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251550"/>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48B412E5-4595-2AE2-2DB1-1CB701AD9B2B}"/>
              </a:ext>
            </a:extLst>
          </p:cNvPr>
          <p:cNvSpPr>
            <a:spLocks noGrp="1"/>
          </p:cNvSpPr>
          <p:nvPr>
            <p:ph type="body" sz="quarter" idx="14"/>
          </p:nvPr>
        </p:nvSpPr>
        <p:spPr>
          <a:xfrm>
            <a:off x="1524000" y="3263014"/>
            <a:ext cx="9144000" cy="717294"/>
          </a:xfrm>
        </p:spPr>
        <p:txBody>
          <a:bodyPr>
            <a:normAutofit fontScale="62500" lnSpcReduction="20000"/>
          </a:bodyPr>
          <a:lstStyle/>
          <a:p>
            <a:r>
              <a:rPr lang="en-US" sz="5500" dirty="0"/>
              <a:t>MONOPOLISTIC COMPETITION AND OLIGOPOLY</a:t>
            </a:r>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Example: How a Monopolistic Competitor Chooses its Profit </a:t>
            </a:r>
            <a:br>
              <a:rPr lang="en-US" dirty="0"/>
            </a:br>
            <a:r>
              <a:rPr lang="en-US" dirty="0"/>
              <a:t>Maximizing Output and Price</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838200" y="4963885"/>
            <a:ext cx="10515600" cy="1068383"/>
          </a:xfrm>
        </p:spPr>
        <p:txBody>
          <a:bodyPr>
            <a:normAutofit fontScale="92500"/>
          </a:bodyPr>
          <a:lstStyle/>
          <a:p>
            <a:r>
              <a:rPr lang="en-US" dirty="0"/>
              <a:t>To maximize profits, a firm would choose a quantity, Q, where  MR = MC. </a:t>
            </a:r>
          </a:p>
          <a:p>
            <a:r>
              <a:rPr lang="en-US" dirty="0"/>
              <a:t>Here it would choose a quantity of 40 and a price of $16.</a:t>
            </a:r>
          </a:p>
          <a:p>
            <a:endParaRPr lang="en-US" dirty="0"/>
          </a:p>
        </p:txBody>
      </p:sp>
      <p:pic>
        <p:nvPicPr>
          <p:cNvPr id="5" name="Picture 4" descr="The graph shows that the point for profit maximizing output occurs where marginal revenue equals marginal cost. In addition, profit maximizing price is given by the height of the demand curve at the profit maximizing quantity.">
            <a:extLst>
              <a:ext uri="{FF2B5EF4-FFF2-40B4-BE49-F238E27FC236}">
                <a16:creationId xmlns:a16="http://schemas.microsoft.com/office/drawing/2014/main" id="{CDACB9BA-1B96-CF4B-3569-438655AABA92}"/>
              </a:ext>
            </a:extLst>
          </p:cNvPr>
          <p:cNvPicPr>
            <a:picLocks noChangeAspect="1"/>
          </p:cNvPicPr>
          <p:nvPr/>
        </p:nvPicPr>
        <p:blipFill>
          <a:blip r:embed="rId3"/>
          <a:stretch>
            <a:fillRect/>
          </a:stretch>
        </p:blipFill>
        <p:spPr>
          <a:xfrm>
            <a:off x="3057039" y="1244281"/>
            <a:ext cx="6077922" cy="3431286"/>
          </a:xfrm>
          <a:prstGeom prst="rect">
            <a:avLst/>
          </a:prstGeom>
        </p:spPr>
      </p:pic>
    </p:spTree>
    <p:extLst>
      <p:ext uri="{BB962C8B-B14F-4D97-AF65-F5344CB8AC3E}">
        <p14:creationId xmlns:p14="http://schemas.microsoft.com/office/powerpoint/2010/main" val="237639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Monopolistic Competitors and Entry</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p:txBody>
          <a:bodyPr/>
          <a:lstStyle/>
          <a:p>
            <a:r>
              <a:rPr lang="en-US" dirty="0"/>
              <a:t>If one monopolistic competitor earns positive economic profits, other firms will be tempted to enter the market.</a:t>
            </a:r>
          </a:p>
          <a:p>
            <a:endParaRPr lang="en-US" dirty="0"/>
          </a:p>
          <a:p>
            <a:r>
              <a:rPr lang="en-US" dirty="0"/>
              <a:t>The entry of other firms into the same general market </a:t>
            </a:r>
            <a:r>
              <a:rPr lang="en-US" u="sng" dirty="0"/>
              <a:t>shifts the demand curve</a:t>
            </a:r>
            <a:r>
              <a:rPr lang="en-US" dirty="0"/>
              <a:t> that a monopolistically competitive firm faces.</a:t>
            </a:r>
          </a:p>
          <a:p>
            <a:endParaRPr lang="en-US" dirty="0"/>
          </a:p>
        </p:txBody>
      </p:sp>
    </p:spTree>
    <p:extLst>
      <p:ext uri="{BB962C8B-B14F-4D97-AF65-F5344CB8AC3E}">
        <p14:creationId xmlns:p14="http://schemas.microsoft.com/office/powerpoint/2010/main" val="406626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Monopolistic Competition, Entry, and Exit</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838200" y="4189813"/>
            <a:ext cx="10515600" cy="2112148"/>
          </a:xfrm>
        </p:spPr>
        <p:txBody>
          <a:bodyPr>
            <a:normAutofit fontScale="70000" lnSpcReduction="20000"/>
          </a:bodyPr>
          <a:lstStyle/>
          <a:p>
            <a:r>
              <a:rPr lang="en-US" dirty="0"/>
              <a:t>At P</a:t>
            </a:r>
            <a:r>
              <a:rPr lang="en-US" baseline="-25000" dirty="0"/>
              <a:t>0</a:t>
            </a:r>
            <a:r>
              <a:rPr lang="en-US" dirty="0"/>
              <a:t> and Q</a:t>
            </a:r>
            <a:r>
              <a:rPr lang="en-US" baseline="-25000" dirty="0"/>
              <a:t>0</a:t>
            </a:r>
            <a:r>
              <a:rPr lang="en-US" dirty="0"/>
              <a:t>, the monopolistically competitive firm shown in this figure is making a </a:t>
            </a:r>
            <a:r>
              <a:rPr lang="en-US" u="sng" dirty="0"/>
              <a:t>positive economic profit</a:t>
            </a:r>
            <a:r>
              <a:rPr lang="en-US" dirty="0"/>
              <a:t>. </a:t>
            </a:r>
          </a:p>
          <a:p>
            <a:r>
              <a:rPr lang="en-US" dirty="0"/>
              <a:t>This is clear because if you follow the dotted line above Q</a:t>
            </a:r>
            <a:r>
              <a:rPr lang="en-US" baseline="-25000" dirty="0"/>
              <a:t>0</a:t>
            </a:r>
            <a:r>
              <a:rPr lang="en-US" dirty="0"/>
              <a:t>, you can see that price &gt; AC. </a:t>
            </a:r>
          </a:p>
          <a:p>
            <a:r>
              <a:rPr lang="en-US" dirty="0"/>
              <a:t>Positive economic profits attract competing firms to the industry, driving the original firm’s demand down to D</a:t>
            </a:r>
            <a:r>
              <a:rPr lang="en-US" baseline="-25000" dirty="0"/>
              <a:t>1</a:t>
            </a:r>
            <a:r>
              <a:rPr lang="en-US" dirty="0"/>
              <a:t>. </a:t>
            </a:r>
          </a:p>
          <a:p>
            <a:r>
              <a:rPr lang="en-US" dirty="0"/>
              <a:t>At the new equilibrium quantity (P</a:t>
            </a:r>
            <a:r>
              <a:rPr lang="en-US" baseline="-25000" dirty="0"/>
              <a:t>1</a:t>
            </a:r>
            <a:r>
              <a:rPr lang="en-US" dirty="0"/>
              <a:t>, Q</a:t>
            </a:r>
            <a:r>
              <a:rPr lang="en-US" baseline="-25000" dirty="0"/>
              <a:t>1</a:t>
            </a:r>
            <a:r>
              <a:rPr lang="en-US" dirty="0"/>
              <a:t>), the original firm is earning </a:t>
            </a:r>
            <a:r>
              <a:rPr lang="en-US" u="sng" dirty="0"/>
              <a:t>zero economic profits</a:t>
            </a:r>
            <a:r>
              <a:rPr lang="en-US" dirty="0"/>
              <a:t>, and entry into the industry ceases.</a:t>
            </a:r>
          </a:p>
          <a:p>
            <a:endParaRPr lang="en-US" dirty="0"/>
          </a:p>
        </p:txBody>
      </p:sp>
      <p:pic>
        <p:nvPicPr>
          <p:cNvPr id="4" name="Picture 3" descr="The two graphs show how under monopolistic competition profits induce firms to enter an industry and losses induce firms to exit an industry.">
            <a:extLst>
              <a:ext uri="{FF2B5EF4-FFF2-40B4-BE49-F238E27FC236}">
                <a16:creationId xmlns:a16="http://schemas.microsoft.com/office/drawing/2014/main" id="{714E073B-2CE1-DAD9-DBE7-23248A3F201E}"/>
              </a:ext>
            </a:extLst>
          </p:cNvPr>
          <p:cNvPicPr>
            <a:picLocks noChangeAspect="1"/>
          </p:cNvPicPr>
          <p:nvPr/>
        </p:nvPicPr>
        <p:blipFill>
          <a:blip r:embed="rId3"/>
          <a:stretch>
            <a:fillRect/>
          </a:stretch>
        </p:blipFill>
        <p:spPr>
          <a:xfrm>
            <a:off x="2476608" y="997458"/>
            <a:ext cx="7238783" cy="2984606"/>
          </a:xfrm>
          <a:prstGeom prst="rect">
            <a:avLst/>
          </a:prstGeom>
        </p:spPr>
      </p:pic>
    </p:spTree>
    <p:extLst>
      <p:ext uri="{BB962C8B-B14F-4D97-AF65-F5344CB8AC3E}">
        <p14:creationId xmlns:p14="http://schemas.microsoft.com/office/powerpoint/2010/main" val="243369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Monopolistic Competition, Entry, and Exit, Continued</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838200" y="4232366"/>
            <a:ext cx="10515600" cy="1995846"/>
          </a:xfrm>
        </p:spPr>
        <p:txBody>
          <a:bodyPr>
            <a:normAutofit fontScale="70000" lnSpcReduction="20000"/>
          </a:bodyPr>
          <a:lstStyle/>
          <a:p>
            <a:r>
              <a:rPr lang="en-US" dirty="0"/>
              <a:t>In (b) the opposite occurs. </a:t>
            </a:r>
          </a:p>
          <a:p>
            <a:r>
              <a:rPr lang="en-US" dirty="0"/>
              <a:t>At P</a:t>
            </a:r>
            <a:r>
              <a:rPr lang="en-US" baseline="-25000" dirty="0"/>
              <a:t>0</a:t>
            </a:r>
            <a:r>
              <a:rPr lang="en-US" dirty="0"/>
              <a:t> and Q</a:t>
            </a:r>
            <a:r>
              <a:rPr lang="en-US" baseline="-25000" dirty="0"/>
              <a:t>0</a:t>
            </a:r>
            <a:r>
              <a:rPr lang="en-US" dirty="0"/>
              <a:t>, the firm is </a:t>
            </a:r>
            <a:r>
              <a:rPr lang="en-US" u="sng" dirty="0"/>
              <a:t>losing money</a:t>
            </a:r>
            <a:r>
              <a:rPr lang="en-US" dirty="0"/>
              <a:t>. </a:t>
            </a:r>
          </a:p>
          <a:p>
            <a:r>
              <a:rPr lang="en-US" dirty="0"/>
              <a:t>If you follow the dotted line above Q</a:t>
            </a:r>
            <a:r>
              <a:rPr lang="en-US" baseline="-25000" dirty="0"/>
              <a:t>0</a:t>
            </a:r>
            <a:r>
              <a:rPr lang="en-US" dirty="0"/>
              <a:t>, you can see that AC &gt; price. </a:t>
            </a:r>
          </a:p>
          <a:p>
            <a:r>
              <a:rPr lang="en-US" dirty="0"/>
              <a:t>Losses induce firms to leave the industry. </a:t>
            </a:r>
          </a:p>
          <a:p>
            <a:r>
              <a:rPr lang="en-US" dirty="0"/>
              <a:t>When they do, demand for the original firm rises to D</a:t>
            </a:r>
            <a:r>
              <a:rPr lang="en-US" baseline="-25000" dirty="0"/>
              <a:t>1</a:t>
            </a:r>
            <a:r>
              <a:rPr lang="en-US" dirty="0"/>
              <a:t>, where once again the firm is earning </a:t>
            </a:r>
            <a:r>
              <a:rPr lang="en-US" u="sng" dirty="0"/>
              <a:t>zero economic profit</a:t>
            </a:r>
            <a:r>
              <a:rPr lang="en-US" dirty="0"/>
              <a:t>.</a:t>
            </a:r>
          </a:p>
          <a:p>
            <a:endParaRPr lang="en-US" dirty="0"/>
          </a:p>
        </p:txBody>
      </p:sp>
      <p:pic>
        <p:nvPicPr>
          <p:cNvPr id="3" name="Picture 2" descr="The two graphs show how under monopolistic competition profits induce firms to enter an industry and losses induce firms to exit an industry.">
            <a:extLst>
              <a:ext uri="{FF2B5EF4-FFF2-40B4-BE49-F238E27FC236}">
                <a16:creationId xmlns:a16="http://schemas.microsoft.com/office/drawing/2014/main" id="{1FAF2296-6A5F-3660-7EF9-86E555107E56}"/>
              </a:ext>
            </a:extLst>
          </p:cNvPr>
          <p:cNvPicPr>
            <a:picLocks noChangeAspect="1"/>
          </p:cNvPicPr>
          <p:nvPr/>
        </p:nvPicPr>
        <p:blipFill>
          <a:blip r:embed="rId3"/>
          <a:stretch>
            <a:fillRect/>
          </a:stretch>
        </p:blipFill>
        <p:spPr>
          <a:xfrm>
            <a:off x="2476608" y="997458"/>
            <a:ext cx="7238783" cy="2984606"/>
          </a:xfrm>
          <a:prstGeom prst="rect">
            <a:avLst/>
          </a:prstGeom>
        </p:spPr>
      </p:pic>
    </p:spTree>
    <p:extLst>
      <p:ext uri="{BB962C8B-B14F-4D97-AF65-F5344CB8AC3E}">
        <p14:creationId xmlns:p14="http://schemas.microsoft.com/office/powerpoint/2010/main" val="325526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Monopolistic Competition and Efficiency</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838200" y="955964"/>
            <a:ext cx="10515600" cy="4256116"/>
          </a:xfrm>
        </p:spPr>
        <p:txBody>
          <a:bodyPr>
            <a:normAutofit/>
          </a:bodyPr>
          <a:lstStyle/>
          <a:p>
            <a:r>
              <a:rPr lang="en-US" dirty="0"/>
              <a:t>The long-term result of entry and exit in a </a:t>
            </a:r>
            <a:r>
              <a:rPr lang="en-US" u="sng" dirty="0"/>
              <a:t>perfectly competitive market</a:t>
            </a:r>
            <a:r>
              <a:rPr lang="en-US" dirty="0"/>
              <a:t>:</a:t>
            </a:r>
          </a:p>
          <a:p>
            <a:pPr lvl="1"/>
            <a:r>
              <a:rPr lang="en-US" dirty="0"/>
              <a:t>Firms sell at the price level determined by the lowest point on the AC curve. </a:t>
            </a:r>
          </a:p>
          <a:p>
            <a:pPr lvl="1"/>
            <a:r>
              <a:rPr lang="en-US" i="1" dirty="0"/>
              <a:t>Displays productive efficiency</a:t>
            </a:r>
            <a:r>
              <a:rPr lang="en-US" dirty="0"/>
              <a:t>: goods are produced at the lowest possible average cost. </a:t>
            </a:r>
          </a:p>
          <a:p>
            <a:endParaRPr lang="en-US" dirty="0"/>
          </a:p>
          <a:p>
            <a:r>
              <a:rPr lang="en-US" dirty="0"/>
              <a:t>In </a:t>
            </a:r>
            <a:r>
              <a:rPr lang="en-US" u="sng" dirty="0"/>
              <a:t>monopolistic competition</a:t>
            </a:r>
            <a:r>
              <a:rPr lang="en-US" dirty="0"/>
              <a:t>, the end result of entry and exit:</a:t>
            </a:r>
          </a:p>
          <a:p>
            <a:pPr lvl="1"/>
            <a:r>
              <a:rPr lang="en-US" dirty="0"/>
              <a:t>Firms end up with a price that lies on the downward-sloping portion of the AC curve, not at the very bottom of the AC curve. </a:t>
            </a:r>
          </a:p>
          <a:p>
            <a:pPr lvl="1"/>
            <a:r>
              <a:rPr lang="en-US" dirty="0"/>
              <a:t>Thus, monopolistic competition </a:t>
            </a:r>
            <a:r>
              <a:rPr lang="en-US" i="1" dirty="0"/>
              <a:t>will not be productively efficient</a:t>
            </a:r>
            <a:r>
              <a:rPr lang="en-US" dirty="0"/>
              <a:t>.</a:t>
            </a:r>
          </a:p>
          <a:p>
            <a:endParaRPr lang="en-US" dirty="0"/>
          </a:p>
        </p:txBody>
      </p:sp>
    </p:spTree>
    <p:extLst>
      <p:ext uri="{BB962C8B-B14F-4D97-AF65-F5344CB8AC3E}">
        <p14:creationId xmlns:p14="http://schemas.microsoft.com/office/powerpoint/2010/main" val="132236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10.2 Oligopoly</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838200" y="955964"/>
            <a:ext cx="10515600" cy="4569625"/>
          </a:xfrm>
        </p:spPr>
        <p:txBody>
          <a:bodyPr>
            <a:normAutofit/>
          </a:bodyPr>
          <a:lstStyle/>
          <a:p>
            <a:r>
              <a:rPr lang="en-US" b="1" dirty="0"/>
              <a:t>Oligopoly</a:t>
            </a:r>
            <a:r>
              <a:rPr lang="en-US" dirty="0"/>
              <a:t> - when a small number of large firms have all or most of the sales in an industry.  </a:t>
            </a:r>
          </a:p>
          <a:p>
            <a:endParaRPr lang="en-US" dirty="0"/>
          </a:p>
          <a:p>
            <a:pPr lvl="1"/>
            <a:r>
              <a:rPr lang="en-US" dirty="0"/>
              <a:t>If oligopolists </a:t>
            </a:r>
            <a:r>
              <a:rPr lang="en-US" u="sng" dirty="0"/>
              <a:t>compete</a:t>
            </a:r>
            <a:r>
              <a:rPr lang="en-US" dirty="0"/>
              <a:t> hard, they act similarly to </a:t>
            </a:r>
            <a:r>
              <a:rPr lang="en-US" u="sng" dirty="0"/>
              <a:t>perfect competitors</a:t>
            </a:r>
            <a:r>
              <a:rPr lang="en-US" dirty="0"/>
              <a:t>, </a:t>
            </a:r>
            <a:r>
              <a:rPr lang="en-US" i="1" dirty="0"/>
              <a:t>driving down costs</a:t>
            </a:r>
            <a:r>
              <a:rPr lang="en-US" dirty="0"/>
              <a:t> and leading to </a:t>
            </a:r>
            <a:r>
              <a:rPr lang="en-US" i="1" dirty="0"/>
              <a:t>zero profits</a:t>
            </a:r>
            <a:r>
              <a:rPr lang="en-US" dirty="0"/>
              <a:t> for all. </a:t>
            </a:r>
          </a:p>
          <a:p>
            <a:pPr lvl="1"/>
            <a:r>
              <a:rPr lang="en-US" dirty="0"/>
              <a:t>If oligopolists </a:t>
            </a:r>
            <a:r>
              <a:rPr lang="en-US" u="sng" dirty="0"/>
              <a:t>collude</a:t>
            </a:r>
            <a:r>
              <a:rPr lang="en-US" dirty="0"/>
              <a:t> with each other, they may act like a </a:t>
            </a:r>
            <a:r>
              <a:rPr lang="en-US" u="sng" dirty="0"/>
              <a:t>monopoly</a:t>
            </a:r>
            <a:r>
              <a:rPr lang="en-US" dirty="0"/>
              <a:t>, and succeed in </a:t>
            </a:r>
            <a:r>
              <a:rPr lang="en-US" i="1" dirty="0"/>
              <a:t>pushing up prices</a:t>
            </a:r>
            <a:r>
              <a:rPr lang="en-US" dirty="0"/>
              <a:t> and earning consistently </a:t>
            </a:r>
            <a:r>
              <a:rPr lang="en-US" i="1" dirty="0"/>
              <a:t>high levels of profit</a:t>
            </a:r>
            <a:r>
              <a:rPr lang="en-US" dirty="0"/>
              <a:t>.</a:t>
            </a:r>
          </a:p>
          <a:p>
            <a:endParaRPr lang="en-US" dirty="0"/>
          </a:p>
          <a:p>
            <a:endParaRPr lang="en-US" dirty="0"/>
          </a:p>
          <a:p>
            <a:r>
              <a:rPr lang="en-US" u="sng" dirty="0"/>
              <a:t>Discussion Question</a:t>
            </a:r>
            <a:r>
              <a:rPr lang="en-US" dirty="0"/>
              <a:t>: What are examples of oligopolies?</a:t>
            </a:r>
          </a:p>
          <a:p>
            <a:endParaRPr lang="en-US" dirty="0"/>
          </a:p>
        </p:txBody>
      </p:sp>
    </p:spTree>
    <p:extLst>
      <p:ext uri="{BB962C8B-B14F-4D97-AF65-F5344CB8AC3E}">
        <p14:creationId xmlns:p14="http://schemas.microsoft.com/office/powerpoint/2010/main" val="837626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Collusion and Cartels</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838200" y="955964"/>
            <a:ext cx="10515600" cy="4034047"/>
          </a:xfrm>
        </p:spPr>
        <p:txBody>
          <a:bodyPr>
            <a:normAutofit/>
          </a:bodyPr>
          <a:lstStyle/>
          <a:p>
            <a:r>
              <a:rPr lang="en-US" b="1" dirty="0"/>
              <a:t>Collusion</a:t>
            </a:r>
            <a:r>
              <a:rPr lang="en-US" dirty="0"/>
              <a:t>  - when firms act together to reduce output and keep prices high.  They do this by:</a:t>
            </a:r>
          </a:p>
          <a:p>
            <a:pPr lvl="1"/>
            <a:r>
              <a:rPr lang="en-US" dirty="0"/>
              <a:t>holding down industry output,</a:t>
            </a:r>
          </a:p>
          <a:p>
            <a:pPr lvl="1"/>
            <a:r>
              <a:rPr lang="en-US" dirty="0"/>
              <a:t>charging a higher price, </a:t>
            </a:r>
          </a:p>
          <a:p>
            <a:pPr lvl="1"/>
            <a:r>
              <a:rPr lang="en-US" dirty="0"/>
              <a:t>and dividing the profit among themselves.</a:t>
            </a:r>
          </a:p>
          <a:p>
            <a:endParaRPr lang="en-US" dirty="0"/>
          </a:p>
          <a:p>
            <a:r>
              <a:rPr lang="en-US" b="1" dirty="0"/>
              <a:t>Cartel </a:t>
            </a:r>
            <a:r>
              <a:rPr lang="en-US" dirty="0"/>
              <a:t>- a group of firms that have a formal agreement to collude to produce the monopoly output and sell at the monopoly price.</a:t>
            </a:r>
          </a:p>
          <a:p>
            <a:endParaRPr lang="en-US" dirty="0"/>
          </a:p>
        </p:txBody>
      </p:sp>
    </p:spTree>
    <p:extLst>
      <p:ext uri="{BB962C8B-B14F-4D97-AF65-F5344CB8AC3E}">
        <p14:creationId xmlns:p14="http://schemas.microsoft.com/office/powerpoint/2010/main" val="322682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The Prisoner’s Dilemma</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838200" y="955965"/>
            <a:ext cx="10515600" cy="2473036"/>
          </a:xfrm>
        </p:spPr>
        <p:txBody>
          <a:bodyPr>
            <a:normAutofit lnSpcReduction="10000"/>
          </a:bodyPr>
          <a:lstStyle/>
          <a:p>
            <a:r>
              <a:rPr lang="en-US" b="1" dirty="0"/>
              <a:t>Game theory </a:t>
            </a:r>
            <a:r>
              <a:rPr lang="en-US" dirty="0"/>
              <a:t>- a branch of mathematics that analyzes situations in which players must make decisions and then receive payoffs based on what other players decide to do.</a:t>
            </a:r>
          </a:p>
          <a:p>
            <a:endParaRPr lang="en-US" dirty="0"/>
          </a:p>
          <a:p>
            <a:r>
              <a:rPr lang="en-US" b="1" dirty="0"/>
              <a:t>Prisoner’s dilemma </a:t>
            </a:r>
            <a:r>
              <a:rPr lang="en-US" dirty="0"/>
              <a:t>- a scenario in which the gains from cooperation are larger than the rewards from pursuing self-interest.</a:t>
            </a:r>
          </a:p>
          <a:p>
            <a:endParaRPr lang="en-US" dirty="0"/>
          </a:p>
        </p:txBody>
      </p:sp>
      <p:pic>
        <p:nvPicPr>
          <p:cNvPr id="2" name="Shape 167" descr="The table shows the prisoner’s dilemma. The 4 column 4 row table is modified differently than a standard table. Rows 1 and 2 in Columns 1 and 2 are empty. Columns 3 and 4 show the options for Prisoner B. Rows 4 and 5 show the options for Prisoner A. Prisoner B can either “remain silent (cooperate with other prisoner)” (column 3 row 2), or confess (not cooperate with other prisoner)” (column 4 row 2). Prisoner A can either “remain silent (cooperate with other prisoner)” (column 2 row 3), or confess (not cooperate with other prisoner)” (column 2 row 4). The possible outcomes are as follows: If both prisoners remain silent: A gets 2 years, B gets 2 years (column 3 row 3); if prisoner B remains silent but prisoner A confesses: A gets 8 years, B gets 1 year (column 3 row 4); if prisoner B confesses but prisoner A remains silent: A gets 1 year, b gets 8 years (column 4 row 3); if both prisoners confess: A gets 5 years, B gets 5 years (column 4 row 4).">
            <a:extLst>
              <a:ext uri="{FF2B5EF4-FFF2-40B4-BE49-F238E27FC236}">
                <a16:creationId xmlns:a16="http://schemas.microsoft.com/office/drawing/2014/main" id="{FE69A639-1AA7-778F-879C-E43EDA7AC7F2}"/>
              </a:ext>
            </a:extLst>
          </p:cNvPr>
          <p:cNvPicPr preferRelativeResize="0"/>
          <p:nvPr/>
        </p:nvPicPr>
        <p:blipFill>
          <a:blip r:embed="rId3">
            <a:alphaModFix/>
          </a:blip>
          <a:stretch>
            <a:fillRect/>
          </a:stretch>
        </p:blipFill>
        <p:spPr>
          <a:xfrm>
            <a:off x="1981962" y="3815076"/>
            <a:ext cx="8228075" cy="2206575"/>
          </a:xfrm>
          <a:prstGeom prst="rect">
            <a:avLst/>
          </a:prstGeom>
          <a:noFill/>
          <a:ln>
            <a:noFill/>
          </a:ln>
        </p:spPr>
      </p:pic>
    </p:spTree>
    <p:extLst>
      <p:ext uri="{BB962C8B-B14F-4D97-AF65-F5344CB8AC3E}">
        <p14:creationId xmlns:p14="http://schemas.microsoft.com/office/powerpoint/2010/main" val="259332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The Oligopoly Version of the Prisoner’s Dilemma</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838200" y="4374671"/>
            <a:ext cx="10515600" cy="754875"/>
          </a:xfrm>
        </p:spPr>
        <p:txBody>
          <a:bodyPr/>
          <a:lstStyle/>
          <a:p>
            <a:r>
              <a:rPr lang="en-US" b="1" dirty="0"/>
              <a:t>Duopoly</a:t>
            </a:r>
            <a:r>
              <a:rPr lang="en-US" dirty="0"/>
              <a:t> - an oligopoly with only two firms. </a:t>
            </a:r>
          </a:p>
          <a:p>
            <a:endParaRPr lang="en-US" dirty="0"/>
          </a:p>
        </p:txBody>
      </p:sp>
      <p:pic>
        <p:nvPicPr>
          <p:cNvPr id="2" name="Shape 176" descr="The table shows the prisoner’s dilemma. The 4 column 4 row table is modified differently than a standard table. Rows 1 and 2 in Columns 1 and 2 are empty. Columns 3 and 4 show the options for Prisoner B. Rows 4 and 5 show the options for Prisoner A. Prisoner B can either “remain silent (cooperate with other prisoner)” (column 3 row 2), or confess (not cooperate with other prisoner)” (column 4 row 2). Prisoner A can either “remain silent (cooperate with other prisoner)” (column 2 row 3), or confess (not cooperate with other prisoner)” (column 2 row 4). The possible outcomes are as follows: If both prisoners remain silent: A gets 2 years, B gets 2 years (column 3 row 3); if prisoner B remains silent but prisoner A confesses: A gets 8 years, B gets 1 year (column 3 row 4); if prisoner B confesses but prisoner A remains silent: A gets 1 year, b gets 8 years (column 4 row 3); if both prisoners confess: A gets 5 years, B gets 5 years (column 4 row 4).">
            <a:extLst>
              <a:ext uri="{FF2B5EF4-FFF2-40B4-BE49-F238E27FC236}">
                <a16:creationId xmlns:a16="http://schemas.microsoft.com/office/drawing/2014/main" id="{E64C1E9B-D3A2-8AFF-42B4-E4C65B6EB257}"/>
              </a:ext>
            </a:extLst>
          </p:cNvPr>
          <p:cNvPicPr preferRelativeResize="0"/>
          <p:nvPr/>
        </p:nvPicPr>
        <p:blipFill>
          <a:blip r:embed="rId3">
            <a:alphaModFix/>
          </a:blip>
          <a:stretch>
            <a:fillRect/>
          </a:stretch>
        </p:blipFill>
        <p:spPr>
          <a:xfrm>
            <a:off x="1873200" y="1468177"/>
            <a:ext cx="8445599" cy="2228025"/>
          </a:xfrm>
          <a:prstGeom prst="rect">
            <a:avLst/>
          </a:prstGeom>
          <a:noFill/>
          <a:ln>
            <a:noFill/>
          </a:ln>
        </p:spPr>
      </p:pic>
    </p:spTree>
    <p:extLst>
      <p:ext uri="{BB962C8B-B14F-4D97-AF65-F5344CB8AC3E}">
        <p14:creationId xmlns:p14="http://schemas.microsoft.com/office/powerpoint/2010/main" val="541824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How to Enforce Cooperation</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p:txBody>
          <a:bodyPr>
            <a:normAutofit lnSpcReduction="10000"/>
          </a:bodyPr>
          <a:lstStyle/>
          <a:p>
            <a:r>
              <a:rPr lang="en-US" dirty="0"/>
              <a:t>The way out of a prisoner’s dilemma is to find a way to penalize those who do not cooperate.</a:t>
            </a:r>
          </a:p>
          <a:p>
            <a:endParaRPr lang="en-US" dirty="0"/>
          </a:p>
          <a:p>
            <a:r>
              <a:rPr lang="en-US" dirty="0"/>
              <a:t>Oligopolists may choose to act in a way that generates pressure on each firm to stick to its agreed quantity of output.</a:t>
            </a:r>
          </a:p>
          <a:p>
            <a:endParaRPr lang="en-US" dirty="0"/>
          </a:p>
          <a:p>
            <a:r>
              <a:rPr lang="en-US" b="1" dirty="0"/>
              <a:t>Kinked demand curve </a:t>
            </a:r>
            <a:r>
              <a:rPr lang="en-US" dirty="0"/>
              <a:t>- a perceived demand curve that arises when competing oligopoly firms commit to match price cuts, but not price increases</a:t>
            </a:r>
          </a:p>
          <a:p>
            <a:endParaRPr lang="en-US" dirty="0"/>
          </a:p>
        </p:txBody>
      </p:sp>
    </p:spTree>
    <p:extLst>
      <p:ext uri="{BB962C8B-B14F-4D97-AF65-F5344CB8AC3E}">
        <p14:creationId xmlns:p14="http://schemas.microsoft.com/office/powerpoint/2010/main" val="320279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Ch.10 OUTLINE</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p:txBody>
          <a:bodyPr/>
          <a:lstStyle/>
          <a:p>
            <a:r>
              <a:rPr lang="en-US" dirty="0"/>
              <a:t>10.1: Monopolistic Competition</a:t>
            </a:r>
          </a:p>
          <a:p>
            <a:r>
              <a:rPr lang="en-US" dirty="0"/>
              <a:t>10.2: Oligopoly</a:t>
            </a:r>
          </a:p>
          <a:p>
            <a:pPr marL="0" indent="0">
              <a:buNone/>
            </a:pPr>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A Kinked Demand Curve</a:t>
            </a:r>
          </a:p>
        </p:txBody>
      </p:sp>
      <p:sp>
        <p:nvSpPr>
          <p:cNvPr id="3" name="Content Placeholder 2">
            <a:extLst>
              <a:ext uri="{FF2B5EF4-FFF2-40B4-BE49-F238E27FC236}">
                <a16:creationId xmlns:a16="http://schemas.microsoft.com/office/drawing/2014/main" id="{8762A4DB-20B7-7CAB-1D2B-46D22B14F20F}"/>
              </a:ext>
            </a:extLst>
          </p:cNvPr>
          <p:cNvSpPr>
            <a:spLocks noGrp="1"/>
          </p:cNvSpPr>
          <p:nvPr>
            <p:ph sz="half" idx="2"/>
          </p:nvPr>
        </p:nvSpPr>
        <p:spPr/>
        <p:txBody>
          <a:bodyPr/>
          <a:lstStyle/>
          <a:p>
            <a:r>
              <a:rPr lang="en-US" dirty="0"/>
              <a:t>A member firm in an oligopoly cartel is supposed to produce a quantity of 10,000 and sell at a price of $500.</a:t>
            </a:r>
          </a:p>
          <a:p>
            <a:endParaRPr lang="en-US" dirty="0"/>
          </a:p>
          <a:p>
            <a:r>
              <a:rPr lang="en-US" dirty="0"/>
              <a:t>The other members of the cartel can encourage this firm to honor its commitments by acting so that the firm faces a </a:t>
            </a:r>
            <a:r>
              <a:rPr lang="en-US" u="sng" dirty="0"/>
              <a:t>kinked demand curve</a:t>
            </a:r>
            <a:r>
              <a:rPr lang="en-US" dirty="0"/>
              <a:t>. </a:t>
            </a:r>
          </a:p>
          <a:p>
            <a:endParaRPr lang="en-US" dirty="0"/>
          </a:p>
        </p:txBody>
      </p:sp>
      <p:pic>
        <p:nvPicPr>
          <p:cNvPr id="5" name="Picture 4" descr="The graph shows a kinked demand curve can result based on how an ologopoly expands or reduces output and how other firms react to these changes.">
            <a:extLst>
              <a:ext uri="{FF2B5EF4-FFF2-40B4-BE49-F238E27FC236}">
                <a16:creationId xmlns:a16="http://schemas.microsoft.com/office/drawing/2014/main" id="{AE09A4C8-080C-2F81-B9FC-A82D0E1B6625}"/>
              </a:ext>
            </a:extLst>
          </p:cNvPr>
          <p:cNvPicPr>
            <a:picLocks noChangeAspect="1"/>
          </p:cNvPicPr>
          <p:nvPr/>
        </p:nvPicPr>
        <p:blipFill>
          <a:blip r:embed="rId3"/>
          <a:stretch>
            <a:fillRect/>
          </a:stretch>
        </p:blipFill>
        <p:spPr>
          <a:xfrm>
            <a:off x="838200" y="1574783"/>
            <a:ext cx="4889416" cy="3708434"/>
          </a:xfrm>
          <a:prstGeom prst="rect">
            <a:avLst/>
          </a:prstGeom>
        </p:spPr>
      </p:pic>
    </p:spTree>
    <p:extLst>
      <p:ext uri="{BB962C8B-B14F-4D97-AF65-F5344CB8AC3E}">
        <p14:creationId xmlns:p14="http://schemas.microsoft.com/office/powerpoint/2010/main" val="563478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A Kinked Demand Curve, Continued</a:t>
            </a:r>
          </a:p>
        </p:txBody>
      </p:sp>
      <p:sp>
        <p:nvSpPr>
          <p:cNvPr id="3" name="Content Placeholder 2">
            <a:extLst>
              <a:ext uri="{FF2B5EF4-FFF2-40B4-BE49-F238E27FC236}">
                <a16:creationId xmlns:a16="http://schemas.microsoft.com/office/drawing/2014/main" id="{20523763-0CC2-D90F-653B-AC5C6467102B}"/>
              </a:ext>
            </a:extLst>
          </p:cNvPr>
          <p:cNvSpPr>
            <a:spLocks noGrp="1"/>
          </p:cNvSpPr>
          <p:nvPr>
            <p:ph sz="half" idx="2"/>
          </p:nvPr>
        </p:nvSpPr>
        <p:spPr/>
        <p:txBody>
          <a:bodyPr>
            <a:normAutofit fontScale="92500" lnSpcReduction="10000"/>
          </a:bodyPr>
          <a:lstStyle/>
          <a:p>
            <a:r>
              <a:rPr lang="en-US" dirty="0"/>
              <a:t>If the member firm expands output to 11,000, the price per unit falls dramatically, to $300. </a:t>
            </a:r>
          </a:p>
          <a:p>
            <a:pPr lvl="1"/>
            <a:r>
              <a:rPr lang="en-US" dirty="0"/>
              <a:t>Because other firms also cut prices immediately. </a:t>
            </a:r>
          </a:p>
          <a:p>
            <a:r>
              <a:rPr lang="en-US" dirty="0"/>
              <a:t>If the firm raises its price to $550, its sales decline sharply to 5,000. </a:t>
            </a:r>
          </a:p>
          <a:p>
            <a:pPr lvl="1"/>
            <a:r>
              <a:rPr lang="en-US" dirty="0"/>
              <a:t>Because other firms will not raise prices also.</a:t>
            </a:r>
          </a:p>
          <a:p>
            <a:r>
              <a:rPr lang="en-US" dirty="0"/>
              <a:t>Thus, the members of a cartel can discipline each other to stick to the pre-agreed levels of quantity and price through a strategy of </a:t>
            </a:r>
            <a:r>
              <a:rPr lang="en-US" u="sng" dirty="0"/>
              <a:t>matching all price cuts</a:t>
            </a:r>
            <a:r>
              <a:rPr lang="en-US" dirty="0"/>
              <a:t> but </a:t>
            </a:r>
            <a:r>
              <a:rPr lang="en-US" u="sng" dirty="0"/>
              <a:t>not matching any price increases</a:t>
            </a:r>
            <a:r>
              <a:rPr lang="en-US" dirty="0"/>
              <a:t>.</a:t>
            </a:r>
          </a:p>
          <a:p>
            <a:endParaRPr lang="en-US" dirty="0"/>
          </a:p>
        </p:txBody>
      </p:sp>
      <p:pic>
        <p:nvPicPr>
          <p:cNvPr id="4" name="Picture 3" descr="The graph shows a kinked demand curve can result based on how an ologopoly expands or reduces output and how other firms react to these changes.">
            <a:extLst>
              <a:ext uri="{FF2B5EF4-FFF2-40B4-BE49-F238E27FC236}">
                <a16:creationId xmlns:a16="http://schemas.microsoft.com/office/drawing/2014/main" id="{F37136C8-F9A7-8A19-642B-196A85C348E4}"/>
              </a:ext>
            </a:extLst>
          </p:cNvPr>
          <p:cNvPicPr>
            <a:picLocks noChangeAspect="1"/>
          </p:cNvPicPr>
          <p:nvPr/>
        </p:nvPicPr>
        <p:blipFill>
          <a:blip r:embed="rId3"/>
          <a:stretch>
            <a:fillRect/>
          </a:stretch>
        </p:blipFill>
        <p:spPr>
          <a:xfrm>
            <a:off x="838200" y="1574783"/>
            <a:ext cx="4889416" cy="3708434"/>
          </a:xfrm>
          <a:prstGeom prst="rect">
            <a:avLst/>
          </a:prstGeom>
        </p:spPr>
      </p:pic>
    </p:spTree>
    <p:extLst>
      <p:ext uri="{BB962C8B-B14F-4D97-AF65-F5344CB8AC3E}">
        <p14:creationId xmlns:p14="http://schemas.microsoft.com/office/powerpoint/2010/main" val="2392733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D4FA7896-9BCE-614D-E75C-0FAB7E46BE24}"/>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Competing Brands?</a:t>
            </a:r>
          </a:p>
        </p:txBody>
      </p:sp>
      <p:sp>
        <p:nvSpPr>
          <p:cNvPr id="8" name="Content Placeholder 7">
            <a:extLst>
              <a:ext uri="{FF2B5EF4-FFF2-40B4-BE49-F238E27FC236}">
                <a16:creationId xmlns:a16="http://schemas.microsoft.com/office/drawing/2014/main" id="{ECD46D72-81FF-78C3-B964-89A8D13E6749}"/>
              </a:ext>
            </a:extLst>
          </p:cNvPr>
          <p:cNvSpPr>
            <a:spLocks noGrp="1"/>
          </p:cNvSpPr>
          <p:nvPr>
            <p:ph idx="13"/>
          </p:nvPr>
        </p:nvSpPr>
        <p:spPr/>
        <p:txBody>
          <a:bodyPr/>
          <a:lstStyle/>
          <a:p>
            <a:r>
              <a:rPr lang="en-US" dirty="0"/>
              <a:t>The laundry detergent market is one that is characterized neither as perfect competition nor monopoly. </a:t>
            </a:r>
          </a:p>
          <a:p>
            <a:endParaRPr lang="en-US" dirty="0"/>
          </a:p>
          <a:p>
            <a:r>
              <a:rPr lang="en-US" dirty="0"/>
              <a:t>(Credit: modification of “DSC_7174” by Pixel Drip/Flickr Creative Commons, CC BY 2.0)</a:t>
            </a:r>
          </a:p>
          <a:p>
            <a:endParaRPr lang="en-US" dirty="0"/>
          </a:p>
        </p:txBody>
      </p:sp>
      <p:pic>
        <p:nvPicPr>
          <p:cNvPr id="2" name="Shape 56" descr="Image shows detergents on a store shelf.">
            <a:extLst>
              <a:ext uri="{FF2B5EF4-FFF2-40B4-BE49-F238E27FC236}">
                <a16:creationId xmlns:a16="http://schemas.microsoft.com/office/drawing/2014/main" id="{E2F11DA5-678F-A935-9F01-9D5F7B7FB9E6}"/>
              </a:ext>
            </a:extLst>
          </p:cNvPr>
          <p:cNvPicPr preferRelativeResize="0">
            <a:picLocks/>
          </p:cNvPicPr>
          <p:nvPr/>
        </p:nvPicPr>
        <p:blipFill rotWithShape="1">
          <a:blip r:embed="rId3">
            <a:alphaModFix/>
          </a:blip>
          <a:srcRect/>
          <a:stretch/>
        </p:blipFill>
        <p:spPr>
          <a:xfrm>
            <a:off x="3335022" y="1104001"/>
            <a:ext cx="5521956" cy="3500071"/>
          </a:xfrm>
          <a:prstGeom prst="rect">
            <a:avLst/>
          </a:prstGeom>
          <a:noFill/>
          <a:ln>
            <a:noFill/>
          </a:ln>
        </p:spPr>
      </p:pic>
    </p:spTree>
    <p:extLst>
      <p:ext uri="{BB962C8B-B14F-4D97-AF65-F5344CB8AC3E}">
        <p14:creationId xmlns:p14="http://schemas.microsoft.com/office/powerpoint/2010/main" val="392889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10.1 Monopolistic Competition</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p:txBody>
          <a:bodyPr/>
          <a:lstStyle/>
          <a:p>
            <a:r>
              <a:rPr lang="en-US" b="1" dirty="0"/>
              <a:t>Imperfectly competitive </a:t>
            </a:r>
            <a:r>
              <a:rPr lang="en-US" dirty="0"/>
              <a:t>- firms and organizations that fall between the extremes of monopoly and perfect competition.</a:t>
            </a:r>
          </a:p>
          <a:p>
            <a:endParaRPr lang="en-US" dirty="0"/>
          </a:p>
          <a:p>
            <a:r>
              <a:rPr lang="en-US" b="1" dirty="0"/>
              <a:t>Monopolistic competition </a:t>
            </a:r>
            <a:r>
              <a:rPr lang="en-US" dirty="0"/>
              <a:t>- many firms competing to sell similar but differentiated products.</a:t>
            </a:r>
          </a:p>
          <a:p>
            <a:endParaRPr lang="en-US" dirty="0"/>
          </a:p>
          <a:p>
            <a:r>
              <a:rPr lang="en-US" b="1" dirty="0"/>
              <a:t>Oligopoly </a:t>
            </a:r>
            <a:r>
              <a:rPr lang="en-US" dirty="0"/>
              <a:t>- when a few large firms have all or most of the sales in an industry.</a:t>
            </a:r>
          </a:p>
          <a:p>
            <a:endParaRPr lang="en-US" dirty="0"/>
          </a:p>
        </p:txBody>
      </p:sp>
    </p:spTree>
    <p:extLst>
      <p:ext uri="{BB962C8B-B14F-4D97-AF65-F5344CB8AC3E}">
        <p14:creationId xmlns:p14="http://schemas.microsoft.com/office/powerpoint/2010/main" val="329596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r>
              <a:rPr lang="en-US" dirty="0"/>
              <a:t>Differentiated Products</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p:txBody>
          <a:bodyPr>
            <a:normAutofit/>
          </a:bodyPr>
          <a:lstStyle/>
          <a:p>
            <a:r>
              <a:rPr lang="en-US" b="1" dirty="0"/>
              <a:t>Differentiated product </a:t>
            </a:r>
            <a:r>
              <a:rPr lang="en-US" dirty="0"/>
              <a:t>- a product that consumers perceive as distinctive in some way.</a:t>
            </a:r>
          </a:p>
          <a:p>
            <a:endParaRPr lang="en-US" dirty="0"/>
          </a:p>
          <a:p>
            <a:r>
              <a:rPr lang="en-US" dirty="0"/>
              <a:t>Ways for a product to be differentiated:</a:t>
            </a:r>
          </a:p>
          <a:p>
            <a:pPr lvl="1"/>
            <a:r>
              <a:rPr lang="en-US" dirty="0"/>
              <a:t>physical aspects </a:t>
            </a:r>
          </a:p>
          <a:p>
            <a:pPr lvl="1"/>
            <a:r>
              <a:rPr lang="en-US" dirty="0"/>
              <a:t>location from which it sells</a:t>
            </a:r>
          </a:p>
          <a:p>
            <a:pPr lvl="1"/>
            <a:r>
              <a:rPr lang="en-US" dirty="0"/>
              <a:t>intangible aspects </a:t>
            </a:r>
          </a:p>
          <a:p>
            <a:pPr lvl="1"/>
            <a:r>
              <a:rPr lang="en-US" dirty="0"/>
              <a:t>perceptions </a:t>
            </a:r>
          </a:p>
          <a:p>
            <a:endParaRPr lang="en-US" dirty="0"/>
          </a:p>
        </p:txBody>
      </p:sp>
    </p:spTree>
    <p:extLst>
      <p:ext uri="{BB962C8B-B14F-4D97-AF65-F5344CB8AC3E}">
        <p14:creationId xmlns:p14="http://schemas.microsoft.com/office/powerpoint/2010/main" val="115549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pPr marL="0" marR="0" lvl="0" indent="0" rtl="0">
              <a:spcBef>
                <a:spcPts val="0"/>
              </a:spcBef>
            </a:pPr>
            <a:r>
              <a:rPr lang="en-US" dirty="0"/>
              <a:t>Perceived Demand for Firms in Different Competitive Settings</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a:xfrm>
            <a:off x="1946366" y="4539343"/>
            <a:ext cx="9407434" cy="1323109"/>
          </a:xfrm>
        </p:spPr>
        <p:txBody>
          <a:bodyPr>
            <a:normAutofit fontScale="92500"/>
          </a:bodyPr>
          <a:lstStyle/>
          <a:p>
            <a:r>
              <a:rPr lang="en-US" dirty="0"/>
              <a:t>The demand curve faced by a </a:t>
            </a:r>
            <a:r>
              <a:rPr lang="en-US" u="sng" dirty="0"/>
              <a:t>perfectly competitive</a:t>
            </a:r>
            <a:r>
              <a:rPr lang="en-US" dirty="0"/>
              <a:t> firm is perfectly elastic.</a:t>
            </a:r>
          </a:p>
          <a:p>
            <a:r>
              <a:rPr lang="en-US" dirty="0"/>
              <a:t>It can sell all the output it wishes at the prevailing market price. </a:t>
            </a:r>
          </a:p>
          <a:p>
            <a:endParaRPr lang="en-US" dirty="0"/>
          </a:p>
        </p:txBody>
      </p:sp>
      <p:sp>
        <p:nvSpPr>
          <p:cNvPr id="2" name="Content Placeholder 6">
            <a:extLst>
              <a:ext uri="{FF2B5EF4-FFF2-40B4-BE49-F238E27FC236}">
                <a16:creationId xmlns:a16="http://schemas.microsoft.com/office/drawing/2014/main" id="{F11F312B-E5B8-3A52-E47D-9B4C2706B322}"/>
              </a:ext>
            </a:extLst>
          </p:cNvPr>
          <p:cNvSpPr txBox="1">
            <a:spLocks/>
          </p:cNvSpPr>
          <p:nvPr/>
        </p:nvSpPr>
        <p:spPr>
          <a:xfrm>
            <a:off x="1095102" y="4950823"/>
            <a:ext cx="642257" cy="9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(a)</a:t>
            </a:r>
          </a:p>
        </p:txBody>
      </p:sp>
      <p:pic>
        <p:nvPicPr>
          <p:cNvPr id="5" name="Picture 4" descr="The three graphs show (a) a horizontal straight line to represent a perfectly competitive firm; (b) a downward sloping curve to represent a monopoly; and (c) a gradually downward sloping, highly elastic curve to represent a monopolistically competitive firm.">
            <a:extLst>
              <a:ext uri="{FF2B5EF4-FFF2-40B4-BE49-F238E27FC236}">
                <a16:creationId xmlns:a16="http://schemas.microsoft.com/office/drawing/2014/main" id="{8FEEA7EF-AC55-EDFC-F303-4D6EF051A274}"/>
              </a:ext>
            </a:extLst>
          </p:cNvPr>
          <p:cNvPicPr>
            <a:picLocks noChangeAspect="1"/>
          </p:cNvPicPr>
          <p:nvPr/>
        </p:nvPicPr>
        <p:blipFill>
          <a:blip r:embed="rId3"/>
          <a:stretch>
            <a:fillRect/>
          </a:stretch>
        </p:blipFill>
        <p:spPr>
          <a:xfrm>
            <a:off x="2030729" y="1222918"/>
            <a:ext cx="8130542" cy="2883215"/>
          </a:xfrm>
          <a:prstGeom prst="rect">
            <a:avLst/>
          </a:prstGeom>
        </p:spPr>
      </p:pic>
    </p:spTree>
    <p:extLst>
      <p:ext uri="{BB962C8B-B14F-4D97-AF65-F5344CB8AC3E}">
        <p14:creationId xmlns:p14="http://schemas.microsoft.com/office/powerpoint/2010/main" val="117457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pPr marL="0" marR="0" lvl="0" indent="0" rtl="0">
              <a:spcBef>
                <a:spcPts val="0"/>
              </a:spcBef>
            </a:pPr>
            <a:r>
              <a:rPr lang="en-US" dirty="0"/>
              <a:t>Perceived Demand for Firms in Different Competitive Settings</a:t>
            </a:r>
          </a:p>
        </p:txBody>
      </p:sp>
      <p:sp>
        <p:nvSpPr>
          <p:cNvPr id="2" name="Content Placeholder 6">
            <a:extLst>
              <a:ext uri="{FF2B5EF4-FFF2-40B4-BE49-F238E27FC236}">
                <a16:creationId xmlns:a16="http://schemas.microsoft.com/office/drawing/2014/main" id="{693E9A13-1549-2728-158A-E3E93C8FAF7A}"/>
              </a:ext>
            </a:extLst>
          </p:cNvPr>
          <p:cNvSpPr txBox="1">
            <a:spLocks/>
          </p:cNvSpPr>
          <p:nvPr/>
        </p:nvSpPr>
        <p:spPr>
          <a:xfrm>
            <a:off x="1095102" y="4950823"/>
            <a:ext cx="642257" cy="9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(b)</a:t>
            </a:r>
          </a:p>
        </p:txBody>
      </p:sp>
      <p:sp>
        <p:nvSpPr>
          <p:cNvPr id="3" name="Content Placeholder 6">
            <a:extLst>
              <a:ext uri="{FF2B5EF4-FFF2-40B4-BE49-F238E27FC236}">
                <a16:creationId xmlns:a16="http://schemas.microsoft.com/office/drawing/2014/main" id="{47C3472F-5C17-00D8-5798-45633A3C364B}"/>
              </a:ext>
            </a:extLst>
          </p:cNvPr>
          <p:cNvSpPr txBox="1">
            <a:spLocks/>
          </p:cNvSpPr>
          <p:nvPr/>
        </p:nvSpPr>
        <p:spPr>
          <a:xfrm>
            <a:off x="1946366" y="4539343"/>
            <a:ext cx="9407434" cy="13231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The demand curve faced by a </a:t>
            </a:r>
            <a:r>
              <a:rPr lang="en-US" u="sng" dirty="0"/>
              <a:t>monopoly</a:t>
            </a:r>
            <a:r>
              <a:rPr lang="en-US" dirty="0"/>
              <a:t> is the market demand. </a:t>
            </a:r>
          </a:p>
          <a:p>
            <a:r>
              <a:rPr lang="en-US" dirty="0"/>
              <a:t>It can sell more output only by decreasing the price it charges. </a:t>
            </a:r>
          </a:p>
          <a:p>
            <a:endParaRPr lang="en-US" dirty="0"/>
          </a:p>
        </p:txBody>
      </p:sp>
      <p:pic>
        <p:nvPicPr>
          <p:cNvPr id="5" name="Picture 4" descr="The three graphs show (a) a horizontal straight line to represent a perfectly competitive firm; (b) a downward sloping curve to represent a monopoly; and (c) a gradually downward sloping, highly elastic curve to represent a monopolistically competitive firm.">
            <a:extLst>
              <a:ext uri="{FF2B5EF4-FFF2-40B4-BE49-F238E27FC236}">
                <a16:creationId xmlns:a16="http://schemas.microsoft.com/office/drawing/2014/main" id="{F3779545-417F-9489-BEE7-9A3ED721D69A}"/>
              </a:ext>
            </a:extLst>
          </p:cNvPr>
          <p:cNvPicPr>
            <a:picLocks noChangeAspect="1"/>
          </p:cNvPicPr>
          <p:nvPr/>
        </p:nvPicPr>
        <p:blipFill>
          <a:blip r:embed="rId3"/>
          <a:stretch>
            <a:fillRect/>
          </a:stretch>
        </p:blipFill>
        <p:spPr>
          <a:xfrm>
            <a:off x="2030729" y="1222918"/>
            <a:ext cx="8130542" cy="2883215"/>
          </a:xfrm>
          <a:prstGeom prst="rect">
            <a:avLst/>
          </a:prstGeom>
        </p:spPr>
      </p:pic>
    </p:spTree>
    <p:extLst>
      <p:ext uri="{BB962C8B-B14F-4D97-AF65-F5344CB8AC3E}">
        <p14:creationId xmlns:p14="http://schemas.microsoft.com/office/powerpoint/2010/main" val="124742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pPr marL="0" marR="0" lvl="0" indent="0" rtl="0">
              <a:spcBef>
                <a:spcPts val="0"/>
              </a:spcBef>
            </a:pPr>
            <a:r>
              <a:rPr lang="en-US" dirty="0"/>
              <a:t>Perceived Demand for Firms in Different Competitive Settings</a:t>
            </a:r>
          </a:p>
        </p:txBody>
      </p:sp>
      <p:sp>
        <p:nvSpPr>
          <p:cNvPr id="2" name="Content Placeholder 6">
            <a:extLst>
              <a:ext uri="{FF2B5EF4-FFF2-40B4-BE49-F238E27FC236}">
                <a16:creationId xmlns:a16="http://schemas.microsoft.com/office/drawing/2014/main" id="{522D9A2C-9CDA-DD86-76E2-EC4027E9CC2F}"/>
              </a:ext>
            </a:extLst>
          </p:cNvPr>
          <p:cNvSpPr txBox="1">
            <a:spLocks/>
          </p:cNvSpPr>
          <p:nvPr/>
        </p:nvSpPr>
        <p:spPr>
          <a:xfrm>
            <a:off x="1095102" y="4950823"/>
            <a:ext cx="642257" cy="911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t>(c)</a:t>
            </a:r>
          </a:p>
        </p:txBody>
      </p:sp>
      <p:sp>
        <p:nvSpPr>
          <p:cNvPr id="3" name="Content Placeholder 6">
            <a:extLst>
              <a:ext uri="{FF2B5EF4-FFF2-40B4-BE49-F238E27FC236}">
                <a16:creationId xmlns:a16="http://schemas.microsoft.com/office/drawing/2014/main" id="{4D33C42D-FC41-528F-F73E-6CD7BA17223A}"/>
              </a:ext>
            </a:extLst>
          </p:cNvPr>
          <p:cNvSpPr txBox="1">
            <a:spLocks/>
          </p:cNvSpPr>
          <p:nvPr/>
        </p:nvSpPr>
        <p:spPr>
          <a:xfrm>
            <a:off x="1946366" y="4820194"/>
            <a:ext cx="9407434" cy="1042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The demand curve faced by a </a:t>
            </a:r>
            <a:r>
              <a:rPr lang="en-US" u="sng" dirty="0"/>
              <a:t>monopolistically competitive </a:t>
            </a:r>
            <a:r>
              <a:rPr lang="en-US" dirty="0"/>
              <a:t>firm falls in between. </a:t>
            </a:r>
          </a:p>
          <a:p>
            <a:endParaRPr lang="en-US" dirty="0"/>
          </a:p>
        </p:txBody>
      </p:sp>
      <p:pic>
        <p:nvPicPr>
          <p:cNvPr id="5" name="Picture 4" descr="The three graphs show (a) a horizontal straight line to represent a perfectly competitive firm; (b) a downward sloping curve to represent a monopoly; and (c) a gradually downward sloping, highly elastic curve to represent a monopolistically competitive firm.">
            <a:extLst>
              <a:ext uri="{FF2B5EF4-FFF2-40B4-BE49-F238E27FC236}">
                <a16:creationId xmlns:a16="http://schemas.microsoft.com/office/drawing/2014/main" id="{204E110C-216B-CC5D-6EFE-460C350A62C0}"/>
              </a:ext>
            </a:extLst>
          </p:cNvPr>
          <p:cNvPicPr>
            <a:picLocks noChangeAspect="1"/>
          </p:cNvPicPr>
          <p:nvPr/>
        </p:nvPicPr>
        <p:blipFill>
          <a:blip r:embed="rId3"/>
          <a:stretch>
            <a:fillRect/>
          </a:stretch>
        </p:blipFill>
        <p:spPr>
          <a:xfrm>
            <a:off x="2030729" y="1222918"/>
            <a:ext cx="8130542" cy="2883215"/>
          </a:xfrm>
          <a:prstGeom prst="rect">
            <a:avLst/>
          </a:prstGeom>
        </p:spPr>
      </p:pic>
    </p:spTree>
    <p:extLst>
      <p:ext uri="{BB962C8B-B14F-4D97-AF65-F5344CB8AC3E}">
        <p14:creationId xmlns:p14="http://schemas.microsoft.com/office/powerpoint/2010/main" val="67167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3BC781F-B4EF-C254-89BE-CD9BD96906DF}"/>
              </a:ext>
            </a:extLst>
          </p:cNvPr>
          <p:cNvSpPr>
            <a:spLocks noGrp="1"/>
          </p:cNvSpPr>
          <p:nvPr>
            <p:ph type="title"/>
          </p:nvPr>
        </p:nvSpPr>
        <p:spPr/>
        <p:txBody>
          <a:bodyPr>
            <a:normAutofit fontScale="90000"/>
          </a:bodyPr>
          <a:lstStyle/>
          <a:p>
            <a:pPr lvl="0">
              <a:spcBef>
                <a:spcPts val="0"/>
              </a:spcBef>
            </a:pPr>
            <a:r>
              <a:rPr lang="en-US" dirty="0"/>
              <a:t>How a Monopolistic Competitor Chooses Price and Quantity</a:t>
            </a:r>
          </a:p>
        </p:txBody>
      </p:sp>
      <p:sp>
        <p:nvSpPr>
          <p:cNvPr id="7" name="Content Placeholder 6">
            <a:extLst>
              <a:ext uri="{FF2B5EF4-FFF2-40B4-BE49-F238E27FC236}">
                <a16:creationId xmlns:a16="http://schemas.microsoft.com/office/drawing/2014/main" id="{17F2976C-6994-6205-4081-3B31193427F8}"/>
              </a:ext>
            </a:extLst>
          </p:cNvPr>
          <p:cNvSpPr>
            <a:spLocks noGrp="1"/>
          </p:cNvSpPr>
          <p:nvPr>
            <p:ph idx="1"/>
          </p:nvPr>
        </p:nvSpPr>
        <p:spPr/>
        <p:txBody>
          <a:bodyPr/>
          <a:lstStyle/>
          <a:p>
            <a:r>
              <a:rPr lang="en-US" dirty="0"/>
              <a:t>The </a:t>
            </a:r>
            <a:r>
              <a:rPr lang="en-US" u="sng" dirty="0"/>
              <a:t>monopolistically competitive</a:t>
            </a:r>
            <a:r>
              <a:rPr lang="en-US" dirty="0"/>
              <a:t> firm decides on its profit-maximizing quantity and price in much the same way as a monopolist. </a:t>
            </a:r>
          </a:p>
          <a:p>
            <a:endParaRPr lang="en-US" dirty="0"/>
          </a:p>
          <a:p>
            <a:r>
              <a:rPr lang="en-US" dirty="0"/>
              <a:t>A monopolistic competitor, like a monopolist, faces a </a:t>
            </a:r>
            <a:r>
              <a:rPr lang="en-US" i="1" dirty="0"/>
              <a:t>downward-sloping</a:t>
            </a:r>
            <a:r>
              <a:rPr lang="en-US" dirty="0"/>
              <a:t> </a:t>
            </a:r>
            <a:r>
              <a:rPr lang="en-US" u="sng" dirty="0"/>
              <a:t>demand curve</a:t>
            </a:r>
            <a:r>
              <a:rPr lang="en-US" dirty="0"/>
              <a:t>, </a:t>
            </a:r>
          </a:p>
          <a:p>
            <a:endParaRPr lang="en-US" dirty="0"/>
          </a:p>
          <a:p>
            <a:r>
              <a:rPr lang="en-US" dirty="0"/>
              <a:t>It will choose some combination of price and quantity along its perceived demand curve.</a:t>
            </a:r>
          </a:p>
          <a:p>
            <a:endParaRPr lang="en-US" dirty="0"/>
          </a:p>
        </p:txBody>
      </p:sp>
    </p:spTree>
    <p:extLst>
      <p:ext uri="{BB962C8B-B14F-4D97-AF65-F5344CB8AC3E}">
        <p14:creationId xmlns:p14="http://schemas.microsoft.com/office/powerpoint/2010/main" val="4223975339"/>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1089</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Economics</vt:lpstr>
      <vt:lpstr>Ch.10 OUTLINE</vt:lpstr>
      <vt:lpstr>Competing Brands?</vt:lpstr>
      <vt:lpstr>10.1 Monopolistic Competition</vt:lpstr>
      <vt:lpstr>Differentiated Products</vt:lpstr>
      <vt:lpstr>Perceived Demand for Firms in Different Competitive Settings</vt:lpstr>
      <vt:lpstr>Perceived Demand for Firms in Different Competitive Settings</vt:lpstr>
      <vt:lpstr>Perceived Demand for Firms in Different Competitive Settings</vt:lpstr>
      <vt:lpstr>How a Monopolistic Competitor Chooses Price and Quantity</vt:lpstr>
      <vt:lpstr>Example: How a Monopolistic Competitor Chooses its Profit  Maximizing Output and Price</vt:lpstr>
      <vt:lpstr>Monopolistic Competitors and Entry</vt:lpstr>
      <vt:lpstr>Monopolistic Competition, Entry, and Exit</vt:lpstr>
      <vt:lpstr>Monopolistic Competition, Entry, and Exit, Continued</vt:lpstr>
      <vt:lpstr>Monopolistic Competition and Efficiency</vt:lpstr>
      <vt:lpstr>10.2 Oligopoly</vt:lpstr>
      <vt:lpstr>Collusion and Cartels</vt:lpstr>
      <vt:lpstr>The Prisoner’s Dilemma</vt:lpstr>
      <vt:lpstr>The Oligopoly Version of the Prisoner’s Dilemma</vt:lpstr>
      <vt:lpstr>How to Enforce Cooperation</vt:lpstr>
      <vt:lpstr>A Kinked Demand Curve</vt:lpstr>
      <vt:lpstr>A Kinked Demand Curve,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79</cp:revision>
  <dcterms:created xsi:type="dcterms:W3CDTF">2018-05-29T21:16:34Z</dcterms:created>
  <dcterms:modified xsi:type="dcterms:W3CDTF">2025-09-16T18:01:02Z</dcterms:modified>
</cp:coreProperties>
</file>