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4" r:id="rId17"/>
    <p:sldId id="275" r:id="rId18"/>
    <p:sldId id="273" r:id="rId19"/>
    <p:sldId id="276" r:id="rId20"/>
    <p:sldId id="25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07F4C7-6843-4202-BE17-4CEDC4A59E56}" v="1" dt="2021-04-13T03:49:35.3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502"/>
    <p:restoredTop sz="94674"/>
  </p:normalViewPr>
  <p:slideViewPr>
    <p:cSldViewPr snapToGrid="0" snapToObjects="1">
      <p:cViewPr varScale="1">
        <p:scale>
          <a:sx n="97" d="100"/>
          <a:sy n="97" d="100"/>
        </p:scale>
        <p:origin x="108" y="15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pril Yang" clId="Web-{3D07F4C7-6843-4202-BE17-4CEDC4A59E56}"/>
    <pc:docChg chg="addSld">
      <pc:chgData name="April Yang" userId="" providerId="" clId="Web-{3D07F4C7-6843-4202-BE17-4CEDC4A59E56}" dt="2021-04-13T03:49:35.317" v="0"/>
      <pc:docMkLst>
        <pc:docMk/>
      </pc:docMkLst>
      <pc:sldChg chg="new">
        <pc:chgData name="April Yang" userId="" providerId="" clId="Web-{3D07F4C7-6843-4202-BE17-4CEDC4A59E56}" dt="2021-04-13T03:49:35.317" v="0"/>
        <pc:sldMkLst>
          <pc:docMk/>
          <pc:sldMk cId="1067035083" sldId="258"/>
        </pc:sldMkLst>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524000" y="498249"/>
            <a:ext cx="9144000" cy="1011237"/>
          </a:xfrm>
        </p:spPr>
        <p:txBody>
          <a:bodyPr anchor="b"/>
          <a:lstStyle>
            <a:lvl1pPr algn="ctr">
              <a:defRPr sz="6000"/>
            </a:lvl1pPr>
          </a:lstStyle>
          <a:p>
            <a:r>
              <a:rPr lang="en-US" dirty="0"/>
              <a:t>Title of the Book</a:t>
            </a:r>
          </a:p>
        </p:txBody>
      </p:sp>
      <p:sp>
        <p:nvSpPr>
          <p:cNvPr id="5" name="Footer Placeholder 4"/>
          <p:cNvSpPr>
            <a:spLocks noGrp="1"/>
          </p:cNvSpPr>
          <p:nvPr>
            <p:ph type="ftr" sz="quarter" idx="11"/>
          </p:nvPr>
        </p:nvSpPr>
        <p:spPr>
          <a:xfrm>
            <a:off x="1523999" y="6356350"/>
            <a:ext cx="8549898" cy="354416"/>
          </a:xfrm>
        </p:spPr>
        <p:txBody>
          <a:bodyPr/>
          <a:lstStyle/>
          <a:p>
            <a:endParaRPr lang="en-US"/>
          </a:p>
        </p:txBody>
      </p:sp>
      <p:sp>
        <p:nvSpPr>
          <p:cNvPr id="9" name="Picture Placeholder 8"/>
          <p:cNvSpPr>
            <a:spLocks noGrp="1"/>
          </p:cNvSpPr>
          <p:nvPr>
            <p:ph type="pic" sz="quarter" idx="13"/>
          </p:nvPr>
        </p:nvSpPr>
        <p:spPr>
          <a:xfrm>
            <a:off x="3983831" y="2390620"/>
            <a:ext cx="4224337" cy="3851130"/>
          </a:xfrm>
        </p:spPr>
        <p:txBody>
          <a:bodyPr>
            <a:normAutofit/>
          </a:bodyPr>
          <a:lstStyle>
            <a:lvl1pPr marL="0" indent="0">
              <a:buNone/>
              <a:defRPr sz="1200"/>
            </a:lvl1pPr>
          </a:lstStyle>
          <a:p>
            <a:endParaRPr lang="en-US" dirty="0"/>
          </a:p>
        </p:txBody>
      </p:sp>
      <p:sp>
        <p:nvSpPr>
          <p:cNvPr id="10" name="Title 1"/>
          <p:cNvSpPr txBox="1">
            <a:spLocks/>
          </p:cNvSpPr>
          <p:nvPr userDrawn="1"/>
        </p:nvSpPr>
        <p:spPr>
          <a:xfrm>
            <a:off x="1523999" y="1509485"/>
            <a:ext cx="9144000" cy="672883"/>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accent6"/>
                </a:solidFill>
                <a:latin typeface="+mj-lt"/>
                <a:ea typeface="+mj-ea"/>
                <a:cs typeface="+mj-cs"/>
              </a:defRPr>
            </a:lvl1pPr>
          </a:lstStyle>
          <a:p>
            <a:endParaRPr lang="en-US" sz="6400" dirty="0">
              <a:solidFill>
                <a:schemeClr val="accent5"/>
              </a:solidFill>
            </a:endParaRPr>
          </a:p>
        </p:txBody>
      </p:sp>
      <p:sp>
        <p:nvSpPr>
          <p:cNvPr id="11" name="Text Placeholder 10"/>
          <p:cNvSpPr>
            <a:spLocks noGrp="1"/>
          </p:cNvSpPr>
          <p:nvPr>
            <p:ph type="body" sz="quarter" idx="14" hasCustomPrompt="1"/>
          </p:nvPr>
        </p:nvSpPr>
        <p:spPr>
          <a:xfrm>
            <a:off x="1524000" y="1509713"/>
            <a:ext cx="9144000" cy="443778"/>
          </a:xfrm>
        </p:spPr>
        <p:txBody>
          <a:bodyPr/>
          <a:lstStyle>
            <a:lvl1pPr marL="0" indent="0" algn="ctr">
              <a:buNone/>
              <a:defRPr baseline="0">
                <a:solidFill>
                  <a:schemeClr val="accent5"/>
                </a:solidFill>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Chapter # CHAPTER TITLE</a:t>
            </a:r>
          </a:p>
        </p:txBody>
      </p:sp>
    </p:spTree>
    <p:extLst>
      <p:ext uri="{BB962C8B-B14F-4D97-AF65-F5344CB8AC3E}">
        <p14:creationId xmlns:p14="http://schemas.microsoft.com/office/powerpoint/2010/main" val="1002493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24583"/>
          </a:xfrm>
        </p:spPr>
        <p:txBody>
          <a:bodyPr>
            <a:normAutofit/>
          </a:bodyPr>
          <a:lstStyle>
            <a:lvl1pPr>
              <a:defRPr sz="2800" b="1"/>
            </a:lvl1pPr>
          </a:lstStyle>
          <a:p>
            <a:r>
              <a:rPr lang="en-US" dirty="0"/>
              <a:t>Title</a:t>
            </a:r>
          </a:p>
        </p:txBody>
      </p:sp>
      <p:sp>
        <p:nvSpPr>
          <p:cNvPr id="3" name="Content Placeholder 2"/>
          <p:cNvSpPr>
            <a:spLocks noGrp="1"/>
          </p:cNvSpPr>
          <p:nvPr>
            <p:ph idx="1"/>
          </p:nvPr>
        </p:nvSpPr>
        <p:spPr>
          <a:xfrm>
            <a:off x="838200" y="955964"/>
            <a:ext cx="10515600" cy="379614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838200" y="6356350"/>
            <a:ext cx="9428018" cy="365125"/>
          </a:xfrm>
        </p:spPr>
        <p:txBody>
          <a:bodyPr/>
          <a:lstStyle/>
          <a:p>
            <a:endParaRPr lang="en-US"/>
          </a:p>
        </p:txBody>
      </p:sp>
      <p:sp>
        <p:nvSpPr>
          <p:cNvPr id="7" name="Content Placeholder 2"/>
          <p:cNvSpPr>
            <a:spLocks noGrp="1"/>
          </p:cNvSpPr>
          <p:nvPr>
            <p:ph idx="13" hasCustomPrompt="1"/>
          </p:nvPr>
        </p:nvSpPr>
        <p:spPr>
          <a:xfrm>
            <a:off x="838200" y="4918364"/>
            <a:ext cx="10515600" cy="1271731"/>
          </a:xfrm>
        </p:spPr>
        <p:txBody>
          <a:bodyPr>
            <a:normAutofit/>
          </a:bodyPr>
          <a:lstStyle>
            <a:lvl1pPr marL="0" indent="0">
              <a:buNone/>
              <a:defRPr sz="1600"/>
            </a:lvl1pPr>
          </a:lstStyle>
          <a:p>
            <a:pPr lvl="0"/>
            <a:r>
              <a:rPr lang="en-US" dirty="0"/>
              <a:t>Caption</a:t>
            </a:r>
          </a:p>
        </p:txBody>
      </p:sp>
    </p:spTree>
    <p:extLst>
      <p:ext uri="{BB962C8B-B14F-4D97-AF65-F5344CB8AC3E}">
        <p14:creationId xmlns:p14="http://schemas.microsoft.com/office/powerpoint/2010/main" val="1927627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466148"/>
          </a:xfrm>
        </p:spPr>
        <p:txBody>
          <a:bodyPr>
            <a:normAutofit/>
          </a:bodyPr>
          <a:lstStyle>
            <a:lvl1pPr>
              <a:defRPr sz="2800" b="1"/>
            </a:lvl1pPr>
          </a:lstStyle>
          <a:p>
            <a:r>
              <a:rPr lang="en-US" dirty="0"/>
              <a:t>Title</a:t>
            </a:r>
          </a:p>
        </p:txBody>
      </p:sp>
      <p:sp>
        <p:nvSpPr>
          <p:cNvPr id="3" name="Content Placeholder 2"/>
          <p:cNvSpPr>
            <a:spLocks noGrp="1"/>
          </p:cNvSpPr>
          <p:nvPr>
            <p:ph sz="half" idx="1"/>
          </p:nvPr>
        </p:nvSpPr>
        <p:spPr>
          <a:xfrm>
            <a:off x="838200" y="1010661"/>
            <a:ext cx="5181600" cy="5166302"/>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010661"/>
            <a:ext cx="5181600" cy="516630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11"/>
          </p:nvPr>
        </p:nvSpPr>
        <p:spPr>
          <a:xfrm>
            <a:off x="838200" y="6356350"/>
            <a:ext cx="9414164" cy="365125"/>
          </a:xfrm>
        </p:spPr>
        <p:txBody>
          <a:bodyPr/>
          <a:lstStyle/>
          <a:p>
            <a:endParaRPr lang="en-US"/>
          </a:p>
        </p:txBody>
      </p:sp>
    </p:spTree>
    <p:extLst>
      <p:ext uri="{BB962C8B-B14F-4D97-AF65-F5344CB8AC3E}">
        <p14:creationId xmlns:p14="http://schemas.microsoft.com/office/powerpoint/2010/main" val="345437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Last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8200" y="365126"/>
            <a:ext cx="10515600" cy="535420"/>
          </a:xfrm>
        </p:spPr>
        <p:txBody>
          <a:bodyPr>
            <a:normAutofit/>
          </a:bodyPr>
          <a:lstStyle>
            <a:lvl1pPr>
              <a:defRPr sz="2800" b="1" baseline="0"/>
            </a:lvl1pPr>
          </a:lstStyle>
          <a:p>
            <a:r>
              <a:rPr lang="en-US" dirty="0"/>
              <a:t>Title</a:t>
            </a:r>
          </a:p>
        </p:txBody>
      </p:sp>
      <p:sp>
        <p:nvSpPr>
          <p:cNvPr id="7" name="Content Placeholder 6"/>
          <p:cNvSpPr>
            <a:spLocks noGrp="1"/>
          </p:cNvSpPr>
          <p:nvPr>
            <p:ph sz="quarter" idx="12"/>
          </p:nvPr>
        </p:nvSpPr>
        <p:spPr>
          <a:xfrm>
            <a:off x="838200" y="1011383"/>
            <a:ext cx="10515600" cy="325581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6"/>
          <p:cNvSpPr>
            <a:spLocks noGrp="1"/>
          </p:cNvSpPr>
          <p:nvPr>
            <p:ph sz="quarter" idx="13" hasCustomPrompt="1"/>
          </p:nvPr>
        </p:nvSpPr>
        <p:spPr>
          <a:xfrm>
            <a:off x="838200" y="4378037"/>
            <a:ext cx="10515600" cy="1627909"/>
          </a:xfrm>
        </p:spPr>
        <p:txBody>
          <a:bodyPr>
            <a:normAutofit/>
          </a:bodyPr>
          <a:lstStyle>
            <a:lvl1pPr marL="0" indent="0">
              <a:buNone/>
              <a:defRPr sz="1600"/>
            </a:lvl1pPr>
          </a:lstStyle>
          <a:p>
            <a:pPr lvl="0"/>
            <a:r>
              <a:rPr lang="en-US" dirty="0"/>
              <a:t>Caption</a:t>
            </a:r>
          </a:p>
        </p:txBody>
      </p:sp>
      <p:sp>
        <p:nvSpPr>
          <p:cNvPr id="6" name="Text Placeholder 5">
            <a:extLst>
              <a:ext uri="{FF2B5EF4-FFF2-40B4-BE49-F238E27FC236}">
                <a16:creationId xmlns:a16="http://schemas.microsoft.com/office/drawing/2014/main" id="{6E14F94F-1E52-2B42-BC75-C0C106E8BEC0}"/>
              </a:ext>
            </a:extLst>
          </p:cNvPr>
          <p:cNvSpPr>
            <a:spLocks noGrp="1"/>
          </p:cNvSpPr>
          <p:nvPr>
            <p:ph type="body" sz="quarter" idx="14" hasCustomPrompt="1"/>
          </p:nvPr>
        </p:nvSpPr>
        <p:spPr>
          <a:xfrm>
            <a:off x="838200" y="6271576"/>
            <a:ext cx="10515600" cy="442595"/>
          </a:xfrm>
        </p:spPr>
        <p:txBody>
          <a:bodyPr>
            <a:normAutofit/>
          </a:bodyPr>
          <a:lstStyle>
            <a:lvl1pPr marL="0" indent="0" algn="l">
              <a:buNone/>
              <a:defRPr sz="1200">
                <a:solidFill>
                  <a:schemeClr val="tx1"/>
                </a:solidFill>
              </a:defRPr>
            </a:lvl1pPr>
          </a:lstStyle>
          <a:p>
            <a:pPr algn="l"/>
            <a:r>
              <a:rPr lang="en-US" dirty="0"/>
              <a:t>This OpenStax ancillary resource is © Rice University under a CC BY 4.0 International license; it may be reproduced or modified but must be attributed to OpenStax, Rice University and any changes must be noted.</a:t>
            </a:r>
          </a:p>
        </p:txBody>
      </p:sp>
    </p:spTree>
    <p:extLst>
      <p:ext uri="{BB962C8B-B14F-4D97-AF65-F5344CB8AC3E}">
        <p14:creationId xmlns:p14="http://schemas.microsoft.com/office/powerpoint/2010/main" val="16861732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p:nvPr>
        </p:nvSpPr>
        <p:spPr>
          <a:xfrm>
            <a:off x="838200" y="900545"/>
            <a:ext cx="10515600" cy="5347855"/>
          </a:xfrm>
        </p:spPr>
        <p:txBody>
          <a:bodyPr/>
          <a:lstStyle/>
          <a:p>
            <a:pPr lvl="0"/>
            <a:r>
              <a:rPr lang="en-US"/>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82568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1"/>
            </a:lvl1pPr>
          </a:lstStyle>
          <a:p>
            <a:r>
              <a:rPr lang="en-US" dirty="0"/>
              <a:t>Title (optional)</a:t>
            </a:r>
          </a:p>
        </p:txBody>
      </p:sp>
      <p:sp>
        <p:nvSpPr>
          <p:cNvPr id="3" name="Footer Placeholder 2"/>
          <p:cNvSpPr>
            <a:spLocks noGrp="1"/>
          </p:cNvSpPr>
          <p:nvPr>
            <p:ph type="ftr" sz="quarter" idx="10"/>
          </p:nvPr>
        </p:nvSpPr>
        <p:spPr/>
        <p:txBody>
          <a:bodyPr/>
          <a:lstStyle/>
          <a:p>
            <a:endParaRPr lang="en-US"/>
          </a:p>
        </p:txBody>
      </p:sp>
      <p:sp>
        <p:nvSpPr>
          <p:cNvPr id="5" name="Content Placeholder 4"/>
          <p:cNvSpPr>
            <a:spLocks noGrp="1"/>
          </p:cNvSpPr>
          <p:nvPr>
            <p:ph sz="quarter" idx="11" hasCustomPrompt="1"/>
          </p:nvPr>
        </p:nvSpPr>
        <p:spPr>
          <a:xfrm>
            <a:off x="838200" y="900545"/>
            <a:ext cx="10515600" cy="5347855"/>
          </a:xfrm>
        </p:spPr>
        <p:txBody>
          <a:bodyPr/>
          <a:lstStyle>
            <a:lvl1pPr marL="514350" indent="-514350">
              <a:buFont typeface="+mj-lt"/>
              <a:buAutoNum type="arabicPeriod"/>
              <a:defRPr/>
            </a:lvl1pPr>
            <a:lvl2pPr marL="914400" marR="0" indent="-457200" algn="l" defTabSz="914400" rtl="0" eaLnBrk="1" fontAlgn="auto" latinLnBrk="0" hangingPunct="1">
              <a:lnSpc>
                <a:spcPct val="90000"/>
              </a:lnSpc>
              <a:spcBef>
                <a:spcPts val="500"/>
              </a:spcBef>
              <a:spcAft>
                <a:spcPts val="0"/>
              </a:spcAft>
              <a:buClrTx/>
              <a:buSzTx/>
              <a:buFont typeface="+mj-lt"/>
              <a:buAutoNum type="alphaLcPeriod"/>
              <a:tabLst/>
              <a:defRPr/>
            </a:lvl2pPr>
          </a:lstStyle>
          <a:p>
            <a:pPr lvl="0"/>
            <a:r>
              <a:rPr lang="en-US" dirty="0"/>
              <a:t>Discussion question 1</a:t>
            </a:r>
          </a:p>
          <a:p>
            <a:pPr lvl="1"/>
            <a:r>
              <a:rPr lang="en-US" dirty="0"/>
              <a:t>Distractor (optional)</a:t>
            </a:r>
          </a:p>
          <a:p>
            <a:pPr lvl="1"/>
            <a:r>
              <a:rPr lang="en-US" dirty="0"/>
              <a:t>Distractor (optional)</a:t>
            </a:r>
          </a:p>
          <a:p>
            <a:pPr lvl="1"/>
            <a:r>
              <a:rPr lang="en-US" dirty="0"/>
              <a:t>Distractor (optional)</a:t>
            </a:r>
          </a:p>
          <a:p>
            <a:pPr lvl="1"/>
            <a:r>
              <a:rPr lang="en-US" dirty="0"/>
              <a:t>Distractor (optional)</a:t>
            </a:r>
          </a:p>
          <a:p>
            <a:pPr lvl="0"/>
            <a:r>
              <a:rPr lang="en-US" dirty="0"/>
              <a:t>Discussion question 2</a:t>
            </a:r>
          </a:p>
          <a:p>
            <a:pPr lvl="1"/>
            <a:r>
              <a:rPr lang="en-US" dirty="0"/>
              <a:t>Distractor (optional)</a:t>
            </a:r>
          </a:p>
          <a:p>
            <a:pPr lvl="1"/>
            <a:r>
              <a:rPr lang="en-US" dirty="0"/>
              <a:t>Distractor (optional)</a:t>
            </a:r>
          </a:p>
          <a:p>
            <a:pPr marL="914400" marR="0" lvl="1" indent="-457200" algn="l" defTabSz="914400" rtl="0" eaLnBrk="1" fontAlgn="auto" latinLnBrk="0" hangingPunct="1">
              <a:lnSpc>
                <a:spcPct val="90000"/>
              </a:lnSpc>
              <a:spcBef>
                <a:spcPts val="500"/>
              </a:spcBef>
              <a:spcAft>
                <a:spcPts val="0"/>
              </a:spcAft>
              <a:buClrTx/>
              <a:buSzTx/>
              <a:buFont typeface="+mj-lt"/>
              <a:buAutoNum type="alphaLcPeriod"/>
              <a:tabLst/>
              <a:defRPr/>
            </a:pPr>
            <a:r>
              <a:rPr lang="en-US" dirty="0"/>
              <a:t>Distractor (optional)</a:t>
            </a:r>
          </a:p>
          <a:p>
            <a:pPr lvl="1"/>
            <a:r>
              <a:rPr lang="en-US" dirty="0"/>
              <a:t>Distractor (optional)</a:t>
            </a:r>
          </a:p>
        </p:txBody>
      </p:sp>
    </p:spTree>
    <p:extLst>
      <p:ext uri="{BB962C8B-B14F-4D97-AF65-F5344CB8AC3E}">
        <p14:creationId xmlns:p14="http://schemas.microsoft.com/office/powerpoint/2010/main" val="1648461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434975"/>
          </a:xfrm>
          <a:prstGeom prst="rect">
            <a:avLst/>
          </a:prstGeom>
        </p:spPr>
        <p:txBody>
          <a:bodyPr vert="horz" lIns="91440" tIns="45720" rIns="91440" bIns="45720" rtlCol="0" anchor="ctr">
            <a:normAutofit/>
          </a:bodyPr>
          <a:lstStyle/>
          <a:p>
            <a:r>
              <a:rPr lang="en-US" dirty="0"/>
              <a:t>Title (optional)</a:t>
            </a:r>
          </a:p>
        </p:txBody>
      </p:sp>
      <p:sp>
        <p:nvSpPr>
          <p:cNvPr id="3" name="Text Placeholder 2"/>
          <p:cNvSpPr>
            <a:spLocks noGrp="1"/>
          </p:cNvSpPr>
          <p:nvPr>
            <p:ph type="body" idx="1"/>
          </p:nvPr>
        </p:nvSpPr>
        <p:spPr>
          <a:xfrm>
            <a:off x="838200" y="990601"/>
            <a:ext cx="10515600" cy="521913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838200" y="6356350"/>
            <a:ext cx="1051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4" name="Slide Number Placeholder 3">
            <a:extLst>
              <a:ext uri="{FF2B5EF4-FFF2-40B4-BE49-F238E27FC236}">
                <a16:creationId xmlns:a16="http://schemas.microsoft.com/office/drawing/2014/main" id="{95599AE0-B13C-E741-A969-DCDFA4F7E34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78677BF-C91A-CA46-9BF6-A28F3D13AFBD}" type="slidenum">
              <a:rPr lang="en-US" smtClean="0"/>
              <a:t>‹#›</a:t>
            </a:fld>
            <a:endParaRPr lang="en-US"/>
          </a:p>
        </p:txBody>
      </p:sp>
    </p:spTree>
    <p:extLst>
      <p:ext uri="{BB962C8B-B14F-4D97-AF65-F5344CB8AC3E}">
        <p14:creationId xmlns:p14="http://schemas.microsoft.com/office/powerpoint/2010/main" val="15161623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0" r:id="rId4"/>
    <p:sldLayoutId id="2147483661" r:id="rId5"/>
    <p:sldLayoutId id="2147483662" r:id="rId6"/>
  </p:sldLayoutIdLst>
  <p:txStyles>
    <p:titleStyle>
      <a:lvl1pPr algn="l" defTabSz="914400" rtl="0" eaLnBrk="1" latinLnBrk="0" hangingPunct="1">
        <a:lnSpc>
          <a:spcPct val="90000"/>
        </a:lnSpc>
        <a:spcBef>
          <a:spcPct val="0"/>
        </a:spcBef>
        <a:buNone/>
        <a:defRPr sz="2800" b="1" kern="120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2" name="Title 21">
            <a:extLst>
              <a:ext uri="{FF2B5EF4-FFF2-40B4-BE49-F238E27FC236}">
                <a16:creationId xmlns:a16="http://schemas.microsoft.com/office/drawing/2014/main" id="{96D634E8-4422-6744-BAAE-52C9030B199D}"/>
              </a:ext>
            </a:extLst>
          </p:cNvPr>
          <p:cNvSpPr>
            <a:spLocks noGrp="1"/>
          </p:cNvSpPr>
          <p:nvPr>
            <p:ph type="ctrTitle"/>
          </p:nvPr>
        </p:nvSpPr>
        <p:spPr>
          <a:xfrm>
            <a:off x="1524000" y="2405711"/>
            <a:ext cx="9144000" cy="1011237"/>
          </a:xfrm>
        </p:spPr>
        <p:txBody>
          <a:bodyPr/>
          <a:lstStyle/>
          <a:p>
            <a:r>
              <a:rPr lang="en-US" dirty="0"/>
              <a:t>Economics</a:t>
            </a:r>
          </a:p>
        </p:txBody>
      </p:sp>
      <p:sp>
        <p:nvSpPr>
          <p:cNvPr id="2" name="Text Placeholder 23">
            <a:extLst>
              <a:ext uri="{FF2B5EF4-FFF2-40B4-BE49-F238E27FC236}">
                <a16:creationId xmlns:a16="http://schemas.microsoft.com/office/drawing/2014/main" id="{83826E51-6F85-E630-B3F1-514F42B29FBB}"/>
              </a:ext>
            </a:extLst>
          </p:cNvPr>
          <p:cNvSpPr>
            <a:spLocks noGrp="1"/>
          </p:cNvSpPr>
          <p:nvPr>
            <p:ph type="body" sz="quarter" idx="14"/>
          </p:nvPr>
        </p:nvSpPr>
        <p:spPr>
          <a:xfrm>
            <a:off x="1524000" y="3417175"/>
            <a:ext cx="9144000" cy="717294"/>
          </a:xfrm>
        </p:spPr>
        <p:txBody>
          <a:bodyPr>
            <a:normAutofit fontScale="85000" lnSpcReduction="10000"/>
          </a:bodyPr>
          <a:lstStyle/>
          <a:p>
            <a:r>
              <a:rPr lang="en-US" sz="5500" dirty="0"/>
              <a:t>MONOPOLY AND ANTITRUST POLICY</a:t>
            </a:r>
          </a:p>
          <a:p>
            <a:endParaRPr lang="en-US" dirty="0"/>
          </a:p>
        </p:txBody>
      </p:sp>
    </p:spTree>
    <p:extLst>
      <p:ext uri="{BB962C8B-B14F-4D97-AF65-F5344CB8AC3E}">
        <p14:creationId xmlns:p14="http://schemas.microsoft.com/office/powerpoint/2010/main" val="211911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E66C1A-6D18-C398-0D64-E43AA92C37F5}"/>
              </a:ext>
            </a:extLst>
          </p:cNvPr>
          <p:cNvSpPr>
            <a:spLocks noGrp="1"/>
          </p:cNvSpPr>
          <p:nvPr>
            <p:ph type="title"/>
          </p:nvPr>
        </p:nvSpPr>
        <p:spPr/>
        <p:txBody>
          <a:bodyPr>
            <a:normAutofit fontScale="90000"/>
          </a:bodyPr>
          <a:lstStyle/>
          <a:p>
            <a:pPr lvl="0" rtl="0">
              <a:spcBef>
                <a:spcPts val="0"/>
              </a:spcBef>
            </a:pPr>
            <a:r>
              <a:rPr lang="en-US" dirty="0"/>
              <a:t>Measuring Degree of Monopoly Power - New Way</a:t>
            </a:r>
          </a:p>
        </p:txBody>
      </p:sp>
      <p:sp>
        <p:nvSpPr>
          <p:cNvPr id="7" name="Content Placeholder 6">
            <a:extLst>
              <a:ext uri="{FF2B5EF4-FFF2-40B4-BE49-F238E27FC236}">
                <a16:creationId xmlns:a16="http://schemas.microsoft.com/office/drawing/2014/main" id="{37DA702C-114F-920B-5A10-9B89EEBFA577}"/>
              </a:ext>
            </a:extLst>
          </p:cNvPr>
          <p:cNvSpPr>
            <a:spLocks noGrp="1"/>
          </p:cNvSpPr>
          <p:nvPr>
            <p:ph idx="1"/>
          </p:nvPr>
        </p:nvSpPr>
        <p:spPr/>
        <p:txBody>
          <a:bodyPr>
            <a:normAutofit/>
          </a:bodyPr>
          <a:lstStyle/>
          <a:p>
            <a:r>
              <a:rPr lang="en-US" dirty="0"/>
              <a:t>The new approach to antitrust regulation involves detailed analysis of specific markets and companies, instead of defining a market and counting up total sales. It is done by:</a:t>
            </a:r>
          </a:p>
          <a:p>
            <a:endParaRPr lang="en-US" dirty="0"/>
          </a:p>
          <a:p>
            <a:pPr lvl="1"/>
            <a:r>
              <a:rPr lang="en-US" dirty="0"/>
              <a:t>estimating the </a:t>
            </a:r>
            <a:r>
              <a:rPr lang="en-US" u="sng" dirty="0"/>
              <a:t>demand curves</a:t>
            </a:r>
            <a:r>
              <a:rPr lang="en-US" dirty="0"/>
              <a:t> and </a:t>
            </a:r>
            <a:r>
              <a:rPr lang="en-US" u="sng" dirty="0"/>
              <a:t>supply curves</a:t>
            </a:r>
            <a:r>
              <a:rPr lang="en-US" dirty="0"/>
              <a:t> the firms proposing a merger face.</a:t>
            </a:r>
          </a:p>
          <a:p>
            <a:pPr lvl="1"/>
            <a:endParaRPr lang="en-US" dirty="0"/>
          </a:p>
          <a:p>
            <a:pPr lvl="1"/>
            <a:r>
              <a:rPr lang="en-US" dirty="0"/>
              <a:t>building a </a:t>
            </a:r>
            <a:r>
              <a:rPr lang="en-US" u="sng" dirty="0"/>
              <a:t>statistical model</a:t>
            </a:r>
            <a:r>
              <a:rPr lang="en-US" dirty="0"/>
              <a:t> that estimates the likely outcome for consumers if the two firms are allowed to merge.</a:t>
            </a:r>
          </a:p>
          <a:p>
            <a:endParaRPr lang="en-US" dirty="0"/>
          </a:p>
        </p:txBody>
      </p:sp>
    </p:spTree>
    <p:extLst>
      <p:ext uri="{BB962C8B-B14F-4D97-AF65-F5344CB8AC3E}">
        <p14:creationId xmlns:p14="http://schemas.microsoft.com/office/powerpoint/2010/main" val="4242643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E66C1A-6D18-C398-0D64-E43AA92C37F5}"/>
              </a:ext>
            </a:extLst>
          </p:cNvPr>
          <p:cNvSpPr>
            <a:spLocks noGrp="1"/>
          </p:cNvSpPr>
          <p:nvPr>
            <p:ph type="title"/>
          </p:nvPr>
        </p:nvSpPr>
        <p:spPr/>
        <p:txBody>
          <a:bodyPr>
            <a:normAutofit fontScale="90000"/>
          </a:bodyPr>
          <a:lstStyle/>
          <a:p>
            <a:r>
              <a:rPr lang="en-US" dirty="0"/>
              <a:t>11.2 Regulating Anticompetitive Behavior</a:t>
            </a:r>
          </a:p>
        </p:txBody>
      </p:sp>
      <p:sp>
        <p:nvSpPr>
          <p:cNvPr id="7" name="Content Placeholder 6">
            <a:extLst>
              <a:ext uri="{FF2B5EF4-FFF2-40B4-BE49-F238E27FC236}">
                <a16:creationId xmlns:a16="http://schemas.microsoft.com/office/drawing/2014/main" id="{37DA702C-114F-920B-5A10-9B89EEBFA577}"/>
              </a:ext>
            </a:extLst>
          </p:cNvPr>
          <p:cNvSpPr>
            <a:spLocks noGrp="1"/>
          </p:cNvSpPr>
          <p:nvPr>
            <p:ph idx="1"/>
          </p:nvPr>
        </p:nvSpPr>
        <p:spPr/>
        <p:txBody>
          <a:bodyPr/>
          <a:lstStyle/>
          <a:p>
            <a:r>
              <a:rPr lang="en-US" dirty="0"/>
              <a:t>Under U.S. antitrust laws, monopoly itself is not illegal.</a:t>
            </a:r>
          </a:p>
          <a:p>
            <a:endParaRPr lang="en-US" dirty="0"/>
          </a:p>
          <a:p>
            <a:r>
              <a:rPr lang="en-US" dirty="0"/>
              <a:t>But, U.S. antitrust laws include rules against </a:t>
            </a:r>
            <a:r>
              <a:rPr lang="en-US" u="sng" dirty="0"/>
              <a:t>some</a:t>
            </a:r>
            <a:r>
              <a:rPr lang="en-US" dirty="0"/>
              <a:t> restrictive practices. </a:t>
            </a:r>
          </a:p>
          <a:p>
            <a:endParaRPr lang="en-US" dirty="0"/>
          </a:p>
          <a:p>
            <a:r>
              <a:rPr lang="en-US" b="1" dirty="0"/>
              <a:t>Restrictive practices </a:t>
            </a:r>
            <a:r>
              <a:rPr lang="en-US" dirty="0"/>
              <a:t>- practices that do not involve outright agreements to raise prices or to reduce the quantity produced, but that might have the effect of reducing competition.</a:t>
            </a:r>
          </a:p>
          <a:p>
            <a:endParaRPr lang="en-US" dirty="0"/>
          </a:p>
        </p:txBody>
      </p:sp>
    </p:spTree>
    <p:extLst>
      <p:ext uri="{BB962C8B-B14F-4D97-AF65-F5344CB8AC3E}">
        <p14:creationId xmlns:p14="http://schemas.microsoft.com/office/powerpoint/2010/main" val="6800980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E66C1A-6D18-C398-0D64-E43AA92C37F5}"/>
              </a:ext>
            </a:extLst>
          </p:cNvPr>
          <p:cNvSpPr>
            <a:spLocks noGrp="1"/>
          </p:cNvSpPr>
          <p:nvPr>
            <p:ph type="title"/>
          </p:nvPr>
        </p:nvSpPr>
        <p:spPr/>
        <p:txBody>
          <a:bodyPr>
            <a:normAutofit fontScale="90000"/>
          </a:bodyPr>
          <a:lstStyle/>
          <a:p>
            <a:r>
              <a:rPr lang="en-US" dirty="0"/>
              <a:t>Types of Restrictive Practices</a:t>
            </a:r>
          </a:p>
        </p:txBody>
      </p:sp>
      <p:sp>
        <p:nvSpPr>
          <p:cNvPr id="7" name="Content Placeholder 6">
            <a:extLst>
              <a:ext uri="{FF2B5EF4-FFF2-40B4-BE49-F238E27FC236}">
                <a16:creationId xmlns:a16="http://schemas.microsoft.com/office/drawing/2014/main" id="{37DA702C-114F-920B-5A10-9B89EEBFA577}"/>
              </a:ext>
            </a:extLst>
          </p:cNvPr>
          <p:cNvSpPr>
            <a:spLocks noGrp="1"/>
          </p:cNvSpPr>
          <p:nvPr>
            <p:ph idx="1"/>
          </p:nvPr>
        </p:nvSpPr>
        <p:spPr>
          <a:xfrm>
            <a:off x="838200" y="955964"/>
            <a:ext cx="10515600" cy="4870070"/>
          </a:xfrm>
        </p:spPr>
        <p:txBody>
          <a:bodyPr>
            <a:normAutofit fontScale="92500" lnSpcReduction="20000"/>
          </a:bodyPr>
          <a:lstStyle/>
          <a:p>
            <a:r>
              <a:rPr lang="en-US" dirty="0"/>
              <a:t>Types of </a:t>
            </a:r>
            <a:r>
              <a:rPr lang="en-US" u="sng" dirty="0"/>
              <a:t>restrictive practices</a:t>
            </a:r>
            <a:r>
              <a:rPr lang="en-US" dirty="0"/>
              <a:t>:</a:t>
            </a:r>
          </a:p>
          <a:p>
            <a:endParaRPr lang="en-US" dirty="0"/>
          </a:p>
          <a:p>
            <a:r>
              <a:rPr lang="en-US" b="1" dirty="0"/>
              <a:t>Minimum resale price maintenance agreement </a:t>
            </a:r>
            <a:r>
              <a:rPr lang="en-US" dirty="0"/>
              <a:t>- requires a dealer who buys from a manufacturer to sell for at least a certain minimum price.</a:t>
            </a:r>
          </a:p>
          <a:p>
            <a:endParaRPr lang="en-US" dirty="0"/>
          </a:p>
          <a:p>
            <a:r>
              <a:rPr lang="en-US" b="1" dirty="0"/>
              <a:t>Exclusive dealing </a:t>
            </a:r>
            <a:r>
              <a:rPr lang="en-US" dirty="0"/>
              <a:t>- an agreement that a dealer will sell only products from one manufacturer.</a:t>
            </a:r>
          </a:p>
          <a:p>
            <a:endParaRPr lang="en-US" dirty="0"/>
          </a:p>
          <a:p>
            <a:r>
              <a:rPr lang="en-US" b="1" dirty="0"/>
              <a:t>Tying sales </a:t>
            </a:r>
            <a:r>
              <a:rPr lang="en-US" dirty="0"/>
              <a:t>- a situation where a customer is allowed to buy one product only if the customer also buys another product.</a:t>
            </a:r>
          </a:p>
          <a:p>
            <a:endParaRPr lang="en-US" dirty="0"/>
          </a:p>
          <a:p>
            <a:r>
              <a:rPr lang="en-US" b="1" dirty="0"/>
              <a:t>Bundling</a:t>
            </a:r>
            <a:r>
              <a:rPr lang="en-US" dirty="0"/>
              <a:t> - a situation in which multiple products are sold as one.</a:t>
            </a:r>
          </a:p>
          <a:p>
            <a:endParaRPr lang="en-US" dirty="0"/>
          </a:p>
        </p:txBody>
      </p:sp>
    </p:spTree>
    <p:extLst>
      <p:ext uri="{BB962C8B-B14F-4D97-AF65-F5344CB8AC3E}">
        <p14:creationId xmlns:p14="http://schemas.microsoft.com/office/powerpoint/2010/main" val="26922939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E66C1A-6D18-C398-0D64-E43AA92C37F5}"/>
              </a:ext>
            </a:extLst>
          </p:cNvPr>
          <p:cNvSpPr>
            <a:spLocks noGrp="1"/>
          </p:cNvSpPr>
          <p:nvPr>
            <p:ph type="title"/>
          </p:nvPr>
        </p:nvSpPr>
        <p:spPr/>
        <p:txBody>
          <a:bodyPr>
            <a:normAutofit fontScale="90000"/>
          </a:bodyPr>
          <a:lstStyle/>
          <a:p>
            <a:r>
              <a:rPr lang="en-US" dirty="0"/>
              <a:t>11.3 Regulating Natural Monopolies</a:t>
            </a:r>
          </a:p>
        </p:txBody>
      </p:sp>
      <p:sp>
        <p:nvSpPr>
          <p:cNvPr id="7" name="Content Placeholder 6">
            <a:extLst>
              <a:ext uri="{FF2B5EF4-FFF2-40B4-BE49-F238E27FC236}">
                <a16:creationId xmlns:a16="http://schemas.microsoft.com/office/drawing/2014/main" id="{37DA702C-114F-920B-5A10-9B89EEBFA577}"/>
              </a:ext>
            </a:extLst>
          </p:cNvPr>
          <p:cNvSpPr>
            <a:spLocks noGrp="1"/>
          </p:cNvSpPr>
          <p:nvPr>
            <p:ph idx="1"/>
          </p:nvPr>
        </p:nvSpPr>
        <p:spPr/>
        <p:txBody>
          <a:bodyPr/>
          <a:lstStyle/>
          <a:p>
            <a:r>
              <a:rPr lang="en-US" dirty="0"/>
              <a:t>Most true monopolies today in the U.S. are regulated, natural monopolies.</a:t>
            </a:r>
          </a:p>
          <a:p>
            <a:endParaRPr lang="en-US" dirty="0"/>
          </a:p>
          <a:p>
            <a:r>
              <a:rPr lang="en-US" b="1" dirty="0"/>
              <a:t>Natural monopoly </a:t>
            </a:r>
            <a:r>
              <a:rPr lang="en-US" dirty="0"/>
              <a:t>arises when average costs are declining over the range of production that satisfies market demand.</a:t>
            </a:r>
          </a:p>
          <a:p>
            <a:endParaRPr lang="en-US" dirty="0"/>
          </a:p>
          <a:p>
            <a:r>
              <a:rPr lang="en-US" dirty="0"/>
              <a:t>Typically happens when fixed costs are large relative to variable costs.</a:t>
            </a:r>
          </a:p>
          <a:p>
            <a:endParaRPr lang="en-US" dirty="0"/>
          </a:p>
        </p:txBody>
      </p:sp>
    </p:spTree>
    <p:extLst>
      <p:ext uri="{BB962C8B-B14F-4D97-AF65-F5344CB8AC3E}">
        <p14:creationId xmlns:p14="http://schemas.microsoft.com/office/powerpoint/2010/main" val="4876289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E66C1A-6D18-C398-0D64-E43AA92C37F5}"/>
              </a:ext>
            </a:extLst>
          </p:cNvPr>
          <p:cNvSpPr>
            <a:spLocks noGrp="1"/>
          </p:cNvSpPr>
          <p:nvPr>
            <p:ph type="title"/>
          </p:nvPr>
        </p:nvSpPr>
        <p:spPr/>
        <p:txBody>
          <a:bodyPr>
            <a:normAutofit fontScale="90000"/>
          </a:bodyPr>
          <a:lstStyle/>
          <a:p>
            <a:pPr marL="0" marR="0" lvl="0" indent="0" rtl="0">
              <a:spcBef>
                <a:spcPts val="0"/>
              </a:spcBef>
            </a:pPr>
            <a:r>
              <a:rPr lang="en-US" dirty="0"/>
              <a:t>Regulatory Choices in Dealing with Natural Monopoly</a:t>
            </a:r>
          </a:p>
        </p:txBody>
      </p:sp>
      <p:sp>
        <p:nvSpPr>
          <p:cNvPr id="3" name="Content Placeholder 2">
            <a:extLst>
              <a:ext uri="{FF2B5EF4-FFF2-40B4-BE49-F238E27FC236}">
                <a16:creationId xmlns:a16="http://schemas.microsoft.com/office/drawing/2014/main" id="{DB92745A-49D1-8E30-F2DA-806F7DC66549}"/>
              </a:ext>
            </a:extLst>
          </p:cNvPr>
          <p:cNvSpPr>
            <a:spLocks noGrp="1"/>
          </p:cNvSpPr>
          <p:nvPr>
            <p:ph sz="half" idx="2"/>
          </p:nvPr>
        </p:nvSpPr>
        <p:spPr/>
        <p:txBody>
          <a:bodyPr/>
          <a:lstStyle/>
          <a:p>
            <a:r>
              <a:rPr lang="en-US" dirty="0"/>
              <a:t>A natural monopoly will </a:t>
            </a:r>
            <a:r>
              <a:rPr lang="en-US" u="sng" dirty="0"/>
              <a:t>maximize profits</a:t>
            </a:r>
            <a:r>
              <a:rPr lang="en-US" dirty="0"/>
              <a:t> by producing at the quantity where </a:t>
            </a:r>
            <a:r>
              <a:rPr lang="en-US" u="sng" dirty="0"/>
              <a:t>MR = MC</a:t>
            </a:r>
            <a:r>
              <a:rPr lang="en-US" dirty="0"/>
              <a:t>, and by then looking to the market demand curve to see what </a:t>
            </a:r>
            <a:r>
              <a:rPr lang="en-US" u="sng" dirty="0"/>
              <a:t>price</a:t>
            </a:r>
            <a:r>
              <a:rPr lang="en-US" dirty="0"/>
              <a:t> to charge for this quantity. </a:t>
            </a:r>
          </a:p>
          <a:p>
            <a:endParaRPr lang="en-US" dirty="0"/>
          </a:p>
          <a:p>
            <a:r>
              <a:rPr lang="en-US" dirty="0"/>
              <a:t>This monopoly will produce at point A, with a quantity of 4 and a price of 9.3. </a:t>
            </a:r>
          </a:p>
          <a:p>
            <a:endParaRPr lang="en-US" dirty="0"/>
          </a:p>
        </p:txBody>
      </p:sp>
      <p:pic>
        <p:nvPicPr>
          <p:cNvPr id="7" name="Picture 6" descr="The graph represents a natural monopoly. The graph shows four points that represent the main choices for regulation, a downward-sloping average cost curve, and a downward-sloping market demand curve.">
            <a:extLst>
              <a:ext uri="{FF2B5EF4-FFF2-40B4-BE49-F238E27FC236}">
                <a16:creationId xmlns:a16="http://schemas.microsoft.com/office/drawing/2014/main" id="{CA4C53B5-4D4D-65F2-9D73-2209F1E92F4C}"/>
              </a:ext>
            </a:extLst>
          </p:cNvPr>
          <p:cNvPicPr>
            <a:picLocks noChangeAspect="1"/>
          </p:cNvPicPr>
          <p:nvPr/>
        </p:nvPicPr>
        <p:blipFill>
          <a:blip r:embed="rId3"/>
          <a:stretch>
            <a:fillRect/>
          </a:stretch>
        </p:blipFill>
        <p:spPr>
          <a:xfrm>
            <a:off x="838200" y="1417320"/>
            <a:ext cx="5230368" cy="4023360"/>
          </a:xfrm>
          <a:prstGeom prst="rect">
            <a:avLst/>
          </a:prstGeom>
        </p:spPr>
      </p:pic>
    </p:spTree>
    <p:extLst>
      <p:ext uri="{BB962C8B-B14F-4D97-AF65-F5344CB8AC3E}">
        <p14:creationId xmlns:p14="http://schemas.microsoft.com/office/powerpoint/2010/main" val="31109789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E66C1A-6D18-C398-0D64-E43AA92C37F5}"/>
              </a:ext>
            </a:extLst>
          </p:cNvPr>
          <p:cNvSpPr>
            <a:spLocks noGrp="1"/>
          </p:cNvSpPr>
          <p:nvPr>
            <p:ph type="title"/>
          </p:nvPr>
        </p:nvSpPr>
        <p:spPr/>
        <p:txBody>
          <a:bodyPr>
            <a:normAutofit fontScale="90000"/>
          </a:bodyPr>
          <a:lstStyle/>
          <a:p>
            <a:pPr marL="0" marR="0" lvl="0" indent="0" rtl="0">
              <a:spcBef>
                <a:spcPts val="0"/>
              </a:spcBef>
            </a:pPr>
            <a:r>
              <a:rPr lang="en-US" dirty="0"/>
              <a:t>Regulatory Choices in Dealing with Natural Monopoly</a:t>
            </a:r>
          </a:p>
        </p:txBody>
      </p:sp>
      <p:sp>
        <p:nvSpPr>
          <p:cNvPr id="3" name="Content Placeholder 2">
            <a:extLst>
              <a:ext uri="{FF2B5EF4-FFF2-40B4-BE49-F238E27FC236}">
                <a16:creationId xmlns:a16="http://schemas.microsoft.com/office/drawing/2014/main" id="{8D07ADE2-93C5-BAB6-D461-58A853FB15AC}"/>
              </a:ext>
            </a:extLst>
          </p:cNvPr>
          <p:cNvSpPr>
            <a:spLocks noGrp="1"/>
          </p:cNvSpPr>
          <p:nvPr>
            <p:ph sz="half" idx="2"/>
          </p:nvPr>
        </p:nvSpPr>
        <p:spPr/>
        <p:txBody>
          <a:bodyPr>
            <a:normAutofit fontScale="85000" lnSpcReduction="20000"/>
          </a:bodyPr>
          <a:lstStyle/>
          <a:p>
            <a:r>
              <a:rPr lang="en-US" dirty="0"/>
              <a:t>If </a:t>
            </a:r>
            <a:r>
              <a:rPr lang="en-US" u="sng" dirty="0"/>
              <a:t>antitrust regulators</a:t>
            </a:r>
            <a:r>
              <a:rPr lang="en-US" dirty="0"/>
              <a:t> split this company exactly in half, then each half would produce at point B, with average costs of 9.75 and output of 2. </a:t>
            </a:r>
          </a:p>
          <a:p>
            <a:endParaRPr lang="en-US" dirty="0"/>
          </a:p>
          <a:p>
            <a:r>
              <a:rPr lang="en-US" dirty="0"/>
              <a:t>The regulators might require the firm to produce where MC = D at point C.</a:t>
            </a:r>
          </a:p>
          <a:p>
            <a:endParaRPr lang="en-US" dirty="0"/>
          </a:p>
          <a:p>
            <a:r>
              <a:rPr lang="en-US" dirty="0"/>
              <a:t>However, if the firm is required to produce at a quantity of 8 and sell at a price of 3.5, the firm will incur losses. </a:t>
            </a:r>
          </a:p>
          <a:p>
            <a:endParaRPr lang="en-US" dirty="0"/>
          </a:p>
          <a:p>
            <a:r>
              <a:rPr lang="en-US" dirty="0"/>
              <a:t>The most likely choice is point F, where the firm is required to produce a quantity of 6 and charge a price of 6.5.</a:t>
            </a:r>
          </a:p>
        </p:txBody>
      </p:sp>
      <p:pic>
        <p:nvPicPr>
          <p:cNvPr id="4" name="Picture 3" descr="The graph represents a natural monopoly. The graph shows four points that represent the main choices for regulation, a downward-sloping average cost curve, and a downward-sloping market demand curve.">
            <a:extLst>
              <a:ext uri="{FF2B5EF4-FFF2-40B4-BE49-F238E27FC236}">
                <a16:creationId xmlns:a16="http://schemas.microsoft.com/office/drawing/2014/main" id="{BAFE4F3F-BF5F-FCE4-247E-0C9B3B07BD19}"/>
              </a:ext>
            </a:extLst>
          </p:cNvPr>
          <p:cNvPicPr>
            <a:picLocks noChangeAspect="1"/>
          </p:cNvPicPr>
          <p:nvPr/>
        </p:nvPicPr>
        <p:blipFill>
          <a:blip r:embed="rId3"/>
          <a:stretch>
            <a:fillRect/>
          </a:stretch>
        </p:blipFill>
        <p:spPr>
          <a:xfrm>
            <a:off x="838200" y="1417320"/>
            <a:ext cx="5230368" cy="4023360"/>
          </a:xfrm>
          <a:prstGeom prst="rect">
            <a:avLst/>
          </a:prstGeom>
        </p:spPr>
      </p:pic>
    </p:spTree>
    <p:extLst>
      <p:ext uri="{BB962C8B-B14F-4D97-AF65-F5344CB8AC3E}">
        <p14:creationId xmlns:p14="http://schemas.microsoft.com/office/powerpoint/2010/main" val="1344423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E66C1A-6D18-C398-0D64-E43AA92C37F5}"/>
              </a:ext>
            </a:extLst>
          </p:cNvPr>
          <p:cNvSpPr>
            <a:spLocks noGrp="1"/>
          </p:cNvSpPr>
          <p:nvPr>
            <p:ph type="title"/>
          </p:nvPr>
        </p:nvSpPr>
        <p:spPr/>
        <p:txBody>
          <a:bodyPr>
            <a:normAutofit fontScale="90000"/>
          </a:bodyPr>
          <a:lstStyle/>
          <a:p>
            <a:r>
              <a:rPr lang="en-US" dirty="0"/>
              <a:t>Cost-Plus versus Price Cap Regulation</a:t>
            </a:r>
          </a:p>
        </p:txBody>
      </p:sp>
      <p:sp>
        <p:nvSpPr>
          <p:cNvPr id="7" name="Content Placeholder 6">
            <a:extLst>
              <a:ext uri="{FF2B5EF4-FFF2-40B4-BE49-F238E27FC236}">
                <a16:creationId xmlns:a16="http://schemas.microsoft.com/office/drawing/2014/main" id="{37DA702C-114F-920B-5A10-9B89EEBFA577}"/>
              </a:ext>
            </a:extLst>
          </p:cNvPr>
          <p:cNvSpPr>
            <a:spLocks noGrp="1"/>
          </p:cNvSpPr>
          <p:nvPr>
            <p:ph idx="1"/>
          </p:nvPr>
        </p:nvSpPr>
        <p:spPr/>
        <p:txBody>
          <a:bodyPr/>
          <a:lstStyle/>
          <a:p>
            <a:r>
              <a:rPr lang="en-US" b="1" dirty="0"/>
              <a:t>Cost-plus regulation </a:t>
            </a:r>
            <a:r>
              <a:rPr lang="en-US" dirty="0"/>
              <a:t>- when regulators permit a regulated firm to cover its costs and to make a normal level of profit. </a:t>
            </a:r>
          </a:p>
          <a:p>
            <a:endParaRPr lang="en-US" dirty="0"/>
          </a:p>
          <a:p>
            <a:r>
              <a:rPr lang="en-US" b="1" dirty="0"/>
              <a:t>Price cap regulation </a:t>
            </a:r>
            <a:r>
              <a:rPr lang="en-US" dirty="0"/>
              <a:t>- when the regulator sets a price that a firm cannot exceed over the next few years.</a:t>
            </a:r>
          </a:p>
          <a:p>
            <a:endParaRPr lang="en-US" dirty="0"/>
          </a:p>
        </p:txBody>
      </p:sp>
    </p:spTree>
    <p:extLst>
      <p:ext uri="{BB962C8B-B14F-4D97-AF65-F5344CB8AC3E}">
        <p14:creationId xmlns:p14="http://schemas.microsoft.com/office/powerpoint/2010/main" val="25092640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E66C1A-6D18-C398-0D64-E43AA92C37F5}"/>
              </a:ext>
            </a:extLst>
          </p:cNvPr>
          <p:cNvSpPr>
            <a:spLocks noGrp="1"/>
          </p:cNvSpPr>
          <p:nvPr>
            <p:ph type="title"/>
          </p:nvPr>
        </p:nvSpPr>
        <p:spPr/>
        <p:txBody>
          <a:bodyPr>
            <a:normAutofit fontScale="90000"/>
          </a:bodyPr>
          <a:lstStyle/>
          <a:p>
            <a:r>
              <a:rPr lang="en-US" dirty="0"/>
              <a:t>11.4 The Great Deregulation Experiment</a:t>
            </a:r>
          </a:p>
        </p:txBody>
      </p:sp>
      <p:sp>
        <p:nvSpPr>
          <p:cNvPr id="7" name="Content Placeholder 6">
            <a:extLst>
              <a:ext uri="{FF2B5EF4-FFF2-40B4-BE49-F238E27FC236}">
                <a16:creationId xmlns:a16="http://schemas.microsoft.com/office/drawing/2014/main" id="{37DA702C-114F-920B-5A10-9B89EEBFA577}"/>
              </a:ext>
            </a:extLst>
          </p:cNvPr>
          <p:cNvSpPr>
            <a:spLocks noGrp="1"/>
          </p:cNvSpPr>
          <p:nvPr>
            <p:ph idx="1"/>
          </p:nvPr>
        </p:nvSpPr>
        <p:spPr/>
        <p:txBody>
          <a:bodyPr>
            <a:normAutofit lnSpcReduction="10000"/>
          </a:bodyPr>
          <a:lstStyle/>
          <a:p>
            <a:r>
              <a:rPr lang="en-US" b="1" dirty="0"/>
              <a:t>Deregulation</a:t>
            </a:r>
            <a:r>
              <a:rPr lang="en-US" dirty="0"/>
              <a:t> - removing government controls over prices and quantities.</a:t>
            </a:r>
          </a:p>
          <a:p>
            <a:endParaRPr lang="en-US" dirty="0"/>
          </a:p>
          <a:p>
            <a:endParaRPr lang="en-US" dirty="0"/>
          </a:p>
          <a:p>
            <a:r>
              <a:rPr lang="en-US" b="1" dirty="0"/>
              <a:t>Regulatory capture </a:t>
            </a:r>
            <a:r>
              <a:rPr lang="en-US" dirty="0"/>
              <a:t>- when the supposedly regulated firms end up playing a large role in setting the regulations that they will follow and as a result, they “capture” the people usually through the promise of a job in that “regulated” industry once their term in government has ended.</a:t>
            </a:r>
          </a:p>
          <a:p>
            <a:endParaRPr lang="en-US" dirty="0"/>
          </a:p>
        </p:txBody>
      </p:sp>
    </p:spTree>
    <p:extLst>
      <p:ext uri="{BB962C8B-B14F-4D97-AF65-F5344CB8AC3E}">
        <p14:creationId xmlns:p14="http://schemas.microsoft.com/office/powerpoint/2010/main" val="275711374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E66C1A-6D18-C398-0D64-E43AA92C37F5}"/>
              </a:ext>
            </a:extLst>
          </p:cNvPr>
          <p:cNvSpPr>
            <a:spLocks noGrp="1"/>
          </p:cNvSpPr>
          <p:nvPr>
            <p:ph type="title"/>
          </p:nvPr>
        </p:nvSpPr>
        <p:spPr/>
        <p:txBody>
          <a:bodyPr>
            <a:normAutofit fontScale="90000"/>
          </a:bodyPr>
          <a:lstStyle/>
          <a:p>
            <a:r>
              <a:rPr lang="en-US" dirty="0"/>
              <a:t>The Effects of Deregulation</a:t>
            </a:r>
          </a:p>
        </p:txBody>
      </p:sp>
      <p:sp>
        <p:nvSpPr>
          <p:cNvPr id="7" name="Content Placeholder 6">
            <a:extLst>
              <a:ext uri="{FF2B5EF4-FFF2-40B4-BE49-F238E27FC236}">
                <a16:creationId xmlns:a16="http://schemas.microsoft.com/office/drawing/2014/main" id="{37DA702C-114F-920B-5A10-9B89EEBFA577}"/>
              </a:ext>
            </a:extLst>
          </p:cNvPr>
          <p:cNvSpPr>
            <a:spLocks noGrp="1"/>
          </p:cNvSpPr>
          <p:nvPr>
            <p:ph idx="1"/>
          </p:nvPr>
        </p:nvSpPr>
        <p:spPr/>
        <p:txBody>
          <a:bodyPr>
            <a:normAutofit lnSpcReduction="10000"/>
          </a:bodyPr>
          <a:lstStyle/>
          <a:p>
            <a:r>
              <a:rPr lang="en-US" b="1" dirty="0"/>
              <a:t>Sarbanes-Oxley Act </a:t>
            </a:r>
            <a:r>
              <a:rPr lang="en-US" dirty="0"/>
              <a:t>- designed to increase confidence in financial information provided by public corporations to protect investors from accounting fraud.</a:t>
            </a:r>
          </a:p>
          <a:p>
            <a:endParaRPr lang="en-US" dirty="0"/>
          </a:p>
          <a:p>
            <a:r>
              <a:rPr lang="en-US" b="1" dirty="0"/>
              <a:t>Dodd-Frank Act </a:t>
            </a:r>
            <a:r>
              <a:rPr lang="en-US" dirty="0"/>
              <a:t>- “To promote the financial stability of the United States by improving accountability and transparency in the financial system, to end “too big to fail,” to protect the American taxpayer by ending bailouts, [and] to protect consumers from abusive financial services practices…”</a:t>
            </a:r>
          </a:p>
          <a:p>
            <a:endParaRPr lang="en-US" dirty="0"/>
          </a:p>
        </p:txBody>
      </p:sp>
    </p:spTree>
    <p:extLst>
      <p:ext uri="{BB962C8B-B14F-4D97-AF65-F5344CB8AC3E}">
        <p14:creationId xmlns:p14="http://schemas.microsoft.com/office/powerpoint/2010/main" val="24620165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E66C1A-6D18-C398-0D64-E43AA92C37F5}"/>
              </a:ext>
            </a:extLst>
          </p:cNvPr>
          <p:cNvSpPr>
            <a:spLocks noGrp="1"/>
          </p:cNvSpPr>
          <p:nvPr>
            <p:ph type="title"/>
          </p:nvPr>
        </p:nvSpPr>
        <p:spPr/>
        <p:txBody>
          <a:bodyPr>
            <a:normAutofit fontScale="90000"/>
          </a:bodyPr>
          <a:lstStyle/>
          <a:p>
            <a:r>
              <a:rPr lang="en-US" dirty="0"/>
              <a:t>Airline Deregulation</a:t>
            </a:r>
          </a:p>
        </p:txBody>
      </p:sp>
      <p:sp>
        <p:nvSpPr>
          <p:cNvPr id="7" name="Content Placeholder 6">
            <a:extLst>
              <a:ext uri="{FF2B5EF4-FFF2-40B4-BE49-F238E27FC236}">
                <a16:creationId xmlns:a16="http://schemas.microsoft.com/office/drawing/2014/main" id="{37DA702C-114F-920B-5A10-9B89EEBFA577}"/>
              </a:ext>
            </a:extLst>
          </p:cNvPr>
          <p:cNvSpPr>
            <a:spLocks noGrp="1"/>
          </p:cNvSpPr>
          <p:nvPr>
            <p:ph idx="1"/>
          </p:nvPr>
        </p:nvSpPr>
        <p:spPr>
          <a:xfrm>
            <a:off x="838200" y="955964"/>
            <a:ext cx="10515600" cy="5144390"/>
          </a:xfrm>
        </p:spPr>
        <p:txBody>
          <a:bodyPr>
            <a:normAutofit fontScale="92500" lnSpcReduction="10000"/>
          </a:bodyPr>
          <a:lstStyle/>
          <a:p>
            <a:r>
              <a:rPr lang="en-US" b="1" dirty="0"/>
              <a:t>1926</a:t>
            </a:r>
            <a:r>
              <a:rPr lang="en-US" dirty="0"/>
              <a:t> - 1st U.S. government regulation of airline industry, giving airlines permission to fly certain routes based on mail delivery needs.</a:t>
            </a:r>
          </a:p>
          <a:p>
            <a:r>
              <a:rPr lang="en-US" b="1" dirty="0"/>
              <a:t>1934</a:t>
            </a:r>
            <a:r>
              <a:rPr lang="en-US" dirty="0"/>
              <a:t> - Antitrust authorities charged the Postmaster General with colluding with the major airlines to monopolize the nation’s airways.</a:t>
            </a:r>
          </a:p>
          <a:p>
            <a:r>
              <a:rPr lang="en-US" b="1" dirty="0"/>
              <a:t>1938 </a:t>
            </a:r>
            <a:r>
              <a:rPr lang="en-US" dirty="0"/>
              <a:t>- U.S. government created the Civil Aeronautics Board (CAB) to regulate airfares and routes instead.</a:t>
            </a:r>
          </a:p>
          <a:p>
            <a:r>
              <a:rPr lang="en-US" b="1" dirty="0"/>
              <a:t>1978</a:t>
            </a:r>
            <a:r>
              <a:rPr lang="en-US" dirty="0"/>
              <a:t> - Airline Deregulation Act took the government out of the business of determining airfares and schedules.</a:t>
            </a:r>
          </a:p>
          <a:p>
            <a:r>
              <a:rPr lang="en-US" b="1" dirty="0"/>
              <a:t>Following 30 years</a:t>
            </a:r>
            <a:r>
              <a:rPr lang="en-US" dirty="0"/>
              <a:t>: greater competition from deregulation, reduced airfares, increased efficiency, offered more service, increased jobs.</a:t>
            </a:r>
          </a:p>
          <a:p>
            <a:pPr marL="0" indent="0">
              <a:buNone/>
            </a:pPr>
            <a:r>
              <a:rPr lang="en-US" u="sng" dirty="0"/>
              <a:t>Discussion questions</a:t>
            </a:r>
            <a:r>
              <a:rPr lang="en-US" dirty="0"/>
              <a:t>: Since deregulation, how has a string of mergers raised concerns over how competition might be compromised? Has it affected the consumer product and demand for it?</a:t>
            </a:r>
          </a:p>
          <a:p>
            <a:endParaRPr lang="en-US" dirty="0"/>
          </a:p>
        </p:txBody>
      </p:sp>
    </p:spTree>
    <p:extLst>
      <p:ext uri="{BB962C8B-B14F-4D97-AF65-F5344CB8AC3E}">
        <p14:creationId xmlns:p14="http://schemas.microsoft.com/office/powerpoint/2010/main" val="14158242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E66C1A-6D18-C398-0D64-E43AA92C37F5}"/>
              </a:ext>
            </a:extLst>
          </p:cNvPr>
          <p:cNvSpPr>
            <a:spLocks noGrp="1"/>
          </p:cNvSpPr>
          <p:nvPr>
            <p:ph type="title"/>
          </p:nvPr>
        </p:nvSpPr>
        <p:spPr/>
        <p:txBody>
          <a:bodyPr>
            <a:normAutofit fontScale="90000"/>
          </a:bodyPr>
          <a:lstStyle/>
          <a:p>
            <a:r>
              <a:rPr lang="en-US" dirty="0"/>
              <a:t>Ch.11 OUTLINE</a:t>
            </a:r>
          </a:p>
        </p:txBody>
      </p:sp>
      <p:sp>
        <p:nvSpPr>
          <p:cNvPr id="7" name="Content Placeholder 6">
            <a:extLst>
              <a:ext uri="{FF2B5EF4-FFF2-40B4-BE49-F238E27FC236}">
                <a16:creationId xmlns:a16="http://schemas.microsoft.com/office/drawing/2014/main" id="{37DA702C-114F-920B-5A10-9B89EEBFA577}"/>
              </a:ext>
            </a:extLst>
          </p:cNvPr>
          <p:cNvSpPr>
            <a:spLocks noGrp="1"/>
          </p:cNvSpPr>
          <p:nvPr>
            <p:ph idx="1"/>
          </p:nvPr>
        </p:nvSpPr>
        <p:spPr/>
        <p:txBody>
          <a:bodyPr/>
          <a:lstStyle/>
          <a:p>
            <a:r>
              <a:rPr lang="en-US" dirty="0"/>
              <a:t>11.1: Corporate Mergers</a:t>
            </a:r>
          </a:p>
          <a:p>
            <a:r>
              <a:rPr lang="en-US" dirty="0"/>
              <a:t>11.2: Regulating Anticompetitive Behavior</a:t>
            </a:r>
          </a:p>
          <a:p>
            <a:r>
              <a:rPr lang="en-US" dirty="0"/>
              <a:t>11.3: Regulating Natural Monopolies</a:t>
            </a:r>
          </a:p>
          <a:p>
            <a:r>
              <a:rPr lang="en-US" dirty="0"/>
              <a:t>11.4: The Great Deregulation Experiment</a:t>
            </a:r>
          </a:p>
          <a:p>
            <a:endParaRPr lang="en-US" dirty="0"/>
          </a:p>
        </p:txBody>
      </p:sp>
    </p:spTree>
    <p:extLst>
      <p:ext uri="{BB962C8B-B14F-4D97-AF65-F5344CB8AC3E}">
        <p14:creationId xmlns:p14="http://schemas.microsoft.com/office/powerpoint/2010/main" val="38083432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D73CF-74FD-40C7-933E-A08F14EB12B2}"/>
              </a:ext>
            </a:extLst>
          </p:cNvPr>
          <p:cNvSpPr>
            <a:spLocks noGrp="1"/>
          </p:cNvSpPr>
          <p:nvPr>
            <p:ph type="title"/>
          </p:nvPr>
        </p:nvSpPr>
        <p:spPr/>
        <p:txBody>
          <a:bodyPr/>
          <a:lstStyle/>
          <a:p>
            <a:endParaRPr lang="en-US" dirty="0"/>
          </a:p>
        </p:txBody>
      </p:sp>
      <p:sp>
        <p:nvSpPr>
          <p:cNvPr id="6" name="Text Placeholder 15">
            <a:extLst>
              <a:ext uri="{FF2B5EF4-FFF2-40B4-BE49-F238E27FC236}">
                <a16:creationId xmlns:a16="http://schemas.microsoft.com/office/drawing/2014/main" id="{9CE8BB3C-53B3-FF97-3057-286959C35F97}"/>
              </a:ext>
            </a:extLst>
          </p:cNvPr>
          <p:cNvSpPr>
            <a:spLocks noGrp="1"/>
          </p:cNvSpPr>
          <p:nvPr>
            <p:ph type="body" sz="quarter" idx="14"/>
          </p:nvPr>
        </p:nvSpPr>
        <p:spPr>
          <a:xfrm>
            <a:off x="835742" y="5380555"/>
            <a:ext cx="10518058" cy="932124"/>
          </a:xfrm>
        </p:spPr>
        <p:txBody>
          <a:bodyPr>
            <a:normAutofit/>
          </a:bodyPr>
          <a:lstStyle/>
          <a:p>
            <a:endParaRPr lang="en-US" sz="2200" dirty="0"/>
          </a:p>
        </p:txBody>
      </p:sp>
    </p:spTree>
    <p:extLst>
      <p:ext uri="{BB962C8B-B14F-4D97-AF65-F5344CB8AC3E}">
        <p14:creationId xmlns:p14="http://schemas.microsoft.com/office/powerpoint/2010/main" val="1067035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E66C1A-6D18-C398-0D64-E43AA92C37F5}"/>
              </a:ext>
            </a:extLst>
          </p:cNvPr>
          <p:cNvSpPr>
            <a:spLocks noGrp="1"/>
          </p:cNvSpPr>
          <p:nvPr>
            <p:ph type="title"/>
          </p:nvPr>
        </p:nvSpPr>
        <p:spPr/>
        <p:txBody>
          <a:bodyPr>
            <a:normAutofit fontScale="90000"/>
          </a:bodyPr>
          <a:lstStyle/>
          <a:p>
            <a:r>
              <a:rPr lang="en-US" dirty="0"/>
              <a:t>Oligopoly versus Competitors in the Marketplace</a:t>
            </a:r>
          </a:p>
        </p:txBody>
      </p:sp>
      <p:sp>
        <p:nvSpPr>
          <p:cNvPr id="7" name="Content Placeholder 6">
            <a:extLst>
              <a:ext uri="{FF2B5EF4-FFF2-40B4-BE49-F238E27FC236}">
                <a16:creationId xmlns:a16="http://schemas.microsoft.com/office/drawing/2014/main" id="{37DA702C-114F-920B-5A10-9B89EEBFA577}"/>
              </a:ext>
            </a:extLst>
          </p:cNvPr>
          <p:cNvSpPr>
            <a:spLocks noGrp="1"/>
          </p:cNvSpPr>
          <p:nvPr>
            <p:ph idx="1"/>
          </p:nvPr>
        </p:nvSpPr>
        <p:spPr>
          <a:xfrm>
            <a:off x="950741" y="4742823"/>
            <a:ext cx="10515600" cy="1306285"/>
          </a:xfrm>
        </p:spPr>
        <p:txBody>
          <a:bodyPr>
            <a:normAutofit fontScale="70000" lnSpcReduction="20000"/>
          </a:bodyPr>
          <a:lstStyle/>
          <a:p>
            <a:r>
              <a:rPr lang="en-US" dirty="0"/>
              <a:t>Large corporations, such as the natural gas producer Kinder Morgan, can bring economies of scale to the marketplace. </a:t>
            </a:r>
          </a:p>
          <a:p>
            <a:r>
              <a:rPr lang="en-US" dirty="0"/>
              <a:t>Will that benefit consumers, or is more competition better? </a:t>
            </a:r>
            <a:r>
              <a:rPr lang="en-US" sz="2600" dirty="0"/>
              <a:t>(Credit: modification of “Aerial view of Kinder Morgan Brisbane Terminal” by Chiara Coetzee/Flickr Creative Commons, Public Domain)</a:t>
            </a:r>
          </a:p>
          <a:p>
            <a:pPr marL="0" indent="0">
              <a:buNone/>
            </a:pPr>
            <a:endParaRPr lang="en-US" dirty="0"/>
          </a:p>
        </p:txBody>
      </p:sp>
      <p:pic>
        <p:nvPicPr>
          <p:cNvPr id="2" name="Picture 1" descr="This picture is an arial view of a Kinder Morgan facility.">
            <a:extLst>
              <a:ext uri="{FF2B5EF4-FFF2-40B4-BE49-F238E27FC236}">
                <a16:creationId xmlns:a16="http://schemas.microsoft.com/office/drawing/2014/main" id="{AF688292-386B-68D5-1C50-39DFBD33B9F2}"/>
              </a:ext>
            </a:extLst>
          </p:cNvPr>
          <p:cNvPicPr>
            <a:picLocks noChangeAspect="1"/>
          </p:cNvPicPr>
          <p:nvPr/>
        </p:nvPicPr>
        <p:blipFill>
          <a:blip r:embed="rId3"/>
          <a:stretch>
            <a:fillRect/>
          </a:stretch>
        </p:blipFill>
        <p:spPr>
          <a:xfrm>
            <a:off x="2177141" y="1112358"/>
            <a:ext cx="8062799" cy="3307815"/>
          </a:xfrm>
          <a:prstGeom prst="rect">
            <a:avLst/>
          </a:prstGeom>
        </p:spPr>
      </p:pic>
    </p:spTree>
    <p:extLst>
      <p:ext uri="{BB962C8B-B14F-4D97-AF65-F5344CB8AC3E}">
        <p14:creationId xmlns:p14="http://schemas.microsoft.com/office/powerpoint/2010/main" val="3738984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E66C1A-6D18-C398-0D64-E43AA92C37F5}"/>
              </a:ext>
            </a:extLst>
          </p:cNvPr>
          <p:cNvSpPr>
            <a:spLocks noGrp="1"/>
          </p:cNvSpPr>
          <p:nvPr>
            <p:ph type="title"/>
          </p:nvPr>
        </p:nvSpPr>
        <p:spPr/>
        <p:txBody>
          <a:bodyPr>
            <a:normAutofit fontScale="90000"/>
          </a:bodyPr>
          <a:lstStyle/>
          <a:p>
            <a:r>
              <a:rPr lang="en-US" dirty="0"/>
              <a:t>11.1 Corporate Mergers</a:t>
            </a:r>
          </a:p>
        </p:txBody>
      </p:sp>
      <p:sp>
        <p:nvSpPr>
          <p:cNvPr id="7" name="Content Placeholder 6">
            <a:extLst>
              <a:ext uri="{FF2B5EF4-FFF2-40B4-BE49-F238E27FC236}">
                <a16:creationId xmlns:a16="http://schemas.microsoft.com/office/drawing/2014/main" id="{37DA702C-114F-920B-5A10-9B89EEBFA577}"/>
              </a:ext>
            </a:extLst>
          </p:cNvPr>
          <p:cNvSpPr>
            <a:spLocks noGrp="1"/>
          </p:cNvSpPr>
          <p:nvPr>
            <p:ph idx="1"/>
          </p:nvPr>
        </p:nvSpPr>
        <p:spPr/>
        <p:txBody>
          <a:bodyPr/>
          <a:lstStyle/>
          <a:p>
            <a:r>
              <a:rPr lang="en-US" b="1" dirty="0"/>
              <a:t>Merger</a:t>
            </a:r>
            <a:r>
              <a:rPr lang="en-US" dirty="0"/>
              <a:t> -  when two formerly separate firms combine to become a single firm.</a:t>
            </a:r>
          </a:p>
          <a:p>
            <a:endParaRPr lang="en-US" dirty="0"/>
          </a:p>
          <a:p>
            <a:r>
              <a:rPr lang="en-US" b="1" dirty="0"/>
              <a:t>Acquisition</a:t>
            </a:r>
            <a:r>
              <a:rPr lang="en-US" dirty="0"/>
              <a:t> - when one firm purchases another.</a:t>
            </a:r>
          </a:p>
          <a:p>
            <a:endParaRPr lang="en-US" dirty="0"/>
          </a:p>
        </p:txBody>
      </p:sp>
    </p:spTree>
    <p:extLst>
      <p:ext uri="{BB962C8B-B14F-4D97-AF65-F5344CB8AC3E}">
        <p14:creationId xmlns:p14="http://schemas.microsoft.com/office/powerpoint/2010/main" val="37058861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E66C1A-6D18-C398-0D64-E43AA92C37F5}"/>
              </a:ext>
            </a:extLst>
          </p:cNvPr>
          <p:cNvSpPr>
            <a:spLocks noGrp="1"/>
          </p:cNvSpPr>
          <p:nvPr>
            <p:ph type="title"/>
          </p:nvPr>
        </p:nvSpPr>
        <p:spPr/>
        <p:txBody>
          <a:bodyPr>
            <a:normAutofit fontScale="90000"/>
          </a:bodyPr>
          <a:lstStyle/>
          <a:p>
            <a:r>
              <a:rPr lang="en-US" dirty="0"/>
              <a:t>Number and Size of Mergers</a:t>
            </a:r>
          </a:p>
        </p:txBody>
      </p:sp>
      <p:sp>
        <p:nvSpPr>
          <p:cNvPr id="7" name="Content Placeholder 6">
            <a:extLst>
              <a:ext uri="{FF2B5EF4-FFF2-40B4-BE49-F238E27FC236}">
                <a16:creationId xmlns:a16="http://schemas.microsoft.com/office/drawing/2014/main" id="{37DA702C-114F-920B-5A10-9B89EEBFA577}"/>
              </a:ext>
            </a:extLst>
          </p:cNvPr>
          <p:cNvSpPr>
            <a:spLocks noGrp="1"/>
          </p:cNvSpPr>
          <p:nvPr>
            <p:ph idx="1"/>
          </p:nvPr>
        </p:nvSpPr>
        <p:spPr>
          <a:xfrm>
            <a:off x="1907178" y="4153988"/>
            <a:ext cx="9446622" cy="1917469"/>
          </a:xfrm>
        </p:spPr>
        <p:txBody>
          <a:bodyPr>
            <a:normAutofit fontScale="85000" lnSpcReduction="20000"/>
          </a:bodyPr>
          <a:lstStyle/>
          <a:p>
            <a:r>
              <a:rPr lang="en-US" dirty="0"/>
              <a:t>The number of mergers in 1999 and 2000 were relatively high compared to the annual numbers seen from 2001–2012. </a:t>
            </a:r>
          </a:p>
          <a:p>
            <a:r>
              <a:rPr lang="en-US" dirty="0"/>
              <a:t>While 2001 and 2007 saw a high number of mergers, these were still only about half the number of mergers in 1999 and 2000. </a:t>
            </a:r>
          </a:p>
          <a:p>
            <a:r>
              <a:rPr lang="en-US" dirty="0"/>
              <a:t>In 2012, the greatest number of mergers submitted for review was for transactions between $100 and $150 million.</a:t>
            </a:r>
          </a:p>
          <a:p>
            <a:endParaRPr lang="en-US" dirty="0"/>
          </a:p>
        </p:txBody>
      </p:sp>
      <p:sp>
        <p:nvSpPr>
          <p:cNvPr id="2" name="Content Placeholder 6">
            <a:extLst>
              <a:ext uri="{FF2B5EF4-FFF2-40B4-BE49-F238E27FC236}">
                <a16:creationId xmlns:a16="http://schemas.microsoft.com/office/drawing/2014/main" id="{82CB5BAF-7DB2-2C27-3742-B65F52A9101D}"/>
              </a:ext>
            </a:extLst>
          </p:cNvPr>
          <p:cNvSpPr txBox="1">
            <a:spLocks/>
          </p:cNvSpPr>
          <p:nvPr/>
        </p:nvSpPr>
        <p:spPr>
          <a:xfrm>
            <a:off x="1086394" y="4335481"/>
            <a:ext cx="1277983" cy="15400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accent3"/>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accent2"/>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accent3"/>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r>
              <a:rPr lang="en-US" dirty="0"/>
              <a:t>(a)</a:t>
            </a:r>
          </a:p>
          <a:p>
            <a:pPr marL="0" indent="0">
              <a:buNone/>
            </a:pPr>
            <a:endParaRPr lang="en-US" dirty="0"/>
          </a:p>
          <a:p>
            <a:pPr marL="0" indent="0">
              <a:buNone/>
            </a:pPr>
            <a:r>
              <a:rPr lang="en-US" dirty="0"/>
              <a:t>(b)</a:t>
            </a:r>
          </a:p>
        </p:txBody>
      </p:sp>
      <p:pic>
        <p:nvPicPr>
          <p:cNvPr id="5" name="Picture 4" descr="The graph on the left shows that the number of mergers have dropped substantially since 2000. The graph on the right shows that the majority of mergers in 2012 were between $100 million and $150 million.">
            <a:extLst>
              <a:ext uri="{FF2B5EF4-FFF2-40B4-BE49-F238E27FC236}">
                <a16:creationId xmlns:a16="http://schemas.microsoft.com/office/drawing/2014/main" id="{6EC75D40-22E1-9709-BE3E-9A8B49C16319}"/>
              </a:ext>
            </a:extLst>
          </p:cNvPr>
          <p:cNvPicPr>
            <a:picLocks noChangeAspect="1"/>
          </p:cNvPicPr>
          <p:nvPr/>
        </p:nvPicPr>
        <p:blipFill>
          <a:blip r:embed="rId3"/>
          <a:stretch>
            <a:fillRect/>
          </a:stretch>
        </p:blipFill>
        <p:spPr>
          <a:xfrm>
            <a:off x="2663242" y="978427"/>
            <a:ext cx="6865515" cy="2986842"/>
          </a:xfrm>
          <a:prstGeom prst="rect">
            <a:avLst/>
          </a:prstGeom>
        </p:spPr>
      </p:pic>
    </p:spTree>
    <p:extLst>
      <p:ext uri="{BB962C8B-B14F-4D97-AF65-F5344CB8AC3E}">
        <p14:creationId xmlns:p14="http://schemas.microsoft.com/office/powerpoint/2010/main" val="9959005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E66C1A-6D18-C398-0D64-E43AA92C37F5}"/>
              </a:ext>
            </a:extLst>
          </p:cNvPr>
          <p:cNvSpPr>
            <a:spLocks noGrp="1"/>
          </p:cNvSpPr>
          <p:nvPr>
            <p:ph type="title"/>
          </p:nvPr>
        </p:nvSpPr>
        <p:spPr/>
        <p:txBody>
          <a:bodyPr>
            <a:normAutofit fontScale="90000"/>
          </a:bodyPr>
          <a:lstStyle/>
          <a:p>
            <a:r>
              <a:rPr lang="en-US" dirty="0"/>
              <a:t>Regulations for Approving Mergers</a:t>
            </a:r>
          </a:p>
        </p:txBody>
      </p:sp>
      <p:sp>
        <p:nvSpPr>
          <p:cNvPr id="7" name="Content Placeholder 6">
            <a:extLst>
              <a:ext uri="{FF2B5EF4-FFF2-40B4-BE49-F238E27FC236}">
                <a16:creationId xmlns:a16="http://schemas.microsoft.com/office/drawing/2014/main" id="{37DA702C-114F-920B-5A10-9B89EEBFA577}"/>
              </a:ext>
            </a:extLst>
          </p:cNvPr>
          <p:cNvSpPr>
            <a:spLocks noGrp="1"/>
          </p:cNvSpPr>
          <p:nvPr>
            <p:ph idx="1"/>
          </p:nvPr>
        </p:nvSpPr>
        <p:spPr/>
        <p:txBody>
          <a:bodyPr>
            <a:normAutofit/>
          </a:bodyPr>
          <a:lstStyle/>
          <a:p>
            <a:r>
              <a:rPr lang="en-US" b="1" dirty="0"/>
              <a:t>Antitrust laws </a:t>
            </a:r>
            <a:r>
              <a:rPr lang="en-US" dirty="0"/>
              <a:t>- laws that give government the power to block certain mergers, and even in some cases to break up large firms into smaller ones.</a:t>
            </a:r>
          </a:p>
          <a:p>
            <a:endParaRPr lang="en-US" dirty="0"/>
          </a:p>
          <a:p>
            <a:r>
              <a:rPr lang="en-US" dirty="0"/>
              <a:t>Historical antitrust laws:</a:t>
            </a:r>
          </a:p>
          <a:p>
            <a:pPr lvl="1"/>
            <a:r>
              <a:rPr lang="en-US" dirty="0"/>
              <a:t>Sherman Antitrust Act</a:t>
            </a:r>
          </a:p>
          <a:p>
            <a:pPr lvl="1"/>
            <a:r>
              <a:rPr lang="en-US" dirty="0"/>
              <a:t>Clayton Antitrust Act</a:t>
            </a:r>
          </a:p>
          <a:p>
            <a:pPr lvl="1"/>
            <a:r>
              <a:rPr lang="en-US" dirty="0" err="1"/>
              <a:t>Celler</a:t>
            </a:r>
            <a:r>
              <a:rPr lang="en-US" dirty="0"/>
              <a:t>-Kefauver Act</a:t>
            </a:r>
          </a:p>
          <a:p>
            <a:endParaRPr lang="en-US" dirty="0"/>
          </a:p>
        </p:txBody>
      </p:sp>
    </p:spTree>
    <p:extLst>
      <p:ext uri="{BB962C8B-B14F-4D97-AF65-F5344CB8AC3E}">
        <p14:creationId xmlns:p14="http://schemas.microsoft.com/office/powerpoint/2010/main" val="6347003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E66C1A-6D18-C398-0D64-E43AA92C37F5}"/>
              </a:ext>
            </a:extLst>
          </p:cNvPr>
          <p:cNvSpPr>
            <a:spLocks noGrp="1"/>
          </p:cNvSpPr>
          <p:nvPr>
            <p:ph type="title"/>
          </p:nvPr>
        </p:nvSpPr>
        <p:spPr/>
        <p:txBody>
          <a:bodyPr>
            <a:normAutofit fontScale="90000"/>
          </a:bodyPr>
          <a:lstStyle/>
          <a:p>
            <a:pPr lvl="0">
              <a:spcBef>
                <a:spcPts val="0"/>
              </a:spcBef>
            </a:pPr>
            <a:r>
              <a:rPr lang="en-US" dirty="0"/>
              <a:t>Measuring Degree of Monopoly Power - Old Way</a:t>
            </a:r>
          </a:p>
        </p:txBody>
      </p:sp>
      <p:sp>
        <p:nvSpPr>
          <p:cNvPr id="7" name="Content Placeholder 6">
            <a:extLst>
              <a:ext uri="{FF2B5EF4-FFF2-40B4-BE49-F238E27FC236}">
                <a16:creationId xmlns:a16="http://schemas.microsoft.com/office/drawing/2014/main" id="{37DA702C-114F-920B-5A10-9B89EEBFA577}"/>
              </a:ext>
            </a:extLst>
          </p:cNvPr>
          <p:cNvSpPr>
            <a:spLocks noGrp="1"/>
          </p:cNvSpPr>
          <p:nvPr>
            <p:ph idx="1"/>
          </p:nvPr>
        </p:nvSpPr>
        <p:spPr/>
        <p:txBody>
          <a:bodyPr/>
          <a:lstStyle/>
          <a:p>
            <a:r>
              <a:rPr lang="en-US" dirty="0"/>
              <a:t>Regulators have tried to measure the </a:t>
            </a:r>
            <a:r>
              <a:rPr lang="en-US" u="sng" dirty="0"/>
              <a:t>degree of monopoly power</a:t>
            </a:r>
            <a:r>
              <a:rPr lang="en-US" dirty="0"/>
              <a:t> in an industry.</a:t>
            </a:r>
          </a:p>
          <a:p>
            <a:endParaRPr lang="en-US" dirty="0"/>
          </a:p>
          <a:p>
            <a:r>
              <a:rPr lang="en-US" dirty="0"/>
              <a:t>(Four-Firm) </a:t>
            </a:r>
            <a:r>
              <a:rPr lang="en-US" b="1" dirty="0"/>
              <a:t>Concentration ratio </a:t>
            </a:r>
            <a:r>
              <a:rPr lang="en-US" dirty="0"/>
              <a:t>- an earlier tool which measures what share of the total sales in the industry are accounted for by the largest firms, typically the top four to eight firms.</a:t>
            </a:r>
          </a:p>
          <a:p>
            <a:endParaRPr lang="en-US" dirty="0"/>
          </a:p>
          <a:p>
            <a:r>
              <a:rPr lang="en-US" b="1" dirty="0"/>
              <a:t>Market share </a:t>
            </a:r>
            <a:r>
              <a:rPr lang="en-US" dirty="0"/>
              <a:t>- each firm’s proportion of total sales in that market.</a:t>
            </a:r>
          </a:p>
          <a:p>
            <a:endParaRPr lang="en-US" dirty="0"/>
          </a:p>
        </p:txBody>
      </p:sp>
    </p:spTree>
    <p:extLst>
      <p:ext uri="{BB962C8B-B14F-4D97-AF65-F5344CB8AC3E}">
        <p14:creationId xmlns:p14="http://schemas.microsoft.com/office/powerpoint/2010/main" val="6254224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E66C1A-6D18-C398-0D64-E43AA92C37F5}"/>
              </a:ext>
            </a:extLst>
          </p:cNvPr>
          <p:cNvSpPr>
            <a:spLocks noGrp="1"/>
          </p:cNvSpPr>
          <p:nvPr>
            <p:ph type="title"/>
          </p:nvPr>
        </p:nvSpPr>
        <p:spPr/>
        <p:txBody>
          <a:bodyPr>
            <a:normAutofit fontScale="90000"/>
          </a:bodyPr>
          <a:lstStyle/>
          <a:p>
            <a:r>
              <a:rPr lang="en-US" dirty="0"/>
              <a:t>The Herfindahl-</a:t>
            </a:r>
            <a:r>
              <a:rPr lang="en-US" dirty="0" err="1"/>
              <a:t>Hirshman</a:t>
            </a:r>
            <a:r>
              <a:rPr lang="en-US" dirty="0"/>
              <a:t> Index</a:t>
            </a:r>
          </a:p>
        </p:txBody>
      </p:sp>
      <p:sp>
        <p:nvSpPr>
          <p:cNvPr id="7" name="Content Placeholder 6">
            <a:extLst>
              <a:ext uri="{FF2B5EF4-FFF2-40B4-BE49-F238E27FC236}">
                <a16:creationId xmlns:a16="http://schemas.microsoft.com/office/drawing/2014/main" id="{37DA702C-114F-920B-5A10-9B89EEBFA577}"/>
              </a:ext>
            </a:extLst>
          </p:cNvPr>
          <p:cNvSpPr>
            <a:spLocks noGrp="1"/>
          </p:cNvSpPr>
          <p:nvPr>
            <p:ph idx="1"/>
          </p:nvPr>
        </p:nvSpPr>
        <p:spPr/>
        <p:txBody>
          <a:bodyPr/>
          <a:lstStyle/>
          <a:p>
            <a:r>
              <a:rPr lang="en-US" b="1" dirty="0"/>
              <a:t>The Herfindahl-</a:t>
            </a:r>
            <a:r>
              <a:rPr lang="en-US" b="1" dirty="0" err="1"/>
              <a:t>Hirshman</a:t>
            </a:r>
            <a:r>
              <a:rPr lang="en-US" b="1" dirty="0"/>
              <a:t> Index (HHI) </a:t>
            </a:r>
            <a:r>
              <a:rPr lang="en-US" dirty="0"/>
              <a:t>- approach to measuring market concentration by adding the square of the market share of each firm in the industry.</a:t>
            </a:r>
          </a:p>
          <a:p>
            <a:endParaRPr lang="en-US" dirty="0"/>
          </a:p>
        </p:txBody>
      </p:sp>
    </p:spTree>
    <p:extLst>
      <p:ext uri="{BB962C8B-B14F-4D97-AF65-F5344CB8AC3E}">
        <p14:creationId xmlns:p14="http://schemas.microsoft.com/office/powerpoint/2010/main" val="6150084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0"/>
            <a:lum/>
          </a:blip>
          <a:srcRect/>
          <a:stretch>
            <a:fillRect/>
          </a:stretch>
        </a:blipFill>
        <a:effectLst/>
      </p:bgPr>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E66C1A-6D18-C398-0D64-E43AA92C37F5}"/>
              </a:ext>
            </a:extLst>
          </p:cNvPr>
          <p:cNvSpPr>
            <a:spLocks noGrp="1"/>
          </p:cNvSpPr>
          <p:nvPr>
            <p:ph type="title"/>
          </p:nvPr>
        </p:nvSpPr>
        <p:spPr/>
        <p:txBody>
          <a:bodyPr>
            <a:normAutofit fontScale="90000"/>
          </a:bodyPr>
          <a:lstStyle/>
          <a:p>
            <a:r>
              <a:rPr lang="en-US" dirty="0"/>
              <a:t>Defining A Market in Current Times</a:t>
            </a:r>
          </a:p>
        </p:txBody>
      </p:sp>
      <p:sp>
        <p:nvSpPr>
          <p:cNvPr id="7" name="Content Placeholder 6">
            <a:extLst>
              <a:ext uri="{FF2B5EF4-FFF2-40B4-BE49-F238E27FC236}">
                <a16:creationId xmlns:a16="http://schemas.microsoft.com/office/drawing/2014/main" id="{37DA702C-114F-920B-5A10-9B89EEBFA577}"/>
              </a:ext>
            </a:extLst>
          </p:cNvPr>
          <p:cNvSpPr>
            <a:spLocks noGrp="1"/>
          </p:cNvSpPr>
          <p:nvPr>
            <p:ph idx="1"/>
          </p:nvPr>
        </p:nvSpPr>
        <p:spPr/>
        <p:txBody>
          <a:bodyPr/>
          <a:lstStyle/>
          <a:p>
            <a:r>
              <a:rPr lang="en-US" dirty="0"/>
              <a:t>Now, defining a market is often difficult and controversial.</a:t>
            </a:r>
          </a:p>
          <a:p>
            <a:endParaRPr lang="en-US" dirty="0"/>
          </a:p>
          <a:p>
            <a:endParaRPr lang="en-US" dirty="0"/>
          </a:p>
          <a:p>
            <a:r>
              <a:rPr lang="en-US" dirty="0"/>
              <a:t>In recent decades, there have been two important shifts affecting how markets are defined: </a:t>
            </a:r>
          </a:p>
          <a:p>
            <a:pPr lvl="1"/>
            <a:r>
              <a:rPr lang="en-US" dirty="0"/>
              <a:t>technology</a:t>
            </a:r>
          </a:p>
          <a:p>
            <a:pPr lvl="1"/>
            <a:r>
              <a:rPr lang="en-US" dirty="0"/>
              <a:t>globalization</a:t>
            </a:r>
          </a:p>
          <a:p>
            <a:endParaRPr lang="en-US" dirty="0"/>
          </a:p>
        </p:txBody>
      </p:sp>
    </p:spTree>
    <p:extLst>
      <p:ext uri="{BB962C8B-B14F-4D97-AF65-F5344CB8AC3E}">
        <p14:creationId xmlns:p14="http://schemas.microsoft.com/office/powerpoint/2010/main" val="4179071980"/>
      </p:ext>
    </p:extLst>
  </p:cSld>
  <p:clrMapOvr>
    <a:masterClrMapping/>
  </p:clrMapOvr>
</p:sld>
</file>

<file path=ppt/theme/theme1.xml><?xml version="1.0" encoding="utf-8"?>
<a:theme xmlns:a="http://schemas.openxmlformats.org/drawingml/2006/main" name="Office Theme">
  <a:themeElements>
    <a:clrScheme name="OpenStax">
      <a:dk1>
        <a:srgbClr val="000000"/>
      </a:dk1>
      <a:lt1>
        <a:srgbClr val="FFFFFF"/>
      </a:lt1>
      <a:dk2>
        <a:srgbClr val="44546A"/>
      </a:dk2>
      <a:lt2>
        <a:srgbClr val="E7E6E6"/>
      </a:lt2>
      <a:accent1>
        <a:srgbClr val="609A33"/>
      </a:accent1>
      <a:accent2>
        <a:srgbClr val="DB5935"/>
      </a:accent2>
      <a:accent3>
        <a:srgbClr val="464846"/>
      </a:accent3>
      <a:accent4>
        <a:srgbClr val="EAC322"/>
      </a:accent4>
      <a:accent5>
        <a:srgbClr val="1B1E3F"/>
      </a:accent5>
      <a:accent6>
        <a:srgbClr val="70AD47"/>
      </a:accent6>
      <a:hlink>
        <a:srgbClr val="29749C"/>
      </a:hlink>
      <a:folHlink>
        <a:srgbClr val="9450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1411</TotalTime>
  <Words>1150</Words>
  <Application>Microsoft Office PowerPoint</Application>
  <PresentationFormat>Widescreen</PresentationFormat>
  <Paragraphs>103</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Economics</vt:lpstr>
      <vt:lpstr>Ch.11 OUTLINE</vt:lpstr>
      <vt:lpstr>Oligopoly versus Competitors in the Marketplace</vt:lpstr>
      <vt:lpstr>11.1 Corporate Mergers</vt:lpstr>
      <vt:lpstr>Number and Size of Mergers</vt:lpstr>
      <vt:lpstr>Regulations for Approving Mergers</vt:lpstr>
      <vt:lpstr>Measuring Degree of Monopoly Power - Old Way</vt:lpstr>
      <vt:lpstr>The Herfindahl-Hirshman Index</vt:lpstr>
      <vt:lpstr>Defining A Market in Current Times</vt:lpstr>
      <vt:lpstr>Measuring Degree of Monopoly Power - New Way</vt:lpstr>
      <vt:lpstr>11.2 Regulating Anticompetitive Behavior</vt:lpstr>
      <vt:lpstr>Types of Restrictive Practices</vt:lpstr>
      <vt:lpstr>11.3 Regulating Natural Monopolies</vt:lpstr>
      <vt:lpstr>Regulatory Choices in Dealing with Natural Monopoly</vt:lpstr>
      <vt:lpstr>Regulatory Choices in Dealing with Natural Monopoly</vt:lpstr>
      <vt:lpstr>Cost-Plus versus Price Cap Regulation</vt:lpstr>
      <vt:lpstr>11.4 The Great Deregulation Experiment</vt:lpstr>
      <vt:lpstr>The Effects of Deregulation</vt:lpstr>
      <vt:lpstr>Airline Deregulation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Larissa Chu</dc:creator>
  <cp:lastModifiedBy>Paulo Fagandini</cp:lastModifiedBy>
  <cp:revision>78</cp:revision>
  <dcterms:created xsi:type="dcterms:W3CDTF">2018-05-29T21:16:34Z</dcterms:created>
  <dcterms:modified xsi:type="dcterms:W3CDTF">2025-09-16T18:01:42Z</dcterms:modified>
</cp:coreProperties>
</file>