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2"/>
    <p:restoredTop sz="94674"/>
  </p:normalViewPr>
  <p:slideViewPr>
    <p:cSldViewPr snapToGrid="0" snapToObjects="1">
      <p:cViewPr varScale="1">
        <p:scale>
          <a:sx n="97" d="100"/>
          <a:sy n="97" d="100"/>
        </p:scale>
        <p:origin x="108" y="15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410941"/>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3DFB2769-4905-8E24-8281-5A3BA40C533D}"/>
              </a:ext>
            </a:extLst>
          </p:cNvPr>
          <p:cNvSpPr>
            <a:spLocks noGrp="1"/>
          </p:cNvSpPr>
          <p:nvPr>
            <p:ph type="body" sz="quarter" idx="14"/>
          </p:nvPr>
        </p:nvSpPr>
        <p:spPr>
          <a:xfrm>
            <a:off x="1524000" y="3422405"/>
            <a:ext cx="9144000" cy="717294"/>
          </a:xfrm>
        </p:spPr>
        <p:txBody>
          <a:bodyPr>
            <a:normAutofit fontScale="77500" lnSpcReduction="20000"/>
          </a:bodyPr>
          <a:lstStyle/>
          <a:p>
            <a:r>
              <a:rPr lang="en-US" sz="5500" dirty="0"/>
              <a:t>THE MACROECONOMIC PERSPECTIVE</a:t>
            </a: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Net Export Component</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4308367"/>
          </a:xfrm>
        </p:spPr>
        <p:txBody>
          <a:bodyPr>
            <a:normAutofit fontScale="92500" lnSpcReduction="20000"/>
          </a:bodyPr>
          <a:lstStyle/>
          <a:p>
            <a:r>
              <a:rPr lang="en-US" dirty="0"/>
              <a:t>The GDP net export component, or trade balance, is equal to the dollar value of exports (X) minus the dollar value of imports (M). </a:t>
            </a:r>
          </a:p>
          <a:p>
            <a:endParaRPr lang="en-US" dirty="0"/>
          </a:p>
          <a:p>
            <a:r>
              <a:rPr lang="en-US" b="1" dirty="0"/>
              <a:t>Trade balance </a:t>
            </a:r>
            <a:r>
              <a:rPr lang="en-US" dirty="0"/>
              <a:t>- the gap between exports and imports.</a:t>
            </a:r>
          </a:p>
          <a:p>
            <a:pPr lvl="1"/>
            <a:r>
              <a:rPr lang="en-US" dirty="0"/>
              <a:t>Trade balance = (X – M)</a:t>
            </a:r>
          </a:p>
          <a:p>
            <a:endParaRPr lang="en-US" dirty="0"/>
          </a:p>
          <a:p>
            <a:r>
              <a:rPr lang="en-US" b="1" dirty="0"/>
              <a:t>Trade surplus </a:t>
            </a:r>
            <a:r>
              <a:rPr lang="en-US" dirty="0"/>
              <a:t>- when a country’s exports are larger than its imports; calculated as exports – imports.</a:t>
            </a:r>
          </a:p>
          <a:p>
            <a:endParaRPr lang="en-US" dirty="0"/>
          </a:p>
          <a:p>
            <a:r>
              <a:rPr lang="en-US" b="1" dirty="0"/>
              <a:t>Trade deficit </a:t>
            </a:r>
            <a:r>
              <a:rPr lang="en-US" dirty="0"/>
              <a:t>- when a country’s imports exceed exports; calculated as imports – exports.</a:t>
            </a:r>
          </a:p>
          <a:p>
            <a:endParaRPr lang="en-US" dirty="0"/>
          </a:p>
        </p:txBody>
      </p:sp>
    </p:spTree>
    <p:extLst>
      <p:ext uri="{BB962C8B-B14F-4D97-AF65-F5344CB8AC3E}">
        <p14:creationId xmlns:p14="http://schemas.microsoft.com/office/powerpoint/2010/main" val="2025346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Using Demand</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lstStyle/>
          <a:p>
            <a:r>
              <a:rPr lang="en-US" dirty="0"/>
              <a:t>Based on the four components of </a:t>
            </a:r>
            <a:r>
              <a:rPr lang="en-US" u="sng" dirty="0"/>
              <a:t>demand</a:t>
            </a:r>
            <a:r>
              <a:rPr lang="en-US" dirty="0"/>
              <a:t>, GDP can be measured as:</a:t>
            </a:r>
          </a:p>
          <a:p>
            <a:endParaRPr lang="en-US" dirty="0"/>
          </a:p>
          <a:p>
            <a:pPr marL="0" indent="0" algn="ctr">
              <a:buNone/>
            </a:pPr>
            <a:r>
              <a:rPr lang="en-US" dirty="0"/>
              <a:t>GDP = Consumption + Investment + Government + Trade balance</a:t>
            </a:r>
          </a:p>
          <a:p>
            <a:pPr algn="ctr"/>
            <a:endParaRPr lang="en-US" dirty="0"/>
          </a:p>
          <a:p>
            <a:pPr marL="0" indent="0" algn="ctr">
              <a:buNone/>
            </a:pPr>
            <a:r>
              <a:rPr lang="en-US" dirty="0"/>
              <a:t>OR</a:t>
            </a:r>
          </a:p>
          <a:p>
            <a:pPr marL="0" indent="0" algn="ctr">
              <a:buNone/>
            </a:pPr>
            <a:r>
              <a:rPr lang="en-US" dirty="0"/>
              <a:t>   </a:t>
            </a:r>
          </a:p>
          <a:p>
            <a:pPr marL="0" indent="0" algn="ctr">
              <a:buNone/>
            </a:pPr>
            <a:r>
              <a:rPr lang="en-US" dirty="0"/>
              <a:t>GDP = C + I + G + (X – M)</a:t>
            </a:r>
          </a:p>
          <a:p>
            <a:endParaRPr lang="en-US" dirty="0"/>
          </a:p>
        </p:txBody>
      </p:sp>
    </p:spTree>
    <p:extLst>
      <p:ext uri="{BB962C8B-B14F-4D97-AF65-F5344CB8AC3E}">
        <p14:creationId xmlns:p14="http://schemas.microsoft.com/office/powerpoint/2010/main" val="757399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Measured by What is Produced</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4360619"/>
          </a:xfrm>
        </p:spPr>
        <p:txBody>
          <a:bodyPr>
            <a:normAutofit fontScale="92500" lnSpcReduction="10000"/>
          </a:bodyPr>
          <a:lstStyle/>
          <a:p>
            <a:r>
              <a:rPr lang="en-US" dirty="0"/>
              <a:t>Production can be divided into five main parts:  </a:t>
            </a:r>
          </a:p>
          <a:p>
            <a:pPr lvl="1"/>
            <a:r>
              <a:rPr lang="en-US" b="1" dirty="0"/>
              <a:t>Durable goods </a:t>
            </a:r>
            <a:r>
              <a:rPr lang="en-US" dirty="0"/>
              <a:t>- long-lasting good like a car or a refrigerator.</a:t>
            </a:r>
          </a:p>
          <a:p>
            <a:pPr lvl="1"/>
            <a:r>
              <a:rPr lang="en-US" b="1" dirty="0"/>
              <a:t>Nondurable goods </a:t>
            </a:r>
            <a:r>
              <a:rPr lang="en-US" dirty="0"/>
              <a:t>- short-lived good like food and clothing.</a:t>
            </a:r>
          </a:p>
          <a:p>
            <a:pPr lvl="1"/>
            <a:r>
              <a:rPr lang="en-US" b="1" dirty="0"/>
              <a:t>Services</a:t>
            </a:r>
            <a:r>
              <a:rPr lang="en-US" dirty="0"/>
              <a:t> - product which is intangible (in contrast to goods) such as entertainment, healthcare, or education.</a:t>
            </a:r>
          </a:p>
          <a:p>
            <a:pPr lvl="1"/>
            <a:r>
              <a:rPr lang="en-US" b="1" dirty="0"/>
              <a:t>Structures</a:t>
            </a:r>
            <a:r>
              <a:rPr lang="en-US" dirty="0"/>
              <a:t> - building used as residence, factory, office building, retail store, or for other purposes.</a:t>
            </a:r>
          </a:p>
          <a:p>
            <a:pPr lvl="1"/>
            <a:r>
              <a:rPr lang="en-US" dirty="0"/>
              <a:t>Change in </a:t>
            </a:r>
            <a:r>
              <a:rPr lang="en-US" b="1" dirty="0"/>
              <a:t>inventories </a:t>
            </a:r>
            <a:r>
              <a:rPr lang="en-US" dirty="0"/>
              <a:t>- good that has been produced, but not yet been sold.</a:t>
            </a:r>
          </a:p>
          <a:p>
            <a:endParaRPr lang="en-US" dirty="0"/>
          </a:p>
          <a:p>
            <a:r>
              <a:rPr lang="en-US" dirty="0"/>
              <a:t>Every market transaction must have both a buyer and a seller, so GDP must be the same whether measured by what is demanded or by what is produced.</a:t>
            </a:r>
          </a:p>
          <a:p>
            <a:endParaRPr lang="en-US" dirty="0"/>
          </a:p>
        </p:txBody>
      </p:sp>
    </p:spTree>
    <p:extLst>
      <p:ext uri="{BB962C8B-B14F-4D97-AF65-F5344CB8AC3E}">
        <p14:creationId xmlns:p14="http://schemas.microsoft.com/office/powerpoint/2010/main" val="281778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Percentage of Components of GDP on the Production Side</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787537"/>
            <a:ext cx="10515600" cy="1473332"/>
          </a:xfrm>
        </p:spPr>
        <p:txBody>
          <a:bodyPr>
            <a:normAutofit fontScale="92500" lnSpcReduction="20000"/>
          </a:bodyPr>
          <a:lstStyle/>
          <a:p>
            <a:r>
              <a:rPr lang="en-US" dirty="0"/>
              <a:t>Services make up over 60 percent of the production side components of GDP in the United States. </a:t>
            </a:r>
          </a:p>
          <a:p>
            <a:r>
              <a:rPr lang="en-US" dirty="0"/>
              <a:t>Note that the change in inventories is not shown since it is typically less than 1% of GDP.</a:t>
            </a:r>
          </a:p>
          <a:p>
            <a:endParaRPr lang="en-US" dirty="0"/>
          </a:p>
        </p:txBody>
      </p:sp>
      <p:pic>
        <p:nvPicPr>
          <p:cNvPr id="4" name="Picture 3" descr="This is a pie chart illustrating the major components of GDP on the production side. Five slices are shown, representing Services, Durable Goods, Non-Durable Goods, Structures, and Changes in Inventories. The largest component is Services, at 60.8 percent, followed by Durable Goods at 16.7 percent, then Non-Durable goods at 13.4 percent. Next is Structures at 9.1 percent, and Changes in Inventories is 0.0 percent.">
            <a:extLst>
              <a:ext uri="{FF2B5EF4-FFF2-40B4-BE49-F238E27FC236}">
                <a16:creationId xmlns:a16="http://schemas.microsoft.com/office/drawing/2014/main" id="{C2B6B1EF-A274-EEA3-C8F6-E868B1CA1061}"/>
              </a:ext>
            </a:extLst>
          </p:cNvPr>
          <p:cNvPicPr>
            <a:picLocks noChangeAspect="1"/>
          </p:cNvPicPr>
          <p:nvPr/>
        </p:nvPicPr>
        <p:blipFill>
          <a:blip r:embed="rId3"/>
          <a:stretch>
            <a:fillRect/>
          </a:stretch>
        </p:blipFill>
        <p:spPr>
          <a:xfrm>
            <a:off x="3457575" y="949844"/>
            <a:ext cx="5276850" cy="3677558"/>
          </a:xfrm>
          <a:prstGeom prst="rect">
            <a:avLst/>
          </a:prstGeom>
        </p:spPr>
      </p:pic>
    </p:spTree>
    <p:extLst>
      <p:ext uri="{BB962C8B-B14F-4D97-AF65-F5344CB8AC3E}">
        <p14:creationId xmlns:p14="http://schemas.microsoft.com/office/powerpoint/2010/main" val="289678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Types of Production</a:t>
            </a:r>
          </a:p>
        </p:txBody>
      </p:sp>
      <p:sp>
        <p:nvSpPr>
          <p:cNvPr id="3" name="Content Placeholder 2">
            <a:extLst>
              <a:ext uri="{FF2B5EF4-FFF2-40B4-BE49-F238E27FC236}">
                <a16:creationId xmlns:a16="http://schemas.microsoft.com/office/drawing/2014/main" id="{15DD6530-38F2-FC3D-BAC9-9747AE1A77C4}"/>
              </a:ext>
            </a:extLst>
          </p:cNvPr>
          <p:cNvSpPr>
            <a:spLocks noGrp="1"/>
          </p:cNvSpPr>
          <p:nvPr>
            <p:ph sz="half" idx="2"/>
          </p:nvPr>
        </p:nvSpPr>
        <p:spPr/>
        <p:txBody>
          <a:bodyPr/>
          <a:lstStyle/>
          <a:p>
            <a:r>
              <a:rPr lang="en-US" dirty="0"/>
              <a:t>Services are the largest single component of total supply, representing over 60 percent of GDP, up from about 45 percent in the early 1950s. </a:t>
            </a:r>
          </a:p>
          <a:p>
            <a:endParaRPr lang="en-US" dirty="0"/>
          </a:p>
          <a:p>
            <a:r>
              <a:rPr lang="en-US" dirty="0"/>
              <a:t>Durable and nondurable goods constitute the manufacturing sector, and they have declined from 40 percent of GDP in 1950 to about 30 percent in 2016.</a:t>
            </a:r>
          </a:p>
        </p:txBody>
      </p:sp>
      <p:pic>
        <p:nvPicPr>
          <p:cNvPr id="5" name="Picture 4" descr="This graph illustrates four lines, each representing a component of GDP on the production side. There is a line for services, durable goods, non-durable goods, and structures. The y-axis measures percentage of GDP, from 0 to 65 percent, in 5 percent increments. The x-axis shows years, from 1970 to 2020. The line for services is above the other three. In 1965 services is around 49 percent of GDP, and increases over time to around 65 percent in 2010, declining slightly to 60 percent in 2020. Durable goods is 20 percent in 1965, and is relatively constant until 2020. Non-durable goods starts at 21 percent in 1965, then slowly declines to 15 percent in 2020. In 1965 structures are 10 percent of GDP, and is relatively flat until 2008, when it declines to 7 percent in 2010, then it increases to 10 percent in 2020.">
            <a:extLst>
              <a:ext uri="{FF2B5EF4-FFF2-40B4-BE49-F238E27FC236}">
                <a16:creationId xmlns:a16="http://schemas.microsoft.com/office/drawing/2014/main" id="{6550B48D-CE86-BD66-318E-AB0F5E9FD6F2}"/>
              </a:ext>
            </a:extLst>
          </p:cNvPr>
          <p:cNvPicPr>
            <a:picLocks noChangeAspect="1"/>
          </p:cNvPicPr>
          <p:nvPr/>
        </p:nvPicPr>
        <p:blipFill>
          <a:blip r:embed="rId3"/>
          <a:stretch>
            <a:fillRect/>
          </a:stretch>
        </p:blipFill>
        <p:spPr>
          <a:xfrm>
            <a:off x="838200" y="1010662"/>
            <a:ext cx="4997166" cy="5166301"/>
          </a:xfrm>
          <a:prstGeom prst="rect">
            <a:avLst/>
          </a:prstGeom>
        </p:spPr>
      </p:pic>
    </p:spTree>
    <p:extLst>
      <p:ext uri="{BB962C8B-B14F-4D97-AF65-F5344CB8AC3E}">
        <p14:creationId xmlns:p14="http://schemas.microsoft.com/office/powerpoint/2010/main" val="1069515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551C-DC86-FA7E-6A54-D4812FD01D60}"/>
              </a:ext>
            </a:extLst>
          </p:cNvPr>
          <p:cNvSpPr>
            <a:spLocks noGrp="1"/>
          </p:cNvSpPr>
          <p:nvPr>
            <p:ph type="title"/>
          </p:nvPr>
        </p:nvSpPr>
        <p:spPr/>
        <p:txBody>
          <a:bodyPr>
            <a:normAutofit fontScale="90000"/>
          </a:bodyPr>
          <a:lstStyle/>
          <a:p>
            <a:r>
              <a:rPr lang="en-US" dirty="0"/>
              <a:t>Types of Production, Continued</a:t>
            </a:r>
          </a:p>
        </p:txBody>
      </p:sp>
      <p:sp>
        <p:nvSpPr>
          <p:cNvPr id="4" name="Content Placeholder 3">
            <a:extLst>
              <a:ext uri="{FF2B5EF4-FFF2-40B4-BE49-F238E27FC236}">
                <a16:creationId xmlns:a16="http://schemas.microsoft.com/office/drawing/2014/main" id="{24387993-AFC7-D065-D351-35EBB109207B}"/>
              </a:ext>
            </a:extLst>
          </p:cNvPr>
          <p:cNvSpPr>
            <a:spLocks noGrp="1"/>
          </p:cNvSpPr>
          <p:nvPr>
            <p:ph sz="half" idx="2"/>
          </p:nvPr>
        </p:nvSpPr>
        <p:spPr/>
        <p:txBody>
          <a:bodyPr>
            <a:normAutofit lnSpcReduction="10000"/>
          </a:bodyPr>
          <a:lstStyle/>
          <a:p>
            <a:r>
              <a:rPr lang="en-US" dirty="0"/>
              <a:t>Nondurable goods used to be larger than durable goods, but in recent years, nondurable goods have been dropping to below the share of durable goods, which is less than 20% of GDP. </a:t>
            </a:r>
          </a:p>
          <a:p>
            <a:endParaRPr lang="en-US" dirty="0"/>
          </a:p>
          <a:p>
            <a:r>
              <a:rPr lang="en-US" dirty="0"/>
              <a:t>Structures hover around 10% of GDP. </a:t>
            </a:r>
          </a:p>
          <a:p>
            <a:endParaRPr lang="en-US" dirty="0"/>
          </a:p>
          <a:p>
            <a:r>
              <a:rPr lang="en-US" dirty="0"/>
              <a:t>The change in inventories is not shown here since it is typically less than 1% of GDP.</a:t>
            </a:r>
          </a:p>
        </p:txBody>
      </p:sp>
      <p:pic>
        <p:nvPicPr>
          <p:cNvPr id="5" name="Picture 4" descr="This graph illustrates four lines, each representing a component of GDP on the production side. There is a line for services, durable goods, non-durable goods, and structures. The y-axis measures percentage of GDP, from 0 to 65 percent, in 5 percent increments. The x-axis shows years, from 1970 to 2020. The line for services is above the other three. In 1965 services is around 49 percent of GDP, and increases over time to around 65 percent in 2010, declining slightly to 60 percent in 2020. Durable goods is 20 percent in 1965, and is relatively constant until 2020. Non-durable goods starts at 21 percent in 1965, then slowly declines to 15 percent in 2020. In 1965 structures are 10 percent of GDP, and is relatively flat until 2008, when it declines to 7 percent in 2010, then it increases to 10 percent in 2020.">
            <a:extLst>
              <a:ext uri="{FF2B5EF4-FFF2-40B4-BE49-F238E27FC236}">
                <a16:creationId xmlns:a16="http://schemas.microsoft.com/office/drawing/2014/main" id="{CBD665E4-4159-3D9B-2E55-D17A3ACFB2C8}"/>
              </a:ext>
            </a:extLst>
          </p:cNvPr>
          <p:cNvPicPr>
            <a:picLocks noChangeAspect="1"/>
          </p:cNvPicPr>
          <p:nvPr/>
        </p:nvPicPr>
        <p:blipFill>
          <a:blip r:embed="rId3"/>
          <a:stretch>
            <a:fillRect/>
          </a:stretch>
        </p:blipFill>
        <p:spPr>
          <a:xfrm>
            <a:off x="838200" y="1010662"/>
            <a:ext cx="4997166" cy="5166301"/>
          </a:xfrm>
          <a:prstGeom prst="rect">
            <a:avLst/>
          </a:prstGeom>
        </p:spPr>
      </p:pic>
    </p:spTree>
    <p:extLst>
      <p:ext uri="{BB962C8B-B14F-4D97-AF65-F5344CB8AC3E}">
        <p14:creationId xmlns:p14="http://schemas.microsoft.com/office/powerpoint/2010/main" val="844382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The Problem of Double Counting</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5105202"/>
          </a:xfrm>
        </p:spPr>
        <p:txBody>
          <a:bodyPr>
            <a:normAutofit fontScale="85000" lnSpcReduction="20000"/>
          </a:bodyPr>
          <a:lstStyle/>
          <a:p>
            <a:r>
              <a:rPr lang="en-US" b="1" dirty="0"/>
              <a:t>Final goods and services </a:t>
            </a:r>
            <a:r>
              <a:rPr lang="en-US" dirty="0"/>
              <a:t>- output used directly for consumption, investment, government, and trade purposes.</a:t>
            </a:r>
          </a:p>
          <a:p>
            <a:pPr lvl="1"/>
            <a:r>
              <a:rPr lang="en-US" dirty="0"/>
              <a:t>Goods at the furthest stage of production at the end of a year.</a:t>
            </a:r>
          </a:p>
          <a:p>
            <a:pPr marL="0" indent="0" algn="ctr">
              <a:buNone/>
            </a:pPr>
            <a:r>
              <a:rPr lang="en-US" dirty="0"/>
              <a:t>-vs.-</a:t>
            </a:r>
          </a:p>
          <a:p>
            <a:r>
              <a:rPr lang="en-US" b="1" dirty="0"/>
              <a:t>Intermediate goods</a:t>
            </a:r>
            <a:r>
              <a:rPr lang="en-US" dirty="0"/>
              <a:t> - output provided to other businesses at an intermediate stage of production, not for final users.</a:t>
            </a:r>
          </a:p>
          <a:p>
            <a:pPr lvl="1"/>
            <a:r>
              <a:rPr lang="en-US" dirty="0"/>
              <a:t>Excluded from GDP calculation.</a:t>
            </a:r>
          </a:p>
          <a:p>
            <a:endParaRPr lang="en-US" dirty="0"/>
          </a:p>
          <a:p>
            <a:endParaRPr lang="en-US" dirty="0"/>
          </a:p>
          <a:p>
            <a:r>
              <a:rPr lang="en-US" b="1" dirty="0"/>
              <a:t>Double counting </a:t>
            </a:r>
            <a:r>
              <a:rPr lang="en-US" dirty="0"/>
              <a:t>- output that is counted more than once as it travels through the stages of production.</a:t>
            </a:r>
          </a:p>
          <a:p>
            <a:pPr lvl="1"/>
            <a:r>
              <a:rPr lang="en-US" dirty="0"/>
              <a:t>A potential mistake to avoid in measuring GDP.</a:t>
            </a:r>
          </a:p>
          <a:p>
            <a:endParaRPr lang="en-US" dirty="0"/>
          </a:p>
          <a:p>
            <a:r>
              <a:rPr lang="en-US" dirty="0"/>
              <a:t>GDP is the dollar value of all </a:t>
            </a:r>
            <a:r>
              <a:rPr lang="en-US" i="1" u="sng" dirty="0"/>
              <a:t>final</a:t>
            </a:r>
            <a:r>
              <a:rPr lang="en-US" u="sng" dirty="0"/>
              <a:t> goods and services</a:t>
            </a:r>
            <a:r>
              <a:rPr lang="en-US" dirty="0"/>
              <a:t> produced in the economy in a year.</a:t>
            </a:r>
          </a:p>
          <a:p>
            <a:endParaRPr lang="en-US" dirty="0"/>
          </a:p>
        </p:txBody>
      </p:sp>
    </p:spTree>
    <p:extLst>
      <p:ext uri="{BB962C8B-B14F-4D97-AF65-F5344CB8AC3E}">
        <p14:creationId xmlns:p14="http://schemas.microsoft.com/office/powerpoint/2010/main" val="1450018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Other Ways to Measure the Economy</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4653266"/>
          </a:xfrm>
        </p:spPr>
        <p:txBody>
          <a:bodyPr>
            <a:normAutofit fontScale="85000" lnSpcReduction="20000"/>
          </a:bodyPr>
          <a:lstStyle/>
          <a:p>
            <a:r>
              <a:rPr lang="en-US" b="1" dirty="0"/>
              <a:t>Gross national product (GNP) </a:t>
            </a:r>
            <a:r>
              <a:rPr lang="en-US" dirty="0"/>
              <a:t>- includes what is produced domestically and what is produced by domestic labor and business abroad in a year.</a:t>
            </a:r>
          </a:p>
          <a:p>
            <a:endParaRPr lang="en-US" dirty="0"/>
          </a:p>
          <a:p>
            <a:r>
              <a:rPr lang="en-US" b="1" dirty="0"/>
              <a:t>Net national product (NNP) </a:t>
            </a:r>
            <a:r>
              <a:rPr lang="en-US" dirty="0"/>
              <a:t>- GNP minus the value of depreciation.</a:t>
            </a:r>
          </a:p>
          <a:p>
            <a:endParaRPr lang="en-US" dirty="0"/>
          </a:p>
          <a:p>
            <a:r>
              <a:rPr lang="en-US" b="1" dirty="0"/>
              <a:t>Depreciation</a:t>
            </a:r>
            <a:r>
              <a:rPr lang="en-US" dirty="0"/>
              <a:t> - the process by which capital ages over time and therefore loses its value.</a:t>
            </a:r>
          </a:p>
          <a:p>
            <a:endParaRPr lang="en-US" dirty="0"/>
          </a:p>
          <a:p>
            <a:r>
              <a:rPr lang="en-US" dirty="0"/>
              <a:t>NNP can be further subdivided into </a:t>
            </a:r>
            <a:r>
              <a:rPr lang="en-US" b="1" dirty="0"/>
              <a:t>national income </a:t>
            </a:r>
            <a:r>
              <a:rPr lang="en-US" dirty="0"/>
              <a:t>- includes all income earned: wages, profits, rent, and profit income.</a:t>
            </a:r>
          </a:p>
          <a:p>
            <a:endParaRPr lang="en-US" dirty="0"/>
          </a:p>
          <a:p>
            <a:r>
              <a:rPr lang="en-US" b="1" dirty="0"/>
              <a:t>Gross national income (GNI)</a:t>
            </a:r>
            <a:r>
              <a:rPr lang="en-US" dirty="0"/>
              <a:t> – includes the value of all goods and services produced by people from a country—whether in the country or not.</a:t>
            </a:r>
          </a:p>
        </p:txBody>
      </p:sp>
    </p:spTree>
    <p:extLst>
      <p:ext uri="{BB962C8B-B14F-4D97-AF65-F5344CB8AC3E}">
        <p14:creationId xmlns:p14="http://schemas.microsoft.com/office/powerpoint/2010/main" val="574900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lvl="0">
              <a:spcBef>
                <a:spcPts val="0"/>
              </a:spcBef>
            </a:pPr>
            <a:r>
              <a:rPr lang="en-US" dirty="0"/>
              <a:t>19.2 Adjusting Nominal Values to Real Values</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normAutofit lnSpcReduction="10000"/>
          </a:bodyPr>
          <a:lstStyle/>
          <a:p>
            <a:r>
              <a:rPr lang="en-US" b="1" dirty="0"/>
              <a:t>Nominal value </a:t>
            </a:r>
            <a:r>
              <a:rPr lang="en-US" dirty="0"/>
              <a:t>- the economic statistic actually announced at that time; not adjusted for inflation.</a:t>
            </a:r>
          </a:p>
          <a:p>
            <a:pPr marL="0" indent="0" algn="ctr">
              <a:buNone/>
            </a:pPr>
            <a:r>
              <a:rPr lang="en-US" dirty="0"/>
              <a:t>-vs.-</a:t>
            </a:r>
          </a:p>
          <a:p>
            <a:r>
              <a:rPr lang="en-US" b="1" dirty="0"/>
              <a:t>Real value </a:t>
            </a:r>
            <a:r>
              <a:rPr lang="en-US" dirty="0"/>
              <a:t>-  an economic statistic after it has been adjusted for inflation.</a:t>
            </a:r>
          </a:p>
          <a:p>
            <a:endParaRPr lang="en-US" dirty="0"/>
          </a:p>
          <a:p>
            <a:endParaRPr lang="en-US" dirty="0"/>
          </a:p>
          <a:p>
            <a:r>
              <a:rPr lang="en-US" dirty="0"/>
              <a:t>Generally, the </a:t>
            </a:r>
            <a:r>
              <a:rPr lang="en-US" u="sng" dirty="0"/>
              <a:t>real value</a:t>
            </a:r>
            <a:r>
              <a:rPr lang="en-US" dirty="0"/>
              <a:t> is more important.</a:t>
            </a:r>
          </a:p>
          <a:p>
            <a:endParaRPr lang="en-US" dirty="0"/>
          </a:p>
        </p:txBody>
      </p:sp>
    </p:spTree>
    <p:extLst>
      <p:ext uri="{BB962C8B-B14F-4D97-AF65-F5344CB8AC3E}">
        <p14:creationId xmlns:p14="http://schemas.microsoft.com/office/powerpoint/2010/main" val="145327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U.S. Nominal GDP, 1960–2020</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5016137"/>
            <a:ext cx="10515600" cy="715686"/>
          </a:xfrm>
        </p:spPr>
        <p:txBody>
          <a:bodyPr>
            <a:normAutofit fontScale="92500" lnSpcReduction="20000"/>
          </a:bodyPr>
          <a:lstStyle/>
          <a:p>
            <a:r>
              <a:rPr lang="en-US" dirty="0"/>
              <a:t>Nominal GDP values have risen exponentially from 1960 through 2020, according to the BEA.</a:t>
            </a:r>
          </a:p>
          <a:p>
            <a:endParaRPr lang="en-US" dirty="0"/>
          </a:p>
        </p:txBody>
      </p:sp>
      <p:pic>
        <p:nvPicPr>
          <p:cNvPr id="4" name="Picture 3" descr="This graph illustrates the change in nominal GDP over time. The y-axis measures nominal GDP in billions of dollars, in 2,000 dollar increments, from 0 to 22,000 dollars (22,000 billion is 22 trillion dollars). The x-axis shows years, from 1970 to 2020. In 1970, nominal GDP is roughly 1,000 billion dollars, or 1 trillion dollars. It rises over time to roughly 21,000 billion dollars, or 21 trillion dollars, in 2021.">
            <a:extLst>
              <a:ext uri="{FF2B5EF4-FFF2-40B4-BE49-F238E27FC236}">
                <a16:creationId xmlns:a16="http://schemas.microsoft.com/office/drawing/2014/main" id="{DFEB00C3-236F-C917-D329-136F6967688C}"/>
              </a:ext>
            </a:extLst>
          </p:cNvPr>
          <p:cNvPicPr>
            <a:picLocks noChangeAspect="1"/>
          </p:cNvPicPr>
          <p:nvPr/>
        </p:nvPicPr>
        <p:blipFill>
          <a:blip r:embed="rId3"/>
          <a:stretch>
            <a:fillRect/>
          </a:stretch>
        </p:blipFill>
        <p:spPr>
          <a:xfrm>
            <a:off x="3752850" y="1138428"/>
            <a:ext cx="4857750" cy="3744204"/>
          </a:xfrm>
          <a:prstGeom prst="rect">
            <a:avLst/>
          </a:prstGeom>
        </p:spPr>
      </p:pic>
    </p:spTree>
    <p:extLst>
      <p:ext uri="{BB962C8B-B14F-4D97-AF65-F5344CB8AC3E}">
        <p14:creationId xmlns:p14="http://schemas.microsoft.com/office/powerpoint/2010/main" val="296275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Ch.19 OUTLINE</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lstStyle/>
          <a:p>
            <a:r>
              <a:rPr lang="en-US" dirty="0"/>
              <a:t>19.1: Measuring the Size of the Economy: Gross Domestic Product</a:t>
            </a:r>
          </a:p>
          <a:p>
            <a:r>
              <a:rPr lang="en-US" dirty="0"/>
              <a:t>19.2: Adjusting Nominal Values to Real Values</a:t>
            </a:r>
          </a:p>
          <a:p>
            <a:r>
              <a:rPr lang="en-US" dirty="0"/>
              <a:t>19.3: Tracking Real GDP over Time</a:t>
            </a:r>
          </a:p>
          <a:p>
            <a:r>
              <a:rPr lang="en-US" dirty="0"/>
              <a:t>19.4: Comparing GDP among Countries</a:t>
            </a:r>
          </a:p>
          <a:p>
            <a:r>
              <a:rPr lang="en-US" dirty="0"/>
              <a:t>19.5: How Well GDP Measures the Well-Being of Society</a:t>
            </a:r>
          </a:p>
          <a:p>
            <a:endParaRPr lang="en-US" dirty="0"/>
          </a:p>
        </p:txBody>
      </p:sp>
      <p:sp>
        <p:nvSpPr>
          <p:cNvPr id="8" name="Content Placeholder 7">
            <a:extLst>
              <a:ext uri="{FF2B5EF4-FFF2-40B4-BE49-F238E27FC236}">
                <a16:creationId xmlns:a16="http://schemas.microsoft.com/office/drawing/2014/main" id="{465769AF-8365-A0ED-6BB7-4C2F5A7D60F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Deflator, 1960–2020</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671733"/>
            <a:ext cx="10515600" cy="1592589"/>
          </a:xfrm>
        </p:spPr>
        <p:txBody>
          <a:bodyPr>
            <a:normAutofit fontScale="77500" lnSpcReduction="20000"/>
          </a:bodyPr>
          <a:lstStyle/>
          <a:p>
            <a:r>
              <a:rPr lang="en-US" dirty="0"/>
              <a:t>The GDP deflator is a </a:t>
            </a:r>
            <a:r>
              <a:rPr lang="en-US" u="sng" dirty="0"/>
              <a:t>price index</a:t>
            </a:r>
            <a:r>
              <a:rPr lang="en-US" dirty="0"/>
              <a:t> measuring the average prices of all goods and services included in the economy.</a:t>
            </a:r>
          </a:p>
          <a:p>
            <a:endParaRPr lang="en-US" dirty="0"/>
          </a:p>
          <a:p>
            <a:r>
              <a:rPr lang="en-US" dirty="0"/>
              <a:t>Much like nominal GDP, the GDP deflator has risen exponentially from 1960 through 2020. (Source: BEA, https://apps.bea.gov/itable/index.cfm, Table 1.1.9)</a:t>
            </a:r>
          </a:p>
          <a:p>
            <a:endParaRPr lang="en-US" dirty="0"/>
          </a:p>
        </p:txBody>
      </p:sp>
      <p:pic>
        <p:nvPicPr>
          <p:cNvPr id="5" name="Picture 4" descr="This graph illustrates the change in the GDP Deflator price index over time. The y-axis measures GDP Deflator, in increments of 20, from 0 to 120, and it is noted that the base year is 2012, and in the base year the GDP Deflator = 100. The x-axis shows years, from 1970 to 2020. In 1970, the GDP Deflator is around 21, and it rises over time to around 120 in 2021.">
            <a:extLst>
              <a:ext uri="{FF2B5EF4-FFF2-40B4-BE49-F238E27FC236}">
                <a16:creationId xmlns:a16="http://schemas.microsoft.com/office/drawing/2014/main" id="{AD177689-8839-61AC-3142-6AC1F06A4E33}"/>
              </a:ext>
            </a:extLst>
          </p:cNvPr>
          <p:cNvPicPr>
            <a:picLocks noChangeAspect="1"/>
          </p:cNvPicPr>
          <p:nvPr/>
        </p:nvPicPr>
        <p:blipFill>
          <a:blip r:embed="rId3"/>
          <a:stretch>
            <a:fillRect/>
          </a:stretch>
        </p:blipFill>
        <p:spPr>
          <a:xfrm>
            <a:off x="3780235" y="945800"/>
            <a:ext cx="4631530" cy="3569841"/>
          </a:xfrm>
          <a:prstGeom prst="rect">
            <a:avLst/>
          </a:prstGeom>
        </p:spPr>
      </p:pic>
    </p:spTree>
    <p:extLst>
      <p:ext uri="{BB962C8B-B14F-4D97-AF65-F5344CB8AC3E}">
        <p14:creationId xmlns:p14="http://schemas.microsoft.com/office/powerpoint/2010/main" val="379487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Calculating Real GDP</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4739442"/>
          </a:xfrm>
        </p:spPr>
        <p:txBody>
          <a:bodyPr>
            <a:normAutofit fontScale="77500" lnSpcReduction="20000"/>
          </a:bodyPr>
          <a:lstStyle/>
          <a:p>
            <a:endParaRPr lang="en-US" dirty="0"/>
          </a:p>
          <a:p>
            <a:pPr marL="0" indent="0" algn="ctr">
              <a:buNone/>
            </a:pPr>
            <a:r>
              <a:rPr lang="en-US" dirty="0"/>
              <a:t>Real GDP =    </a:t>
            </a:r>
            <a:r>
              <a:rPr lang="en-US" u="sng" dirty="0"/>
              <a:t>Nominal GDP</a:t>
            </a:r>
          </a:p>
          <a:p>
            <a:pPr marL="0" indent="0" algn="ctr">
              <a:buNone/>
            </a:pPr>
            <a:r>
              <a:rPr lang="en-US" dirty="0"/>
              <a:t>                        Price Index / 100</a:t>
            </a:r>
          </a:p>
          <a:p>
            <a:endParaRPr lang="en-US" dirty="0"/>
          </a:p>
          <a:p>
            <a:r>
              <a:rPr lang="en-US" dirty="0"/>
              <a:t>Notes: </a:t>
            </a:r>
          </a:p>
          <a:p>
            <a:pPr lvl="1"/>
            <a:r>
              <a:rPr lang="en-US" dirty="0"/>
              <a:t>Price index is the same as GDP deflator.</a:t>
            </a:r>
          </a:p>
          <a:p>
            <a:endParaRPr lang="en-US" dirty="0"/>
          </a:p>
          <a:p>
            <a:r>
              <a:rPr lang="en-US" dirty="0"/>
              <a:t>For simplicity, the price index is traditionally published after being multiplied by 100 in order to get an integer number.</a:t>
            </a:r>
          </a:p>
          <a:p>
            <a:pPr lvl="1"/>
            <a:r>
              <a:rPr lang="en-US" dirty="0"/>
              <a:t>So, remember to divide the published price index by 100 when doing the math.</a:t>
            </a:r>
          </a:p>
          <a:p>
            <a:endParaRPr lang="en-US" dirty="0"/>
          </a:p>
          <a:p>
            <a:r>
              <a:rPr lang="en-US" dirty="0"/>
              <a:t>Whenever a real statistic is computed, one year (or period) is called the base year (or base period). </a:t>
            </a:r>
          </a:p>
          <a:p>
            <a:pPr lvl="1"/>
            <a:r>
              <a:rPr lang="en-US" dirty="0"/>
              <a:t>The base year is the year whose prices we use to compute the real statistic.</a:t>
            </a:r>
          </a:p>
          <a:p>
            <a:endParaRPr lang="en-US" dirty="0"/>
          </a:p>
        </p:txBody>
      </p:sp>
    </p:spTree>
    <p:extLst>
      <p:ext uri="{BB962C8B-B14F-4D97-AF65-F5344CB8AC3E}">
        <p14:creationId xmlns:p14="http://schemas.microsoft.com/office/powerpoint/2010/main" val="262255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Example: Calculating Real GDP</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3654283"/>
            <a:ext cx="10515600" cy="2707327"/>
          </a:xfrm>
        </p:spPr>
        <p:txBody>
          <a:bodyPr>
            <a:normAutofit fontScale="70000" lnSpcReduction="20000"/>
          </a:bodyPr>
          <a:lstStyle/>
          <a:p>
            <a:r>
              <a:rPr lang="en-US" dirty="0"/>
              <a:t>To calculate the real GDP in 1960:</a:t>
            </a:r>
          </a:p>
          <a:p>
            <a:pPr marL="0" indent="0" algn="ctr">
              <a:buNone/>
            </a:pPr>
            <a:r>
              <a:rPr lang="en-US" dirty="0"/>
              <a:t>Real GDP =  </a:t>
            </a:r>
            <a:r>
              <a:rPr lang="en-US" u="sng" dirty="0"/>
              <a:t>Nominal GDP</a:t>
            </a:r>
          </a:p>
          <a:p>
            <a:pPr marL="0" indent="0" algn="ctr">
              <a:buNone/>
            </a:pPr>
            <a:r>
              <a:rPr lang="en-US" dirty="0"/>
              <a:t>                        Price Index / 100</a:t>
            </a:r>
          </a:p>
          <a:p>
            <a:pPr marL="0" indent="0" algn="ctr">
              <a:buNone/>
            </a:pPr>
            <a:r>
              <a:rPr lang="en-US" dirty="0"/>
              <a:t>                = </a:t>
            </a:r>
            <a:r>
              <a:rPr lang="en-US" u="sng" dirty="0"/>
              <a:t>$543.3 billion</a:t>
            </a:r>
          </a:p>
          <a:p>
            <a:pPr marL="0" indent="0" algn="ctr">
              <a:buNone/>
            </a:pPr>
            <a:r>
              <a:rPr lang="en-US" dirty="0"/>
              <a:t>                 19 / 100</a:t>
            </a:r>
          </a:p>
          <a:p>
            <a:pPr marL="0" indent="0" algn="ctr">
              <a:buNone/>
            </a:pPr>
            <a:r>
              <a:rPr lang="en-US" dirty="0"/>
              <a:t>                   = $2,859.5 billion</a:t>
            </a:r>
          </a:p>
          <a:p>
            <a:r>
              <a:rPr lang="en-US" dirty="0"/>
              <a:t>2005 is the base year.</a:t>
            </a:r>
          </a:p>
          <a:p>
            <a:r>
              <a:rPr lang="en-US" dirty="0"/>
              <a:t>Question:  What will the Real GDP be in 2005? Why?</a:t>
            </a:r>
          </a:p>
          <a:p>
            <a:endParaRPr lang="en-US" dirty="0"/>
          </a:p>
        </p:txBody>
      </p:sp>
      <p:pic>
        <p:nvPicPr>
          <p:cNvPr id="2" name="Shape 200" descr="The table shows the calculations and results for all real GDP values from 1960 through 2010. Column 1 lists the Year. Column 2 lists the Nominal GDP values (billions of dollars). Column 3 lists the GDP Deflator values (1005 = 100). Column 4 lists the Calculations. Column 5 lists the Real GDP values (billions of 2005 dollars). Row 1: Year 1960; nominal GDP = $543.3 billion; deflator = 19.0; calculations = 543.3 / (19.0/100); real GDP = $2,859.5 billion. Row 2: Year 1965; nominal GDP = $743.7 billion; deflator = 20.3; calculations = 743.7 / (20.3/100); real GDP = $3,663.5 billion. Row 3: Year 1970; nominal GDP = $1,075.9 billion; deflator = 24.8; calculations = 1,075.9 / (24.8/100); real GDP = $4,338.3 billion. Row 4: Year 1975; nominal GDP = $1,688.9 billion; deflator = 34.1; calculations = 1,688.9 / (34.1/100); real GDP = $4,952.8 billion. Row 5: Year 1980; nominal GDP = $2,862.5 billion; deflator = 48.3; calculations = 2,862.5 / (48.3/100); real GDP = $5,926.5 billion. Row 6: Year 1985; nominal GDP = $4,346.7 billion; deflator = 62.3; calculations = 4,346.7 / (62.3/100); real GDP = $6,977.0 billion. Row 7: Year 1990; nominal GDP = $5,979.6 billion; deflator = 72.7; calculations = 5,979.6 / (72.7/100); real GDP = $8,225.0 billion. Row 8: Year 1995; nominal GDP = $7,664 billion; deflator = 82.0; calculations = 7,664 / (82.0/100); real GDP = $9,346.3 billion. Row 9: Year 2000; nominal GDP = $10,289.7 billion; deflator = 89.0; calculations = 10,289.7 / (89.0/100); real GDP = $11,561.5 billion. Row 10: Year 2005; nominal GDP = $13,095.4 billion; deflator = 100.0; calculations = 13,095.4 / (100.0/100); real GDP = $13,095.4 billion. Row 11: Year 2010; nominal GDP = $14,958.3 billion; deflator = 110.0; calculations = 14,958.3 / (110.0/100); real GDP = $13,598.5 billion.">
            <a:extLst>
              <a:ext uri="{FF2B5EF4-FFF2-40B4-BE49-F238E27FC236}">
                <a16:creationId xmlns:a16="http://schemas.microsoft.com/office/drawing/2014/main" id="{9556C782-CB5F-6AB5-F72F-86F612467020}"/>
              </a:ext>
            </a:extLst>
          </p:cNvPr>
          <p:cNvPicPr preferRelativeResize="0"/>
          <p:nvPr/>
        </p:nvPicPr>
        <p:blipFill>
          <a:blip r:embed="rId3">
            <a:alphaModFix/>
          </a:blip>
          <a:stretch>
            <a:fillRect/>
          </a:stretch>
        </p:blipFill>
        <p:spPr>
          <a:xfrm>
            <a:off x="2200275" y="1065438"/>
            <a:ext cx="7791450" cy="2495550"/>
          </a:xfrm>
          <a:prstGeom prst="rect">
            <a:avLst/>
          </a:prstGeom>
          <a:noFill/>
          <a:ln>
            <a:noFill/>
          </a:ln>
        </p:spPr>
      </p:pic>
      <p:sp>
        <p:nvSpPr>
          <p:cNvPr id="3" name="Shape 202">
            <a:extLst>
              <a:ext uri="{FF2B5EF4-FFF2-40B4-BE49-F238E27FC236}">
                <a16:creationId xmlns:a16="http://schemas.microsoft.com/office/drawing/2014/main" id="{86F8ACC7-C987-B33D-6F2D-06BDFF138F02}"/>
              </a:ext>
            </a:extLst>
          </p:cNvPr>
          <p:cNvSpPr txBox="1"/>
          <p:nvPr/>
        </p:nvSpPr>
        <p:spPr>
          <a:xfrm>
            <a:off x="6591905" y="2364764"/>
            <a:ext cx="1071900" cy="452100"/>
          </a:xfrm>
          <a:prstGeom prst="rect">
            <a:avLst/>
          </a:prstGeom>
          <a:solidFill>
            <a:srgbClr val="000000"/>
          </a:solidFill>
          <a:ln>
            <a:noFill/>
          </a:ln>
        </p:spPr>
        <p:txBody>
          <a:bodyPr wrap="square" lIns="91425" tIns="91425" rIns="91425" bIns="91425" anchor="t" anchorCtr="0">
            <a:noAutofit/>
          </a:bodyPr>
          <a:lstStyle/>
          <a:p>
            <a:pPr lvl="0">
              <a:spcBef>
                <a:spcPts val="0"/>
              </a:spcBef>
              <a:buNone/>
            </a:pPr>
            <a:endParaRPr/>
          </a:p>
        </p:txBody>
      </p:sp>
      <p:sp>
        <p:nvSpPr>
          <p:cNvPr id="4" name="Shape 201">
            <a:extLst>
              <a:ext uri="{FF2B5EF4-FFF2-40B4-BE49-F238E27FC236}">
                <a16:creationId xmlns:a16="http://schemas.microsoft.com/office/drawing/2014/main" id="{993FEB0F-BC76-E4AE-60C8-A4AFD282EE9D}"/>
              </a:ext>
            </a:extLst>
          </p:cNvPr>
          <p:cNvSpPr txBox="1"/>
          <p:nvPr/>
        </p:nvSpPr>
        <p:spPr>
          <a:xfrm>
            <a:off x="7912465" y="2364764"/>
            <a:ext cx="915300" cy="259500"/>
          </a:xfrm>
          <a:prstGeom prst="rect">
            <a:avLst/>
          </a:prstGeom>
          <a:solidFill>
            <a:srgbClr val="000000"/>
          </a:solidFill>
          <a:ln>
            <a:noFill/>
          </a:ln>
        </p:spPr>
        <p:txBody>
          <a:bodyPr wrap="square"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288635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lvl="0">
              <a:spcBef>
                <a:spcPts val="0"/>
              </a:spcBef>
            </a:pPr>
            <a:r>
              <a:rPr lang="en-US" dirty="0"/>
              <a:t>Example: Calculating Real GDP, Continued</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3662225"/>
            <a:ext cx="10515600" cy="2716210"/>
          </a:xfrm>
        </p:spPr>
        <p:txBody>
          <a:bodyPr>
            <a:normAutofit fontScale="70000" lnSpcReduction="20000"/>
          </a:bodyPr>
          <a:lstStyle/>
          <a:p>
            <a:r>
              <a:rPr lang="en-US" dirty="0"/>
              <a:t>To calculate the real GDP in 2010:</a:t>
            </a:r>
          </a:p>
          <a:p>
            <a:pPr marL="0" indent="0" algn="ctr">
              <a:buNone/>
            </a:pPr>
            <a:r>
              <a:rPr lang="en-US" dirty="0"/>
              <a:t>Real GDP =  </a:t>
            </a:r>
            <a:r>
              <a:rPr lang="en-US" u="sng" dirty="0"/>
              <a:t>Nominal GDP</a:t>
            </a:r>
          </a:p>
          <a:p>
            <a:pPr marL="0" indent="0" algn="ctr">
              <a:buNone/>
            </a:pPr>
            <a:r>
              <a:rPr lang="en-US" dirty="0"/>
              <a:t>                      Price Index / 100</a:t>
            </a:r>
          </a:p>
          <a:p>
            <a:pPr marL="0" indent="0" algn="ctr">
              <a:buNone/>
            </a:pPr>
            <a:r>
              <a:rPr lang="en-US" dirty="0"/>
              <a:t>                     = </a:t>
            </a:r>
            <a:r>
              <a:rPr lang="en-US" u="sng" dirty="0"/>
              <a:t>$14,958.3 billion</a:t>
            </a:r>
          </a:p>
          <a:p>
            <a:pPr marL="0" indent="0" algn="ctr">
              <a:buNone/>
            </a:pPr>
            <a:r>
              <a:rPr lang="en-US" dirty="0"/>
              <a:t>                      110 / 100</a:t>
            </a:r>
          </a:p>
          <a:p>
            <a:pPr marL="0" indent="0" algn="ctr">
              <a:buNone/>
            </a:pPr>
            <a:r>
              <a:rPr lang="en-US" dirty="0"/>
              <a:t>                     = $13,598.5 billion</a:t>
            </a:r>
          </a:p>
          <a:p>
            <a:r>
              <a:rPr lang="en-US" dirty="0"/>
              <a:t>As long as inflation is positive (prices increase on average from year to year) real GDP should be less than nominal GDP in any year </a:t>
            </a:r>
            <a:r>
              <a:rPr lang="en-US" i="1" dirty="0"/>
              <a:t>after</a:t>
            </a:r>
            <a:r>
              <a:rPr lang="en-US" dirty="0"/>
              <a:t> the base year.</a:t>
            </a:r>
          </a:p>
          <a:p>
            <a:endParaRPr lang="en-US" dirty="0"/>
          </a:p>
        </p:txBody>
      </p:sp>
      <p:pic>
        <p:nvPicPr>
          <p:cNvPr id="2" name="Shape 210" descr="The table shows the calculations and results for all real GDP values from 1960 through 2010. Column 1 lists the Year. Column 2 lists the Nominal GDP values (billions of dollars). Column 3 lists the GDP Deflator values (1005 = 100). Column 4 lists the Calculations. Column 5 lists the Real GDP values (billions of 2005 dollars). Row 1: Year 1960; nominal GDP = $543.3 billion; deflator = 19.0; calculations = 543.3 / (19.0/100); real GDP = $2,859.5 billion. Row 2: Year 1965; nominal GDP = $743.7 billion; deflator = 20.3; calculations = 743.7 / (20.3/100); real GDP = $3,663.5 billion. Row 3: Year 1970; nominal GDP = $1,075.9 billion; deflator = 24.8; calculations = 1,075.9 / (24.8/100); real GDP = $4,338.3 billion. Row 4: Year 1975; nominal GDP = $1,688.9 billion; deflator = 34.1; calculations = 1,688.9 / (34.1/100); real GDP = $4,952.8 billion. Row 5: Year 1980; nominal GDP = $2,862.5 billion; deflator = 48.3; calculations = 2,862.5 / (48.3/100); real GDP = $5,926.5 billion. Row 6: Year 1985; nominal GDP = $4,346.7 billion; deflator = 62.3; calculations = 4,346.7 / (62.3/100); real GDP = $6,977.0 billion. Row 7: Year 1990; nominal GDP = $5,979.6 billion; deflator = 72.7; calculations = 5,979.6 / (72.7/100); real GDP = $8,225.0 billion. Row 8: Year 1995; nominal GDP = $7,664 billion; deflator = 82.0; calculations = 7,664 / (82.0/100); real GDP = $9,346.3 billion. Row 9: Year 2000; nominal GDP = $10,289.7 billion; deflator = 89.0; calculations = 10,289.7 / (89.0/100); real GDP = $11,561.5 billion. Row 10: Year 2005; nominal GDP = $13,095.4 billion; deflator = 100.0; calculations = 13,095.4 / (100.0/100); real GDP = $13,095.4 billion. Row 11: Year 2010; nominal GDP = $14,958.3 billion; deflator = 110.0; calculations = 14,958.3 / (110.0/100); real GDP = $13,598.5 billion.">
            <a:extLst>
              <a:ext uri="{FF2B5EF4-FFF2-40B4-BE49-F238E27FC236}">
                <a16:creationId xmlns:a16="http://schemas.microsoft.com/office/drawing/2014/main" id="{1421DAC5-7087-B534-DCAE-E6DB6EC9DDE8}"/>
              </a:ext>
            </a:extLst>
          </p:cNvPr>
          <p:cNvPicPr preferRelativeResize="0"/>
          <p:nvPr/>
        </p:nvPicPr>
        <p:blipFill>
          <a:blip r:embed="rId3">
            <a:alphaModFix/>
          </a:blip>
          <a:stretch>
            <a:fillRect/>
          </a:stretch>
        </p:blipFill>
        <p:spPr>
          <a:xfrm>
            <a:off x="2200275" y="1049109"/>
            <a:ext cx="7791450" cy="2495550"/>
          </a:xfrm>
          <a:prstGeom prst="rect">
            <a:avLst/>
          </a:prstGeom>
          <a:noFill/>
          <a:ln>
            <a:noFill/>
          </a:ln>
        </p:spPr>
      </p:pic>
    </p:spTree>
    <p:extLst>
      <p:ext uri="{BB962C8B-B14F-4D97-AF65-F5344CB8AC3E}">
        <p14:creationId xmlns:p14="http://schemas.microsoft.com/office/powerpoint/2010/main" val="2628748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U.S. Nominal and Real GDP, 1960–2020</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248834"/>
            <a:ext cx="10515600" cy="2244040"/>
          </a:xfrm>
        </p:spPr>
        <p:txBody>
          <a:bodyPr>
            <a:normAutofit fontScale="77500" lnSpcReduction="20000"/>
          </a:bodyPr>
          <a:lstStyle/>
          <a:p>
            <a:r>
              <a:rPr lang="en-US" dirty="0"/>
              <a:t>The black line measures U.S. GDP in real dollars, where all dollar values are converted to 2012 dollars. </a:t>
            </a:r>
          </a:p>
          <a:p>
            <a:r>
              <a:rPr lang="en-US" dirty="0"/>
              <a:t>Since we express real GDP in 2012 dollars, the two lines cross in 2012. </a:t>
            </a:r>
          </a:p>
          <a:p>
            <a:r>
              <a:rPr lang="en-US" dirty="0"/>
              <a:t>Real GDP will appear higher than nominal GDP in the years before 2012, because dollars were worth less in 2012 than in previous years. </a:t>
            </a:r>
          </a:p>
          <a:p>
            <a:r>
              <a:rPr lang="en-US" dirty="0"/>
              <a:t>Conversely, real GDP will appear lower in the years after 2012, because dollars were worth more in 2012 than in later years.</a:t>
            </a:r>
          </a:p>
          <a:p>
            <a:endParaRPr lang="en-US" dirty="0"/>
          </a:p>
        </p:txBody>
      </p:sp>
      <p:pic>
        <p:nvPicPr>
          <p:cNvPr id="4" name="Picture 3" descr="This graph illustrates two lines: nominal GDP over time and real GDP over time. The y-axis measures GDP in billions of dollars, in 2,000 dollar increments, from 0 to 22,000 dollars (22,000 billion is 22 trillion dollars). The x-axis shows years, from 1970 to 2020. Real GDP in 1970 is approximately 5,000 billion, or 5 trillion dollars, and nominal GDP is roughly 1,000 billion dollars, or 1 trillion dollars. From 1970 to 2011, Real GDP is above nominal GDP. Both lines increase over time and they intersect in 2012, the base year of the GDP Deflator, and from there nominal GDP is greater than real GDP. In 2021, nominal GDP is roughly 21,000 billion dollars, or 21 trillion dollars, and real GDP is roughly 18,000 billion dollars, or 18 trillion dollars.">
            <a:extLst>
              <a:ext uri="{FF2B5EF4-FFF2-40B4-BE49-F238E27FC236}">
                <a16:creationId xmlns:a16="http://schemas.microsoft.com/office/drawing/2014/main" id="{C6DA99BC-CDA6-FD74-22C9-777CAF7DF74B}"/>
              </a:ext>
            </a:extLst>
          </p:cNvPr>
          <p:cNvPicPr>
            <a:picLocks noChangeAspect="1"/>
          </p:cNvPicPr>
          <p:nvPr/>
        </p:nvPicPr>
        <p:blipFill>
          <a:blip r:embed="rId3"/>
          <a:stretch>
            <a:fillRect/>
          </a:stretch>
        </p:blipFill>
        <p:spPr>
          <a:xfrm>
            <a:off x="3353652" y="878358"/>
            <a:ext cx="5484696" cy="3281826"/>
          </a:xfrm>
          <a:prstGeom prst="rect">
            <a:avLst/>
          </a:prstGeom>
        </p:spPr>
      </p:pic>
    </p:spTree>
    <p:extLst>
      <p:ext uri="{BB962C8B-B14F-4D97-AF65-F5344CB8AC3E}">
        <p14:creationId xmlns:p14="http://schemas.microsoft.com/office/powerpoint/2010/main" val="1776022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lvl="0">
              <a:spcBef>
                <a:spcPts val="0"/>
              </a:spcBef>
            </a:pPr>
            <a:r>
              <a:rPr lang="en-US" dirty="0"/>
              <a:t>Example: Calculating Real GDP Growth Rate</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3771850"/>
            <a:ext cx="10515600" cy="2495550"/>
          </a:xfrm>
        </p:spPr>
        <p:txBody>
          <a:bodyPr>
            <a:normAutofit fontScale="62500" lnSpcReduction="20000"/>
          </a:bodyPr>
          <a:lstStyle/>
          <a:p>
            <a:r>
              <a:rPr lang="en-US" dirty="0"/>
              <a:t>What was the real GDP growth rate from 1960 to 2012?</a:t>
            </a:r>
          </a:p>
          <a:p>
            <a:pPr marL="0" indent="0" algn="ctr">
              <a:buNone/>
            </a:pPr>
            <a:r>
              <a:rPr lang="en-US" u="sng" dirty="0"/>
              <a:t>2020 real GDP – 1960 real GDP</a:t>
            </a:r>
            <a:r>
              <a:rPr lang="en-US" dirty="0"/>
              <a:t> =  % change</a:t>
            </a:r>
          </a:p>
          <a:p>
            <a:pPr marL="0" indent="0">
              <a:buNone/>
            </a:pPr>
            <a:r>
              <a:rPr lang="en-US" dirty="0"/>
              <a:t>			                1960 real GDP × 100 </a:t>
            </a:r>
          </a:p>
          <a:p>
            <a:pPr algn="ctr"/>
            <a:endParaRPr lang="en-US" dirty="0"/>
          </a:p>
          <a:p>
            <a:pPr marL="0" indent="0" algn="ctr">
              <a:buNone/>
            </a:pPr>
            <a:r>
              <a:rPr lang="en-US" dirty="0"/>
              <a:t>    </a:t>
            </a:r>
            <a:r>
              <a:rPr lang="en-US" u="sng" dirty="0"/>
              <a:t>13,598.5 – 2,859.5</a:t>
            </a:r>
            <a:r>
              <a:rPr lang="en-US" dirty="0"/>
              <a:t> = 376%</a:t>
            </a:r>
          </a:p>
          <a:p>
            <a:pPr marL="0" indent="0">
              <a:buNone/>
            </a:pPr>
            <a:r>
              <a:rPr lang="en-US" dirty="0"/>
              <a:t>				            2,859.5 × 100 </a:t>
            </a:r>
          </a:p>
          <a:p>
            <a:r>
              <a:rPr lang="en-US" dirty="0"/>
              <a:t>The U.S. economy increased real production of goods and services by nearly a factor of four since 1960.</a:t>
            </a:r>
          </a:p>
          <a:p>
            <a:endParaRPr lang="en-US" dirty="0"/>
          </a:p>
        </p:txBody>
      </p:sp>
      <p:pic>
        <p:nvPicPr>
          <p:cNvPr id="2" name="Shape 226" descr="The table shows the calculations and results for all real GDP values from 1960 through 2010. Column 1 lists the Year. Column 2 lists the Nominal GDP values (billions of dollars). Column 3 lists the GDP Deflator values (1005 = 100). Column 4 lists the Calculations. Column 5 lists the Real GDP values (billions of 2005 dollars). Row 1: Year 1960; nominal GDP = $543.3 billion; deflator = 19.0; calculations = 543.3 / (19.0/100); real GDP = $2,859.5 billion. Row 2: Year 1965; nominal GDP = $743.7 billion; deflator = 20.3; calculations = 743.7 / (20.3/100); real GDP = $3,663.5 billion. Row 3: Year 1970; nominal GDP = $1,075.9 billion; deflator = 24.8; calculations = 1,075.9 / (24.8/100); real GDP = $4,338.3 billion. Row 4: Year 1975; nominal GDP = $1,688.9 billion; deflator = 34.1; calculations = 1,688.9 / (34.1/100); real GDP = $4,952.8 billion. Row 5: Year 1980; nominal GDP = $2,862.5 billion; deflator = 48.3; calculations = 2,862.5 / (48.3/100); real GDP = $5,926.5 billion. Row 6: Year 1985; nominal GDP = $4,346.7 billion; deflator = 62.3; calculations = 4,346.7 / (62.3/100); real GDP = $6,977.0 billion. Row 7: Year 1990; nominal GDP = $5,979.6 billion; deflator = 72.7; calculations = 5,979.6 / (72.7/100); real GDP = $8,225.0 billion. Row 8: Year 1995; nominal GDP = $7,664 billion; deflator = 82.0; calculations = 7,664 / (82.0/100); real GDP = $9,346.3 billion. Row 9: Year 2000; nominal GDP = $10,289.7 billion; deflator = 89.0; calculations = 10,289.7 / (89.0/100); real GDP = $11,561.5 billion. Row 10: Year 2005; nominal GDP = $13,095.4 billion; deflator = 100.0; calculations = 13,095.4 / (100.0/100); real GDP = $13,095.4 billion. Row 11: Year 2010; nominal GDP = $14,958.3 billion; deflator = 110.0; calculations = 14,958.3 / (110.0/100); real GDP = $13,598.5 billion.">
            <a:extLst>
              <a:ext uri="{FF2B5EF4-FFF2-40B4-BE49-F238E27FC236}">
                <a16:creationId xmlns:a16="http://schemas.microsoft.com/office/drawing/2014/main" id="{A864617B-F1D8-4916-C34F-6D6207AFD129}"/>
              </a:ext>
            </a:extLst>
          </p:cNvPr>
          <p:cNvPicPr preferRelativeResize="0"/>
          <p:nvPr/>
        </p:nvPicPr>
        <p:blipFill>
          <a:blip r:embed="rId3">
            <a:alphaModFix/>
          </a:blip>
          <a:stretch>
            <a:fillRect/>
          </a:stretch>
        </p:blipFill>
        <p:spPr>
          <a:xfrm>
            <a:off x="2200275" y="1114425"/>
            <a:ext cx="7791450" cy="2495550"/>
          </a:xfrm>
          <a:prstGeom prst="rect">
            <a:avLst/>
          </a:prstGeom>
          <a:noFill/>
          <a:ln>
            <a:noFill/>
          </a:ln>
        </p:spPr>
      </p:pic>
    </p:spTree>
    <p:extLst>
      <p:ext uri="{BB962C8B-B14F-4D97-AF65-F5344CB8AC3E}">
        <p14:creationId xmlns:p14="http://schemas.microsoft.com/office/powerpoint/2010/main" val="3337895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19.3 Tracking Real GDP over Time</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normAutofit fontScale="92500" lnSpcReduction="10000"/>
          </a:bodyPr>
          <a:lstStyle/>
          <a:p>
            <a:r>
              <a:rPr lang="en-US" dirty="0"/>
              <a:t>Governments report GDP growth as an annualized rate. </a:t>
            </a:r>
          </a:p>
          <a:p>
            <a:endParaRPr lang="en-US" dirty="0"/>
          </a:p>
          <a:p>
            <a:pPr lvl="1"/>
            <a:r>
              <a:rPr lang="en-US" dirty="0"/>
              <a:t>When analyzing growth in a quarter, the calculated growth in real GDP for the quarter is multiplied by four when it is reported (as if the economy were growing at that rate for a full year).</a:t>
            </a:r>
          </a:p>
          <a:p>
            <a:endParaRPr lang="en-US" dirty="0"/>
          </a:p>
          <a:p>
            <a:r>
              <a:rPr lang="en-US" b="1" dirty="0"/>
              <a:t>Recession</a:t>
            </a:r>
            <a:r>
              <a:rPr lang="en-US" dirty="0"/>
              <a:t> - a significant decline in national output/GDP.</a:t>
            </a:r>
          </a:p>
          <a:p>
            <a:endParaRPr lang="en-US" dirty="0"/>
          </a:p>
          <a:p>
            <a:r>
              <a:rPr lang="en-US" b="1" dirty="0"/>
              <a:t>Depression </a:t>
            </a:r>
            <a:r>
              <a:rPr lang="en-US" dirty="0"/>
              <a:t>- an especially lengthy and deep decline in output.</a:t>
            </a:r>
          </a:p>
          <a:p>
            <a:endParaRPr lang="en-US" dirty="0"/>
          </a:p>
        </p:txBody>
      </p:sp>
    </p:spTree>
    <p:extLst>
      <p:ext uri="{BB962C8B-B14F-4D97-AF65-F5344CB8AC3E}">
        <p14:creationId xmlns:p14="http://schemas.microsoft.com/office/powerpoint/2010/main" val="369729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U.S. GDP, 1930–2020</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787761"/>
            <a:ext cx="10515600" cy="1185173"/>
          </a:xfrm>
        </p:spPr>
        <p:txBody>
          <a:bodyPr>
            <a:normAutofit fontScale="77500" lnSpcReduction="20000"/>
          </a:bodyPr>
          <a:lstStyle/>
          <a:p>
            <a:r>
              <a:rPr lang="en-US" dirty="0"/>
              <a:t>Real GDP in the United States in 2020 (in 2012 dollars) was about $18.4 trillion.</a:t>
            </a:r>
          </a:p>
          <a:p>
            <a:r>
              <a:rPr lang="en-US" dirty="0"/>
              <a:t>After adjusting to remove the effects of inflation, this represents a roughly 20-fold increase in the economy’s production of goods and services since 1930. (Source: bea.gov)</a:t>
            </a:r>
          </a:p>
          <a:p>
            <a:endParaRPr lang="en-US" dirty="0"/>
          </a:p>
        </p:txBody>
      </p:sp>
      <p:pic>
        <p:nvPicPr>
          <p:cNvPr id="3" name="Picture 2" descr="This graph illustrates the change in real GDP over time. The y-axis measures real GDP in billions of 2012 dollars, in 2,000 dollar increments, from 0 to 20,000 dollars (20,000 billion is 20 trillion dollars). The x-axis shows years, from 1930 to 2020. In 1930, real GDP is roughly 1,000 billion dollars, or 1 trillion dollars. It rises over time to above 18,000 billion dollars, or 18 trillion dollars, in 2020.">
            <a:extLst>
              <a:ext uri="{FF2B5EF4-FFF2-40B4-BE49-F238E27FC236}">
                <a16:creationId xmlns:a16="http://schemas.microsoft.com/office/drawing/2014/main" id="{B53E8683-49B8-E03A-AB38-DF311B13F107}"/>
              </a:ext>
            </a:extLst>
          </p:cNvPr>
          <p:cNvPicPr>
            <a:picLocks noChangeAspect="1"/>
          </p:cNvPicPr>
          <p:nvPr/>
        </p:nvPicPr>
        <p:blipFill>
          <a:blip r:embed="rId3"/>
          <a:stretch>
            <a:fillRect/>
          </a:stretch>
        </p:blipFill>
        <p:spPr>
          <a:xfrm>
            <a:off x="3685203" y="971365"/>
            <a:ext cx="4821594" cy="3634740"/>
          </a:xfrm>
          <a:prstGeom prst="rect">
            <a:avLst/>
          </a:prstGeom>
        </p:spPr>
      </p:pic>
    </p:spTree>
    <p:extLst>
      <p:ext uri="{BB962C8B-B14F-4D97-AF65-F5344CB8AC3E}">
        <p14:creationId xmlns:p14="http://schemas.microsoft.com/office/powerpoint/2010/main" val="385911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Patterns of Recessions and Expansions</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4256116"/>
          </a:xfrm>
        </p:spPr>
        <p:txBody>
          <a:bodyPr>
            <a:normAutofit fontScale="92500" lnSpcReduction="20000"/>
          </a:bodyPr>
          <a:lstStyle/>
          <a:p>
            <a:r>
              <a:rPr lang="en-US" b="1" dirty="0"/>
              <a:t>Peak</a:t>
            </a:r>
            <a:r>
              <a:rPr lang="en-US" dirty="0"/>
              <a:t> - during the business cycle, the highest point of output before a recession begins.</a:t>
            </a:r>
          </a:p>
          <a:p>
            <a:endParaRPr lang="en-US" dirty="0"/>
          </a:p>
          <a:p>
            <a:r>
              <a:rPr lang="en-US" b="1" dirty="0"/>
              <a:t>Trough</a:t>
            </a:r>
            <a:r>
              <a:rPr lang="en-US" dirty="0"/>
              <a:t> - during the business cycle, the lowest point of output in a recession, before a recovery begins. </a:t>
            </a:r>
          </a:p>
          <a:p>
            <a:endParaRPr lang="en-US" dirty="0"/>
          </a:p>
          <a:p>
            <a:r>
              <a:rPr lang="en-US" dirty="0"/>
              <a:t>A </a:t>
            </a:r>
            <a:r>
              <a:rPr lang="en-US" u="sng" dirty="0"/>
              <a:t>recession</a:t>
            </a:r>
            <a:r>
              <a:rPr lang="en-US" dirty="0"/>
              <a:t> lasts from peak to trough, and an economic </a:t>
            </a:r>
            <a:r>
              <a:rPr lang="en-US" u="sng" dirty="0"/>
              <a:t>upswing</a:t>
            </a:r>
            <a:r>
              <a:rPr lang="en-US" dirty="0"/>
              <a:t> runs from trough to peak. </a:t>
            </a:r>
          </a:p>
          <a:p>
            <a:endParaRPr lang="en-US" dirty="0"/>
          </a:p>
          <a:p>
            <a:r>
              <a:rPr lang="en-US" b="1" dirty="0"/>
              <a:t>Business cycle </a:t>
            </a:r>
            <a:r>
              <a:rPr lang="en-US" dirty="0"/>
              <a:t>- the economy's relatively short-term movement in and out of recession</a:t>
            </a:r>
          </a:p>
          <a:p>
            <a:endParaRPr lang="en-US" dirty="0"/>
          </a:p>
        </p:txBody>
      </p:sp>
    </p:spTree>
    <p:extLst>
      <p:ext uri="{BB962C8B-B14F-4D97-AF65-F5344CB8AC3E}">
        <p14:creationId xmlns:p14="http://schemas.microsoft.com/office/powerpoint/2010/main" val="2260940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19.4 Comparing GDP among Countries</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lstStyle/>
          <a:p>
            <a:r>
              <a:rPr lang="en-US" dirty="0"/>
              <a:t>To compare the GDP of countries with different currencies, it is necessary to convert to a “common denominator” using an exchange rate.</a:t>
            </a:r>
          </a:p>
          <a:p>
            <a:endParaRPr lang="en-US" dirty="0"/>
          </a:p>
          <a:p>
            <a:r>
              <a:rPr lang="en-US" b="1" dirty="0"/>
              <a:t>Exchange rate </a:t>
            </a:r>
            <a:r>
              <a:rPr lang="en-US" dirty="0"/>
              <a:t>- the value or price of one currency in terms of another currency.</a:t>
            </a:r>
          </a:p>
          <a:p>
            <a:endParaRPr lang="en-US" dirty="0"/>
          </a:p>
        </p:txBody>
      </p:sp>
    </p:spTree>
    <p:extLst>
      <p:ext uri="{BB962C8B-B14F-4D97-AF65-F5344CB8AC3E}">
        <p14:creationId xmlns:p14="http://schemas.microsoft.com/office/powerpoint/2010/main" val="59002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The Great Depression</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364609"/>
            <a:ext cx="10515600" cy="1903456"/>
          </a:xfrm>
        </p:spPr>
        <p:txBody>
          <a:bodyPr>
            <a:normAutofit fontScale="62500" lnSpcReduction="20000"/>
          </a:bodyPr>
          <a:lstStyle/>
          <a:p>
            <a:r>
              <a:rPr lang="en-US" dirty="0"/>
              <a:t>At times, such as when many people have trouble making ends meet, it is easy to tell how the economy is doing. </a:t>
            </a:r>
          </a:p>
          <a:p>
            <a:r>
              <a:rPr lang="en-US" dirty="0"/>
              <a:t>This photograph shows people lined up during the Great Depression, waiting for relief checks. </a:t>
            </a:r>
          </a:p>
          <a:p>
            <a:r>
              <a:rPr lang="en-US" dirty="0"/>
              <a:t>At other times, when some are doing well and others are not, it is more difficult to ascertain how the economy of a country is doing.</a:t>
            </a:r>
          </a:p>
          <a:p>
            <a:pPr marL="0" indent="0">
              <a:buNone/>
            </a:pPr>
            <a:r>
              <a:rPr lang="en-US" dirty="0"/>
              <a:t>(Credit: modification of "Waiting for relief checks. </a:t>
            </a:r>
            <a:r>
              <a:rPr lang="en-US" dirty="0" err="1"/>
              <a:t>Calipatria</a:t>
            </a:r>
            <a:r>
              <a:rPr lang="en-US" dirty="0"/>
              <a:t>, California" by Dorothea Lange/Library of Congress Prints and Photographs Division Washington, D.C. 20540 USA, Public Domain)</a:t>
            </a:r>
          </a:p>
          <a:p>
            <a:endParaRPr lang="en-US" dirty="0"/>
          </a:p>
        </p:txBody>
      </p:sp>
      <p:pic>
        <p:nvPicPr>
          <p:cNvPr id="2" name="Shape 56" descr="Image of men and women in line in front of a storefront.  ">
            <a:extLst>
              <a:ext uri="{FF2B5EF4-FFF2-40B4-BE49-F238E27FC236}">
                <a16:creationId xmlns:a16="http://schemas.microsoft.com/office/drawing/2014/main" id="{2466CB08-08A8-D9A5-04D4-991372684177}"/>
              </a:ext>
            </a:extLst>
          </p:cNvPr>
          <p:cNvPicPr preferRelativeResize="0">
            <a:picLocks/>
          </p:cNvPicPr>
          <p:nvPr/>
        </p:nvPicPr>
        <p:blipFill rotWithShape="1">
          <a:blip r:embed="rId3">
            <a:alphaModFix/>
          </a:blip>
          <a:srcRect/>
          <a:stretch/>
        </p:blipFill>
        <p:spPr>
          <a:xfrm>
            <a:off x="3460251" y="1083673"/>
            <a:ext cx="5271498" cy="2986971"/>
          </a:xfrm>
          <a:prstGeom prst="rect">
            <a:avLst/>
          </a:prstGeom>
          <a:noFill/>
          <a:ln>
            <a:noFill/>
          </a:ln>
        </p:spPr>
      </p:pic>
    </p:spTree>
    <p:extLst>
      <p:ext uri="{BB962C8B-B14F-4D97-AF65-F5344CB8AC3E}">
        <p14:creationId xmlns:p14="http://schemas.microsoft.com/office/powerpoint/2010/main" val="2389495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Example: Converting GDP to a Common Currency</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5157453"/>
          </a:xfrm>
        </p:spPr>
        <p:txBody>
          <a:bodyPr>
            <a:normAutofit fontScale="85000" lnSpcReduction="20000"/>
          </a:bodyPr>
          <a:lstStyle/>
          <a:p>
            <a:r>
              <a:rPr lang="en-US" dirty="0"/>
              <a:t>Example: Compare Brazil’s GDP in 2020 of 7.4 trillion reals with the U.S. GDP of $20.9 trillion for the same year.</a:t>
            </a:r>
          </a:p>
          <a:p>
            <a:pPr lvl="1"/>
            <a:r>
              <a:rPr lang="en-US" dirty="0"/>
              <a:t>In 2020, the exchange rate was 2.362 reals = $1.</a:t>
            </a:r>
          </a:p>
          <a:p>
            <a:endParaRPr lang="en-US" dirty="0"/>
          </a:p>
          <a:p>
            <a:pPr lvl="1"/>
            <a:r>
              <a:rPr lang="en-US" dirty="0"/>
              <a:t>Convert Brazil’s GDP into U.S. dollars:</a:t>
            </a:r>
          </a:p>
          <a:p>
            <a:endParaRPr lang="en-US" dirty="0"/>
          </a:p>
          <a:p>
            <a:pPr marL="0" indent="0" algn="ctr">
              <a:buNone/>
            </a:pPr>
            <a:r>
              <a:rPr lang="en-US" dirty="0"/>
              <a:t>    Brazil's GDP in $U.S.   =        </a:t>
            </a:r>
            <a:r>
              <a:rPr lang="en-US" u="sng" dirty="0"/>
              <a:t>Brazil's GDP in reals</a:t>
            </a:r>
          </a:p>
          <a:p>
            <a:pPr marL="0" indent="0" algn="ctr">
              <a:buNone/>
            </a:pPr>
            <a:r>
              <a:rPr lang="en-US" dirty="0"/>
              <a:t>                                                      Exchange rate (reals/$ U.S.)</a:t>
            </a:r>
          </a:p>
          <a:p>
            <a:pPr marL="0" indent="0">
              <a:buNone/>
            </a:pPr>
            <a:r>
              <a:rPr lang="en-US" dirty="0"/>
              <a:t>  					       =           </a:t>
            </a:r>
            <a:r>
              <a:rPr lang="en-US" u="sng" dirty="0"/>
              <a:t>7.4 trillion reals</a:t>
            </a:r>
          </a:p>
          <a:p>
            <a:pPr marL="0" indent="0" algn="ctr">
              <a:buNone/>
            </a:pPr>
            <a:r>
              <a:rPr lang="en-US" dirty="0"/>
              <a:t>                                                        2.362 reals per $ U.S.</a:t>
            </a:r>
          </a:p>
          <a:p>
            <a:pPr marL="0" indent="0">
              <a:buNone/>
            </a:pPr>
            <a:r>
              <a:rPr lang="en-US" dirty="0"/>
              <a:t>  					       = $3.1 trillion GDP </a:t>
            </a:r>
          </a:p>
          <a:p>
            <a:r>
              <a:rPr lang="en-US" dirty="0"/>
              <a:t>Compare this value to the GDP in the United States in the same year. </a:t>
            </a:r>
          </a:p>
          <a:p>
            <a:r>
              <a:rPr lang="en-US" dirty="0"/>
              <a:t>The U.S. GDP was $20.9 trillion in 2020, which is almost seven times that of GDP in Brazil.</a:t>
            </a:r>
          </a:p>
          <a:p>
            <a:endParaRPr lang="en-US" dirty="0"/>
          </a:p>
        </p:txBody>
      </p:sp>
    </p:spTree>
    <p:extLst>
      <p:ext uri="{BB962C8B-B14F-4D97-AF65-F5344CB8AC3E}">
        <p14:creationId xmlns:p14="http://schemas.microsoft.com/office/powerpoint/2010/main" val="3354472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Per Capita</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normAutofit fontScale="92500" lnSpcReduction="20000"/>
          </a:bodyPr>
          <a:lstStyle/>
          <a:p>
            <a:r>
              <a:rPr lang="en-US" dirty="0"/>
              <a:t>The U.S. economy has the largest GDP in the world, and is also a populous country.</a:t>
            </a:r>
          </a:p>
          <a:p>
            <a:endParaRPr lang="en-US" dirty="0"/>
          </a:p>
          <a:p>
            <a:r>
              <a:rPr lang="en-US" dirty="0"/>
              <a:t>Is its economy also larger on a per-person basis?</a:t>
            </a:r>
          </a:p>
          <a:p>
            <a:endParaRPr lang="en-US" dirty="0"/>
          </a:p>
          <a:p>
            <a:r>
              <a:rPr lang="en-US" b="1" dirty="0"/>
              <a:t>GDP per capita</a:t>
            </a:r>
            <a:r>
              <a:rPr lang="en-US" dirty="0"/>
              <a:t> - the GDP divided by the population.</a:t>
            </a:r>
          </a:p>
          <a:p>
            <a:endParaRPr lang="en-US" dirty="0"/>
          </a:p>
          <a:p>
            <a:pPr marL="0" indent="0" algn="ctr">
              <a:buNone/>
            </a:pPr>
            <a:r>
              <a:rPr lang="en-US" dirty="0"/>
              <a:t>GDP per capita   =      </a:t>
            </a:r>
            <a:r>
              <a:rPr lang="en-US" u="sng" dirty="0"/>
              <a:t>GDP</a:t>
            </a:r>
          </a:p>
          <a:p>
            <a:pPr marL="0" indent="0" algn="ctr">
              <a:buNone/>
            </a:pPr>
            <a:r>
              <a:rPr lang="en-US" dirty="0"/>
              <a:t>                                      population</a:t>
            </a:r>
          </a:p>
          <a:p>
            <a:endParaRPr lang="en-US" dirty="0"/>
          </a:p>
        </p:txBody>
      </p:sp>
    </p:spTree>
    <p:extLst>
      <p:ext uri="{BB962C8B-B14F-4D97-AF65-F5344CB8AC3E}">
        <p14:creationId xmlns:p14="http://schemas.microsoft.com/office/powerpoint/2010/main" val="1896639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lvl="0">
              <a:spcBef>
                <a:spcPts val="0"/>
              </a:spcBef>
            </a:pPr>
            <a:r>
              <a:rPr lang="en-US" dirty="0"/>
              <a:t>19.5 How Well GDP Measures the Well-Being of Society</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955964"/>
            <a:ext cx="10515600" cy="5209705"/>
          </a:xfrm>
        </p:spPr>
        <p:txBody>
          <a:bodyPr>
            <a:normAutofit/>
          </a:bodyPr>
          <a:lstStyle/>
          <a:p>
            <a:r>
              <a:rPr lang="en-US" b="1" dirty="0"/>
              <a:t>Standard of living</a:t>
            </a:r>
            <a:r>
              <a:rPr lang="en-US" dirty="0"/>
              <a:t> - all elements that affect people’s happiness and well-being, whether they are bought and sold in the market or not.</a:t>
            </a:r>
          </a:p>
          <a:p>
            <a:endParaRPr lang="en-US" dirty="0"/>
          </a:p>
          <a:p>
            <a:r>
              <a:rPr lang="en-US" dirty="0"/>
              <a:t>Difference between GDP and standard of living.</a:t>
            </a:r>
          </a:p>
          <a:p>
            <a:endParaRPr lang="en-US" dirty="0"/>
          </a:p>
          <a:p>
            <a:pPr lvl="1"/>
            <a:r>
              <a:rPr lang="en-US" dirty="0"/>
              <a:t>GDP does </a:t>
            </a:r>
            <a:r>
              <a:rPr lang="en-US" u="sng" dirty="0"/>
              <a:t>not</a:t>
            </a:r>
            <a:r>
              <a:rPr lang="en-US" dirty="0"/>
              <a:t> include:</a:t>
            </a:r>
          </a:p>
          <a:p>
            <a:pPr lvl="2"/>
            <a:r>
              <a:rPr lang="en-US" dirty="0"/>
              <a:t>leisure time</a:t>
            </a:r>
          </a:p>
          <a:p>
            <a:pPr lvl="2"/>
            <a:r>
              <a:rPr lang="en-US" dirty="0"/>
              <a:t>actual levels of environmental cleanliness, health, and learning</a:t>
            </a:r>
          </a:p>
          <a:p>
            <a:pPr lvl="2"/>
            <a:r>
              <a:rPr lang="en-US" dirty="0"/>
              <a:t>production that is not exchanged in the market</a:t>
            </a:r>
          </a:p>
          <a:p>
            <a:pPr lvl="2"/>
            <a:r>
              <a:rPr lang="en-US" dirty="0"/>
              <a:t>the level of inequality in society</a:t>
            </a:r>
          </a:p>
          <a:p>
            <a:pPr lvl="2"/>
            <a:r>
              <a:rPr lang="en-US" dirty="0"/>
              <a:t>what technology and products are available</a:t>
            </a:r>
          </a:p>
          <a:p>
            <a:endParaRPr lang="en-US" dirty="0"/>
          </a:p>
        </p:txBody>
      </p:sp>
    </p:spTree>
    <p:extLst>
      <p:ext uri="{BB962C8B-B14F-4D97-AF65-F5344CB8AC3E}">
        <p14:creationId xmlns:p14="http://schemas.microsoft.com/office/powerpoint/2010/main" val="748251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B9D1F7FA-03E6-6B8C-36C3-9421AF86E9D9}"/>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Macroeconomic Goals, Framework, and Policies</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3997234"/>
            <a:ext cx="10515600" cy="2100349"/>
          </a:xfrm>
        </p:spPr>
        <p:txBody>
          <a:bodyPr>
            <a:normAutofit fontScale="92500" lnSpcReduction="20000"/>
          </a:bodyPr>
          <a:lstStyle/>
          <a:p>
            <a:r>
              <a:rPr lang="en-US" dirty="0"/>
              <a:t>This chart shows what macroeconomics is about:</a:t>
            </a:r>
          </a:p>
          <a:p>
            <a:endParaRPr lang="en-US" dirty="0"/>
          </a:p>
          <a:p>
            <a:pPr lvl="1"/>
            <a:r>
              <a:rPr lang="en-US" u="sng" dirty="0"/>
              <a:t>Goals</a:t>
            </a:r>
            <a:r>
              <a:rPr lang="en-US" dirty="0"/>
              <a:t> - a consensus of what are the most important goals for the macro economy.</a:t>
            </a:r>
          </a:p>
          <a:p>
            <a:pPr lvl="1"/>
            <a:r>
              <a:rPr lang="en-US" u="sng" dirty="0"/>
              <a:t>Framework</a:t>
            </a:r>
            <a:r>
              <a:rPr lang="en-US" dirty="0"/>
              <a:t> - what economists use to analyze macroeconomic changes (such as inflation or recession).</a:t>
            </a:r>
          </a:p>
          <a:p>
            <a:pPr lvl="1"/>
            <a:r>
              <a:rPr lang="en-US" u="sng" dirty="0"/>
              <a:t>Policy Tools</a:t>
            </a:r>
            <a:r>
              <a:rPr lang="en-US" dirty="0"/>
              <a:t> - the tools the federal government uses to influence the macro economy.</a:t>
            </a:r>
          </a:p>
          <a:p>
            <a:endParaRPr lang="en-US" dirty="0"/>
          </a:p>
        </p:txBody>
      </p:sp>
      <p:pic>
        <p:nvPicPr>
          <p:cNvPr id="4" name="Picture 3" descr="The illustration shows three boxes. The first is goals, the second is framework, the third is policy tools. Within each box are factors pertaining to the box.  The goals box contains Economic Growth, Low Unemployment, and low inflation.  Framework includes aggregate demand/aggregate supply, Keynesian model, Neoclassical model.  And policy tools includes monetary policy and fiscal policy.  ">
            <a:extLst>
              <a:ext uri="{FF2B5EF4-FFF2-40B4-BE49-F238E27FC236}">
                <a16:creationId xmlns:a16="http://schemas.microsoft.com/office/drawing/2014/main" id="{A1D20E2D-5FEF-67F7-62ED-96C00D5F3D69}"/>
              </a:ext>
            </a:extLst>
          </p:cNvPr>
          <p:cNvPicPr>
            <a:picLocks noChangeAspect="1"/>
          </p:cNvPicPr>
          <p:nvPr/>
        </p:nvPicPr>
        <p:blipFill>
          <a:blip r:embed="rId3"/>
          <a:stretch>
            <a:fillRect/>
          </a:stretch>
        </p:blipFill>
        <p:spPr>
          <a:xfrm>
            <a:off x="1308980" y="1191812"/>
            <a:ext cx="9574039" cy="2403319"/>
          </a:xfrm>
          <a:prstGeom prst="rect">
            <a:avLst/>
          </a:prstGeom>
        </p:spPr>
      </p:pic>
    </p:spTree>
    <p:extLst>
      <p:ext uri="{BB962C8B-B14F-4D97-AF65-F5344CB8AC3E}">
        <p14:creationId xmlns:p14="http://schemas.microsoft.com/office/powerpoint/2010/main" val="62164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lvl="0">
              <a:spcBef>
                <a:spcPts val="0"/>
              </a:spcBef>
            </a:pPr>
            <a:r>
              <a:rPr lang="en-US" dirty="0"/>
              <a:t>19.1 Measuring the Size of the Economy: Gross Domestic Product</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lstStyle/>
          <a:p>
            <a:r>
              <a:rPr lang="en-US" b="1" dirty="0"/>
              <a:t>Gross domestic product (GDP) </a:t>
            </a:r>
            <a:r>
              <a:rPr lang="en-US" dirty="0"/>
              <a:t>- the value of the output of all final goods and services produced within a country in a given year.</a:t>
            </a:r>
          </a:p>
          <a:p>
            <a:pPr lvl="1"/>
            <a:r>
              <a:rPr lang="en-US" dirty="0"/>
              <a:t>Measures the size of a nation’s overall economy.</a:t>
            </a:r>
          </a:p>
          <a:p>
            <a:endParaRPr lang="en-US" dirty="0"/>
          </a:p>
          <a:p>
            <a:r>
              <a:rPr lang="en-US" dirty="0"/>
              <a:t>An economy's GDP can be measured by either:</a:t>
            </a:r>
          </a:p>
          <a:p>
            <a:pPr lvl="1"/>
            <a:r>
              <a:rPr lang="en-US" dirty="0"/>
              <a:t>the total dollar value of what consumers purchase in the economy.</a:t>
            </a:r>
          </a:p>
          <a:p>
            <a:pPr lvl="1"/>
            <a:r>
              <a:rPr lang="en-US" dirty="0"/>
              <a:t>the total dollar value of what the country produces.</a:t>
            </a:r>
          </a:p>
          <a:p>
            <a:endParaRPr lang="en-US" dirty="0"/>
          </a:p>
        </p:txBody>
      </p:sp>
    </p:spTree>
    <p:extLst>
      <p:ext uri="{BB962C8B-B14F-4D97-AF65-F5344CB8AC3E}">
        <p14:creationId xmlns:p14="http://schemas.microsoft.com/office/powerpoint/2010/main" val="1349601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GDP Measured by Components of Demand</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p:txBody>
          <a:bodyPr/>
          <a:lstStyle/>
          <a:p>
            <a:r>
              <a:rPr lang="en-US" dirty="0"/>
              <a:t>Who buys all of a country’s production?</a:t>
            </a:r>
          </a:p>
          <a:p>
            <a:endParaRPr lang="en-US" dirty="0"/>
          </a:p>
          <a:p>
            <a:r>
              <a:rPr lang="en-US" dirty="0"/>
              <a:t>Demand for production can be divided into four main parts:  </a:t>
            </a:r>
          </a:p>
          <a:p>
            <a:pPr lvl="1"/>
            <a:r>
              <a:rPr lang="en-US" dirty="0"/>
              <a:t>consumer spending (consumption)</a:t>
            </a:r>
          </a:p>
          <a:p>
            <a:pPr lvl="1"/>
            <a:r>
              <a:rPr lang="en-US" dirty="0"/>
              <a:t>business spending (investment)</a:t>
            </a:r>
          </a:p>
          <a:p>
            <a:pPr lvl="1"/>
            <a:r>
              <a:rPr lang="en-US" dirty="0"/>
              <a:t>government spending on goods and services</a:t>
            </a:r>
          </a:p>
          <a:p>
            <a:pPr lvl="1"/>
            <a:r>
              <a:rPr lang="en-US" dirty="0"/>
              <a:t>spending on net exports</a:t>
            </a:r>
          </a:p>
          <a:p>
            <a:endParaRPr lang="en-US" dirty="0"/>
          </a:p>
        </p:txBody>
      </p:sp>
    </p:spTree>
    <p:extLst>
      <p:ext uri="{BB962C8B-B14F-4D97-AF65-F5344CB8AC3E}">
        <p14:creationId xmlns:p14="http://schemas.microsoft.com/office/powerpoint/2010/main" val="1301455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pPr marL="0" marR="0" lvl="0" indent="0" rtl="0">
              <a:spcBef>
                <a:spcPts val="0"/>
              </a:spcBef>
            </a:pPr>
            <a:r>
              <a:rPr lang="en-US" dirty="0"/>
              <a:t>Percentage of Components of 2022 U.S. GDP on the Demand Side</a:t>
            </a:r>
          </a:p>
        </p:txBody>
      </p:sp>
      <p:sp>
        <p:nvSpPr>
          <p:cNvPr id="10" name="Content Placeholder 9">
            <a:extLst>
              <a:ext uri="{FF2B5EF4-FFF2-40B4-BE49-F238E27FC236}">
                <a16:creationId xmlns:a16="http://schemas.microsoft.com/office/drawing/2014/main" id="{32FE23E9-4218-D4DC-AFE4-0CE406748127}"/>
              </a:ext>
            </a:extLst>
          </p:cNvPr>
          <p:cNvSpPr>
            <a:spLocks noGrp="1"/>
          </p:cNvSpPr>
          <p:nvPr>
            <p:ph idx="1"/>
          </p:nvPr>
        </p:nvSpPr>
        <p:spPr>
          <a:xfrm>
            <a:off x="838200" y="5271366"/>
            <a:ext cx="10515600" cy="1094265"/>
          </a:xfrm>
        </p:spPr>
        <p:txBody>
          <a:bodyPr>
            <a:normAutofit fontScale="77500" lnSpcReduction="20000"/>
          </a:bodyPr>
          <a:lstStyle/>
          <a:p>
            <a:pPr marL="0" indent="0">
              <a:buNone/>
            </a:pPr>
            <a:r>
              <a:rPr lang="en-US" dirty="0"/>
              <a:t>Consumption makes up over half of the demand side components of the GDP. Totals in the chart do not add to 100% because the Net Export Expenditure, Exports minus Imports, is actually a negative 3.1%, as shown in Table 19.1. (Source: http://bea.gov/iTable/index_nipa.cfm, Table 1.1.10)</a:t>
            </a:r>
          </a:p>
        </p:txBody>
      </p:sp>
      <p:pic>
        <p:nvPicPr>
          <p:cNvPr id="3" name="Picture 2" descr="This graph is a pie chart of the four expenditure components of GDP: Consumption, Investment, Government, and Net Exports. Consumption is 67.2%, Government is 18.5%, Investment is 17.4%, and Net Exports are 3.1%.">
            <a:extLst>
              <a:ext uri="{FF2B5EF4-FFF2-40B4-BE49-F238E27FC236}">
                <a16:creationId xmlns:a16="http://schemas.microsoft.com/office/drawing/2014/main" id="{C9DFF5BC-8070-AC7A-350B-B6016EFC2136}"/>
              </a:ext>
            </a:extLst>
          </p:cNvPr>
          <p:cNvPicPr>
            <a:picLocks noChangeAspect="1"/>
          </p:cNvPicPr>
          <p:nvPr/>
        </p:nvPicPr>
        <p:blipFill>
          <a:blip r:embed="rId3"/>
          <a:stretch>
            <a:fillRect/>
          </a:stretch>
        </p:blipFill>
        <p:spPr>
          <a:xfrm>
            <a:off x="3459040" y="995345"/>
            <a:ext cx="5273920" cy="4070384"/>
          </a:xfrm>
          <a:prstGeom prst="rect">
            <a:avLst/>
          </a:prstGeom>
        </p:spPr>
      </p:pic>
    </p:spTree>
    <p:extLst>
      <p:ext uri="{BB962C8B-B14F-4D97-AF65-F5344CB8AC3E}">
        <p14:creationId xmlns:p14="http://schemas.microsoft.com/office/powerpoint/2010/main" val="355226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Components of GDP on the Demand Side</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579861"/>
            <a:ext cx="10515600" cy="1550282"/>
          </a:xfrm>
        </p:spPr>
        <p:txBody>
          <a:bodyPr>
            <a:normAutofit fontScale="92500" lnSpcReduction="20000"/>
          </a:bodyPr>
          <a:lstStyle/>
          <a:p>
            <a:r>
              <a:rPr lang="en-US" dirty="0"/>
              <a:t>For graph (a): </a:t>
            </a:r>
          </a:p>
          <a:p>
            <a:pPr lvl="1"/>
            <a:r>
              <a:rPr lang="en-US" dirty="0"/>
              <a:t>Consumption is about two-thirds of GDP, but it moves relatively little over time. </a:t>
            </a:r>
          </a:p>
          <a:p>
            <a:pPr lvl="1"/>
            <a:r>
              <a:rPr lang="en-US" dirty="0"/>
              <a:t>Business investment hovers around 15% of GDP, but it increases and declines more than consumption. </a:t>
            </a:r>
          </a:p>
          <a:p>
            <a:pPr lvl="1"/>
            <a:r>
              <a:rPr lang="en-US" dirty="0"/>
              <a:t>Government spending on goods and services is around 20% of GDP.</a:t>
            </a:r>
          </a:p>
          <a:p>
            <a:endParaRPr lang="en-US" dirty="0"/>
          </a:p>
        </p:txBody>
      </p:sp>
      <p:pic>
        <p:nvPicPr>
          <p:cNvPr id="2" name="Shape 96" descr="There are two graphs illustrated here. The first (a) shows three lines, representing three of the spending components of GDP: consumption, investment spending, and government spending. The y-axis measures the percentage of GDP, from 0 to 80 percent, in increments of 10 percent. The x-axis measures time, from 1965 to 2020. The line representing consumption is higher than the lines representing government spending and investment. Consumption starts at 60 percent of GDP in 1965, and is basically flat until 1985, when it increases slightly to around 65 percent, then it is roughly constant again, until it increases to near 70 percent in 2000, and stays at around that level to 2020. Government spending starts at 21 percent in 1965, and is roughly constant to 2020, decreasing very slightly to 20 percent by 2020. Investment spending starts at 19 percent in 1965, and while it has more peaks and valleys, it also does not vary much, with a low of around of 15 percent in 1975 and hitting 20 percent several times in the 1980s and the 2000s.&#10;&#10;The second graph (b) shows two lines, imports and exports as a percentage of GDP. The y-axis measures the percentage of GDP, from 0 to 20 percent, in increments of 2 percent. The x-axis measures time, from 1965 to 2020. The line representing imports is nearly always greater than the line representing exports, especially after 1985. The lines also follow each other, experiencing increases and decreases at the same time. In 1965 imports start around 4 percent of GDP, then increase steadily, to 10 percent in 1980, 14 percent in 2000, and 17 percent in 2007. They decline to 14 percent in 2009, increase to 17 percent in 2010, then steadily decline to around 14 percent in 2020. In 1965, exports start around 5 percent of GDP, then increase gradually, to around 10 percent in 1980, 11 percent in 2000, and 12 percent in 2007. They decline to 11 percent in 2009, increase to 13 percent in 2010, then steadily decline to around 10 percent in 2020.">
            <a:extLst>
              <a:ext uri="{FF2B5EF4-FFF2-40B4-BE49-F238E27FC236}">
                <a16:creationId xmlns:a16="http://schemas.microsoft.com/office/drawing/2014/main" id="{15391F6F-BE8D-4A0F-D20B-8E25D95C054F}"/>
              </a:ext>
            </a:extLst>
          </p:cNvPr>
          <p:cNvPicPr preferRelativeResize="0"/>
          <p:nvPr/>
        </p:nvPicPr>
        <p:blipFill>
          <a:blip r:embed="rId3">
            <a:alphaModFix/>
          </a:blip>
          <a:stretch>
            <a:fillRect/>
          </a:stretch>
        </p:blipFill>
        <p:spPr>
          <a:xfrm>
            <a:off x="1909803" y="945970"/>
            <a:ext cx="8372394" cy="3477630"/>
          </a:xfrm>
          <a:prstGeom prst="rect">
            <a:avLst/>
          </a:prstGeom>
          <a:noFill/>
          <a:ln>
            <a:noFill/>
          </a:ln>
        </p:spPr>
      </p:pic>
    </p:spTree>
    <p:extLst>
      <p:ext uri="{BB962C8B-B14F-4D97-AF65-F5344CB8AC3E}">
        <p14:creationId xmlns:p14="http://schemas.microsoft.com/office/powerpoint/2010/main" val="3784755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09F5CD-3F17-7F01-5E63-80390D035E05}"/>
              </a:ext>
            </a:extLst>
          </p:cNvPr>
          <p:cNvSpPr>
            <a:spLocks noGrp="1"/>
          </p:cNvSpPr>
          <p:nvPr>
            <p:ph type="title"/>
          </p:nvPr>
        </p:nvSpPr>
        <p:spPr/>
        <p:txBody>
          <a:bodyPr>
            <a:normAutofit fontScale="90000"/>
          </a:bodyPr>
          <a:lstStyle/>
          <a:p>
            <a:r>
              <a:rPr lang="en-US" dirty="0"/>
              <a:t>Components of GDP on the Demand Side, Continued</a:t>
            </a:r>
          </a:p>
        </p:txBody>
      </p:sp>
      <p:sp>
        <p:nvSpPr>
          <p:cNvPr id="7" name="Content Placeholder 6">
            <a:extLst>
              <a:ext uri="{FF2B5EF4-FFF2-40B4-BE49-F238E27FC236}">
                <a16:creationId xmlns:a16="http://schemas.microsoft.com/office/drawing/2014/main" id="{75F1D9F7-183A-0C28-C14A-1F52BCD9398C}"/>
              </a:ext>
            </a:extLst>
          </p:cNvPr>
          <p:cNvSpPr>
            <a:spLocks noGrp="1"/>
          </p:cNvSpPr>
          <p:nvPr>
            <p:ph idx="1"/>
          </p:nvPr>
        </p:nvSpPr>
        <p:spPr>
          <a:xfrm>
            <a:off x="838200" y="4568540"/>
            <a:ext cx="10515600" cy="1924334"/>
          </a:xfrm>
        </p:spPr>
        <p:txBody>
          <a:bodyPr>
            <a:normAutofit fontScale="85000" lnSpcReduction="20000"/>
          </a:bodyPr>
          <a:lstStyle/>
          <a:p>
            <a:r>
              <a:rPr lang="en-US" dirty="0"/>
              <a:t>For graph (b):  </a:t>
            </a:r>
          </a:p>
          <a:p>
            <a:pPr lvl="1"/>
            <a:r>
              <a:rPr lang="en-US" dirty="0"/>
              <a:t>Exports are added to total demand for goods and services, while imports are subtracted from total demand. </a:t>
            </a:r>
          </a:p>
          <a:p>
            <a:pPr lvl="1"/>
            <a:r>
              <a:rPr lang="en-US" dirty="0"/>
              <a:t>If exports exceed imports, as in most of the 1960s and 1970s in the U.S. economy, a trade surplus exists. </a:t>
            </a:r>
          </a:p>
          <a:p>
            <a:pPr lvl="1"/>
            <a:r>
              <a:rPr lang="en-US" dirty="0"/>
              <a:t>If imports exceed exports, as in recent years, then a trade deficit exists. (Source: http://bea.gov/iTable/index_nipa.cfm, Table 1.1.10)</a:t>
            </a:r>
          </a:p>
        </p:txBody>
      </p:sp>
      <p:pic>
        <p:nvPicPr>
          <p:cNvPr id="3" name="Shape 96" descr="There are two graphs illustrated here. The first (a) shows three lines, representing three of the spending components of GDP: consumption, investment spending, and government spending. The y-axis measures the percentage of GDP, from 0 to 80 percent, in increments of 10 percent. The x-axis measures time, from 1965 to 2020. The line representing consumption is higher than the lines representing government spending and investment. Consumption starts at 60 percent of GDP in 1965, and is basically flat until 1985, when it increases slightly to around 65 percent, then it is roughly constant again, until it increases to near 70 percent in 2000, and stays at around that level to 2020. Government spending starts at 21 percent in 1965, and is roughly constant to 2020, decreasing very slightly to 20 percent by 2020. Investment spending starts at 19 percent in 1965, and while it has more peaks and valleys, it also does not vary much, with a low of around of 15 percent in 1975 and hitting 20 percent several times in the 1980s and the 2000s.&#10;&#10;The second graph (b) shows two lines, imports and exports as a percentage of GDP. The y-axis measures the percentage of GDP, from 0 to 20 percent, in increments of 2 percent. The x-axis measures time, from 1965 to 2020. The line representing imports is nearly always greater than the line representing exports, especially after 1985. The lines also follow each other, experiencing increases and decreases at the same time. In 1965 imports start around 4 percent of GDP, then increase steadily, to 10 percent in 1980, 14 percent in 2000, and 17 percent in 2007. They decline to 14 percent in 2009, increase to 17 percent in 2010, then steadily decline to around 14 percent in 2020. In 1965, exports start around 5 percent of GDP, then increase gradually, to around 10 percent in 1980, 11 percent in 2000, and 12 percent in 2007. They decline to 11 percent in 2009, increase to 13 percent in 2010, then steadily decline to around 10 percent in 2020.">
            <a:extLst>
              <a:ext uri="{FF2B5EF4-FFF2-40B4-BE49-F238E27FC236}">
                <a16:creationId xmlns:a16="http://schemas.microsoft.com/office/drawing/2014/main" id="{A9D8E940-E034-20EB-E216-CD01DEA0EB14}"/>
              </a:ext>
            </a:extLst>
          </p:cNvPr>
          <p:cNvPicPr preferRelativeResize="0"/>
          <p:nvPr/>
        </p:nvPicPr>
        <p:blipFill>
          <a:blip r:embed="rId3">
            <a:alphaModFix/>
          </a:blip>
          <a:stretch>
            <a:fillRect/>
          </a:stretch>
        </p:blipFill>
        <p:spPr>
          <a:xfrm>
            <a:off x="1909803" y="940309"/>
            <a:ext cx="8372394" cy="3477630"/>
          </a:xfrm>
          <a:prstGeom prst="rect">
            <a:avLst/>
          </a:prstGeom>
          <a:noFill/>
          <a:ln>
            <a:noFill/>
          </a:ln>
        </p:spPr>
      </p:pic>
    </p:spTree>
    <p:extLst>
      <p:ext uri="{BB962C8B-B14F-4D97-AF65-F5344CB8AC3E}">
        <p14:creationId xmlns:p14="http://schemas.microsoft.com/office/powerpoint/2010/main" val="3153746042"/>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2313</Words>
  <Application>Microsoft Office PowerPoint</Application>
  <PresentationFormat>Widescreen</PresentationFormat>
  <Paragraphs>219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Economics</vt:lpstr>
      <vt:lpstr>Ch.19 OUTLINE</vt:lpstr>
      <vt:lpstr>The Great Depression</vt:lpstr>
      <vt:lpstr>Macroeconomic Goals, Framework, and Policies</vt:lpstr>
      <vt:lpstr>19.1 Measuring the Size of the Economy: Gross Domestic Product</vt:lpstr>
      <vt:lpstr>GDP Measured by Components of Demand</vt:lpstr>
      <vt:lpstr>Percentage of Components of 2022 U.S. GDP on the Demand Side</vt:lpstr>
      <vt:lpstr>Components of GDP on the Demand Side</vt:lpstr>
      <vt:lpstr>Components of GDP on the Demand Side, Continued</vt:lpstr>
      <vt:lpstr>Net Export Component</vt:lpstr>
      <vt:lpstr>GDP Using Demand</vt:lpstr>
      <vt:lpstr>GDP Measured by What is Produced</vt:lpstr>
      <vt:lpstr>Percentage of Components of GDP on the Production Side</vt:lpstr>
      <vt:lpstr>Types of Production</vt:lpstr>
      <vt:lpstr>Types of Production, Continued</vt:lpstr>
      <vt:lpstr>The Problem of Double Counting</vt:lpstr>
      <vt:lpstr>Other Ways to Measure the Economy</vt:lpstr>
      <vt:lpstr>19.2 Adjusting Nominal Values to Real Values</vt:lpstr>
      <vt:lpstr>U.S. Nominal GDP, 1960–2020</vt:lpstr>
      <vt:lpstr>GDP Deflator, 1960–2020</vt:lpstr>
      <vt:lpstr>Calculating Real GDP</vt:lpstr>
      <vt:lpstr>Example: Calculating Real GDP</vt:lpstr>
      <vt:lpstr>Example: Calculating Real GDP, Continued</vt:lpstr>
      <vt:lpstr>U.S. Nominal and Real GDP, 1960–2020</vt:lpstr>
      <vt:lpstr>Example: Calculating Real GDP Growth Rate</vt:lpstr>
      <vt:lpstr>19.3 Tracking Real GDP over Time</vt:lpstr>
      <vt:lpstr>U.S. GDP, 1930–2020</vt:lpstr>
      <vt:lpstr>Patterns of Recessions and Expansions</vt:lpstr>
      <vt:lpstr>19.4 Comparing GDP among Countries</vt:lpstr>
      <vt:lpstr>Example: Converting GDP to a Common Currency</vt:lpstr>
      <vt:lpstr>GDP Per Capita</vt:lpstr>
      <vt:lpstr>19.5 How Well GDP Measures the Well-Being of Society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96</cp:revision>
  <dcterms:created xsi:type="dcterms:W3CDTF">2018-05-29T21:16:34Z</dcterms:created>
  <dcterms:modified xsi:type="dcterms:W3CDTF">2025-09-16T18:02:16Z</dcterms:modified>
</cp:coreProperties>
</file>