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2" r:id="rId5"/>
    <p:sldId id="263" r:id="rId6"/>
    <p:sldId id="264" r:id="rId7"/>
    <p:sldId id="260"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61"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114" d="100"/>
          <a:sy n="114" d="100"/>
        </p:scale>
        <p:origin x="1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167660"/>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F45C4CCB-1915-6276-5CEA-453FEE1F93A8}"/>
              </a:ext>
            </a:extLst>
          </p:cNvPr>
          <p:cNvSpPr>
            <a:spLocks noGrp="1"/>
          </p:cNvSpPr>
          <p:nvPr>
            <p:ph type="body" sz="quarter" idx="14"/>
          </p:nvPr>
        </p:nvSpPr>
        <p:spPr>
          <a:xfrm>
            <a:off x="1524000" y="3179124"/>
            <a:ext cx="9144000" cy="717294"/>
          </a:xfrm>
        </p:spPr>
        <p:txBody>
          <a:bodyPr>
            <a:normAutofit fontScale="92500" lnSpcReduction="10000"/>
          </a:bodyPr>
          <a:lstStyle/>
          <a:p>
            <a:r>
              <a:rPr lang="en-US" sz="5500" dirty="0"/>
              <a:t>UNEMPLOYMENT</a:t>
            </a:r>
          </a:p>
          <a:p>
            <a:endParaRPr lang="en-US" dirty="0"/>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Unemployment Rates by Group - Age</a:t>
            </a:r>
          </a:p>
        </p:txBody>
      </p:sp>
      <p:sp>
        <p:nvSpPr>
          <p:cNvPr id="3" name="Content Placeholder 2">
            <a:extLst>
              <a:ext uri="{FF2B5EF4-FFF2-40B4-BE49-F238E27FC236}">
                <a16:creationId xmlns:a16="http://schemas.microsoft.com/office/drawing/2014/main" id="{210ED3DA-80BA-57B9-3EF0-A299621692D8}"/>
              </a:ext>
            </a:extLst>
          </p:cNvPr>
          <p:cNvSpPr>
            <a:spLocks noGrp="1"/>
          </p:cNvSpPr>
          <p:nvPr>
            <p:ph sz="half" idx="2"/>
          </p:nvPr>
        </p:nvSpPr>
        <p:spPr/>
        <p:txBody>
          <a:bodyPr/>
          <a:lstStyle/>
          <a:p>
            <a:r>
              <a:rPr lang="en-US" dirty="0"/>
              <a:t>Unemployment rates are highest for the very young and become lower with age. (Source: www.bls.gov)</a:t>
            </a:r>
          </a:p>
          <a:p>
            <a:endParaRPr lang="en-US" dirty="0"/>
          </a:p>
        </p:txBody>
      </p:sp>
      <p:pic>
        <p:nvPicPr>
          <p:cNvPr id="5" name="Picture 4" descr="The next graph shows unemployment rates for women by age. There are four lines shown, each representing a different age group. The y-axis shows the unemployment rate and the x-axis measures time. The unemployment rate is measured in 2 percent increments, from 0 to 12, and time runs in years from 1974 to 2020. The highest unemployment rate over time is for women ages 16 to 19, followed by the 20 to 24 age group, then the 25 to 54 group, and the lowest is the age 55 and over group. For women ages 16 to 19, in 1974, it is roughly 16 percent, increases to 20 percent in 1975, decreases, increases to 23 percent in 1982, and then generally declines, with a brief spike in 1991, to 15 percent 2008. It increases in 2009 to above 25 percent, then decreases to 13 in 2019, and increases in 2020 to 18 percent. For women ages 20 to 24, the line starts out around 10 percent, goes up to 13 percent in 1975, declines until 1981, increases to 15 percent in 1982, then generally decreases to 8 percent in 2008, spikes to 15 percent in 2009, declines again to 6 percent in 2019, then increases in 2020 to 15 percent. For women ages 25 to 54, the line starts out slightly less than 5 percent, goes up to 6 percent in 1975, declines until 1981, increases to 7 percent in 1982, then generally decreases to 5 percent in 2008, spikes to 7 percent in 2009, declines again to 3 percent in 2019, then increases in 2020 to 6 percent. For women ages 55 and over, the line is nearly identical to the line for women ages 25 to 54, with very similar if not identical unemployment rates over time.">
            <a:extLst>
              <a:ext uri="{FF2B5EF4-FFF2-40B4-BE49-F238E27FC236}">
                <a16:creationId xmlns:a16="http://schemas.microsoft.com/office/drawing/2014/main" id="{BC40C056-D40E-5431-C895-4B66E86718EF}"/>
              </a:ext>
            </a:extLst>
          </p:cNvPr>
          <p:cNvPicPr>
            <a:picLocks noChangeAspect="1"/>
          </p:cNvPicPr>
          <p:nvPr/>
        </p:nvPicPr>
        <p:blipFill>
          <a:blip r:embed="rId3"/>
          <a:stretch>
            <a:fillRect/>
          </a:stretch>
        </p:blipFill>
        <p:spPr>
          <a:xfrm>
            <a:off x="1102614" y="1010661"/>
            <a:ext cx="4669536" cy="4769956"/>
          </a:xfrm>
          <a:prstGeom prst="rect">
            <a:avLst/>
          </a:prstGeom>
        </p:spPr>
      </p:pic>
    </p:spTree>
    <p:extLst>
      <p:ext uri="{BB962C8B-B14F-4D97-AF65-F5344CB8AC3E}">
        <p14:creationId xmlns:p14="http://schemas.microsoft.com/office/powerpoint/2010/main" val="327429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Unemployment Rates by Group - Race and Ethnicity</a:t>
            </a:r>
          </a:p>
        </p:txBody>
      </p:sp>
      <p:sp>
        <p:nvSpPr>
          <p:cNvPr id="3" name="Content Placeholder 2">
            <a:extLst>
              <a:ext uri="{FF2B5EF4-FFF2-40B4-BE49-F238E27FC236}">
                <a16:creationId xmlns:a16="http://schemas.microsoft.com/office/drawing/2014/main" id="{F0B0FE9A-EDE7-7847-E1D6-110566CE0A72}"/>
              </a:ext>
            </a:extLst>
          </p:cNvPr>
          <p:cNvSpPr>
            <a:spLocks noGrp="1"/>
          </p:cNvSpPr>
          <p:nvPr>
            <p:ph sz="half" idx="2"/>
          </p:nvPr>
        </p:nvSpPr>
        <p:spPr/>
        <p:txBody>
          <a:bodyPr/>
          <a:lstStyle/>
          <a:p>
            <a:r>
              <a:rPr lang="en-US" dirty="0"/>
              <a:t>Although unemployment rates for all groups tend to rise and fall together, the unemployment rate for Black people is typically about twice as high as that for White people, while the unemployment rate for Hispanic people is in between. (Source: www.bls.gov)</a:t>
            </a:r>
          </a:p>
          <a:p>
            <a:endParaRPr lang="en-US" dirty="0"/>
          </a:p>
        </p:txBody>
      </p:sp>
      <p:pic>
        <p:nvPicPr>
          <p:cNvPr id="8" name="Picture 7" descr="The last graph illustrates three lines, the unemployment rate over time for Black, Hispanic, and White. The y-axis shows the unemployment rate and the x-axis measures time. The unemployment rate is measured in 2 percent increments, from 0 to 12, and time runs in years from 1974 to 2020. The highest unemployment rate is for blacks, followed by Hispanics, and the lowest is for Whites. For Blacks, the line starts out at 10 percent, goes up to nearly 15 percent in 1975, declines until 1981, increases to nearly 20 percent in 1982, then generally decreases to 8 percent in 2008, spikes to 16 percent in 2009, declines again to 6 percent in 2019, then increases in 2020 to 12 percent. For Hispanics, the line starts out at 9 percent, goes up to around 12 percent in 1975, declines until 1981, increases to 13 percent in 1982, then generally decreases to 5 percent in 2008, spikes to 13 percent in 2009, declines again to 5 percent in 2019, then increases in 2020 to 12 percent. For Whites, the line starts out at 5 percent, goes up to 6 percent in 1975, declines until 1981, increases to 7 percent in 1982, then generally decreases to 4 percent in 2008, spikes to 7 percent in 2009, declines again to 3 percent in 2019, then increases in 2020 to 6 percent.">
            <a:extLst>
              <a:ext uri="{FF2B5EF4-FFF2-40B4-BE49-F238E27FC236}">
                <a16:creationId xmlns:a16="http://schemas.microsoft.com/office/drawing/2014/main" id="{A00A9542-5D83-2061-7AAF-83D1051935D1}"/>
              </a:ext>
            </a:extLst>
          </p:cNvPr>
          <p:cNvPicPr>
            <a:picLocks noChangeAspect="1"/>
          </p:cNvPicPr>
          <p:nvPr/>
        </p:nvPicPr>
        <p:blipFill>
          <a:blip r:embed="rId3"/>
          <a:stretch>
            <a:fillRect/>
          </a:stretch>
        </p:blipFill>
        <p:spPr>
          <a:xfrm>
            <a:off x="1047749" y="1010661"/>
            <a:ext cx="4682993" cy="4323339"/>
          </a:xfrm>
          <a:prstGeom prst="rect">
            <a:avLst/>
          </a:prstGeom>
        </p:spPr>
      </p:pic>
    </p:spTree>
    <p:extLst>
      <p:ext uri="{BB962C8B-B14F-4D97-AF65-F5344CB8AC3E}">
        <p14:creationId xmlns:p14="http://schemas.microsoft.com/office/powerpoint/2010/main" val="323053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International Unemployment Comparisons</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955964"/>
            <a:ext cx="10515600" cy="4857007"/>
          </a:xfrm>
        </p:spPr>
        <p:txBody>
          <a:bodyPr>
            <a:normAutofit lnSpcReduction="10000"/>
          </a:bodyPr>
          <a:lstStyle/>
          <a:p>
            <a:r>
              <a:rPr lang="en-US" dirty="0"/>
              <a:t>From an international perspective, the U.S. unemployment rate typically has looked a little better than average.</a:t>
            </a:r>
          </a:p>
          <a:p>
            <a:endParaRPr lang="en-US" dirty="0"/>
          </a:p>
          <a:p>
            <a:r>
              <a:rPr lang="en-US" dirty="0"/>
              <a:t>Caution when comparing cross-country unemployment rates due to:</a:t>
            </a:r>
          </a:p>
          <a:p>
            <a:pPr lvl="1"/>
            <a:r>
              <a:rPr lang="en-US" dirty="0"/>
              <a:t>Different definitions of unemployment</a:t>
            </a:r>
          </a:p>
          <a:p>
            <a:endParaRPr lang="en-US" dirty="0"/>
          </a:p>
          <a:p>
            <a:pPr lvl="1"/>
            <a:r>
              <a:rPr lang="en-US" dirty="0"/>
              <a:t>Survey tools for measuring unemployment</a:t>
            </a:r>
          </a:p>
          <a:p>
            <a:pPr lvl="2"/>
            <a:r>
              <a:rPr lang="en-US" dirty="0"/>
              <a:t>Poorer countries lack resources and technical capabilities in their statistical agencies.</a:t>
            </a:r>
          </a:p>
          <a:p>
            <a:endParaRPr lang="en-US" dirty="0"/>
          </a:p>
          <a:p>
            <a:pPr lvl="1"/>
            <a:r>
              <a:rPr lang="en-US" dirty="0"/>
              <a:t>Different labor markets</a:t>
            </a:r>
          </a:p>
          <a:p>
            <a:pPr lvl="2"/>
            <a:r>
              <a:rPr lang="en-US" dirty="0"/>
              <a:t>In low-income countries, workers are not involved in the labor market through an employer who pays them regularly, but in short-term work, subsistence activities, and barter.</a:t>
            </a:r>
          </a:p>
          <a:p>
            <a:endParaRPr lang="en-US" dirty="0"/>
          </a:p>
        </p:txBody>
      </p:sp>
    </p:spTree>
    <p:extLst>
      <p:ext uri="{BB962C8B-B14F-4D97-AF65-F5344CB8AC3E}">
        <p14:creationId xmlns:p14="http://schemas.microsoft.com/office/powerpoint/2010/main" val="406406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21.3 What Causes Changes in Unemployment over the Short Run</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p:txBody>
          <a:bodyPr/>
          <a:lstStyle/>
          <a:p>
            <a:r>
              <a:rPr lang="en-US" b="1" dirty="0"/>
              <a:t>Cyclical unemployment </a:t>
            </a:r>
            <a:r>
              <a:rPr lang="en-US" dirty="0"/>
              <a:t>- unemployment closely tied to the business cycle, like higher unemployment during a recession.</a:t>
            </a:r>
          </a:p>
          <a:p>
            <a:endParaRPr lang="en-US" dirty="0"/>
          </a:p>
          <a:p>
            <a:r>
              <a:rPr lang="en-US" dirty="0"/>
              <a:t>From the standpoint of the supply-and-demand model of competitive and flexible labor markets, unemployment represents something of a puzzle.</a:t>
            </a:r>
          </a:p>
          <a:p>
            <a:endParaRPr lang="en-US" dirty="0"/>
          </a:p>
        </p:txBody>
      </p:sp>
    </p:spTree>
    <p:extLst>
      <p:ext uri="{BB962C8B-B14F-4D97-AF65-F5344CB8AC3E}">
        <p14:creationId xmlns:p14="http://schemas.microsoft.com/office/powerpoint/2010/main" val="129149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pPr marL="0" marR="0" lvl="0" indent="0" rtl="0">
              <a:spcBef>
                <a:spcPts val="0"/>
              </a:spcBef>
            </a:pPr>
            <a:r>
              <a:rPr lang="en-US" dirty="0"/>
              <a:t>Unemployment and Equilibrium in the Labor Market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752109"/>
            <a:ext cx="10515600" cy="1323109"/>
          </a:xfrm>
        </p:spPr>
        <p:txBody>
          <a:bodyPr>
            <a:normAutofit fontScale="85000" lnSpcReduction="20000"/>
          </a:bodyPr>
          <a:lstStyle/>
          <a:p>
            <a:r>
              <a:rPr lang="en-US" dirty="0"/>
              <a:t>In a labor market with flexible wages, the equilibrium will occur at wage W</a:t>
            </a:r>
            <a:r>
              <a:rPr lang="en-US" baseline="-25000" dirty="0"/>
              <a:t>e</a:t>
            </a:r>
            <a:r>
              <a:rPr lang="en-US" dirty="0"/>
              <a:t> and quantity </a:t>
            </a:r>
            <a:r>
              <a:rPr lang="en-US" dirty="0" err="1"/>
              <a:t>Q</a:t>
            </a:r>
            <a:r>
              <a:rPr lang="en-US" baseline="-25000" dirty="0" err="1"/>
              <a:t>e</a:t>
            </a:r>
            <a:r>
              <a:rPr lang="en-US" baseline="-25000" dirty="0"/>
              <a:t>.</a:t>
            </a:r>
            <a:r>
              <a:rPr lang="en-US" dirty="0"/>
              <a:t> </a:t>
            </a:r>
          </a:p>
          <a:p>
            <a:r>
              <a:rPr lang="en-US" dirty="0"/>
              <a:t>Here the number of people who want jobs (shown by S) equals the number of jobs available (shown by D).</a:t>
            </a:r>
          </a:p>
          <a:p>
            <a:endParaRPr lang="en-US" dirty="0"/>
          </a:p>
        </p:txBody>
      </p:sp>
      <p:pic>
        <p:nvPicPr>
          <p:cNvPr id="4" name="Picture 3" descr="The graph reveals the complexity of unemployment in that, presumably, the number of jobs available should equal the number of individuals pursuing employment.">
            <a:extLst>
              <a:ext uri="{FF2B5EF4-FFF2-40B4-BE49-F238E27FC236}">
                <a16:creationId xmlns:a16="http://schemas.microsoft.com/office/drawing/2014/main" id="{267552CC-D9D9-25AC-FA40-3ED4BB86C917}"/>
              </a:ext>
            </a:extLst>
          </p:cNvPr>
          <p:cNvPicPr>
            <a:picLocks noChangeAspect="1"/>
          </p:cNvPicPr>
          <p:nvPr/>
        </p:nvPicPr>
        <p:blipFill>
          <a:blip r:embed="rId3"/>
          <a:stretch>
            <a:fillRect/>
          </a:stretch>
        </p:blipFill>
        <p:spPr>
          <a:xfrm>
            <a:off x="3924300" y="1053595"/>
            <a:ext cx="4343400" cy="3434627"/>
          </a:xfrm>
          <a:prstGeom prst="rect">
            <a:avLst/>
          </a:prstGeom>
        </p:spPr>
      </p:pic>
    </p:spTree>
    <p:extLst>
      <p:ext uri="{BB962C8B-B14F-4D97-AF65-F5344CB8AC3E}">
        <p14:creationId xmlns:p14="http://schemas.microsoft.com/office/powerpoint/2010/main" val="871322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Sticky Wages in the Labor Market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617720"/>
            <a:ext cx="10515600" cy="1323109"/>
          </a:xfrm>
        </p:spPr>
        <p:txBody>
          <a:bodyPr>
            <a:normAutofit fontScale="92500"/>
          </a:bodyPr>
          <a:lstStyle/>
          <a:p>
            <a:r>
              <a:rPr lang="en-US" dirty="0"/>
              <a:t>Because the wage rate is stuck at W, above the equilibrium, the number of those who want jobs (Q</a:t>
            </a:r>
            <a:r>
              <a:rPr lang="en-US" baseline="-25000" dirty="0"/>
              <a:t>s</a:t>
            </a:r>
            <a:r>
              <a:rPr lang="en-US" dirty="0"/>
              <a:t>) is greater than the number of job openings (</a:t>
            </a:r>
            <a:r>
              <a:rPr lang="en-US" dirty="0" err="1"/>
              <a:t>Q</a:t>
            </a:r>
            <a:r>
              <a:rPr lang="en-US" baseline="-25000" dirty="0" err="1"/>
              <a:t>d</a:t>
            </a:r>
            <a:r>
              <a:rPr lang="en-US" dirty="0"/>
              <a:t>). </a:t>
            </a:r>
          </a:p>
          <a:p>
            <a:r>
              <a:rPr lang="en-US" dirty="0"/>
              <a:t>The result is unemployment, shown by the bracket in the figure.</a:t>
            </a:r>
          </a:p>
          <a:p>
            <a:endParaRPr lang="en-US" dirty="0"/>
          </a:p>
        </p:txBody>
      </p:sp>
      <p:pic>
        <p:nvPicPr>
          <p:cNvPr id="4" name="Picture 3" descr="This graph illustrates a labor market, with wages on the y-axis and quantity of labor on the x-axis. A downward-sloping labor demand curve and an upward-sloping labor supply curve are shown. There is a sticky wage above the equilibrium that is identified. At this sticky wage, the horizontal distance between the labor demand and labor supply is highlighted as the amount of unemployment.">
            <a:extLst>
              <a:ext uri="{FF2B5EF4-FFF2-40B4-BE49-F238E27FC236}">
                <a16:creationId xmlns:a16="http://schemas.microsoft.com/office/drawing/2014/main" id="{979DC943-FAB7-E125-DA57-BD94987B13E4}"/>
              </a:ext>
            </a:extLst>
          </p:cNvPr>
          <p:cNvPicPr>
            <a:picLocks noChangeAspect="1"/>
          </p:cNvPicPr>
          <p:nvPr/>
        </p:nvPicPr>
        <p:blipFill>
          <a:blip r:embed="rId3"/>
          <a:stretch>
            <a:fillRect/>
          </a:stretch>
        </p:blipFill>
        <p:spPr>
          <a:xfrm>
            <a:off x="3867150" y="948066"/>
            <a:ext cx="4457700" cy="3511296"/>
          </a:xfrm>
          <a:prstGeom prst="rect">
            <a:avLst/>
          </a:prstGeom>
        </p:spPr>
      </p:pic>
    </p:spTree>
    <p:extLst>
      <p:ext uri="{BB962C8B-B14F-4D97-AF65-F5344CB8AC3E}">
        <p14:creationId xmlns:p14="http://schemas.microsoft.com/office/powerpoint/2010/main" val="2712807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Why Wages Might Be Sticky Downward</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p:txBody>
          <a:bodyPr>
            <a:normAutofit fontScale="92500" lnSpcReduction="10000"/>
          </a:bodyPr>
          <a:lstStyle/>
          <a:p>
            <a:r>
              <a:rPr lang="en-US" b="1" dirty="0"/>
              <a:t>Implicit contract </a:t>
            </a:r>
            <a:r>
              <a:rPr lang="en-US" dirty="0"/>
              <a:t>- an unwritten agreement in the labor market that the employer will try to keep wages from falling when the economy is weak or the business is having trouble, and the employee will not expect huge salary increases when the economy or the business is strong.</a:t>
            </a:r>
          </a:p>
          <a:p>
            <a:endParaRPr lang="en-US" dirty="0"/>
          </a:p>
          <a:p>
            <a:r>
              <a:rPr lang="en-US" b="1" dirty="0"/>
              <a:t>Efficiency wage theory </a:t>
            </a:r>
            <a:r>
              <a:rPr lang="en-US" dirty="0"/>
              <a:t>- the theory that the productivity of workers, either individually or as a group, will increase if the employer pays them more.</a:t>
            </a:r>
          </a:p>
          <a:p>
            <a:endParaRPr lang="en-US" dirty="0"/>
          </a:p>
          <a:p>
            <a:r>
              <a:rPr lang="en-US" b="1" dirty="0"/>
              <a:t>Adverse selection of wage cuts argument </a:t>
            </a:r>
            <a:r>
              <a:rPr lang="en-US" dirty="0"/>
              <a:t>- if employers reduce wages for all workers, the best will leave.</a:t>
            </a:r>
          </a:p>
          <a:p>
            <a:endParaRPr lang="en-US" dirty="0"/>
          </a:p>
        </p:txBody>
      </p:sp>
    </p:spTree>
    <p:extLst>
      <p:ext uri="{BB962C8B-B14F-4D97-AF65-F5344CB8AC3E}">
        <p14:creationId xmlns:p14="http://schemas.microsoft.com/office/powerpoint/2010/main" val="309247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Why Wages Might Be Sticky Downward, Continued</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955965"/>
            <a:ext cx="10515600" cy="2473035"/>
          </a:xfrm>
        </p:spPr>
        <p:txBody>
          <a:bodyPr>
            <a:normAutofit fontScale="92500" lnSpcReduction="10000"/>
          </a:bodyPr>
          <a:lstStyle/>
          <a:p>
            <a:r>
              <a:rPr lang="en-US" b="1" dirty="0"/>
              <a:t>Insider-outsider model </a:t>
            </a:r>
            <a:r>
              <a:rPr lang="en-US" dirty="0"/>
              <a:t>- those already working for the firm are “insiders” who know the procedures; the other workers are “outsiders” who are recent or prospective hires.</a:t>
            </a:r>
          </a:p>
          <a:p>
            <a:endParaRPr lang="en-US" dirty="0"/>
          </a:p>
          <a:p>
            <a:r>
              <a:rPr lang="en-US" b="1" dirty="0"/>
              <a:t>Relative wage coordination argument </a:t>
            </a:r>
            <a:r>
              <a:rPr lang="en-US" dirty="0"/>
              <a:t>- across-the-board wage cuts are hard for an economy to implement, and workers fight against them.</a:t>
            </a:r>
          </a:p>
          <a:p>
            <a:endParaRPr lang="en-US" dirty="0"/>
          </a:p>
        </p:txBody>
      </p:sp>
    </p:spTree>
    <p:extLst>
      <p:ext uri="{BB962C8B-B14F-4D97-AF65-F5344CB8AC3E}">
        <p14:creationId xmlns:p14="http://schemas.microsoft.com/office/powerpoint/2010/main" val="309418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Rising Wage and Low Unemployment: </a:t>
            </a:r>
            <a:br>
              <a:rPr lang="en-US" dirty="0"/>
            </a:br>
            <a:r>
              <a:rPr lang="en-US" dirty="0"/>
              <a:t>Where Is the Unemployment in Supply and Demand?</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885509"/>
            <a:ext cx="10515600" cy="804355"/>
          </a:xfrm>
        </p:spPr>
        <p:txBody>
          <a:bodyPr>
            <a:normAutofit fontScale="77500" lnSpcReduction="20000"/>
          </a:bodyPr>
          <a:lstStyle/>
          <a:p>
            <a:pPr marL="0" indent="0">
              <a:buNone/>
            </a:pPr>
            <a:r>
              <a:rPr lang="en-US" dirty="0">
                <a:solidFill>
                  <a:srgbClr val="0070C0"/>
                </a:solidFill>
              </a:rPr>
              <a:t>(a) </a:t>
            </a:r>
            <a:r>
              <a:rPr lang="en-US" dirty="0"/>
              <a:t>In a labor market where wages are able to rise, an increase in the demand for labor from D</a:t>
            </a:r>
            <a:r>
              <a:rPr lang="en-US" baseline="-25000" dirty="0"/>
              <a:t>0</a:t>
            </a:r>
            <a:r>
              <a:rPr lang="en-US" dirty="0"/>
              <a:t> to D</a:t>
            </a:r>
            <a:r>
              <a:rPr lang="en-US" baseline="-25000" dirty="0"/>
              <a:t>1</a:t>
            </a:r>
            <a:r>
              <a:rPr lang="en-US" dirty="0"/>
              <a:t> leads to an increase in equilibrium quantity of labor hired from Q</a:t>
            </a:r>
            <a:r>
              <a:rPr lang="en-US" baseline="-25000" dirty="0"/>
              <a:t>0</a:t>
            </a:r>
            <a:r>
              <a:rPr lang="en-US" dirty="0"/>
              <a:t> to Q</a:t>
            </a:r>
            <a:r>
              <a:rPr lang="en-US" baseline="-25000" dirty="0"/>
              <a:t>1</a:t>
            </a:r>
            <a:r>
              <a:rPr lang="en-US" dirty="0"/>
              <a:t> and a rise in the equilibrium wage from W</a:t>
            </a:r>
            <a:r>
              <a:rPr lang="en-US" baseline="-25000" dirty="0"/>
              <a:t>0</a:t>
            </a:r>
            <a:r>
              <a:rPr lang="en-US" dirty="0"/>
              <a:t> to W</a:t>
            </a:r>
            <a:r>
              <a:rPr lang="en-US" baseline="-25000" dirty="0"/>
              <a:t>1</a:t>
            </a:r>
            <a:r>
              <a:rPr lang="en-US" dirty="0"/>
              <a:t>. </a:t>
            </a:r>
          </a:p>
          <a:p>
            <a:endParaRPr lang="en-US" dirty="0"/>
          </a:p>
        </p:txBody>
      </p:sp>
      <p:pic>
        <p:nvPicPr>
          <p:cNvPr id="4" name="Picture 3" descr="The graphs show how supply and demand influence unemployment.">
            <a:extLst>
              <a:ext uri="{FF2B5EF4-FFF2-40B4-BE49-F238E27FC236}">
                <a16:creationId xmlns:a16="http://schemas.microsoft.com/office/drawing/2014/main" id="{47B166E6-E3F8-994A-C313-BBF4B38412AA}"/>
              </a:ext>
            </a:extLst>
          </p:cNvPr>
          <p:cNvPicPr>
            <a:picLocks noChangeAspect="1"/>
          </p:cNvPicPr>
          <p:nvPr/>
        </p:nvPicPr>
        <p:blipFill>
          <a:blip r:embed="rId3"/>
          <a:stretch>
            <a:fillRect/>
          </a:stretch>
        </p:blipFill>
        <p:spPr>
          <a:xfrm>
            <a:off x="2133600" y="1168136"/>
            <a:ext cx="7924800" cy="3505200"/>
          </a:xfrm>
          <a:prstGeom prst="rect">
            <a:avLst/>
          </a:prstGeom>
        </p:spPr>
      </p:pic>
    </p:spTree>
    <p:extLst>
      <p:ext uri="{BB962C8B-B14F-4D97-AF65-F5344CB8AC3E}">
        <p14:creationId xmlns:p14="http://schemas.microsoft.com/office/powerpoint/2010/main" val="2340193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Rising Wage and Low Unemployment: </a:t>
            </a:r>
            <a:br>
              <a:rPr lang="en-US" dirty="0"/>
            </a:br>
            <a:r>
              <a:rPr lang="en-US" dirty="0"/>
              <a:t>Where Is the Unemployment in Supply and Demand?</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885509"/>
            <a:ext cx="10515600" cy="1051268"/>
          </a:xfrm>
        </p:spPr>
        <p:txBody>
          <a:bodyPr>
            <a:normAutofit fontScale="77500" lnSpcReduction="20000"/>
          </a:bodyPr>
          <a:lstStyle/>
          <a:p>
            <a:pPr marL="0" indent="0">
              <a:buNone/>
            </a:pPr>
            <a:r>
              <a:rPr lang="en-US" dirty="0">
                <a:solidFill>
                  <a:srgbClr val="0070C0"/>
                </a:solidFill>
              </a:rPr>
              <a:t>(b) </a:t>
            </a:r>
            <a:r>
              <a:rPr lang="en-US" dirty="0"/>
              <a:t>In a labor market where wages do not decline, a fall in the demand for labor from D</a:t>
            </a:r>
            <a:r>
              <a:rPr lang="en-US" baseline="-25000" dirty="0"/>
              <a:t>0</a:t>
            </a:r>
            <a:r>
              <a:rPr lang="en-US" dirty="0"/>
              <a:t> to D</a:t>
            </a:r>
            <a:r>
              <a:rPr lang="en-US" baseline="-25000" dirty="0"/>
              <a:t>1</a:t>
            </a:r>
            <a:r>
              <a:rPr lang="en-US" dirty="0"/>
              <a:t> leads to a decline in the quantity of labor demanded at the original wage (W</a:t>
            </a:r>
            <a:r>
              <a:rPr lang="en-US" baseline="-25000" dirty="0"/>
              <a:t>0</a:t>
            </a:r>
            <a:r>
              <a:rPr lang="en-US" dirty="0"/>
              <a:t>) from Q</a:t>
            </a:r>
            <a:r>
              <a:rPr lang="en-US" baseline="-25000" dirty="0"/>
              <a:t>0</a:t>
            </a:r>
            <a:r>
              <a:rPr lang="en-US" dirty="0"/>
              <a:t> to Q</a:t>
            </a:r>
            <a:r>
              <a:rPr lang="en-US" baseline="-25000" dirty="0"/>
              <a:t>2</a:t>
            </a:r>
            <a:r>
              <a:rPr lang="en-US" dirty="0"/>
              <a:t>. These workers will want to work at the prevailing wage (W</a:t>
            </a:r>
            <a:r>
              <a:rPr lang="en-US" baseline="-25000" dirty="0"/>
              <a:t>0</a:t>
            </a:r>
            <a:r>
              <a:rPr lang="en-US" dirty="0"/>
              <a:t>), but will not be able to find jobs.</a:t>
            </a:r>
          </a:p>
          <a:p>
            <a:endParaRPr lang="en-US" dirty="0"/>
          </a:p>
        </p:txBody>
      </p:sp>
      <p:pic>
        <p:nvPicPr>
          <p:cNvPr id="3" name="Picture 2" descr="The graphs show how supply and demand influence unemployment.">
            <a:extLst>
              <a:ext uri="{FF2B5EF4-FFF2-40B4-BE49-F238E27FC236}">
                <a16:creationId xmlns:a16="http://schemas.microsoft.com/office/drawing/2014/main" id="{6205D5D6-6CB3-FDD3-C1F3-1F58B745E5CF}"/>
              </a:ext>
            </a:extLst>
          </p:cNvPr>
          <p:cNvPicPr>
            <a:picLocks noChangeAspect="1"/>
          </p:cNvPicPr>
          <p:nvPr/>
        </p:nvPicPr>
        <p:blipFill>
          <a:blip r:embed="rId3"/>
          <a:stretch>
            <a:fillRect/>
          </a:stretch>
        </p:blipFill>
        <p:spPr>
          <a:xfrm>
            <a:off x="2133600" y="1168136"/>
            <a:ext cx="7924800" cy="3505200"/>
          </a:xfrm>
          <a:prstGeom prst="rect">
            <a:avLst/>
          </a:prstGeom>
        </p:spPr>
      </p:pic>
    </p:spTree>
    <p:extLst>
      <p:ext uri="{BB962C8B-B14F-4D97-AF65-F5344CB8AC3E}">
        <p14:creationId xmlns:p14="http://schemas.microsoft.com/office/powerpoint/2010/main" val="262886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Ch.21 OUTLINE</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p:txBody>
          <a:bodyPr/>
          <a:lstStyle/>
          <a:p>
            <a:r>
              <a:rPr lang="en-US" dirty="0"/>
              <a:t>21.1: How Economists Define and Compute Unemployment Rate</a:t>
            </a:r>
          </a:p>
          <a:p>
            <a:r>
              <a:rPr lang="en-US" dirty="0"/>
              <a:t>21.2: Patterns of Unemployment</a:t>
            </a:r>
          </a:p>
          <a:p>
            <a:r>
              <a:rPr lang="en-US" dirty="0"/>
              <a:t>21.3: What Causes Changes in Unemployment Over the Short Run</a:t>
            </a:r>
          </a:p>
          <a:p>
            <a:r>
              <a:rPr lang="en-US" dirty="0"/>
              <a:t>21.4: What Causes Changes in Unemployment Over the Long Run</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pPr lvl="0">
              <a:spcBef>
                <a:spcPts val="0"/>
              </a:spcBef>
            </a:pPr>
            <a:r>
              <a:rPr lang="en-US" dirty="0"/>
              <a:t>21.4 What Causes Changes in Unemployment over the Long Run</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955964"/>
            <a:ext cx="10515600" cy="4465122"/>
          </a:xfrm>
        </p:spPr>
        <p:txBody>
          <a:bodyPr>
            <a:normAutofit fontScale="92500"/>
          </a:bodyPr>
          <a:lstStyle/>
          <a:p>
            <a:r>
              <a:rPr lang="en-US" b="1" dirty="0"/>
              <a:t>Natural rate of unemployment </a:t>
            </a:r>
            <a:r>
              <a:rPr lang="en-US" dirty="0"/>
              <a:t>- the unemployment rate that would exist in a growing and healthy economy from the combination of economic, social, and political factors that exist at a given time.</a:t>
            </a:r>
          </a:p>
          <a:p>
            <a:endParaRPr lang="en-US" dirty="0"/>
          </a:p>
          <a:p>
            <a:pPr lvl="1"/>
            <a:r>
              <a:rPr lang="en-US" b="1" dirty="0"/>
              <a:t>Frictional unemployment </a:t>
            </a:r>
            <a:r>
              <a:rPr lang="en-US" dirty="0"/>
              <a:t>- unemployment that occurs as workers move between jobs.</a:t>
            </a:r>
          </a:p>
          <a:p>
            <a:pPr lvl="1"/>
            <a:r>
              <a:rPr lang="en-US" b="1" dirty="0"/>
              <a:t>Structural Unemployment </a:t>
            </a:r>
            <a:r>
              <a:rPr lang="en-US" dirty="0"/>
              <a:t>- unemployment that occurs because individuals lack skills valued by employers.</a:t>
            </a:r>
          </a:p>
          <a:p>
            <a:endParaRPr lang="en-US" dirty="0"/>
          </a:p>
          <a:p>
            <a:r>
              <a:rPr lang="en-US" dirty="0"/>
              <a:t>Economists consider the economy to be at full employment when the actual unemployment rate is equal to the natural unemployment rate.</a:t>
            </a:r>
          </a:p>
          <a:p>
            <a:endParaRPr lang="en-US" dirty="0"/>
          </a:p>
        </p:txBody>
      </p:sp>
    </p:spTree>
    <p:extLst>
      <p:ext uri="{BB962C8B-B14F-4D97-AF65-F5344CB8AC3E}">
        <p14:creationId xmlns:p14="http://schemas.microsoft.com/office/powerpoint/2010/main" val="1165610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pPr marL="0" marR="0" lvl="0" indent="0" rtl="0">
              <a:spcBef>
                <a:spcPts val="0"/>
              </a:spcBef>
            </a:pPr>
            <a:r>
              <a:rPr lang="en-US" dirty="0"/>
              <a:t>Productivity Shifts and the Natural Rate of Unemployment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252294"/>
            <a:ext cx="10515600" cy="2179132"/>
          </a:xfrm>
        </p:spPr>
        <p:txBody>
          <a:bodyPr>
            <a:normAutofit fontScale="77500" lnSpcReduction="20000"/>
          </a:bodyPr>
          <a:lstStyle/>
          <a:p>
            <a:r>
              <a:rPr lang="en-US" dirty="0"/>
              <a:t>Productivity is rising, increasing the demand for labor. Employers and workers become used to the pattern of wage increases. </a:t>
            </a:r>
          </a:p>
          <a:p>
            <a:r>
              <a:rPr lang="en-US" dirty="0"/>
              <a:t>Then productivity suddenly stops increasing. </a:t>
            </a:r>
          </a:p>
          <a:p>
            <a:r>
              <a:rPr lang="en-US" dirty="0"/>
              <a:t>There is a delay or lag in the recognition that productivity is no longer increasing.</a:t>
            </a:r>
          </a:p>
          <a:p>
            <a:r>
              <a:rPr lang="en-US" dirty="0"/>
              <a:t>As a result, wages keep rising as before, but the demand for labor is no longer increasing, so at wage W</a:t>
            </a:r>
            <a:r>
              <a:rPr lang="en-US" baseline="-25000" dirty="0"/>
              <a:t>3</a:t>
            </a:r>
            <a:r>
              <a:rPr lang="en-US" dirty="0"/>
              <a:t> </a:t>
            </a:r>
            <a:r>
              <a:rPr lang="en-US" dirty="0" err="1"/>
              <a:t>andwage</a:t>
            </a:r>
            <a:r>
              <a:rPr lang="en-US" dirty="0"/>
              <a:t> W</a:t>
            </a:r>
            <a:r>
              <a:rPr lang="en-US" baseline="-25000" dirty="0"/>
              <a:t>4</a:t>
            </a:r>
            <a:r>
              <a:rPr lang="en-US" dirty="0"/>
              <a:t>, unemployment exists where the quantity supplied of labor exceeds the quantity demanded. </a:t>
            </a:r>
          </a:p>
          <a:p>
            <a:endParaRPr lang="en-US" dirty="0"/>
          </a:p>
        </p:txBody>
      </p:sp>
      <p:pic>
        <p:nvPicPr>
          <p:cNvPr id="4" name="Picture 3" descr="The two graphs reveal how changes in productivity can impact wages and unemployment.">
            <a:extLst>
              <a:ext uri="{FF2B5EF4-FFF2-40B4-BE49-F238E27FC236}">
                <a16:creationId xmlns:a16="http://schemas.microsoft.com/office/drawing/2014/main" id="{2B778A61-CCD5-1ABB-6CC1-6F543D07DA7F}"/>
              </a:ext>
            </a:extLst>
          </p:cNvPr>
          <p:cNvPicPr>
            <a:picLocks noChangeAspect="1"/>
          </p:cNvPicPr>
          <p:nvPr/>
        </p:nvPicPr>
        <p:blipFill>
          <a:blip r:embed="rId3"/>
          <a:stretch>
            <a:fillRect/>
          </a:stretch>
        </p:blipFill>
        <p:spPr>
          <a:xfrm>
            <a:off x="2047875" y="789590"/>
            <a:ext cx="8096250" cy="3462704"/>
          </a:xfrm>
          <a:prstGeom prst="rect">
            <a:avLst/>
          </a:prstGeom>
        </p:spPr>
      </p:pic>
    </p:spTree>
    <p:extLst>
      <p:ext uri="{BB962C8B-B14F-4D97-AF65-F5344CB8AC3E}">
        <p14:creationId xmlns:p14="http://schemas.microsoft.com/office/powerpoint/2010/main" val="2398254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Productivity Shifts and the Natural Rate of Unemployment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453304"/>
            <a:ext cx="10515600" cy="1615106"/>
          </a:xfrm>
        </p:spPr>
        <p:txBody>
          <a:bodyPr>
            <a:normAutofit fontScale="77500" lnSpcReduction="20000"/>
          </a:bodyPr>
          <a:lstStyle/>
          <a:p>
            <a:r>
              <a:rPr lang="en-US" dirty="0"/>
              <a:t>The rate of productivity increase has been zero for a time, so employers and workers have come to accept the equilibrium wage level (W). </a:t>
            </a:r>
          </a:p>
          <a:p>
            <a:r>
              <a:rPr lang="en-US" dirty="0"/>
              <a:t>Then productivity increases unexpectedly, shifting demand for labor from D</a:t>
            </a:r>
            <a:r>
              <a:rPr lang="en-US" baseline="-25000" dirty="0"/>
              <a:t>0</a:t>
            </a:r>
            <a:r>
              <a:rPr lang="en-US" dirty="0"/>
              <a:t> to D</a:t>
            </a:r>
            <a:r>
              <a:rPr lang="en-US" baseline="-25000" dirty="0"/>
              <a:t>1</a:t>
            </a:r>
            <a:r>
              <a:rPr lang="en-US" dirty="0"/>
              <a:t>. </a:t>
            </a:r>
          </a:p>
          <a:p>
            <a:r>
              <a:rPr lang="en-US" dirty="0"/>
              <a:t>At the wage (W), this means that the quantity demanded of labor exceeds the quantity supplied, and with job offers plentiful, the unemployment rate will be low.</a:t>
            </a:r>
          </a:p>
          <a:p>
            <a:endParaRPr lang="en-US" dirty="0"/>
          </a:p>
        </p:txBody>
      </p:sp>
      <p:pic>
        <p:nvPicPr>
          <p:cNvPr id="3" name="Picture 2" descr="The two graphs reveal how changes in productivity can impact wages and unemployment.">
            <a:extLst>
              <a:ext uri="{FF2B5EF4-FFF2-40B4-BE49-F238E27FC236}">
                <a16:creationId xmlns:a16="http://schemas.microsoft.com/office/drawing/2014/main" id="{F9F7B4F8-277A-B8E9-B8DD-66F3F19834CD}"/>
              </a:ext>
            </a:extLst>
          </p:cNvPr>
          <p:cNvPicPr>
            <a:picLocks noChangeAspect="1"/>
          </p:cNvPicPr>
          <p:nvPr/>
        </p:nvPicPr>
        <p:blipFill>
          <a:blip r:embed="rId3"/>
          <a:stretch>
            <a:fillRect/>
          </a:stretch>
        </p:blipFill>
        <p:spPr>
          <a:xfrm>
            <a:off x="2047875" y="789590"/>
            <a:ext cx="8096250" cy="3462704"/>
          </a:xfrm>
          <a:prstGeom prst="rect">
            <a:avLst/>
          </a:prstGeom>
        </p:spPr>
      </p:pic>
    </p:spTree>
    <p:extLst>
      <p:ext uri="{BB962C8B-B14F-4D97-AF65-F5344CB8AC3E}">
        <p14:creationId xmlns:p14="http://schemas.microsoft.com/office/powerpoint/2010/main" val="599580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Public Policy and the Natural Rate of Unemployment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p:txBody>
          <a:bodyPr>
            <a:normAutofit fontScale="92500" lnSpcReduction="20000"/>
          </a:bodyPr>
          <a:lstStyle/>
          <a:p>
            <a:r>
              <a:rPr lang="en-US" dirty="0"/>
              <a:t>On the supply side of the labor market, public policies to assist the unemployed can affect how eager people are to find work.</a:t>
            </a:r>
          </a:p>
          <a:p>
            <a:pPr lvl="1"/>
            <a:r>
              <a:rPr lang="en-US" dirty="0"/>
              <a:t>Example: unemployment insurance, welfare benefits, food stamps, and government medical benefits may make the opportunity cost of unemployment lower -&gt; a worker may be less eager to seek a new job.</a:t>
            </a:r>
          </a:p>
          <a:p>
            <a:endParaRPr lang="en-US" dirty="0"/>
          </a:p>
          <a:p>
            <a:r>
              <a:rPr lang="en-US" dirty="0"/>
              <a:t>What seems to matter most is how long the assistance lasts.</a:t>
            </a:r>
          </a:p>
          <a:p>
            <a:pPr lvl="1"/>
            <a:r>
              <a:rPr lang="en-US" dirty="0"/>
              <a:t>Short term benefits (weeks/months) vs. long term benefits (years)</a:t>
            </a:r>
          </a:p>
          <a:p>
            <a:endParaRPr lang="en-US" dirty="0"/>
          </a:p>
          <a:p>
            <a:r>
              <a:rPr lang="en-US" dirty="0"/>
              <a:t>Government assistance for job search or retraining can sometimes encourage people back to work sooner.</a:t>
            </a:r>
          </a:p>
          <a:p>
            <a:endParaRPr lang="en-US" dirty="0"/>
          </a:p>
        </p:txBody>
      </p:sp>
    </p:spTree>
    <p:extLst>
      <p:ext uri="{BB962C8B-B14F-4D97-AF65-F5344CB8AC3E}">
        <p14:creationId xmlns:p14="http://schemas.microsoft.com/office/powerpoint/2010/main" val="2072934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Public Policy and the Natural Rate of Unemployment, Continued</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p:txBody>
          <a:bodyPr/>
          <a:lstStyle/>
          <a:p>
            <a:r>
              <a:rPr lang="en-US" dirty="0"/>
              <a:t>On the demand side of the labor market some public policies can affect the willingness of firms to hire:</a:t>
            </a:r>
          </a:p>
          <a:p>
            <a:pPr lvl="1"/>
            <a:r>
              <a:rPr lang="en-US" dirty="0"/>
              <a:t>Government rules </a:t>
            </a:r>
          </a:p>
          <a:p>
            <a:pPr lvl="1"/>
            <a:r>
              <a:rPr lang="en-US" dirty="0"/>
              <a:t>Social institutions </a:t>
            </a:r>
          </a:p>
          <a:p>
            <a:pPr lvl="1"/>
            <a:r>
              <a:rPr lang="en-US" dirty="0"/>
              <a:t>Presence of unions</a:t>
            </a:r>
          </a:p>
          <a:p>
            <a:endParaRPr lang="en-US" dirty="0"/>
          </a:p>
        </p:txBody>
      </p:sp>
    </p:spTree>
    <p:extLst>
      <p:ext uri="{BB962C8B-B14F-4D97-AF65-F5344CB8AC3E}">
        <p14:creationId xmlns:p14="http://schemas.microsoft.com/office/powerpoint/2010/main" val="2899440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pPr lvl="0">
              <a:spcBef>
                <a:spcPts val="0"/>
              </a:spcBef>
            </a:pPr>
            <a:r>
              <a:rPr lang="en-US" dirty="0"/>
              <a:t>The Natural Rate of Unemployment in Recent Years</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955964"/>
            <a:ext cx="10515600" cy="4438996"/>
          </a:xfrm>
        </p:spPr>
        <p:txBody>
          <a:bodyPr>
            <a:normAutofit fontScale="92500" lnSpcReduction="10000"/>
          </a:bodyPr>
          <a:lstStyle/>
          <a:p>
            <a:r>
              <a:rPr lang="en-US" dirty="0"/>
              <a:t>Underlying economic, social, and political factors that determine the natural rate of unemployment can change over time, which means that the natural rate of unemployment can change over time too.</a:t>
            </a:r>
          </a:p>
          <a:p>
            <a:endParaRPr lang="en-US" dirty="0"/>
          </a:p>
          <a:p>
            <a:r>
              <a:rPr lang="en-US" dirty="0"/>
              <a:t>Estimates by economists of the natural rate of unemployment in the U.S. economy is about 4.5 to 5.5%, which is a lower estimate than previously. </a:t>
            </a:r>
          </a:p>
          <a:p>
            <a:endParaRPr lang="en-US" dirty="0"/>
          </a:p>
          <a:p>
            <a:r>
              <a:rPr lang="en-US" dirty="0"/>
              <a:t>Reasons for this lower rate:</a:t>
            </a:r>
          </a:p>
          <a:p>
            <a:pPr lvl="1"/>
            <a:r>
              <a:rPr lang="en-US" dirty="0"/>
              <a:t>Internet as a job seeking tool</a:t>
            </a:r>
          </a:p>
          <a:p>
            <a:pPr lvl="1"/>
            <a:r>
              <a:rPr lang="en-US" dirty="0"/>
              <a:t>Growth of the temporary worker industry</a:t>
            </a:r>
          </a:p>
          <a:p>
            <a:pPr lvl="1"/>
            <a:r>
              <a:rPr lang="en-US" dirty="0"/>
              <a:t>Aging of the “baby boom generation”</a:t>
            </a:r>
          </a:p>
          <a:p>
            <a:endParaRPr lang="en-US" dirty="0"/>
          </a:p>
        </p:txBody>
      </p:sp>
    </p:spTree>
    <p:extLst>
      <p:ext uri="{BB962C8B-B14F-4D97-AF65-F5344CB8AC3E}">
        <p14:creationId xmlns:p14="http://schemas.microsoft.com/office/powerpoint/2010/main" val="611527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F5186AEB-F6F0-D4CC-E103-CB1536D08479}"/>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Replaced by Robots</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955134"/>
            <a:ext cx="10515600" cy="789752"/>
          </a:xfrm>
        </p:spPr>
        <p:txBody>
          <a:bodyPr>
            <a:normAutofit fontScale="70000" lnSpcReduction="20000"/>
          </a:bodyPr>
          <a:lstStyle/>
          <a:p>
            <a:r>
              <a:rPr lang="en-US" dirty="0"/>
              <a:t>Robots are replacing the jobs historically done by workers in a bread factory. (Credit: modification of "Factory Automation Robotics Palettizing Bread" by KUKA </a:t>
            </a:r>
            <a:r>
              <a:rPr lang="en-US" dirty="0" err="1"/>
              <a:t>Roboter</a:t>
            </a:r>
            <a:r>
              <a:rPr lang="en-US" dirty="0"/>
              <a:t> GmbH/Wikimedia Commons, Public Domain)</a:t>
            </a:r>
          </a:p>
          <a:p>
            <a:endParaRPr lang="en-US" dirty="0"/>
          </a:p>
        </p:txBody>
      </p:sp>
      <p:pic>
        <p:nvPicPr>
          <p:cNvPr id="5" name="Picture 4" descr="A photograph shows industrial robots palletizing food products in a factory.">
            <a:extLst>
              <a:ext uri="{FF2B5EF4-FFF2-40B4-BE49-F238E27FC236}">
                <a16:creationId xmlns:a16="http://schemas.microsoft.com/office/drawing/2014/main" id="{6A5181DE-BFB9-93F1-607C-5FBF24D00A01}"/>
              </a:ext>
            </a:extLst>
          </p:cNvPr>
          <p:cNvPicPr>
            <a:picLocks noChangeAspect="1"/>
          </p:cNvPicPr>
          <p:nvPr/>
        </p:nvPicPr>
        <p:blipFill>
          <a:blip r:embed="rId3"/>
          <a:stretch>
            <a:fillRect/>
          </a:stretch>
        </p:blipFill>
        <p:spPr>
          <a:xfrm>
            <a:off x="3124200" y="1135061"/>
            <a:ext cx="5943600" cy="3474720"/>
          </a:xfrm>
          <a:prstGeom prst="rect">
            <a:avLst/>
          </a:prstGeom>
        </p:spPr>
      </p:pic>
    </p:spTree>
    <p:extLst>
      <p:ext uri="{BB962C8B-B14F-4D97-AF65-F5344CB8AC3E}">
        <p14:creationId xmlns:p14="http://schemas.microsoft.com/office/powerpoint/2010/main" val="376750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pPr lvl="0">
              <a:spcBef>
                <a:spcPts val="0"/>
              </a:spcBef>
            </a:pPr>
            <a:r>
              <a:rPr lang="en-US" dirty="0"/>
              <a:t>21.1 How Economists Define and Compute Unemployment Rate</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955964"/>
            <a:ext cx="10515600" cy="5366459"/>
          </a:xfrm>
        </p:spPr>
        <p:txBody>
          <a:bodyPr>
            <a:normAutofit fontScale="92500" lnSpcReduction="20000"/>
          </a:bodyPr>
          <a:lstStyle/>
          <a:p>
            <a:r>
              <a:rPr lang="en-US" dirty="0"/>
              <a:t>The adult population consists of:</a:t>
            </a:r>
          </a:p>
          <a:p>
            <a:pPr lvl="1"/>
            <a:r>
              <a:rPr lang="en-US" dirty="0"/>
              <a:t>Employed - currently working for pay.</a:t>
            </a:r>
          </a:p>
          <a:p>
            <a:pPr lvl="1"/>
            <a:r>
              <a:rPr lang="en-US" dirty="0"/>
              <a:t>Unemployed - out of work and actively looking for a job.</a:t>
            </a:r>
          </a:p>
          <a:p>
            <a:pPr lvl="1"/>
            <a:r>
              <a:rPr lang="en-US" b="1" dirty="0"/>
              <a:t>Out of the labor force </a:t>
            </a:r>
            <a:r>
              <a:rPr lang="en-US" dirty="0"/>
              <a:t>- those who are not working and not looking for work, whether they want employment or not.</a:t>
            </a:r>
          </a:p>
          <a:p>
            <a:pPr lvl="2"/>
            <a:r>
              <a:rPr lang="en-US" dirty="0"/>
              <a:t>also termed “not in the labor force”</a:t>
            </a:r>
          </a:p>
          <a:p>
            <a:endParaRPr lang="en-US" dirty="0"/>
          </a:p>
          <a:p>
            <a:r>
              <a:rPr lang="en-US" dirty="0"/>
              <a:t>Labor force - the number of employed plus the unemployed. </a:t>
            </a:r>
          </a:p>
          <a:p>
            <a:endParaRPr lang="en-US" dirty="0"/>
          </a:p>
          <a:p>
            <a:r>
              <a:rPr lang="en-US" b="1" dirty="0"/>
              <a:t>Unemployment rate </a:t>
            </a:r>
            <a:r>
              <a:rPr lang="en-US" dirty="0"/>
              <a:t>- the percentage of adults who are in the labor force and thus seeking jobs, but who do not have jobs.</a:t>
            </a:r>
          </a:p>
          <a:p>
            <a:endParaRPr lang="en-US" dirty="0"/>
          </a:p>
          <a:p>
            <a:pPr marL="0" indent="0" algn="ctr">
              <a:buNone/>
            </a:pPr>
            <a:r>
              <a:rPr lang="en-US" dirty="0"/>
              <a:t>Unemployment rate =  </a:t>
            </a:r>
            <a:r>
              <a:rPr lang="en-US" u="sng" dirty="0"/>
              <a:t>Unemployed people</a:t>
            </a:r>
            <a:r>
              <a:rPr lang="en-US" dirty="0"/>
              <a:t>  x 100</a:t>
            </a:r>
          </a:p>
          <a:p>
            <a:pPr marL="0" indent="0" algn="ctr">
              <a:buNone/>
            </a:pPr>
            <a:r>
              <a:rPr lang="en-US" dirty="0"/>
              <a:t>                                Total labor force</a:t>
            </a:r>
          </a:p>
          <a:p>
            <a:endParaRPr lang="en-US" dirty="0"/>
          </a:p>
        </p:txBody>
      </p:sp>
    </p:spTree>
    <p:extLst>
      <p:ext uri="{BB962C8B-B14F-4D97-AF65-F5344CB8AC3E}">
        <p14:creationId xmlns:p14="http://schemas.microsoft.com/office/powerpoint/2010/main" val="51873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a:xfrm>
            <a:off x="838200" y="365125"/>
            <a:ext cx="10515600" cy="645535"/>
          </a:xfrm>
        </p:spPr>
        <p:txBody>
          <a:bodyPr>
            <a:normAutofit fontScale="90000"/>
          </a:bodyPr>
          <a:lstStyle/>
          <a:p>
            <a:pPr marL="0" marR="0" lvl="0" indent="-69850" rtl="0">
              <a:spcBef>
                <a:spcPts val="0"/>
              </a:spcBef>
            </a:pPr>
            <a:r>
              <a:rPr lang="en-US" sz="2800" dirty="0"/>
              <a:t>Employed, Unemployed, and Out of the Labor Force Distribution </a:t>
            </a:r>
            <a:br>
              <a:rPr lang="en-US" sz="2800" dirty="0"/>
            </a:br>
            <a:r>
              <a:rPr lang="en-US" sz="2800" dirty="0"/>
              <a:t>of Adult Population (age 16 and older), January 2021</a:t>
            </a:r>
            <a:endParaRPr lang="en-US" dirty="0"/>
          </a:p>
        </p:txBody>
      </p:sp>
      <p:sp>
        <p:nvSpPr>
          <p:cNvPr id="3" name="Content Placeholder 2">
            <a:extLst>
              <a:ext uri="{FF2B5EF4-FFF2-40B4-BE49-F238E27FC236}">
                <a16:creationId xmlns:a16="http://schemas.microsoft.com/office/drawing/2014/main" id="{24DF5094-BFE5-D503-65EB-E836AAAD913B}"/>
              </a:ext>
            </a:extLst>
          </p:cNvPr>
          <p:cNvSpPr>
            <a:spLocks noGrp="1"/>
          </p:cNvSpPr>
          <p:nvPr>
            <p:ph sz="half" idx="2"/>
          </p:nvPr>
        </p:nvSpPr>
        <p:spPr>
          <a:xfrm>
            <a:off x="6172200" y="1136469"/>
            <a:ext cx="5181600" cy="5040494"/>
          </a:xfrm>
        </p:spPr>
        <p:txBody>
          <a:bodyPr>
            <a:normAutofit fontScale="92500" lnSpcReduction="10000"/>
          </a:bodyPr>
          <a:lstStyle/>
          <a:p>
            <a:r>
              <a:rPr lang="en-US" dirty="0"/>
              <a:t>The total adult, working-age population in January 2021 was 262.029 million. </a:t>
            </a:r>
          </a:p>
          <a:p>
            <a:r>
              <a:rPr lang="en-US" dirty="0"/>
              <a:t>Out of this total population, 155.175 million were classified as employed, and 6.877 million were classified as unemployed. </a:t>
            </a:r>
          </a:p>
          <a:p>
            <a:r>
              <a:rPr lang="en-US" dirty="0"/>
              <a:t>The remaining 99.977 million were classified as out of the labor force. </a:t>
            </a:r>
          </a:p>
          <a:p>
            <a:r>
              <a:rPr lang="en-US" dirty="0"/>
              <a:t>As you will learn, however, this seemingly simple chart does not tell the whole story.</a:t>
            </a:r>
          </a:p>
          <a:p>
            <a:r>
              <a:rPr lang="en-US" u="sng" dirty="0"/>
              <a:t>Discussion Question</a:t>
            </a:r>
            <a:r>
              <a:rPr lang="en-US" dirty="0"/>
              <a:t>: What is the unemployment rate?</a:t>
            </a:r>
          </a:p>
          <a:p>
            <a:endParaRPr lang="en-US" dirty="0"/>
          </a:p>
        </p:txBody>
      </p:sp>
      <p:pic>
        <p:nvPicPr>
          <p:cNvPr id="7" name="Picture 6" descr="This is a pie chart showing the Employed, Unemployed, and Out of the Labor Force Distribution of the Adult Population (age 16 and older), measured in thousands. The Employed group is 152,081 thousand, or 152 million. The Unemployed segment is 7,635, or 7.6 million, and the Out of the Labor Force group is 94,366 thousand, or 94.3 million. ">
            <a:extLst>
              <a:ext uri="{FF2B5EF4-FFF2-40B4-BE49-F238E27FC236}">
                <a16:creationId xmlns:a16="http://schemas.microsoft.com/office/drawing/2014/main" id="{DD26AAF3-4B00-5B9B-F96D-A14EA07B6BA7}"/>
              </a:ext>
            </a:extLst>
          </p:cNvPr>
          <p:cNvPicPr>
            <a:picLocks noChangeAspect="1"/>
          </p:cNvPicPr>
          <p:nvPr/>
        </p:nvPicPr>
        <p:blipFill>
          <a:blip r:embed="rId3"/>
          <a:stretch>
            <a:fillRect/>
          </a:stretch>
        </p:blipFill>
        <p:spPr>
          <a:xfrm>
            <a:off x="1104900" y="1645114"/>
            <a:ext cx="4781550" cy="3567772"/>
          </a:xfrm>
          <a:prstGeom prst="rect">
            <a:avLst/>
          </a:prstGeom>
        </p:spPr>
      </p:pic>
    </p:spTree>
    <p:extLst>
      <p:ext uri="{BB962C8B-B14F-4D97-AF65-F5344CB8AC3E}">
        <p14:creationId xmlns:p14="http://schemas.microsoft.com/office/powerpoint/2010/main" val="197403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Hidden Unemployment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p:txBody>
          <a:bodyPr>
            <a:normAutofit lnSpcReduction="10000"/>
          </a:bodyPr>
          <a:lstStyle/>
          <a:p>
            <a:r>
              <a:rPr lang="en-US" dirty="0"/>
              <a:t>“Hidden unemployment” - people who are mislabeled in the categorization of employed, unemployed, or out of the labor force.</a:t>
            </a:r>
          </a:p>
          <a:p>
            <a:endParaRPr lang="en-US" dirty="0"/>
          </a:p>
          <a:p>
            <a:pPr lvl="1"/>
            <a:r>
              <a:rPr lang="en-US" dirty="0"/>
              <a:t>Part-time or temporary workers looking for full-time or permanent work.</a:t>
            </a:r>
          </a:p>
          <a:p>
            <a:pPr lvl="1"/>
            <a:endParaRPr lang="en-US" dirty="0"/>
          </a:p>
          <a:p>
            <a:pPr lvl="1"/>
            <a:r>
              <a:rPr lang="en-US" b="1" dirty="0"/>
              <a:t>Underemployed</a:t>
            </a:r>
            <a:r>
              <a:rPr lang="en-US" dirty="0"/>
              <a:t> - individuals who are employed in a job that is below their skills. </a:t>
            </a:r>
          </a:p>
          <a:p>
            <a:pPr lvl="1"/>
            <a:endParaRPr lang="en-US" dirty="0"/>
          </a:p>
          <a:p>
            <a:pPr lvl="1"/>
            <a:r>
              <a:rPr lang="en-US" b="1" dirty="0"/>
              <a:t>Discouraged workers </a:t>
            </a:r>
            <a:r>
              <a:rPr lang="en-US" dirty="0"/>
              <a:t>- those who have stopped looking for employment due to the lack of suitable positions available.</a:t>
            </a:r>
          </a:p>
          <a:p>
            <a:endParaRPr lang="en-US" dirty="0"/>
          </a:p>
        </p:txBody>
      </p:sp>
    </p:spTree>
    <p:extLst>
      <p:ext uri="{BB962C8B-B14F-4D97-AF65-F5344CB8AC3E}">
        <p14:creationId xmlns:p14="http://schemas.microsoft.com/office/powerpoint/2010/main" val="185359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Labor Force Participation Rate</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p:txBody>
          <a:bodyPr>
            <a:normAutofit fontScale="92500" lnSpcReduction="10000"/>
          </a:bodyPr>
          <a:lstStyle/>
          <a:p>
            <a:r>
              <a:rPr lang="en-US" b="1" dirty="0"/>
              <a:t>Labor force participation rate </a:t>
            </a:r>
            <a:r>
              <a:rPr lang="en-US" dirty="0"/>
              <a:t>- the percentage of adults in an economy who are either employed or who are unemployed and looking for a job.</a:t>
            </a:r>
          </a:p>
          <a:p>
            <a:endParaRPr lang="en-US" dirty="0"/>
          </a:p>
          <a:p>
            <a:pPr marL="0" indent="0" algn="ctr">
              <a:buNone/>
            </a:pPr>
            <a:r>
              <a:rPr lang="en-US" dirty="0"/>
              <a:t>Labor force participation rate =     </a:t>
            </a:r>
            <a:r>
              <a:rPr lang="en-US" u="sng" dirty="0"/>
              <a:t>Total labor force</a:t>
            </a:r>
            <a:r>
              <a:rPr lang="en-US" dirty="0"/>
              <a:t>        x 100</a:t>
            </a:r>
          </a:p>
          <a:p>
            <a:pPr marL="0" indent="0" algn="ctr">
              <a:buNone/>
            </a:pPr>
            <a:r>
              <a:rPr lang="en-US" dirty="0"/>
              <a:t>                                           Total adult population</a:t>
            </a:r>
          </a:p>
          <a:p>
            <a:endParaRPr lang="en-US" dirty="0"/>
          </a:p>
          <a:p>
            <a:endParaRPr lang="en-US" dirty="0"/>
          </a:p>
          <a:p>
            <a:r>
              <a:rPr lang="en-US" u="sng" dirty="0"/>
              <a:t>Discussion Question</a:t>
            </a:r>
            <a:r>
              <a:rPr lang="en-US" dirty="0"/>
              <a:t>: Using the November 2021 statistics, what is the labor force participation rate?</a:t>
            </a:r>
          </a:p>
          <a:p>
            <a:endParaRPr lang="en-US" dirty="0"/>
          </a:p>
        </p:txBody>
      </p:sp>
    </p:spTree>
    <p:extLst>
      <p:ext uri="{BB962C8B-B14F-4D97-AF65-F5344CB8AC3E}">
        <p14:creationId xmlns:p14="http://schemas.microsoft.com/office/powerpoint/2010/main" val="199698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21.2 Patterns of Unemployment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416810"/>
            <a:ext cx="10515600" cy="1786840"/>
          </a:xfrm>
        </p:spPr>
        <p:txBody>
          <a:bodyPr>
            <a:normAutofit fontScale="77500" lnSpcReduction="20000"/>
          </a:bodyPr>
          <a:lstStyle/>
          <a:p>
            <a:r>
              <a:rPr lang="en-US" dirty="0"/>
              <a:t>The U.S. unemployment rate moves up and down as the economy moves in and out of recessions. </a:t>
            </a:r>
          </a:p>
          <a:p>
            <a:r>
              <a:rPr lang="en-US" dirty="0"/>
              <a:t>However, over time, the unemployment rate seems to return to a range of 4% to 6%. </a:t>
            </a:r>
          </a:p>
          <a:p>
            <a:r>
              <a:rPr lang="en-US" dirty="0"/>
              <a:t>There does not seem to be a long-term trend toward the rate moving generally higher or generally lower. (Source: Federal Reserve Economic Data (FRED), Unemployment Rate (UNRATE), https://fred.stlouisfed.org/series/UNRATE)</a:t>
            </a:r>
          </a:p>
          <a:p>
            <a:endParaRPr lang="en-US" dirty="0"/>
          </a:p>
        </p:txBody>
      </p:sp>
      <p:pic>
        <p:nvPicPr>
          <p:cNvPr id="4" name="Picture 3" descr="This graph illustrates the percent change in the unemployment rate over time. The y-axis measures the unemployment rate as a percent, from 0 to 12 in increments of 2 percent, and the x-axis shows the years, from 1960 to 2020. In 1960, the unemployment rate is slightly under 6 percent. It declines to under 4 percent in 1970. In the 1970s it generally increases, with intermittent years where it declines, and it is close to 10 percent in the early 1980s. It then generally decreases, with an increase in 1994, and is around 4 percent in 2000. It then increases to 2002, declines again to 2008, then spikes to 10 percent in 2009. It then decreases to 2019, and spikes past 8 percent in 2020.">
            <a:extLst>
              <a:ext uri="{FF2B5EF4-FFF2-40B4-BE49-F238E27FC236}">
                <a16:creationId xmlns:a16="http://schemas.microsoft.com/office/drawing/2014/main" id="{7D600EE3-62F8-733D-DE2F-861BEBEE64FB}"/>
              </a:ext>
            </a:extLst>
          </p:cNvPr>
          <p:cNvPicPr>
            <a:picLocks noChangeAspect="1"/>
          </p:cNvPicPr>
          <p:nvPr/>
        </p:nvPicPr>
        <p:blipFill>
          <a:blip r:embed="rId3"/>
          <a:stretch>
            <a:fillRect/>
          </a:stretch>
        </p:blipFill>
        <p:spPr>
          <a:xfrm>
            <a:off x="3933825" y="846908"/>
            <a:ext cx="4324350" cy="3512703"/>
          </a:xfrm>
          <a:prstGeom prst="rect">
            <a:avLst/>
          </a:prstGeom>
        </p:spPr>
      </p:pic>
    </p:spTree>
    <p:extLst>
      <p:ext uri="{BB962C8B-B14F-4D97-AF65-F5344CB8AC3E}">
        <p14:creationId xmlns:p14="http://schemas.microsoft.com/office/powerpoint/2010/main" val="351298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Unemployment Rates by Group - Gender</a:t>
            </a:r>
          </a:p>
        </p:txBody>
      </p:sp>
      <p:sp>
        <p:nvSpPr>
          <p:cNvPr id="8" name="Content Placeholder 7">
            <a:extLst>
              <a:ext uri="{FF2B5EF4-FFF2-40B4-BE49-F238E27FC236}">
                <a16:creationId xmlns:a16="http://schemas.microsoft.com/office/drawing/2014/main" id="{C602D486-E5A1-A693-3F0E-B8062581D5A1}"/>
              </a:ext>
            </a:extLst>
          </p:cNvPr>
          <p:cNvSpPr>
            <a:spLocks noGrp="1"/>
          </p:cNvSpPr>
          <p:nvPr>
            <p:ph sz="half" idx="2"/>
          </p:nvPr>
        </p:nvSpPr>
        <p:spPr/>
        <p:txBody>
          <a:bodyPr/>
          <a:lstStyle/>
          <a:p>
            <a:r>
              <a:rPr lang="en-US" dirty="0"/>
              <a:t>Unemployment rates for men used to be lower than unemployment rates for women.</a:t>
            </a:r>
          </a:p>
          <a:p>
            <a:r>
              <a:rPr lang="en-US" dirty="0"/>
              <a:t>In recent decades, the two rates have been very close, often with the unemployment rate for men somewhat higher. (Source: www.bls.gov)</a:t>
            </a:r>
          </a:p>
          <a:p>
            <a:endParaRPr lang="en-US" dirty="0"/>
          </a:p>
        </p:txBody>
      </p:sp>
      <p:pic>
        <p:nvPicPr>
          <p:cNvPr id="5" name="Picture 4" descr="The first shows male and female unemployment rates as two lines over time, with the y-axis showing the unemployment rate and x-axis showing years. The unemployment rate is measured in 2 percent increments, from 0 to 12, and time runs in years from 1974 to 2020. The male and female unemployment rates follow the same pattern of peaks and valleys, with the female unemployment rate generally higher than the male, until the early 1990s. In 1974, the line starts out at 6.6 percent for females. It jumps to above 9 percent in 1975 and 1982, then gradually declines until another peak in 2009, when it rises to 8 percent. It then gradually lowers to around 4 percent in 2019, when it then spikes again. In 1974 the line starts out at roughly 5 percent for males. It jumps to near 8 percent in 1975 and 10 percent in 1982, then gradually declines until another peak in 2009, when it rises to 10 percent. It then gradually lowers to around 4 percent in 2019, when it then spikes again.">
            <a:extLst>
              <a:ext uri="{FF2B5EF4-FFF2-40B4-BE49-F238E27FC236}">
                <a16:creationId xmlns:a16="http://schemas.microsoft.com/office/drawing/2014/main" id="{08789A10-D530-A242-8B9A-000F47E89994}"/>
              </a:ext>
            </a:extLst>
          </p:cNvPr>
          <p:cNvPicPr>
            <a:picLocks noChangeAspect="1"/>
          </p:cNvPicPr>
          <p:nvPr/>
        </p:nvPicPr>
        <p:blipFill>
          <a:blip r:embed="rId3"/>
          <a:stretch>
            <a:fillRect/>
          </a:stretch>
        </p:blipFill>
        <p:spPr>
          <a:xfrm>
            <a:off x="1037463" y="831274"/>
            <a:ext cx="4896016" cy="5166301"/>
          </a:xfrm>
          <a:prstGeom prst="rect">
            <a:avLst/>
          </a:prstGeom>
        </p:spPr>
      </p:pic>
    </p:spTree>
    <p:extLst>
      <p:ext uri="{BB962C8B-B14F-4D97-AF65-F5344CB8AC3E}">
        <p14:creationId xmlns:p14="http://schemas.microsoft.com/office/powerpoint/2010/main" val="3409717187"/>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TotalTime>
  <Words>1725</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Economics</vt:lpstr>
      <vt:lpstr>Ch.21 OUTLINE</vt:lpstr>
      <vt:lpstr>Replaced by Robots</vt:lpstr>
      <vt:lpstr>21.1 How Economists Define and Compute Unemployment Rate</vt:lpstr>
      <vt:lpstr>Employed, Unemployed, and Out of the Labor Force Distribution  of Adult Population (age 16 and older), January 2021</vt:lpstr>
      <vt:lpstr>Hidden Unemployment</vt:lpstr>
      <vt:lpstr>Labor Force Participation Rate</vt:lpstr>
      <vt:lpstr>21.2 Patterns of Unemployment</vt:lpstr>
      <vt:lpstr>Unemployment Rates by Group - Gender</vt:lpstr>
      <vt:lpstr>Unemployment Rates by Group - Age</vt:lpstr>
      <vt:lpstr>Unemployment Rates by Group - Race and Ethnicity</vt:lpstr>
      <vt:lpstr>International Unemployment Comparisons</vt:lpstr>
      <vt:lpstr>21.3 What Causes Changes in Unemployment over the Short Run</vt:lpstr>
      <vt:lpstr>Unemployment and Equilibrium in the Labor Market</vt:lpstr>
      <vt:lpstr>Sticky Wages in the Labor Market</vt:lpstr>
      <vt:lpstr>Why Wages Might Be Sticky Downward</vt:lpstr>
      <vt:lpstr>Why Wages Might Be Sticky Downward, Continued</vt:lpstr>
      <vt:lpstr>Rising Wage and Low Unemployment:  Where Is the Unemployment in Supply and Demand?</vt:lpstr>
      <vt:lpstr>Rising Wage and Low Unemployment:  Where Is the Unemployment in Supply and Demand?</vt:lpstr>
      <vt:lpstr>21.4 What Causes Changes in Unemployment over the Long Run</vt:lpstr>
      <vt:lpstr>Productivity Shifts and the Natural Rate of Unemployment</vt:lpstr>
      <vt:lpstr>Productivity Shifts and the Natural Rate of Unemployment</vt:lpstr>
      <vt:lpstr>Public Policy and the Natural Rate of Unemployment</vt:lpstr>
      <vt:lpstr>Public Policy and the Natural Rate of Unemployment, Continued</vt:lpstr>
      <vt:lpstr>The Natural Rate of Unemployment in Recent Years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86</cp:revision>
  <dcterms:created xsi:type="dcterms:W3CDTF">2018-05-29T21:16:34Z</dcterms:created>
  <dcterms:modified xsi:type="dcterms:W3CDTF">2025-09-16T18:03:29Z</dcterms:modified>
</cp:coreProperties>
</file>