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61"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7F4C7-6843-4202-BE17-4CEDC4A59E56}" v="1" dt="2021-04-13T03:49:3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02"/>
    <p:restoredTop sz="94674"/>
  </p:normalViewPr>
  <p:slideViewPr>
    <p:cSldViewPr snapToGrid="0" snapToObjects="1">
      <p:cViewPr varScale="1">
        <p:scale>
          <a:sx n="114" d="100"/>
          <a:sy n="114" d="100"/>
        </p:scale>
        <p:origin x="108" y="11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Yang" clId="Web-{3D07F4C7-6843-4202-BE17-4CEDC4A59E56}"/>
    <pc:docChg chg="addSld">
      <pc:chgData name="April Yang" userId="" providerId="" clId="Web-{3D07F4C7-6843-4202-BE17-4CEDC4A59E56}" dt="2021-04-13T03:49:35.317" v="0"/>
      <pc:docMkLst>
        <pc:docMk/>
      </pc:docMkLst>
      <pc:sldChg chg="new">
        <pc:chgData name="April Yang" userId="" providerId="" clId="Web-{3D07F4C7-6843-4202-BE17-4CEDC4A59E56}" dt="2021-04-13T03:49:35.317" v="0"/>
        <pc:sldMkLst>
          <pc:docMk/>
          <pc:sldMk cId="1067035083" sldId="25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a:xfrm>
            <a:off x="1524000" y="2327052"/>
            <a:ext cx="9144000" cy="1011237"/>
          </a:xfrm>
        </p:spPr>
        <p:txBody>
          <a:bodyPr/>
          <a:lstStyle/>
          <a:p>
            <a:r>
              <a:rPr lang="en-US" dirty="0"/>
              <a:t>Economics</a:t>
            </a:r>
          </a:p>
        </p:txBody>
      </p:sp>
      <p:sp>
        <p:nvSpPr>
          <p:cNvPr id="2" name="Text Placeholder 23">
            <a:extLst>
              <a:ext uri="{FF2B5EF4-FFF2-40B4-BE49-F238E27FC236}">
                <a16:creationId xmlns:a16="http://schemas.microsoft.com/office/drawing/2014/main" id="{2AAA4829-678E-B3DC-AD72-AE171E742F69}"/>
              </a:ext>
            </a:extLst>
          </p:cNvPr>
          <p:cNvSpPr>
            <a:spLocks noGrp="1"/>
          </p:cNvSpPr>
          <p:nvPr>
            <p:ph type="body" sz="quarter" idx="14"/>
          </p:nvPr>
        </p:nvSpPr>
        <p:spPr>
          <a:xfrm>
            <a:off x="1524000" y="3338516"/>
            <a:ext cx="9144000" cy="717294"/>
          </a:xfrm>
        </p:spPr>
        <p:txBody>
          <a:bodyPr>
            <a:normAutofit fontScale="92500" lnSpcReduction="10000"/>
          </a:bodyPr>
          <a:lstStyle/>
          <a:p>
            <a:r>
              <a:rPr lang="en-US" sz="5500" dirty="0"/>
              <a:t>INFLATION</a:t>
            </a:r>
          </a:p>
          <a:p>
            <a:endParaRPr lang="en-US" dirty="0"/>
          </a:p>
        </p:txBody>
      </p:sp>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Additional Price Indices</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a:xfrm>
            <a:off x="838200" y="955964"/>
            <a:ext cx="10515600" cy="4961510"/>
          </a:xfrm>
        </p:spPr>
        <p:txBody>
          <a:bodyPr>
            <a:normAutofit fontScale="92500" lnSpcReduction="20000"/>
          </a:bodyPr>
          <a:lstStyle/>
          <a:p>
            <a:r>
              <a:rPr lang="en-US" b="1" dirty="0"/>
              <a:t>Producer Price Index (PPI) </a:t>
            </a:r>
            <a:r>
              <a:rPr lang="en-US" dirty="0"/>
              <a:t>- a measure of inflation based on prices paid for supplies and inputs by producers of goods and services.</a:t>
            </a:r>
          </a:p>
          <a:p>
            <a:pPr lvl="1"/>
            <a:r>
              <a:rPr lang="en-US" dirty="0"/>
              <a:t>Different industries, commodities, and stages of processing.</a:t>
            </a:r>
          </a:p>
          <a:p>
            <a:endParaRPr lang="en-US" dirty="0"/>
          </a:p>
          <a:p>
            <a:r>
              <a:rPr lang="en-US" b="1" dirty="0"/>
              <a:t>International Price Index </a:t>
            </a:r>
            <a:r>
              <a:rPr lang="en-US" dirty="0"/>
              <a:t>- a measure of inflation based on the prices of merchandise that are exported or imported.</a:t>
            </a:r>
          </a:p>
          <a:p>
            <a:endParaRPr lang="en-US" dirty="0"/>
          </a:p>
          <a:p>
            <a:r>
              <a:rPr lang="en-US" b="1" dirty="0"/>
              <a:t>Employment Cost Index </a:t>
            </a:r>
            <a:r>
              <a:rPr lang="en-US" dirty="0"/>
              <a:t>- a measure of inflation based on wages paid in the labor market.</a:t>
            </a:r>
          </a:p>
          <a:p>
            <a:endParaRPr lang="en-US" dirty="0"/>
          </a:p>
          <a:p>
            <a:r>
              <a:rPr lang="en-US" b="1" dirty="0"/>
              <a:t>GDP deflator </a:t>
            </a:r>
            <a:r>
              <a:rPr lang="en-US" dirty="0"/>
              <a:t>- a measure of inflation based on the prices of all the GDP components (consumption, investment, government, exports minus imports).</a:t>
            </a:r>
          </a:p>
          <a:p>
            <a:endParaRPr lang="en-US" dirty="0"/>
          </a:p>
        </p:txBody>
      </p:sp>
    </p:spTree>
    <p:extLst>
      <p:ext uri="{BB962C8B-B14F-4D97-AF65-F5344CB8AC3E}">
        <p14:creationId xmlns:p14="http://schemas.microsoft.com/office/powerpoint/2010/main" val="1475697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22.3 How the U.S. and Other Countries Experience Inflation</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a:xfrm>
            <a:off x="838200" y="955964"/>
            <a:ext cx="10515600" cy="5105202"/>
          </a:xfrm>
        </p:spPr>
        <p:txBody>
          <a:bodyPr>
            <a:normAutofit fontScale="92500" lnSpcReduction="10000"/>
          </a:bodyPr>
          <a:lstStyle/>
          <a:p>
            <a:r>
              <a:rPr lang="en-US" dirty="0"/>
              <a:t>Notable waves of U.S. inflation:</a:t>
            </a:r>
          </a:p>
          <a:p>
            <a:pPr lvl="1"/>
            <a:r>
              <a:rPr lang="en-US" dirty="0"/>
              <a:t>after World War I </a:t>
            </a:r>
          </a:p>
          <a:p>
            <a:pPr lvl="1"/>
            <a:r>
              <a:rPr lang="en-US" dirty="0"/>
              <a:t>after World War II</a:t>
            </a:r>
          </a:p>
          <a:p>
            <a:pPr lvl="1"/>
            <a:r>
              <a:rPr lang="en-US" dirty="0"/>
              <a:t>the 1970s</a:t>
            </a:r>
          </a:p>
          <a:p>
            <a:r>
              <a:rPr lang="en-US" b="1" dirty="0"/>
              <a:t>Deflation </a:t>
            </a:r>
            <a:r>
              <a:rPr lang="en-US" dirty="0"/>
              <a:t>- severe negative inflation.</a:t>
            </a:r>
          </a:p>
          <a:p>
            <a:pPr lvl="1"/>
            <a:r>
              <a:rPr lang="en-US" dirty="0"/>
              <a:t>when most prices in the economy are falling.</a:t>
            </a:r>
          </a:p>
          <a:p>
            <a:r>
              <a:rPr lang="en-US" dirty="0"/>
              <a:t>Notable periods of U.S. deflation:</a:t>
            </a:r>
          </a:p>
          <a:p>
            <a:pPr lvl="1"/>
            <a:r>
              <a:rPr lang="en-US" dirty="0"/>
              <a:t>following the 1920-21 recession </a:t>
            </a:r>
          </a:p>
          <a:p>
            <a:pPr lvl="1"/>
            <a:r>
              <a:rPr lang="en-US" dirty="0"/>
              <a:t>the Great Depression of the 1930s</a:t>
            </a:r>
          </a:p>
          <a:p>
            <a:r>
              <a:rPr lang="en-US" b="1" dirty="0"/>
              <a:t>Hyperinflation</a:t>
            </a:r>
            <a:r>
              <a:rPr lang="en-US" dirty="0"/>
              <a:t> - an outburst of high inflation that often occurs (although not exclusively) when economies shift from a controlled economy to a market-oriented economy</a:t>
            </a:r>
          </a:p>
          <a:p>
            <a:pPr lvl="1"/>
            <a:r>
              <a:rPr lang="en-US" dirty="0"/>
              <a:t>The closest the United States has ever reached hyperinflation was during the 1860–1865 Civil War, in the Confederate states.</a:t>
            </a:r>
          </a:p>
          <a:p>
            <a:endParaRPr lang="en-US" dirty="0"/>
          </a:p>
        </p:txBody>
      </p:sp>
    </p:spTree>
    <p:extLst>
      <p:ext uri="{BB962C8B-B14F-4D97-AF65-F5344CB8AC3E}">
        <p14:creationId xmlns:p14="http://schemas.microsoft.com/office/powerpoint/2010/main" val="2309357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U.S. Price Level and Inflation Rates</a:t>
            </a:r>
          </a:p>
        </p:txBody>
      </p:sp>
      <p:sp>
        <p:nvSpPr>
          <p:cNvPr id="3" name="Content Placeholder 2">
            <a:extLst>
              <a:ext uri="{FF2B5EF4-FFF2-40B4-BE49-F238E27FC236}">
                <a16:creationId xmlns:a16="http://schemas.microsoft.com/office/drawing/2014/main" id="{3602E037-F56D-A6F4-E6BF-620C81A26395}"/>
              </a:ext>
            </a:extLst>
          </p:cNvPr>
          <p:cNvSpPr>
            <a:spLocks noGrp="1"/>
          </p:cNvSpPr>
          <p:nvPr>
            <p:ph sz="half" idx="2"/>
          </p:nvPr>
        </p:nvSpPr>
        <p:spPr/>
        <p:txBody>
          <a:bodyPr>
            <a:normAutofit fontScale="92500"/>
          </a:bodyPr>
          <a:lstStyle/>
          <a:p>
            <a:pPr marL="0" indent="0">
              <a:buNone/>
            </a:pPr>
            <a:r>
              <a:rPr lang="en-US" dirty="0">
                <a:solidFill>
                  <a:srgbClr val="0070C0"/>
                </a:solidFill>
              </a:rPr>
              <a:t>(a) </a:t>
            </a:r>
            <a:r>
              <a:rPr lang="en-US" dirty="0"/>
              <a:t>The U.S. price level rose relatively little over the first half of the twentieth century.  Afterwards, it gradually increases until about 1973, then increases more rapidly through the remainder of the 1970s and beyond, with periodic dips, until 2016, when it reached around 240.</a:t>
            </a:r>
          </a:p>
          <a:p>
            <a:pPr marL="0" indent="0">
              <a:buNone/>
            </a:pPr>
            <a:r>
              <a:rPr lang="en-US" dirty="0">
                <a:solidFill>
                  <a:srgbClr val="0070C0"/>
                </a:solidFill>
              </a:rPr>
              <a:t>(b) </a:t>
            </a:r>
            <a:r>
              <a:rPr lang="en-US" dirty="0"/>
              <a:t>In 1948, the graph starts out with inflation at almost 7%, goes up and down periodically, with peaks in the 1940s and the 1970s, until settling to around 1.2% in 2020.</a:t>
            </a:r>
          </a:p>
          <a:p>
            <a:endParaRPr lang="en-US" dirty="0"/>
          </a:p>
        </p:txBody>
      </p:sp>
      <p:pic>
        <p:nvPicPr>
          <p:cNvPr id="5" name="Picture 4" descr="Two graphs are illustrated here. The first shows the U.S. price level over time. The y-axis measures the price level, from 0 to 300, in increments of 50. The x-axis shows years from 1948 to 2020. Beginning in 1948, the price level is roughly 25, then it increases at a relatively slow rate, so the line is fairly flat, until 1970, when it gets steeper. In 2020 the price index is around 260. The second graph illustrates the U.S. inflation rate over time. The y-axis measures the inflation rate as a percent, from –2 to 16, in 2 percent increments. The x-axis shows years from 1948 to 2020. The inflation rate rises and falls over time. In 1948 it is roughly 7 percent, then it drops to –1 in 1950, then climbs to 8 percent in 1952, then it declines to 0 in 1956, then it gradually increases to 1972, where it spikes to 11 percent, with another spike 1980 to nearly 14 percent, then it declines to 2 percent in 1985, and generally stays in the 2 to 5 percent range for the next 15 years, with a negative rate in 2009.">
            <a:extLst>
              <a:ext uri="{FF2B5EF4-FFF2-40B4-BE49-F238E27FC236}">
                <a16:creationId xmlns:a16="http://schemas.microsoft.com/office/drawing/2014/main" id="{D221FE0E-7792-3C98-11B6-B82117840FAE}"/>
              </a:ext>
            </a:extLst>
          </p:cNvPr>
          <p:cNvPicPr>
            <a:picLocks noChangeAspect="1"/>
          </p:cNvPicPr>
          <p:nvPr/>
        </p:nvPicPr>
        <p:blipFill>
          <a:blip r:embed="rId3"/>
          <a:stretch>
            <a:fillRect/>
          </a:stretch>
        </p:blipFill>
        <p:spPr>
          <a:xfrm>
            <a:off x="838200" y="1029334"/>
            <a:ext cx="4465320" cy="5463540"/>
          </a:xfrm>
          <a:prstGeom prst="rect">
            <a:avLst/>
          </a:prstGeom>
        </p:spPr>
      </p:pic>
    </p:spTree>
    <p:extLst>
      <p:ext uri="{BB962C8B-B14F-4D97-AF65-F5344CB8AC3E}">
        <p14:creationId xmlns:p14="http://schemas.microsoft.com/office/powerpoint/2010/main" val="126741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pPr marL="0" marR="0" lvl="0" indent="0" rtl="0">
              <a:spcBef>
                <a:spcPts val="0"/>
              </a:spcBef>
            </a:pPr>
            <a:r>
              <a:rPr lang="en-US" dirty="0"/>
              <a:t>Countries with Relatively Low Inflation Rates, 1961–2020</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a:xfrm>
            <a:off x="838200" y="4778235"/>
            <a:ext cx="10515600" cy="1081446"/>
          </a:xfrm>
        </p:spPr>
        <p:txBody>
          <a:bodyPr>
            <a:normAutofit fontScale="92500" lnSpcReduction="10000"/>
          </a:bodyPr>
          <a:lstStyle/>
          <a:p>
            <a:r>
              <a:rPr lang="en-US" dirty="0"/>
              <a:t>This chart shows the annual percentage change in consumer prices compared with the previous year’s consumer prices in the United States, the United Kingdom, Japan, and Germany.</a:t>
            </a:r>
          </a:p>
          <a:p>
            <a:endParaRPr lang="en-US" dirty="0"/>
          </a:p>
        </p:txBody>
      </p:sp>
      <p:pic>
        <p:nvPicPr>
          <p:cNvPr id="4" name="Picture 3" descr="This graph uses four lines to illustrate the inflation rates of the U.S., Japan, Germany, and the United Kingdom. The y-axis measures the inflation rate as a percent, from –5 to 30, in 5 percent increments. The x-axis shows years from 1960 to 2020. All four lines generally follow the same pattern of increases and decreases. From 1960 to 1990, Germany has the lowest inflation rates. From 1990 to 2020, Japan has the lowest inflation rates. Generally, the United Kingdom has the highest inflation rates, followed by the U.S. The graph shows that the United States, Japan, Germany, and the United Kingdom all had periods of high inflation in the 1970s and early 1980s. Japan had inflation of 23 percent in 1974, and the United Kingdom had inflation of nearly 25 percent in 1975. Beginning in the mid-1980s, inflation steadily declined in each country, and was consistently below 5 percent in all four countries from the early 1990s to 2020. Japan had negative inflation for much of the 2000s.">
            <a:extLst>
              <a:ext uri="{FF2B5EF4-FFF2-40B4-BE49-F238E27FC236}">
                <a16:creationId xmlns:a16="http://schemas.microsoft.com/office/drawing/2014/main" id="{27D95763-E7E4-C9C6-9622-34FEE98B3A6D}"/>
              </a:ext>
            </a:extLst>
          </p:cNvPr>
          <p:cNvPicPr>
            <a:picLocks noChangeAspect="1"/>
          </p:cNvPicPr>
          <p:nvPr/>
        </p:nvPicPr>
        <p:blipFill>
          <a:blip r:embed="rId3"/>
          <a:stretch>
            <a:fillRect/>
          </a:stretch>
        </p:blipFill>
        <p:spPr>
          <a:xfrm>
            <a:off x="2266950" y="923446"/>
            <a:ext cx="7658100" cy="3721051"/>
          </a:xfrm>
          <a:prstGeom prst="rect">
            <a:avLst/>
          </a:prstGeom>
        </p:spPr>
      </p:pic>
    </p:spTree>
    <p:extLst>
      <p:ext uri="{BB962C8B-B14F-4D97-AF65-F5344CB8AC3E}">
        <p14:creationId xmlns:p14="http://schemas.microsoft.com/office/powerpoint/2010/main" val="87675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a:xfrm>
            <a:off x="838200" y="365125"/>
            <a:ext cx="10515600" cy="645535"/>
          </a:xfrm>
        </p:spPr>
        <p:txBody>
          <a:bodyPr>
            <a:normAutofit fontScale="90000"/>
          </a:bodyPr>
          <a:lstStyle/>
          <a:p>
            <a:pPr marL="0" marR="0" lvl="0" indent="0" rtl="0">
              <a:spcBef>
                <a:spcPts val="0"/>
              </a:spcBef>
            </a:pPr>
            <a:r>
              <a:rPr lang="en-US" dirty="0"/>
              <a:t>Countries with Relatively High Inflation </a:t>
            </a:r>
            <a:br>
              <a:rPr lang="en-US" dirty="0"/>
            </a:br>
            <a:r>
              <a:rPr lang="en-US" dirty="0"/>
              <a:t>Rates, 1981–2021</a:t>
            </a:r>
          </a:p>
        </p:txBody>
      </p:sp>
      <p:sp>
        <p:nvSpPr>
          <p:cNvPr id="2" name="Content Placeholder 1">
            <a:extLst>
              <a:ext uri="{FF2B5EF4-FFF2-40B4-BE49-F238E27FC236}">
                <a16:creationId xmlns:a16="http://schemas.microsoft.com/office/drawing/2014/main" id="{4E1C92B3-EE7C-9813-8EC2-B7EDA36A7F80}"/>
              </a:ext>
            </a:extLst>
          </p:cNvPr>
          <p:cNvSpPr>
            <a:spLocks noGrp="1"/>
          </p:cNvSpPr>
          <p:nvPr>
            <p:ph sz="half" idx="1"/>
          </p:nvPr>
        </p:nvSpPr>
        <p:spPr>
          <a:xfrm>
            <a:off x="838200" y="1110343"/>
            <a:ext cx="5181600" cy="5066620"/>
          </a:xfrm>
        </p:spPr>
        <p:txBody>
          <a:bodyPr>
            <a:normAutofit fontScale="85000" lnSpcReduction="20000"/>
          </a:bodyPr>
          <a:lstStyle/>
          <a:p>
            <a:pPr marL="0" indent="0">
              <a:buNone/>
            </a:pPr>
            <a:r>
              <a:rPr lang="en-US" dirty="0"/>
              <a:t>These charts show inflation rates in Brazil, China, and Russia. </a:t>
            </a:r>
          </a:p>
          <a:p>
            <a:pPr marL="0" indent="0">
              <a:buNone/>
            </a:pPr>
            <a:r>
              <a:rPr lang="en-US" dirty="0"/>
              <a:t>(a) Of these, Brazil and Russia experienced hyperinflation at some point between the mid-1980s and mid-1990s. </a:t>
            </a:r>
          </a:p>
          <a:p>
            <a:pPr marL="0" indent="0">
              <a:buNone/>
            </a:pPr>
            <a:r>
              <a:rPr lang="en-US" dirty="0"/>
              <a:t>(b) Though not as high, China and Nigeria also had high inflation rates in the mid-1990s. Even though their inflation rates have come down over the last two decades, several of these countries continue to see significant inflation rates. </a:t>
            </a:r>
            <a:r>
              <a:rPr lang="en-US" sz="2300" dirty="0"/>
              <a:t>(Sources: http://research.stlouisfed.org/fred2/series/FPCPITOTLZGBRA; http://research.stlouisfed.org/fred2/series/CHNCPIALLMINMEI; http://research.stlouisfed.org/fred2/series/FPCPITOTLZGRUS)</a:t>
            </a:r>
          </a:p>
          <a:p>
            <a:endParaRPr lang="en-US" dirty="0"/>
          </a:p>
        </p:txBody>
      </p:sp>
      <p:pic>
        <p:nvPicPr>
          <p:cNvPr id="7" name="Picture 6" descr="There are two graphs illustrated here. The first shows three lines representing the inflation rate over time in Brazil, Russia, and China, from the years 1981 to 1995. Years are measured on the x-axis, and the inflation rate is measured on the y-axis, from 0 to 3500 percent, in increments of 500 percent. Only Brazil has inflation rate data available for all the years depicted. Brazil’s inflation rate is generally flat, at between 25 and 50 percent, from 1981 to 1987, when it spikes to 3,000 percent in 1990. It then plummets to 500 percent in 1991, then increases to slightly above 2000 percent in 1994, and then plummets again in 1995, to around 25 percent. In 1993, Russia’s inflation rate is near 1,000 percent, but it declines to 50 percent in 1995. China’s inflation rate is 0 percent in 1994 and 1995.&#10;&#10;The second graph shows 3 lines, representing the inflation rate over time in Brazil, Russia, and China, from the years 1996 to 2020. Years are measured on the x-axis, and the inflation rate is measured on the y-axis, from –10 to 100 percent, in increments of 10 percent. Brazil’s inflation rate begins at 15 percent in 1996, and declines to 2 percent in 1998. It rises to 15 percent in 2003, then declines and is relatively constant between 5 and 10 percent until 2020. Russia’s inflation rate begins at 45 percent in 1996, declines to 15 percent in 1997, then increases to 85 percent in 1999, then declines to 20 percent in 2000, and continues to decrease to nearly 0 percent in 2020. China’s inflation rate is the lowest of the three countries, beginning at 9 percent in 1996, and declining to 0 percent in 1998, and remaining between 0 and 3 percent through 2020.">
            <a:extLst>
              <a:ext uri="{FF2B5EF4-FFF2-40B4-BE49-F238E27FC236}">
                <a16:creationId xmlns:a16="http://schemas.microsoft.com/office/drawing/2014/main" id="{04280E4D-E400-B2DD-4129-02DAB91941F6}"/>
              </a:ext>
            </a:extLst>
          </p:cNvPr>
          <p:cNvPicPr>
            <a:picLocks noChangeAspect="1"/>
          </p:cNvPicPr>
          <p:nvPr/>
        </p:nvPicPr>
        <p:blipFill>
          <a:blip r:embed="rId3"/>
          <a:stretch>
            <a:fillRect/>
          </a:stretch>
        </p:blipFill>
        <p:spPr>
          <a:xfrm>
            <a:off x="6480464" y="825744"/>
            <a:ext cx="4873336" cy="5841756"/>
          </a:xfrm>
          <a:prstGeom prst="rect">
            <a:avLst/>
          </a:prstGeom>
        </p:spPr>
      </p:pic>
    </p:spTree>
    <p:extLst>
      <p:ext uri="{BB962C8B-B14F-4D97-AF65-F5344CB8AC3E}">
        <p14:creationId xmlns:p14="http://schemas.microsoft.com/office/powerpoint/2010/main" val="1272999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22.4 The Confusion Over Inflation</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p:txBody>
          <a:bodyPr/>
          <a:lstStyle/>
          <a:p>
            <a:r>
              <a:rPr lang="en-US" dirty="0"/>
              <a:t>If other economic variables (prices, wages, and interest rates) </a:t>
            </a:r>
            <a:r>
              <a:rPr lang="en-US" u="sng" dirty="0"/>
              <a:t>do not</a:t>
            </a:r>
            <a:r>
              <a:rPr lang="en-US" dirty="0"/>
              <a:t> move in sync with inflation, or if they adjust for inflation only after a </a:t>
            </a:r>
            <a:r>
              <a:rPr lang="en-US" u="sng" dirty="0"/>
              <a:t>time lag</a:t>
            </a:r>
            <a:r>
              <a:rPr lang="en-US" dirty="0"/>
              <a:t>, then inflation can cause three types of problems:</a:t>
            </a:r>
          </a:p>
          <a:p>
            <a:endParaRPr lang="en-US" dirty="0"/>
          </a:p>
          <a:p>
            <a:pPr lvl="1"/>
            <a:r>
              <a:rPr lang="en-US" dirty="0"/>
              <a:t>unintended redistributions of purchasing power</a:t>
            </a:r>
          </a:p>
          <a:p>
            <a:pPr lvl="1"/>
            <a:r>
              <a:rPr lang="en-US" dirty="0"/>
              <a:t>blurred price signals</a:t>
            </a:r>
          </a:p>
          <a:p>
            <a:pPr lvl="1"/>
            <a:r>
              <a:rPr lang="en-US" dirty="0"/>
              <a:t>difficulties in long-term planning</a:t>
            </a:r>
          </a:p>
          <a:p>
            <a:endParaRPr lang="en-US" dirty="0"/>
          </a:p>
        </p:txBody>
      </p:sp>
    </p:spTree>
    <p:extLst>
      <p:ext uri="{BB962C8B-B14F-4D97-AF65-F5344CB8AC3E}">
        <p14:creationId xmlns:p14="http://schemas.microsoft.com/office/powerpoint/2010/main" val="854567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Unintended Redistributions of Purchasing Power</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a:xfrm>
            <a:off x="838200" y="955964"/>
            <a:ext cx="10515600" cy="4778630"/>
          </a:xfrm>
        </p:spPr>
        <p:txBody>
          <a:bodyPr>
            <a:normAutofit/>
          </a:bodyPr>
          <a:lstStyle/>
          <a:p>
            <a:r>
              <a:rPr lang="en-US" dirty="0"/>
              <a:t>People are hurt by inflation when:</a:t>
            </a:r>
          </a:p>
          <a:p>
            <a:pPr lvl="1"/>
            <a:r>
              <a:rPr lang="en-US" dirty="0"/>
              <a:t>they are holding cash</a:t>
            </a:r>
          </a:p>
          <a:p>
            <a:pPr lvl="1"/>
            <a:r>
              <a:rPr lang="en-US" dirty="0"/>
              <a:t>they have financial asset investments where the nominal return does not keep up with inflation (also can be exacerbated by taxes)</a:t>
            </a:r>
          </a:p>
          <a:p>
            <a:pPr lvl="1"/>
            <a:r>
              <a:rPr lang="en-US" dirty="0"/>
              <a:t>wages lag behind inflation </a:t>
            </a:r>
          </a:p>
          <a:p>
            <a:pPr lvl="2"/>
            <a:r>
              <a:rPr lang="en-US" dirty="0"/>
              <a:t>wage adjustments are often somewhat sticky and occur only once or twice a year.</a:t>
            </a:r>
          </a:p>
          <a:p>
            <a:pPr lvl="1"/>
            <a:r>
              <a:rPr lang="en-US" dirty="0"/>
              <a:t>they are a retiree receiving a private company defined pension</a:t>
            </a:r>
          </a:p>
          <a:p>
            <a:endParaRPr lang="en-US" dirty="0"/>
          </a:p>
          <a:p>
            <a:r>
              <a:rPr lang="en-US" dirty="0"/>
              <a:t>Ordinary people can sometimes benefit from inflation.</a:t>
            </a:r>
          </a:p>
          <a:p>
            <a:pPr lvl="1"/>
            <a:r>
              <a:rPr lang="en-US" dirty="0"/>
              <a:t>A borrower paying a fixed interest rate can end up better off, because they can repay their loans in dollars that are worth less than originally expected.</a:t>
            </a:r>
          </a:p>
          <a:p>
            <a:endParaRPr lang="en-US" dirty="0"/>
          </a:p>
        </p:txBody>
      </p:sp>
    </p:spTree>
    <p:extLst>
      <p:ext uri="{BB962C8B-B14F-4D97-AF65-F5344CB8AC3E}">
        <p14:creationId xmlns:p14="http://schemas.microsoft.com/office/powerpoint/2010/main" val="2150527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U.S. Minimum Wage and Inflation</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a:xfrm>
            <a:off x="838200" y="4564519"/>
            <a:ext cx="10515600" cy="1917469"/>
          </a:xfrm>
        </p:spPr>
        <p:txBody>
          <a:bodyPr>
            <a:normAutofit fontScale="77500" lnSpcReduction="20000"/>
          </a:bodyPr>
          <a:lstStyle/>
          <a:p>
            <a:r>
              <a:rPr lang="en-US" dirty="0"/>
              <a:t>After adjusting for inflation, the federal minimum wage dropped about 30 percent from 1965 to 2020, even though the nominal figure climbed from $1.40 to $7.25 per hour. </a:t>
            </a:r>
          </a:p>
          <a:p>
            <a:r>
              <a:rPr lang="en-US" dirty="0"/>
              <a:t>Increases in the minimum wage between 2008 and 2010 kept the decline from being worse - as it would have been if the wage had remained the same as it did from 1997 through 2007. </a:t>
            </a:r>
            <a:r>
              <a:rPr lang="en-US" sz="2300" dirty="0"/>
              <a:t>(Sources: http://www.dol.gov/whd/minwage/chart.htm; http://data.bls.gov/cgi-bin/surveymost?cu)</a:t>
            </a:r>
          </a:p>
          <a:p>
            <a:endParaRPr lang="en-US" dirty="0"/>
          </a:p>
        </p:txBody>
      </p:sp>
      <p:pic>
        <p:nvPicPr>
          <p:cNvPr id="4" name="Picture 3" descr="This graph illustrates minimum wage and inflation. The y-axis measures the minimum wage in dollars, from 0 to 16, in increments of 2 dollars. The x-axis measures years, from 1965 to 2020. The minimum wage starts in 1965 at around 9 dollars, but then steadily declines over time, until it is around 6 dollars in 2020.">
            <a:extLst>
              <a:ext uri="{FF2B5EF4-FFF2-40B4-BE49-F238E27FC236}">
                <a16:creationId xmlns:a16="http://schemas.microsoft.com/office/drawing/2014/main" id="{A886E1B4-F626-BF07-68D7-C9DD1265A5FA}"/>
              </a:ext>
            </a:extLst>
          </p:cNvPr>
          <p:cNvPicPr>
            <a:picLocks noChangeAspect="1"/>
          </p:cNvPicPr>
          <p:nvPr/>
        </p:nvPicPr>
        <p:blipFill>
          <a:blip r:embed="rId3"/>
          <a:stretch>
            <a:fillRect/>
          </a:stretch>
        </p:blipFill>
        <p:spPr>
          <a:xfrm>
            <a:off x="3124200" y="763732"/>
            <a:ext cx="5943600" cy="3826764"/>
          </a:xfrm>
          <a:prstGeom prst="rect">
            <a:avLst/>
          </a:prstGeom>
        </p:spPr>
      </p:pic>
    </p:spTree>
    <p:extLst>
      <p:ext uri="{BB962C8B-B14F-4D97-AF65-F5344CB8AC3E}">
        <p14:creationId xmlns:p14="http://schemas.microsoft.com/office/powerpoint/2010/main" val="1889451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Blurred Price Signals</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p:txBody>
          <a:bodyPr>
            <a:normAutofit fontScale="92500" lnSpcReduction="20000"/>
          </a:bodyPr>
          <a:lstStyle/>
          <a:p>
            <a:r>
              <a:rPr lang="en-US" dirty="0"/>
              <a:t>Prices are the messengers in a market economy, conveying information about conditions of demand and supply.</a:t>
            </a:r>
          </a:p>
          <a:p>
            <a:endParaRPr lang="en-US" dirty="0"/>
          </a:p>
          <a:p>
            <a:r>
              <a:rPr lang="en-US" dirty="0"/>
              <a:t>Inflation blurs those price messages. </a:t>
            </a:r>
          </a:p>
          <a:p>
            <a:endParaRPr lang="en-US" dirty="0"/>
          </a:p>
          <a:p>
            <a:r>
              <a:rPr lang="en-US" dirty="0"/>
              <a:t>Inflation means that we perceive price signals more vaguely, like static on the radio .</a:t>
            </a:r>
          </a:p>
          <a:p>
            <a:endParaRPr lang="en-US" dirty="0"/>
          </a:p>
          <a:p>
            <a:r>
              <a:rPr lang="en-US" dirty="0"/>
              <a:t>When the levels and changes of prices become </a:t>
            </a:r>
            <a:r>
              <a:rPr lang="en-US" u="sng" dirty="0"/>
              <a:t>uncertain</a:t>
            </a:r>
            <a:r>
              <a:rPr lang="en-US" dirty="0"/>
              <a:t>, businesses and individuals find it </a:t>
            </a:r>
            <a:r>
              <a:rPr lang="en-US" u="sng" dirty="0"/>
              <a:t>harder to react</a:t>
            </a:r>
            <a:r>
              <a:rPr lang="en-US" dirty="0"/>
              <a:t> to economic signals.</a:t>
            </a:r>
          </a:p>
          <a:p>
            <a:endParaRPr lang="en-US" dirty="0"/>
          </a:p>
        </p:txBody>
      </p:sp>
    </p:spTree>
    <p:extLst>
      <p:ext uri="{BB962C8B-B14F-4D97-AF65-F5344CB8AC3E}">
        <p14:creationId xmlns:p14="http://schemas.microsoft.com/office/powerpoint/2010/main" val="4001635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Problems of Long-Term Planning</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p:txBody>
          <a:bodyPr/>
          <a:lstStyle/>
          <a:p>
            <a:r>
              <a:rPr lang="en-US" dirty="0"/>
              <a:t>Inflation can make long-term planning difficult.</a:t>
            </a:r>
          </a:p>
          <a:p>
            <a:endParaRPr lang="en-US" dirty="0"/>
          </a:p>
          <a:p>
            <a:pPr lvl="1"/>
            <a:r>
              <a:rPr lang="en-US" dirty="0"/>
              <a:t>Planning for retirement in unknown future dollar levels.</a:t>
            </a:r>
          </a:p>
          <a:p>
            <a:pPr lvl="1"/>
            <a:endParaRPr lang="en-US" dirty="0"/>
          </a:p>
          <a:p>
            <a:pPr lvl="1"/>
            <a:r>
              <a:rPr lang="en-US" dirty="0"/>
              <a:t>More time spent by businesses finding ways of profiting from inflation vs. less time spent on productivity, innovation, or quality of service.</a:t>
            </a:r>
          </a:p>
          <a:p>
            <a:endParaRPr lang="en-US" dirty="0"/>
          </a:p>
        </p:txBody>
      </p:sp>
    </p:spTree>
    <p:extLst>
      <p:ext uri="{BB962C8B-B14F-4D97-AF65-F5344CB8AC3E}">
        <p14:creationId xmlns:p14="http://schemas.microsoft.com/office/powerpoint/2010/main" val="416386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Ch.22 OUTLINE</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p:txBody>
          <a:bodyPr/>
          <a:lstStyle/>
          <a:p>
            <a:r>
              <a:rPr lang="en-US" dirty="0"/>
              <a:t>22.1: Tracking Inflation</a:t>
            </a:r>
          </a:p>
          <a:p>
            <a:r>
              <a:rPr lang="en-US" dirty="0"/>
              <a:t>22.2: How to Measure Changes in the Cost of Living</a:t>
            </a:r>
          </a:p>
          <a:p>
            <a:r>
              <a:rPr lang="en-US" dirty="0"/>
              <a:t>22.3: How the U.S. and Other Countries Experience Inflation</a:t>
            </a:r>
          </a:p>
          <a:p>
            <a:r>
              <a:rPr lang="en-US" dirty="0"/>
              <a:t>22.4: The Confusion Over Inflation</a:t>
            </a:r>
          </a:p>
          <a:p>
            <a:r>
              <a:rPr lang="en-US" dirty="0"/>
              <a:t>22.5: Indexing and Its Limitations</a:t>
            </a:r>
          </a:p>
          <a:p>
            <a:endParaRPr lang="en-US" dirty="0"/>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pPr marL="0" marR="0" lvl="0" indent="0" rtl="0">
              <a:spcBef>
                <a:spcPts val="0"/>
              </a:spcBef>
            </a:pPr>
            <a:r>
              <a:rPr lang="en-US" dirty="0"/>
              <a:t>U.S. Inflation Rate and U.S. Labor Productivity, 1961–2020</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a:xfrm>
            <a:off x="838200" y="4650376"/>
            <a:ext cx="10515600" cy="1590898"/>
          </a:xfrm>
        </p:spPr>
        <p:txBody>
          <a:bodyPr>
            <a:normAutofit fontScale="85000" lnSpcReduction="10000"/>
          </a:bodyPr>
          <a:lstStyle/>
          <a:p>
            <a:r>
              <a:rPr lang="en-US" dirty="0"/>
              <a:t>Over the last several decades in the United States, there have been times when </a:t>
            </a:r>
            <a:r>
              <a:rPr lang="en-US" u="sng" dirty="0"/>
              <a:t>rising inflation</a:t>
            </a:r>
            <a:r>
              <a:rPr lang="en-US" dirty="0"/>
              <a:t> rates have been closely followed by </a:t>
            </a:r>
            <a:r>
              <a:rPr lang="en-US" u="sng" dirty="0"/>
              <a:t>lower productivity</a:t>
            </a:r>
            <a:r>
              <a:rPr lang="en-US" dirty="0"/>
              <a:t> rates and </a:t>
            </a:r>
            <a:r>
              <a:rPr lang="en-US" i="1" dirty="0"/>
              <a:t>lower inflation</a:t>
            </a:r>
            <a:r>
              <a:rPr lang="en-US" dirty="0"/>
              <a:t> rates have corresponded to </a:t>
            </a:r>
            <a:r>
              <a:rPr lang="en-US" i="1" dirty="0"/>
              <a:t>increasing productivity</a:t>
            </a:r>
            <a:r>
              <a:rPr lang="en-US" dirty="0"/>
              <a:t> rates. </a:t>
            </a:r>
          </a:p>
          <a:p>
            <a:r>
              <a:rPr lang="en-US" dirty="0"/>
              <a:t>As the graph shows, however, this correlation does not always exist.</a:t>
            </a:r>
          </a:p>
          <a:p>
            <a:endParaRPr lang="en-US" dirty="0"/>
          </a:p>
        </p:txBody>
      </p:sp>
      <p:pic>
        <p:nvPicPr>
          <p:cNvPr id="4" name="Picture 3" descr="This graph illustrates two lines, the growth rate of labor productivity over time, and the rate of inflation. The y-axis shows the growth rate of labor productivity, from –4 percent to 14 percent, in increments of 2 percent. The x-axis shows years from 1968 to 2020. The inflation rate begins at 4 percent in 1968, decreases to 3 percent in 1965, then increases, with spikes to 11 percent in 1974 and 13 percent in 1981, declining to 3 percent in 1984, and generally declining and staying between 1 and 3 percent until 2020. Broadly, the growth rate of labor productivity line moves in the opposite direction of the inflation line. It begins at 4 percent in 1968, then decreases, moving the opposite direction of the inflation rate, and is negative in 1974 and 1982. It increases in 1983 and is generally positive, between 0 and 4 percent, until 2020.">
            <a:extLst>
              <a:ext uri="{FF2B5EF4-FFF2-40B4-BE49-F238E27FC236}">
                <a16:creationId xmlns:a16="http://schemas.microsoft.com/office/drawing/2014/main" id="{A22CD510-45D2-FD1A-A0FE-9DE5279142CD}"/>
              </a:ext>
            </a:extLst>
          </p:cNvPr>
          <p:cNvPicPr>
            <a:picLocks noChangeAspect="1"/>
          </p:cNvPicPr>
          <p:nvPr/>
        </p:nvPicPr>
        <p:blipFill>
          <a:blip r:embed="rId3"/>
          <a:stretch>
            <a:fillRect/>
          </a:stretch>
        </p:blipFill>
        <p:spPr>
          <a:xfrm>
            <a:off x="3056382" y="848310"/>
            <a:ext cx="6079236" cy="3743464"/>
          </a:xfrm>
          <a:prstGeom prst="rect">
            <a:avLst/>
          </a:prstGeom>
        </p:spPr>
      </p:pic>
    </p:spTree>
    <p:extLst>
      <p:ext uri="{BB962C8B-B14F-4D97-AF65-F5344CB8AC3E}">
        <p14:creationId xmlns:p14="http://schemas.microsoft.com/office/powerpoint/2010/main" val="3521861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22.5 Indexing and Its Limitations</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p:txBody>
          <a:bodyPr>
            <a:normAutofit fontScale="92500" lnSpcReduction="10000"/>
          </a:bodyPr>
          <a:lstStyle/>
          <a:p>
            <a:r>
              <a:rPr lang="en-US" b="1" dirty="0"/>
              <a:t>Indexed </a:t>
            </a:r>
            <a:r>
              <a:rPr lang="en-US" dirty="0"/>
              <a:t>- a price, wage, or interest rate is adjusted automatically for inflation.</a:t>
            </a:r>
          </a:p>
          <a:p>
            <a:endParaRPr lang="en-US" dirty="0"/>
          </a:p>
          <a:p>
            <a:r>
              <a:rPr lang="en-US" dirty="0"/>
              <a:t>Examples of indexing arrangements in </a:t>
            </a:r>
            <a:r>
              <a:rPr lang="en-US" u="sng" dirty="0"/>
              <a:t>private markets</a:t>
            </a:r>
            <a:r>
              <a:rPr lang="en-US" dirty="0"/>
              <a:t>:</a:t>
            </a:r>
          </a:p>
          <a:p>
            <a:endParaRPr lang="en-US" dirty="0"/>
          </a:p>
          <a:p>
            <a:pPr lvl="1"/>
            <a:r>
              <a:rPr lang="en-US" b="1" dirty="0"/>
              <a:t>Cost-of-living adjustments (COLAs)</a:t>
            </a:r>
            <a:r>
              <a:rPr lang="en-US" dirty="0"/>
              <a:t> - a contractual provision that wage increases will keep up with inflation.</a:t>
            </a:r>
          </a:p>
          <a:p>
            <a:pPr lvl="1"/>
            <a:endParaRPr lang="en-US" dirty="0"/>
          </a:p>
          <a:p>
            <a:pPr lvl="1"/>
            <a:r>
              <a:rPr lang="en-US" b="1" dirty="0"/>
              <a:t>Adjustable-rate mortgage (ARM)</a:t>
            </a:r>
            <a:r>
              <a:rPr lang="en-US" dirty="0"/>
              <a:t> - a type of loan a borrower uses to purchase a home in which the interest rate varies with market interest rates.</a:t>
            </a:r>
          </a:p>
          <a:p>
            <a:endParaRPr lang="en-US" dirty="0"/>
          </a:p>
        </p:txBody>
      </p:sp>
    </p:spTree>
    <p:extLst>
      <p:ext uri="{BB962C8B-B14F-4D97-AF65-F5344CB8AC3E}">
        <p14:creationId xmlns:p14="http://schemas.microsoft.com/office/powerpoint/2010/main" val="2285760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Indexing in Government Programs</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a:xfrm>
            <a:off x="838200" y="955964"/>
            <a:ext cx="10515600" cy="4739442"/>
          </a:xfrm>
        </p:spPr>
        <p:txBody>
          <a:bodyPr>
            <a:normAutofit/>
          </a:bodyPr>
          <a:lstStyle/>
          <a:p>
            <a:r>
              <a:rPr lang="en-US" dirty="0"/>
              <a:t>Examples of indexing arrangements in </a:t>
            </a:r>
            <a:r>
              <a:rPr lang="en-US" u="sng" dirty="0"/>
              <a:t>government programs</a:t>
            </a:r>
            <a:r>
              <a:rPr lang="en-US" dirty="0"/>
              <a:t>:</a:t>
            </a:r>
          </a:p>
          <a:p>
            <a:endParaRPr lang="en-US" dirty="0"/>
          </a:p>
          <a:p>
            <a:pPr lvl="1"/>
            <a:r>
              <a:rPr lang="en-US" dirty="0"/>
              <a:t>The U.S. income tax code is designed so income levels where higher tax rates kick in are indexed to rise automatically with inflation.</a:t>
            </a:r>
          </a:p>
          <a:p>
            <a:pPr lvl="1"/>
            <a:endParaRPr lang="en-US" dirty="0"/>
          </a:p>
          <a:p>
            <a:pPr lvl="1"/>
            <a:r>
              <a:rPr lang="en-US" dirty="0"/>
              <a:t>The level of Social Security benefits increases each year along with the Consumer Price Index.</a:t>
            </a:r>
          </a:p>
          <a:p>
            <a:pPr lvl="2"/>
            <a:r>
              <a:rPr lang="en-US" dirty="0"/>
              <a:t>An indexed increase in the Social Security tax base accompanies the indexed rise in the benefit level.</a:t>
            </a:r>
          </a:p>
          <a:p>
            <a:pPr lvl="1"/>
            <a:endParaRPr lang="en-US" dirty="0"/>
          </a:p>
          <a:p>
            <a:pPr lvl="1"/>
            <a:r>
              <a:rPr lang="en-US" dirty="0"/>
              <a:t>U.S. government offers indexed bonds promising to pay a certain real rate of interest above whatever inflation rate occurs.</a:t>
            </a:r>
          </a:p>
          <a:p>
            <a:endParaRPr lang="en-US" dirty="0"/>
          </a:p>
        </p:txBody>
      </p:sp>
    </p:spTree>
    <p:extLst>
      <p:ext uri="{BB962C8B-B14F-4D97-AF65-F5344CB8AC3E}">
        <p14:creationId xmlns:p14="http://schemas.microsoft.com/office/powerpoint/2010/main" val="493586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a:p>
        </p:txBody>
      </p:sp>
      <p:sp>
        <p:nvSpPr>
          <p:cNvPr id="6" name="Text Placeholder 15">
            <a:extLst>
              <a:ext uri="{FF2B5EF4-FFF2-40B4-BE49-F238E27FC236}">
                <a16:creationId xmlns:a16="http://schemas.microsoft.com/office/drawing/2014/main" id="{376E29FA-E16F-B77E-0284-BD741FFEF393}"/>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Big Bucks in Zimbabwe</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a:xfrm>
            <a:off x="838200" y="3947359"/>
            <a:ext cx="10515600" cy="2244436"/>
          </a:xfrm>
        </p:spPr>
        <p:txBody>
          <a:bodyPr>
            <a:normAutofit fontScale="70000" lnSpcReduction="20000"/>
          </a:bodyPr>
          <a:lstStyle/>
          <a:p>
            <a:r>
              <a:rPr lang="en-US" dirty="0"/>
              <a:t>This bill was worth 100 billion Zimbabwean dollars when issued in 2008. </a:t>
            </a:r>
          </a:p>
          <a:p>
            <a:r>
              <a:rPr lang="en-US" dirty="0"/>
              <a:t>There were even bills issued with a face value of 100 trillion Zimbabwean dollars. The bills had $100,000,000,000,000 written on them.  </a:t>
            </a:r>
          </a:p>
          <a:p>
            <a:r>
              <a:rPr lang="en-US" dirty="0"/>
              <a:t>Unfortunately, they were almost worthless. </a:t>
            </a:r>
          </a:p>
          <a:p>
            <a:r>
              <a:rPr lang="en-US" dirty="0"/>
              <a:t>At one point, 621,984,228 Zimbabwean dollars were equal to one U.S. dollar. </a:t>
            </a:r>
          </a:p>
          <a:p>
            <a:r>
              <a:rPr lang="en-US" dirty="0"/>
              <a:t>Eventually, the country abandoned its own currency and allowed people to use foreign currency for purchases. (Credit: modification of "100 Billion Dollars" by Peat Bakke/Flickr, CC BY 2.0)</a:t>
            </a:r>
          </a:p>
          <a:p>
            <a:endParaRPr lang="en-US" dirty="0"/>
          </a:p>
        </p:txBody>
      </p:sp>
      <p:pic>
        <p:nvPicPr>
          <p:cNvPr id="5" name="Picture 4" descr="An image of a one hundred billion dollar bill from Zimbabwe.">
            <a:extLst>
              <a:ext uri="{FF2B5EF4-FFF2-40B4-BE49-F238E27FC236}">
                <a16:creationId xmlns:a16="http://schemas.microsoft.com/office/drawing/2014/main" id="{DFFDC64A-D8E0-6EF5-1576-50782582BD8E}"/>
              </a:ext>
            </a:extLst>
          </p:cNvPr>
          <p:cNvPicPr>
            <a:picLocks noChangeAspect="1"/>
          </p:cNvPicPr>
          <p:nvPr/>
        </p:nvPicPr>
        <p:blipFill>
          <a:blip r:embed="rId3"/>
          <a:stretch>
            <a:fillRect/>
          </a:stretch>
        </p:blipFill>
        <p:spPr>
          <a:xfrm>
            <a:off x="2858729" y="871204"/>
            <a:ext cx="5943600" cy="2994660"/>
          </a:xfrm>
          <a:prstGeom prst="rect">
            <a:avLst/>
          </a:prstGeom>
        </p:spPr>
      </p:pic>
    </p:spTree>
    <p:extLst>
      <p:ext uri="{BB962C8B-B14F-4D97-AF65-F5344CB8AC3E}">
        <p14:creationId xmlns:p14="http://schemas.microsoft.com/office/powerpoint/2010/main" val="292489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22.1 Tracking Inflation</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p:txBody>
          <a:bodyPr>
            <a:normAutofit fontScale="92500" lnSpcReduction="20000"/>
          </a:bodyPr>
          <a:lstStyle/>
          <a:p>
            <a:r>
              <a:rPr lang="en-US" b="1" dirty="0"/>
              <a:t>Inflation</a:t>
            </a:r>
            <a:r>
              <a:rPr lang="en-US" dirty="0"/>
              <a:t> - a general and ongoing rise in the level of prices in an entire economy.</a:t>
            </a:r>
          </a:p>
          <a:p>
            <a:pPr lvl="1"/>
            <a:r>
              <a:rPr lang="en-US" dirty="0"/>
              <a:t>Inflation does not refer to a change in relative (individual) prices.</a:t>
            </a:r>
          </a:p>
          <a:p>
            <a:pPr lvl="1"/>
            <a:r>
              <a:rPr lang="en-US" dirty="0"/>
              <a:t>There is pressure for prices to rise in most markets in the economy.</a:t>
            </a:r>
          </a:p>
          <a:p>
            <a:endParaRPr lang="en-US" dirty="0"/>
          </a:p>
          <a:p>
            <a:r>
              <a:rPr lang="en-US" b="1" dirty="0"/>
              <a:t>Basket of goods and services </a:t>
            </a:r>
            <a:r>
              <a:rPr lang="en-US" dirty="0"/>
              <a:t>- a hypothetical group of different items, with specified quantities of each one meant to represent a “typical” set of consumer purchases.</a:t>
            </a:r>
          </a:p>
          <a:p>
            <a:pPr lvl="1"/>
            <a:r>
              <a:rPr lang="en-US" dirty="0"/>
              <a:t>Used to calculate the price level, by looking at how the prices of those items change over time.</a:t>
            </a:r>
          </a:p>
          <a:p>
            <a:pPr lvl="1"/>
            <a:r>
              <a:rPr lang="en-US" dirty="0"/>
              <a:t>Computed using a weighted average.</a:t>
            </a:r>
          </a:p>
          <a:p>
            <a:endParaRPr lang="en-US" dirty="0"/>
          </a:p>
        </p:txBody>
      </p:sp>
    </p:spTree>
    <p:extLst>
      <p:ext uri="{BB962C8B-B14F-4D97-AF65-F5344CB8AC3E}">
        <p14:creationId xmlns:p14="http://schemas.microsoft.com/office/powerpoint/2010/main" val="2916100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Index Numbers</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a:xfrm>
            <a:off x="838200" y="955964"/>
            <a:ext cx="10515600" cy="4857007"/>
          </a:xfrm>
        </p:spPr>
        <p:txBody>
          <a:bodyPr>
            <a:normAutofit fontScale="77500" lnSpcReduction="20000"/>
          </a:bodyPr>
          <a:lstStyle/>
          <a:p>
            <a:r>
              <a:rPr lang="en-US" b="1" dirty="0"/>
              <a:t>Index number </a:t>
            </a:r>
            <a:r>
              <a:rPr lang="en-US" dirty="0"/>
              <a:t>- a unit-free number derived from the price level over a number of years, which makes computing inflation rates easier, since the index number has values around 100.</a:t>
            </a:r>
          </a:p>
          <a:p>
            <a:pPr lvl="1"/>
            <a:r>
              <a:rPr lang="en-US" dirty="0"/>
              <a:t>no dollar signs or other units attached.</a:t>
            </a:r>
          </a:p>
          <a:p>
            <a:endParaRPr lang="en-US" dirty="0"/>
          </a:p>
          <a:p>
            <a:r>
              <a:rPr lang="en-US" b="1" dirty="0"/>
              <a:t>Base year </a:t>
            </a:r>
            <a:r>
              <a:rPr lang="en-US" dirty="0"/>
              <a:t>- arbitrary year whose value as an index number economists define as 100.</a:t>
            </a:r>
          </a:p>
          <a:p>
            <a:endParaRPr lang="en-US" dirty="0"/>
          </a:p>
          <a:p>
            <a:r>
              <a:rPr lang="en-US" dirty="0"/>
              <a:t>Indexing allows easier eyeballing of the inflation numbers between different years.</a:t>
            </a:r>
          </a:p>
          <a:p>
            <a:endParaRPr lang="en-US" dirty="0"/>
          </a:p>
          <a:p>
            <a:r>
              <a:rPr lang="en-US" dirty="0"/>
              <a:t>Inflation Calculation:</a:t>
            </a:r>
          </a:p>
          <a:p>
            <a:endParaRPr lang="en-US" dirty="0"/>
          </a:p>
          <a:p>
            <a:pPr marL="0" indent="0" algn="ctr">
              <a:buNone/>
            </a:pPr>
            <a:r>
              <a:rPr lang="en-US" u="sng" dirty="0"/>
              <a:t>(Level in new year - Level in prior year)</a:t>
            </a:r>
            <a:r>
              <a:rPr lang="en-US" dirty="0"/>
              <a:t>  x 100  =  Percentage change</a:t>
            </a:r>
          </a:p>
          <a:p>
            <a:pPr marL="0" indent="0">
              <a:buNone/>
            </a:pPr>
            <a:r>
              <a:rPr lang="en-US" dirty="0"/>
              <a:t>		            Level in prior year</a:t>
            </a:r>
          </a:p>
          <a:p>
            <a:endParaRPr lang="en-US" dirty="0"/>
          </a:p>
        </p:txBody>
      </p:sp>
    </p:spTree>
    <p:extLst>
      <p:ext uri="{BB962C8B-B14F-4D97-AF65-F5344CB8AC3E}">
        <p14:creationId xmlns:p14="http://schemas.microsoft.com/office/powerpoint/2010/main" val="1370339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pPr lvl="0">
              <a:spcBef>
                <a:spcPts val="0"/>
              </a:spcBef>
            </a:pPr>
            <a:r>
              <a:rPr lang="en-US" dirty="0"/>
              <a:t>22.2 How to Measure Changes in the Cost of Living</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a:xfrm>
            <a:off x="838200" y="955964"/>
            <a:ext cx="10515600" cy="4462197"/>
          </a:xfrm>
        </p:spPr>
        <p:txBody>
          <a:bodyPr>
            <a:normAutofit fontScale="85000" lnSpcReduction="20000"/>
          </a:bodyPr>
          <a:lstStyle/>
          <a:p>
            <a:r>
              <a:rPr lang="en-US" b="1" dirty="0"/>
              <a:t>Consumer Price Index (CPI) </a:t>
            </a:r>
            <a:r>
              <a:rPr lang="en-US" dirty="0"/>
              <a:t>- a measure of inflation that U.S. government statisticians calculate based on the price level from a fixed basket of goods and services that represents the average consumer's purchases.</a:t>
            </a:r>
          </a:p>
          <a:p>
            <a:r>
              <a:rPr lang="en-US" dirty="0"/>
              <a:t>Change in fixed basket of goods and services vs. change in cost of living</a:t>
            </a:r>
          </a:p>
          <a:p>
            <a:endParaRPr lang="en-US" dirty="0"/>
          </a:p>
          <a:p>
            <a:r>
              <a:rPr lang="en-US" b="1" dirty="0"/>
              <a:t>Substitution bias</a:t>
            </a:r>
            <a:r>
              <a:rPr lang="en-US" dirty="0"/>
              <a:t> - an inflation rate calculated using a fixed basket of goods over time tends to overstate the true rise in the cost of living, because it does not take into account that the person can </a:t>
            </a:r>
            <a:r>
              <a:rPr lang="en-US" u="sng" dirty="0"/>
              <a:t>substitute</a:t>
            </a:r>
            <a:r>
              <a:rPr lang="en-US" dirty="0"/>
              <a:t> away from goods whose prices rise considerably.</a:t>
            </a:r>
          </a:p>
          <a:p>
            <a:endParaRPr lang="en-US" dirty="0"/>
          </a:p>
          <a:p>
            <a:r>
              <a:rPr lang="en-US" b="1" dirty="0"/>
              <a:t>Quality/new goods bias </a:t>
            </a:r>
            <a:r>
              <a:rPr lang="en-US" dirty="0"/>
              <a:t>- inflation calculated using a fixed basket of goods over time tends to overstate the true rise in cost of living, because it does not account for </a:t>
            </a:r>
            <a:r>
              <a:rPr lang="en-US" u="sng" dirty="0"/>
              <a:t>improvements</a:t>
            </a:r>
            <a:r>
              <a:rPr lang="en-US" dirty="0"/>
              <a:t> in the </a:t>
            </a:r>
            <a:r>
              <a:rPr lang="en-US" u="sng" dirty="0"/>
              <a:t>quality</a:t>
            </a:r>
            <a:r>
              <a:rPr lang="en-US" dirty="0"/>
              <a:t> of existing goods or the </a:t>
            </a:r>
            <a:r>
              <a:rPr lang="en-US" u="sng" dirty="0"/>
              <a:t>invention</a:t>
            </a:r>
            <a:r>
              <a:rPr lang="en-US" dirty="0"/>
              <a:t> of new goods.</a:t>
            </a:r>
          </a:p>
          <a:p>
            <a:endParaRPr lang="en-US" dirty="0"/>
          </a:p>
        </p:txBody>
      </p:sp>
    </p:spTree>
    <p:extLst>
      <p:ext uri="{BB962C8B-B14F-4D97-AF65-F5344CB8AC3E}">
        <p14:creationId xmlns:p14="http://schemas.microsoft.com/office/powerpoint/2010/main" val="176947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The Weighting of CPI Components</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a:xfrm>
            <a:off x="838200" y="4467497"/>
            <a:ext cx="10515600" cy="1564772"/>
          </a:xfrm>
        </p:spPr>
        <p:txBody>
          <a:bodyPr>
            <a:normAutofit fontScale="70000" lnSpcReduction="20000"/>
          </a:bodyPr>
          <a:lstStyle/>
          <a:p>
            <a:r>
              <a:rPr lang="en-US" dirty="0"/>
              <a:t>Of the eight categories used to generate the Consumer Price Index, housing is the highest at 42.4%. </a:t>
            </a:r>
          </a:p>
          <a:p>
            <a:r>
              <a:rPr lang="en-US" dirty="0"/>
              <a:t>The next highest category, food and beverage at 15.1%, is less than half the size of housing. </a:t>
            </a:r>
          </a:p>
          <a:p>
            <a:r>
              <a:rPr lang="en-US" dirty="0"/>
              <a:t>Other goods and services, and apparel, are the lowest at 3.2% and 2.7%, respectively. (Source: www.bls.gov/cpi)</a:t>
            </a:r>
          </a:p>
          <a:p>
            <a:endParaRPr lang="en-US" dirty="0"/>
          </a:p>
        </p:txBody>
      </p:sp>
      <p:pic>
        <p:nvPicPr>
          <p:cNvPr id="4" name="Picture 3" descr="This is a pie chart showing the components of the CPI and their weights. There are eight categories. The biggest is Housing at 42 percent. Next are Transportation at 15 percent and Food and Beverages at 15 percent. Medical Care is at 9 percent, followed by Education and Communication at 7 percent. Next is Recreation at 6 percent, followed by Apparel at 3 percent, and the last category, Other Goods and Services, also at 3 percent.">
            <a:extLst>
              <a:ext uri="{FF2B5EF4-FFF2-40B4-BE49-F238E27FC236}">
                <a16:creationId xmlns:a16="http://schemas.microsoft.com/office/drawing/2014/main" id="{BD825AC4-FE98-3610-94E0-2972F56D94C4}"/>
              </a:ext>
            </a:extLst>
          </p:cNvPr>
          <p:cNvPicPr>
            <a:picLocks noChangeAspect="1"/>
          </p:cNvPicPr>
          <p:nvPr/>
        </p:nvPicPr>
        <p:blipFill>
          <a:blip r:embed="rId3"/>
          <a:stretch>
            <a:fillRect/>
          </a:stretch>
        </p:blipFill>
        <p:spPr>
          <a:xfrm>
            <a:off x="2798445" y="917926"/>
            <a:ext cx="6595110" cy="3421354"/>
          </a:xfrm>
          <a:prstGeom prst="rect">
            <a:avLst/>
          </a:prstGeom>
        </p:spPr>
      </p:pic>
    </p:spTree>
    <p:extLst>
      <p:ext uri="{BB962C8B-B14F-4D97-AF65-F5344CB8AC3E}">
        <p14:creationId xmlns:p14="http://schemas.microsoft.com/office/powerpoint/2010/main" val="4224312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The CPI and Core Inflation Index</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p:txBody>
          <a:bodyPr/>
          <a:lstStyle/>
          <a:p>
            <a:r>
              <a:rPr lang="en-US" b="1" dirty="0"/>
              <a:t>Core inflation index </a:t>
            </a:r>
            <a:r>
              <a:rPr lang="en-US" dirty="0"/>
              <a:t>- takes the CPI and excludes volatile economic variables, like energy and food prices.</a:t>
            </a:r>
          </a:p>
          <a:p>
            <a:pPr lvl="1"/>
            <a:r>
              <a:rPr lang="en-US" dirty="0"/>
              <a:t>Economists can have a better sense of the underlying trends in prices that affect the cost of living.</a:t>
            </a:r>
          </a:p>
          <a:p>
            <a:pPr lvl="1"/>
            <a:r>
              <a:rPr lang="en-US" dirty="0"/>
              <a:t>A preferred gauge from which to make important government policy changes.</a:t>
            </a:r>
          </a:p>
          <a:p>
            <a:endParaRPr lang="en-US" dirty="0"/>
          </a:p>
        </p:txBody>
      </p:sp>
    </p:spTree>
    <p:extLst>
      <p:ext uri="{BB962C8B-B14F-4D97-AF65-F5344CB8AC3E}">
        <p14:creationId xmlns:p14="http://schemas.microsoft.com/office/powerpoint/2010/main" val="1109614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a:xfrm>
            <a:off x="838200" y="365126"/>
            <a:ext cx="10515600" cy="590838"/>
          </a:xfrm>
        </p:spPr>
        <p:txBody>
          <a:bodyPr>
            <a:normAutofit fontScale="90000"/>
          </a:bodyPr>
          <a:lstStyle/>
          <a:p>
            <a:pPr lvl="0">
              <a:spcBef>
                <a:spcPts val="0"/>
              </a:spcBef>
            </a:pPr>
            <a:r>
              <a:rPr lang="en-US" dirty="0"/>
              <a:t>Practical Solutions for the Substitution and the Quality/New </a:t>
            </a:r>
            <a:br>
              <a:rPr lang="en-US" dirty="0"/>
            </a:br>
            <a:r>
              <a:rPr lang="en-US" dirty="0"/>
              <a:t>Goods Biases</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a:xfrm>
            <a:off x="838200" y="1071154"/>
            <a:ext cx="10515600" cy="3997235"/>
          </a:xfrm>
        </p:spPr>
        <p:txBody>
          <a:bodyPr>
            <a:normAutofit fontScale="92500" lnSpcReduction="20000"/>
          </a:bodyPr>
          <a:lstStyle/>
          <a:p>
            <a:r>
              <a:rPr lang="en-US" dirty="0"/>
              <a:t>To allow for some substitution between goods, the Bureau of Labor Statistics uses alternative mathematical methods for calculating the CPI.</a:t>
            </a:r>
          </a:p>
          <a:p>
            <a:endParaRPr lang="en-US" dirty="0"/>
          </a:p>
          <a:p>
            <a:r>
              <a:rPr lang="en-US" dirty="0"/>
              <a:t>Updates the basket of goods behind the CPI more frequently, so that it can include new and improved goods more rapidly.</a:t>
            </a:r>
          </a:p>
          <a:p>
            <a:endParaRPr lang="en-US" dirty="0"/>
          </a:p>
          <a:p>
            <a:r>
              <a:rPr lang="en-US" dirty="0"/>
              <a:t>The substitution bias and quality/new goods bias has been somewhat reduced.</a:t>
            </a:r>
          </a:p>
          <a:p>
            <a:endParaRPr lang="en-US" dirty="0"/>
          </a:p>
          <a:p>
            <a:r>
              <a:rPr lang="en-US" dirty="0"/>
              <a:t>The rise in the CPI most likely overstates the true rise in inflation by only about 0.5% per year.</a:t>
            </a:r>
          </a:p>
          <a:p>
            <a:endParaRPr lang="en-US" dirty="0"/>
          </a:p>
        </p:txBody>
      </p:sp>
    </p:spTree>
    <p:extLst>
      <p:ext uri="{BB962C8B-B14F-4D97-AF65-F5344CB8AC3E}">
        <p14:creationId xmlns:p14="http://schemas.microsoft.com/office/powerpoint/2010/main" val="3592476340"/>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TotalTime>
  <Words>1846</Words>
  <Application>Microsoft Office PowerPoint</Application>
  <PresentationFormat>Widescreen</PresentationFormat>
  <Paragraphs>140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Economics</vt:lpstr>
      <vt:lpstr>Ch.22 OUTLINE</vt:lpstr>
      <vt:lpstr>Big Bucks in Zimbabwe</vt:lpstr>
      <vt:lpstr>22.1 Tracking Inflation</vt:lpstr>
      <vt:lpstr>Index Numbers</vt:lpstr>
      <vt:lpstr>22.2 How to Measure Changes in the Cost of Living</vt:lpstr>
      <vt:lpstr>The Weighting of CPI Components</vt:lpstr>
      <vt:lpstr>The CPI and Core Inflation Index</vt:lpstr>
      <vt:lpstr>Practical Solutions for the Substitution and the Quality/New  Goods Biases</vt:lpstr>
      <vt:lpstr>Additional Price Indices</vt:lpstr>
      <vt:lpstr>22.3 How the U.S. and Other Countries Experience Inflation</vt:lpstr>
      <vt:lpstr>U.S. Price Level and Inflation Rates</vt:lpstr>
      <vt:lpstr>Countries with Relatively Low Inflation Rates, 1961–2020</vt:lpstr>
      <vt:lpstr>Countries with Relatively High Inflation  Rates, 1981–2021</vt:lpstr>
      <vt:lpstr>22.4 The Confusion Over Inflation</vt:lpstr>
      <vt:lpstr>Unintended Redistributions of Purchasing Power</vt:lpstr>
      <vt:lpstr>U.S. Minimum Wage and Inflation</vt:lpstr>
      <vt:lpstr>Blurred Price Signals</vt:lpstr>
      <vt:lpstr>Problems of Long-Term Planning</vt:lpstr>
      <vt:lpstr>U.S. Inflation Rate and U.S. Labor Productivity, 1961–2020</vt:lpstr>
      <vt:lpstr>22.5 Indexing and Its Limitations</vt:lpstr>
      <vt:lpstr>Indexing in Government Programs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Paulo Fagandini</cp:lastModifiedBy>
  <cp:revision>83</cp:revision>
  <dcterms:created xsi:type="dcterms:W3CDTF">2018-05-29T21:16:34Z</dcterms:created>
  <dcterms:modified xsi:type="dcterms:W3CDTF">2025-09-16T18:04:14Z</dcterms:modified>
</cp:coreProperties>
</file>