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310273"/>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4BEECA87-539B-F8C1-1D69-20D11EE43A05}"/>
              </a:ext>
            </a:extLst>
          </p:cNvPr>
          <p:cNvSpPr>
            <a:spLocks noGrp="1"/>
          </p:cNvSpPr>
          <p:nvPr>
            <p:ph type="body" sz="quarter" idx="14"/>
          </p:nvPr>
        </p:nvSpPr>
        <p:spPr>
          <a:xfrm>
            <a:off x="1524000" y="3321737"/>
            <a:ext cx="9144000" cy="717294"/>
          </a:xfrm>
        </p:spPr>
        <p:txBody>
          <a:bodyPr>
            <a:normAutofit fontScale="62500" lnSpcReduction="20000"/>
          </a:bodyPr>
          <a:lstStyle/>
          <a:p>
            <a:r>
              <a:rPr lang="en-US" sz="5500" dirty="0"/>
              <a:t>THE INTERNATIONAL TRADE AND CAPITAL FLOWS</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Flow of Investment Goods and Capital</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4339135"/>
            <a:ext cx="10515600" cy="2153739"/>
          </a:xfrm>
        </p:spPr>
        <p:txBody>
          <a:bodyPr>
            <a:normAutofit fontScale="70000" lnSpcReduction="20000"/>
          </a:bodyPr>
          <a:lstStyle/>
          <a:p>
            <a:r>
              <a:rPr lang="en-US" dirty="0"/>
              <a:t>Each element of the current account balance involves a flow of financial payments between countries. </a:t>
            </a:r>
          </a:p>
          <a:p>
            <a:r>
              <a:rPr lang="en-US" dirty="0"/>
              <a:t>The top line shows exports of goods and services leaving the home country.</a:t>
            </a:r>
          </a:p>
          <a:p>
            <a:r>
              <a:rPr lang="en-US" dirty="0"/>
              <a:t>The second line shows the money that the home country receives for those exports. </a:t>
            </a:r>
          </a:p>
          <a:p>
            <a:r>
              <a:rPr lang="en-US" dirty="0"/>
              <a:t>The third line shows imports that the home country receives. </a:t>
            </a:r>
          </a:p>
          <a:p>
            <a:r>
              <a:rPr lang="en-US" dirty="0"/>
              <a:t>The fourth line shows the payments that the home country sent abroad in exchange for these imports.</a:t>
            </a:r>
          </a:p>
          <a:p>
            <a:endParaRPr lang="en-US" dirty="0"/>
          </a:p>
        </p:txBody>
      </p:sp>
      <p:pic>
        <p:nvPicPr>
          <p:cNvPr id="4" name="Picture 3" descr="The illustration shows relationships and transactions between a home country (box on the left) and the rest of the world (box on the right). The home country will provide exports, payment for imports, foreign investment, and investment income paid to the rest of the world. The rest of the world will provide payment for exports, imports, investment income received, and investment from abroad to the home country.">
            <a:extLst>
              <a:ext uri="{FF2B5EF4-FFF2-40B4-BE49-F238E27FC236}">
                <a16:creationId xmlns:a16="http://schemas.microsoft.com/office/drawing/2014/main" id="{13BADF61-1806-4D2D-8F0E-8F88C9AE5F54}"/>
              </a:ext>
            </a:extLst>
          </p:cNvPr>
          <p:cNvPicPr>
            <a:picLocks noChangeAspect="1"/>
          </p:cNvPicPr>
          <p:nvPr/>
        </p:nvPicPr>
        <p:blipFill>
          <a:blip r:embed="rId3"/>
          <a:stretch>
            <a:fillRect/>
          </a:stretch>
        </p:blipFill>
        <p:spPr>
          <a:xfrm>
            <a:off x="2869249" y="789709"/>
            <a:ext cx="6453502" cy="3549426"/>
          </a:xfrm>
          <a:prstGeom prst="rect">
            <a:avLst/>
          </a:prstGeom>
        </p:spPr>
      </p:pic>
    </p:spTree>
    <p:extLst>
      <p:ext uri="{BB962C8B-B14F-4D97-AF65-F5344CB8AC3E}">
        <p14:creationId xmlns:p14="http://schemas.microsoft.com/office/powerpoint/2010/main" val="259714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The Balance of Trade as the Balance of Payments</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5"/>
            <a:ext cx="10515600" cy="4086298"/>
          </a:xfrm>
        </p:spPr>
        <p:txBody>
          <a:bodyPr>
            <a:normAutofit fontScale="92500" lnSpcReduction="20000"/>
          </a:bodyPr>
          <a:lstStyle/>
          <a:p>
            <a:r>
              <a:rPr lang="en-US" dirty="0"/>
              <a:t>A current account deficit means that the country is a net borrower from abroad. </a:t>
            </a:r>
          </a:p>
          <a:p>
            <a:r>
              <a:rPr lang="en-US" dirty="0"/>
              <a:t>Conversely, a positive current account balance means a country is a net lender to the rest of the world.</a:t>
            </a:r>
          </a:p>
          <a:p>
            <a:r>
              <a:rPr lang="en-US" dirty="0"/>
              <a:t>An inflow and outflow of foreign capital does not necessarily refer to a debt that governments owe to other governments (although government debt may be part of the picture). </a:t>
            </a:r>
          </a:p>
          <a:p>
            <a:r>
              <a:rPr lang="en-US" dirty="0"/>
              <a:t>These international flows of financial capital refer to all of the ways in which private investors in one country may invest in another country.</a:t>
            </a:r>
          </a:p>
          <a:p>
            <a:pPr lvl="1"/>
            <a:r>
              <a:rPr lang="en-US" dirty="0"/>
              <a:t>Buying real estate</a:t>
            </a:r>
          </a:p>
          <a:p>
            <a:pPr lvl="1"/>
            <a:r>
              <a:rPr lang="en-US" dirty="0"/>
              <a:t>Buying companies</a:t>
            </a:r>
          </a:p>
          <a:p>
            <a:pPr lvl="1"/>
            <a:r>
              <a:rPr lang="en-US" dirty="0"/>
              <a:t>Financial investments like stocks and bonds</a:t>
            </a:r>
          </a:p>
          <a:p>
            <a:endParaRPr lang="en-US" dirty="0"/>
          </a:p>
        </p:txBody>
      </p:sp>
    </p:spTree>
    <p:extLst>
      <p:ext uri="{BB962C8B-B14F-4D97-AF65-F5344CB8AC3E}">
        <p14:creationId xmlns:p14="http://schemas.microsoft.com/office/powerpoint/2010/main" val="203280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23.4 The National Saving and Investment Identity</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4"/>
            <a:ext cx="10515600" cy="4974573"/>
          </a:xfrm>
        </p:spPr>
        <p:txBody>
          <a:bodyPr>
            <a:normAutofit fontScale="92500" lnSpcReduction="10000"/>
          </a:bodyPr>
          <a:lstStyle/>
          <a:p>
            <a:r>
              <a:rPr lang="en-US" b="1" dirty="0"/>
              <a:t>National saving and investment identity </a:t>
            </a:r>
            <a:r>
              <a:rPr lang="en-US" dirty="0"/>
              <a:t>- the total of private savings and public savings (a government budget surplus).</a:t>
            </a:r>
          </a:p>
          <a:p>
            <a:endParaRPr lang="en-US" dirty="0"/>
          </a:p>
          <a:p>
            <a:pPr marL="0" indent="0" algn="ctr">
              <a:buNone/>
            </a:pPr>
            <a:r>
              <a:rPr lang="en-US" dirty="0"/>
              <a:t>Supply of financial capital = Demand for financial capital</a:t>
            </a:r>
          </a:p>
          <a:p>
            <a:pPr marL="0" indent="0">
              <a:buNone/>
            </a:pPr>
            <a:r>
              <a:rPr lang="en-US" dirty="0"/>
              <a:t> 			         S + (M – X) = I + (G – T)</a:t>
            </a:r>
          </a:p>
          <a:p>
            <a:pPr algn="ctr"/>
            <a:endParaRPr lang="en-US" dirty="0"/>
          </a:p>
          <a:p>
            <a:pPr marL="0" indent="0" algn="ctr">
              <a:buNone/>
            </a:pPr>
            <a:r>
              <a:rPr lang="en-US" dirty="0"/>
              <a:t>       S = saving by individuals and firms</a:t>
            </a:r>
          </a:p>
          <a:p>
            <a:pPr marL="0" indent="0" algn="ctr">
              <a:buNone/>
            </a:pPr>
            <a:r>
              <a:rPr lang="en-US" dirty="0"/>
              <a:t>          (M – X) = imports (M) - exports (E) = trade deficit</a:t>
            </a:r>
          </a:p>
          <a:p>
            <a:pPr marL="0" indent="0">
              <a:buNone/>
            </a:pPr>
            <a:r>
              <a:rPr lang="en-US" dirty="0"/>
              <a:t>			      I = private sector investment</a:t>
            </a:r>
          </a:p>
          <a:p>
            <a:pPr marL="0" indent="0">
              <a:buNone/>
            </a:pPr>
            <a:r>
              <a:rPr lang="en-US" dirty="0"/>
              <a:t>                                         G = government spending</a:t>
            </a:r>
          </a:p>
          <a:p>
            <a:pPr marL="0" indent="0">
              <a:buNone/>
            </a:pPr>
            <a:r>
              <a:rPr lang="en-US" dirty="0"/>
              <a:t>			     T = taxes collected</a:t>
            </a:r>
          </a:p>
          <a:p>
            <a:endParaRPr lang="en-US" dirty="0"/>
          </a:p>
        </p:txBody>
      </p:sp>
    </p:spTree>
    <p:extLst>
      <p:ext uri="{BB962C8B-B14F-4D97-AF65-F5344CB8AC3E}">
        <p14:creationId xmlns:p14="http://schemas.microsoft.com/office/powerpoint/2010/main" val="384386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The National Saving and Investment Identity, Continued</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normAutofit fontScale="92500" lnSpcReduction="20000"/>
          </a:bodyPr>
          <a:lstStyle/>
          <a:p>
            <a:pPr marL="0" indent="0" algn="ctr">
              <a:buNone/>
            </a:pPr>
            <a:r>
              <a:rPr lang="en-US" dirty="0"/>
              <a:t>Supply of financial capital = Demand for financial capital</a:t>
            </a:r>
          </a:p>
          <a:p>
            <a:pPr marL="0" indent="0">
              <a:buNone/>
            </a:pPr>
            <a:r>
              <a:rPr lang="en-US" dirty="0"/>
              <a:t>			         S + (M – X) = I + (G – T)</a:t>
            </a:r>
          </a:p>
          <a:p>
            <a:pPr algn="ctr"/>
            <a:endParaRPr lang="en-US" dirty="0"/>
          </a:p>
          <a:p>
            <a:pPr marL="0" indent="0" algn="ctr">
              <a:buNone/>
            </a:pPr>
            <a:r>
              <a:rPr lang="en-US" dirty="0"/>
              <a:t>      				      G = government spending</a:t>
            </a:r>
          </a:p>
          <a:p>
            <a:pPr marL="0" indent="0" algn="ctr">
              <a:buNone/>
            </a:pPr>
            <a:r>
              <a:rPr lang="en-US" dirty="0"/>
              <a:t>T = taxes collected</a:t>
            </a:r>
          </a:p>
          <a:p>
            <a:endParaRPr lang="en-US" dirty="0"/>
          </a:p>
          <a:p>
            <a:r>
              <a:rPr lang="en-US" dirty="0"/>
              <a:t>If G &gt; T, then the government would be a demander of financial capital.</a:t>
            </a:r>
          </a:p>
          <a:p>
            <a:r>
              <a:rPr lang="en-US" dirty="0"/>
              <a:t>If T &gt; G, then the government would contribute as a supplier of financial capital.</a:t>
            </a:r>
          </a:p>
          <a:p>
            <a:endParaRPr lang="en-US" dirty="0"/>
          </a:p>
        </p:txBody>
      </p:sp>
    </p:spTree>
    <p:extLst>
      <p:ext uri="{BB962C8B-B14F-4D97-AF65-F5344CB8AC3E}">
        <p14:creationId xmlns:p14="http://schemas.microsoft.com/office/powerpoint/2010/main" val="40585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Domestic Saving and Investment Determine the Trade Balance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4"/>
            <a:ext cx="10515600" cy="4857007"/>
          </a:xfrm>
        </p:spPr>
        <p:txBody>
          <a:bodyPr>
            <a:normAutofit fontScale="92500" lnSpcReduction="10000"/>
          </a:bodyPr>
          <a:lstStyle/>
          <a:p>
            <a:r>
              <a:rPr lang="en-US" dirty="0"/>
              <a:t>The connection of domestic saving and investment to the trade balance explains why economists view the balance of trade as a fundamentally macroeconomic phenomenon.</a:t>
            </a:r>
          </a:p>
          <a:p>
            <a:endParaRPr lang="en-US" dirty="0"/>
          </a:p>
          <a:p>
            <a:r>
              <a:rPr lang="en-US" dirty="0"/>
              <a:t>In the case of a </a:t>
            </a:r>
            <a:r>
              <a:rPr lang="en-US" u="sng" dirty="0"/>
              <a:t>trade </a:t>
            </a:r>
            <a:r>
              <a:rPr lang="en-US" i="1" u="sng" dirty="0"/>
              <a:t>deficit</a:t>
            </a:r>
            <a:r>
              <a:rPr lang="en-US" dirty="0"/>
              <a:t>, the national saving and investment identity can be rewritten as:</a:t>
            </a:r>
          </a:p>
          <a:p>
            <a:endParaRPr lang="en-US" dirty="0"/>
          </a:p>
          <a:p>
            <a:pPr marL="0" indent="0" algn="ctr">
              <a:buNone/>
            </a:pPr>
            <a:r>
              <a:rPr lang="en-US" sz="2200" dirty="0"/>
              <a:t>Trade deficit = Domestic investment – Private domestic saving – Government (or public) savings</a:t>
            </a:r>
          </a:p>
          <a:p>
            <a:pPr marL="0" indent="0" algn="ctr">
              <a:buNone/>
            </a:pPr>
            <a:r>
              <a:rPr lang="en-US" dirty="0"/>
              <a:t>(M – X) = I – S – (T – G)</a:t>
            </a:r>
          </a:p>
          <a:p>
            <a:endParaRPr lang="en-US" dirty="0"/>
          </a:p>
          <a:p>
            <a:r>
              <a:rPr lang="en-US" dirty="0"/>
              <a:t>The only way that domestic investment can exceed domestic saving is if capital is flowing into a country from abroad.</a:t>
            </a:r>
          </a:p>
          <a:p>
            <a:endParaRPr lang="en-US" dirty="0"/>
          </a:p>
        </p:txBody>
      </p:sp>
    </p:spTree>
    <p:extLst>
      <p:ext uri="{BB962C8B-B14F-4D97-AF65-F5344CB8AC3E}">
        <p14:creationId xmlns:p14="http://schemas.microsoft.com/office/powerpoint/2010/main" val="82700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a:xfrm>
            <a:off x="838200" y="365126"/>
            <a:ext cx="10515600" cy="590838"/>
          </a:xfrm>
        </p:spPr>
        <p:txBody>
          <a:bodyPr>
            <a:normAutofit fontScale="90000"/>
          </a:bodyPr>
          <a:lstStyle/>
          <a:p>
            <a:pPr lvl="0">
              <a:spcBef>
                <a:spcPts val="0"/>
              </a:spcBef>
            </a:pPr>
            <a:r>
              <a:rPr lang="en-US" dirty="0"/>
              <a:t>Domestic Saving and Investment Determine the Trade Balance, </a:t>
            </a:r>
            <a:br>
              <a:rPr lang="en-US" dirty="0"/>
            </a:br>
            <a:r>
              <a:rPr lang="en-US" dirty="0"/>
              <a:t>Continued</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1058091"/>
            <a:ext cx="10515600" cy="4349932"/>
          </a:xfrm>
        </p:spPr>
        <p:txBody>
          <a:bodyPr>
            <a:normAutofit fontScale="92500" lnSpcReduction="10000"/>
          </a:bodyPr>
          <a:lstStyle/>
          <a:p>
            <a:r>
              <a:rPr lang="en-US" dirty="0"/>
              <a:t>In the case of a </a:t>
            </a:r>
            <a:r>
              <a:rPr lang="en-US" u="sng" dirty="0"/>
              <a:t>trade </a:t>
            </a:r>
            <a:r>
              <a:rPr lang="en-US" i="1" u="sng" dirty="0"/>
              <a:t>surplus</a:t>
            </a:r>
            <a:r>
              <a:rPr lang="en-US" dirty="0"/>
              <a:t>, the national saving and investment identity can be rewritten as:</a:t>
            </a:r>
          </a:p>
          <a:p>
            <a:endParaRPr lang="en-US" dirty="0"/>
          </a:p>
          <a:p>
            <a:pPr marL="0" indent="0" algn="ctr">
              <a:buNone/>
            </a:pPr>
            <a:r>
              <a:rPr lang="en-US" sz="2400" dirty="0"/>
              <a:t>Trade surplus = Private domestic saving + Public saving – Domestic investment</a:t>
            </a:r>
          </a:p>
          <a:p>
            <a:pPr marL="0" indent="0" algn="ctr">
              <a:buNone/>
            </a:pPr>
            <a:r>
              <a:rPr lang="en-US" dirty="0"/>
              <a:t>(X – M) = S + (T – G) – I</a:t>
            </a:r>
          </a:p>
          <a:p>
            <a:endParaRPr lang="en-US" dirty="0"/>
          </a:p>
          <a:p>
            <a:r>
              <a:rPr lang="en-US" dirty="0"/>
              <a:t>Domestic savings (both private and public) is higher than domestic investment. </a:t>
            </a:r>
          </a:p>
          <a:p>
            <a:endParaRPr lang="en-US" dirty="0"/>
          </a:p>
          <a:p>
            <a:r>
              <a:rPr lang="en-US" dirty="0"/>
              <a:t>That extra financial capital will be invested abroad.</a:t>
            </a:r>
          </a:p>
          <a:p>
            <a:endParaRPr lang="en-US" dirty="0"/>
          </a:p>
        </p:txBody>
      </p:sp>
    </p:spTree>
    <p:extLst>
      <p:ext uri="{BB962C8B-B14F-4D97-AF65-F5344CB8AC3E}">
        <p14:creationId xmlns:p14="http://schemas.microsoft.com/office/powerpoint/2010/main" val="103541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Exploring Trade Balances One Factor at a Time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5"/>
            <a:ext cx="10515600" cy="2283624"/>
          </a:xfrm>
        </p:spPr>
        <p:txBody>
          <a:bodyPr>
            <a:normAutofit fontScale="92500"/>
          </a:bodyPr>
          <a:lstStyle/>
          <a:p>
            <a:r>
              <a:rPr lang="en-US" dirty="0"/>
              <a:t>The national saving and investment identity also provides a framework for thinking about what will cause trade deficits to rise or fall.</a:t>
            </a:r>
          </a:p>
          <a:p>
            <a:endParaRPr lang="en-US" dirty="0"/>
          </a:p>
          <a:p>
            <a:pPr marL="0" indent="0" algn="ctr">
              <a:buNone/>
            </a:pPr>
            <a:r>
              <a:rPr lang="en-US" sz="2400" dirty="0"/>
              <a:t>Domestic investment – Private domestic savings – Public domestic savings = Trade deficit</a:t>
            </a:r>
          </a:p>
          <a:p>
            <a:pPr marL="0" indent="0" algn="ctr">
              <a:buNone/>
            </a:pPr>
            <a:r>
              <a:rPr lang="en-US" dirty="0"/>
              <a:t>I – S – (T – G) = (M – X)</a:t>
            </a:r>
          </a:p>
          <a:p>
            <a:endParaRPr lang="en-US" dirty="0"/>
          </a:p>
        </p:txBody>
      </p:sp>
      <p:pic>
        <p:nvPicPr>
          <p:cNvPr id="2" name="Shape 184" descr="This table has five rows and seven columns. The first row is a header row and it labels each column: “Domestic Investment”, “-”, “Private Domestic Savings”, “-”, “Public Domestic Savings”, “=”, and “Trade Deficit”. Under the column “Domestic Investment” are the words: “I”, “Up”, “No Change”, and “No Change”. Under the column “-” there is one hyphen and the rest of the column is blank. Under the column “Private Domestic Savings” are the words: “S”, “No change”, “Up” and “No change”. Under the column “-” there is one hyphen and the rest of the column is blank. Under the column “Public Domestic Savings” are the words “(T – G)”, “No change”, “No change”, and “Down”. Under the column “=” there is one equal sign and the rest of the column is blank. Under the column “Trade Deficit” are the words “(M – X)”, “Then M – X must rise”, “The M – X must fall”, and “The M – X must rise”.">
            <a:extLst>
              <a:ext uri="{FF2B5EF4-FFF2-40B4-BE49-F238E27FC236}">
                <a16:creationId xmlns:a16="http://schemas.microsoft.com/office/drawing/2014/main" id="{2D4EBB7C-FACA-76E1-1716-55D3C48E8AFF}"/>
              </a:ext>
            </a:extLst>
          </p:cNvPr>
          <p:cNvPicPr preferRelativeResize="0"/>
          <p:nvPr/>
        </p:nvPicPr>
        <p:blipFill>
          <a:blip r:embed="rId3">
            <a:alphaModFix/>
          </a:blip>
          <a:stretch>
            <a:fillRect/>
          </a:stretch>
        </p:blipFill>
        <p:spPr>
          <a:xfrm>
            <a:off x="2235425" y="3405845"/>
            <a:ext cx="7721150" cy="2714900"/>
          </a:xfrm>
          <a:prstGeom prst="rect">
            <a:avLst/>
          </a:prstGeom>
          <a:noFill/>
          <a:ln>
            <a:noFill/>
          </a:ln>
        </p:spPr>
      </p:pic>
    </p:spTree>
    <p:extLst>
      <p:ext uri="{BB962C8B-B14F-4D97-AF65-F5344CB8AC3E}">
        <p14:creationId xmlns:p14="http://schemas.microsoft.com/office/powerpoint/2010/main" val="30588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Short-Term Movements in the Business Cycle and the Trade Balance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4"/>
            <a:ext cx="10515600" cy="4421254"/>
          </a:xfrm>
        </p:spPr>
        <p:txBody>
          <a:bodyPr>
            <a:normAutofit lnSpcReduction="10000"/>
          </a:bodyPr>
          <a:lstStyle/>
          <a:p>
            <a:r>
              <a:rPr lang="en-US" dirty="0"/>
              <a:t>In the short run, whether an economy is in a recession or on the upswing can affect trade imbalances. </a:t>
            </a:r>
          </a:p>
          <a:p>
            <a:endParaRPr lang="en-US" dirty="0"/>
          </a:p>
          <a:p>
            <a:r>
              <a:rPr lang="en-US" dirty="0"/>
              <a:t>A recession tends to make a trade deficit smaller, or a trade surplus larger. </a:t>
            </a:r>
          </a:p>
          <a:p>
            <a:endParaRPr lang="en-US" dirty="0"/>
          </a:p>
          <a:p>
            <a:r>
              <a:rPr lang="en-US" dirty="0"/>
              <a:t>While a period of strong economic growth tends to make a trade deficit larger, or a trade surplus smaller.</a:t>
            </a:r>
          </a:p>
          <a:p>
            <a:endParaRPr lang="en-US" dirty="0"/>
          </a:p>
          <a:p>
            <a:pPr lvl="1"/>
            <a:r>
              <a:rPr lang="en-US" dirty="0"/>
              <a:t>However, these are not hard-and-fast rules.</a:t>
            </a:r>
          </a:p>
          <a:p>
            <a:endParaRPr lang="en-US" dirty="0"/>
          </a:p>
        </p:txBody>
      </p:sp>
    </p:spTree>
    <p:extLst>
      <p:ext uri="{BB962C8B-B14F-4D97-AF65-F5344CB8AC3E}">
        <p14:creationId xmlns:p14="http://schemas.microsoft.com/office/powerpoint/2010/main" val="9015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23.5 The Pros and Cons of Trade Deficits and Surpluses</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4"/>
            <a:ext cx="10515600" cy="4177739"/>
          </a:xfrm>
        </p:spPr>
        <p:txBody>
          <a:bodyPr>
            <a:normAutofit fontScale="92500" lnSpcReduction="10000"/>
          </a:bodyPr>
          <a:lstStyle/>
          <a:p>
            <a:r>
              <a:rPr lang="en-US" dirty="0"/>
              <a:t>For countries, there is no economic merit in a policy of abstaining from participation in financial capital markets.</a:t>
            </a:r>
          </a:p>
          <a:p>
            <a:endParaRPr lang="en-US" dirty="0"/>
          </a:p>
          <a:p>
            <a:r>
              <a:rPr lang="en-US" dirty="0"/>
              <a:t>It can make economic sense for a national economy to borrow from abroad, as long as it wisely invests the money in ways that will tend to raise the nation’s economic growth over time.</a:t>
            </a:r>
          </a:p>
          <a:p>
            <a:pPr lvl="1"/>
            <a:r>
              <a:rPr lang="en-US" dirty="0"/>
              <a:t>Examples: U.S. in mid-1800s and South Korea in 1970s.</a:t>
            </a:r>
          </a:p>
          <a:p>
            <a:endParaRPr lang="en-US" dirty="0"/>
          </a:p>
          <a:p>
            <a:r>
              <a:rPr lang="en-US" dirty="0"/>
              <a:t>A borrower nation can find itself in trouble if it does not invest the incoming funds from abroad in a way that leads to increased productivity.</a:t>
            </a:r>
          </a:p>
          <a:p>
            <a:pPr lvl="1"/>
            <a:r>
              <a:rPr lang="en-US" dirty="0"/>
              <a:t>Examples: Mexico, Brazil, and some African nations in the 1970s and 1980s.</a:t>
            </a:r>
          </a:p>
          <a:p>
            <a:endParaRPr lang="en-US" dirty="0"/>
          </a:p>
        </p:txBody>
      </p:sp>
    </p:spTree>
    <p:extLst>
      <p:ext uri="{BB962C8B-B14F-4D97-AF65-F5344CB8AC3E}">
        <p14:creationId xmlns:p14="http://schemas.microsoft.com/office/powerpoint/2010/main" val="153600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23.6 The Difference between Level of Trade and the Trade Balance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955964"/>
            <a:ext cx="10515600" cy="5183579"/>
          </a:xfrm>
        </p:spPr>
        <p:txBody>
          <a:bodyPr>
            <a:normAutofit fontScale="92500" lnSpcReduction="10000"/>
          </a:bodyPr>
          <a:lstStyle/>
          <a:p>
            <a:r>
              <a:rPr lang="en-US" dirty="0"/>
              <a:t>A country’s </a:t>
            </a:r>
            <a:r>
              <a:rPr lang="en-US" u="sng" dirty="0"/>
              <a:t>level</a:t>
            </a:r>
            <a:r>
              <a:rPr lang="en-US" dirty="0"/>
              <a:t> of trade tells how much of its production it exports.</a:t>
            </a:r>
          </a:p>
          <a:p>
            <a:pPr lvl="1"/>
            <a:r>
              <a:rPr lang="en-US" dirty="0"/>
              <a:t>Separate term than the </a:t>
            </a:r>
            <a:r>
              <a:rPr lang="en-US" u="sng" dirty="0"/>
              <a:t>balance</a:t>
            </a:r>
            <a:r>
              <a:rPr lang="en-US" dirty="0"/>
              <a:t> of trade.</a:t>
            </a:r>
          </a:p>
          <a:p>
            <a:pPr lvl="1"/>
            <a:r>
              <a:rPr lang="en-US" dirty="0"/>
              <a:t>Measured as the percent of exports out of GDP.</a:t>
            </a:r>
          </a:p>
          <a:p>
            <a:endParaRPr lang="en-US" dirty="0"/>
          </a:p>
          <a:p>
            <a:r>
              <a:rPr lang="en-US" dirty="0"/>
              <a:t>Three factors strongly influence a nation’s level of trade: </a:t>
            </a:r>
          </a:p>
          <a:p>
            <a:pPr lvl="1"/>
            <a:r>
              <a:rPr lang="en-US" dirty="0"/>
              <a:t>the size of its economy, </a:t>
            </a:r>
          </a:p>
          <a:p>
            <a:pPr lvl="1"/>
            <a:r>
              <a:rPr lang="en-US" dirty="0"/>
              <a:t>its geographic location, </a:t>
            </a:r>
          </a:p>
          <a:p>
            <a:pPr lvl="1"/>
            <a:r>
              <a:rPr lang="en-US" dirty="0"/>
              <a:t>its history of trade.</a:t>
            </a:r>
          </a:p>
          <a:p>
            <a:endParaRPr lang="en-US" dirty="0"/>
          </a:p>
          <a:p>
            <a:r>
              <a:rPr lang="en-US" u="sng" dirty="0"/>
              <a:t>Discussion Question</a:t>
            </a:r>
            <a:r>
              <a:rPr lang="en-US" dirty="0"/>
              <a:t>: Do you think the following countries have a low or high level of trade?</a:t>
            </a:r>
          </a:p>
          <a:p>
            <a:pPr lvl="1"/>
            <a:r>
              <a:rPr lang="en-US" dirty="0"/>
              <a:t>Sweden</a:t>
            </a:r>
          </a:p>
          <a:p>
            <a:pPr lvl="1"/>
            <a:r>
              <a:rPr lang="en-US" dirty="0"/>
              <a:t>United States</a:t>
            </a:r>
          </a:p>
          <a:p>
            <a:pPr lvl="1"/>
            <a:r>
              <a:rPr lang="en-US" dirty="0"/>
              <a:t>Japan</a:t>
            </a:r>
          </a:p>
          <a:p>
            <a:endParaRPr lang="en-US" dirty="0"/>
          </a:p>
        </p:txBody>
      </p:sp>
    </p:spTree>
    <p:extLst>
      <p:ext uri="{BB962C8B-B14F-4D97-AF65-F5344CB8AC3E}">
        <p14:creationId xmlns:p14="http://schemas.microsoft.com/office/powerpoint/2010/main" val="3054950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Ch.23 OUTLINE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normAutofit/>
          </a:bodyPr>
          <a:lstStyle/>
          <a:p>
            <a:r>
              <a:rPr lang="en-US" dirty="0"/>
              <a:t>23.1: Measuring Trade Balances</a:t>
            </a:r>
          </a:p>
          <a:p>
            <a:r>
              <a:rPr lang="en-US" dirty="0"/>
              <a:t>23.2: Trade Balances in Historical and International Context</a:t>
            </a:r>
          </a:p>
          <a:p>
            <a:r>
              <a:rPr lang="en-US" dirty="0"/>
              <a:t>23.3: Trade Balances and Flows of Financial Capital</a:t>
            </a:r>
          </a:p>
          <a:p>
            <a:r>
              <a:rPr lang="en-US" dirty="0"/>
              <a:t>23.4: The National Saving and Investment Identity</a:t>
            </a:r>
          </a:p>
          <a:p>
            <a:r>
              <a:rPr lang="en-US" dirty="0"/>
              <a:t>23.5: The Pros and Cons of Trade Deficits and Surpluses</a:t>
            </a:r>
          </a:p>
          <a:p>
            <a:r>
              <a:rPr lang="en-US" dirty="0"/>
              <a:t>23.6: The Difference between Level of Trade and the Trade Balance</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Final Thoughts about Trade Balances</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normAutofit fontScale="92500" lnSpcReduction="10000"/>
          </a:bodyPr>
          <a:lstStyle/>
          <a:p>
            <a:r>
              <a:rPr lang="en-US" dirty="0"/>
              <a:t>Trade </a:t>
            </a:r>
            <a:r>
              <a:rPr lang="en-US" u="sng" dirty="0"/>
              <a:t>deficits</a:t>
            </a:r>
            <a:r>
              <a:rPr lang="en-US" dirty="0"/>
              <a:t> can be a good or a bad sign for an economy, and trade </a:t>
            </a:r>
            <a:r>
              <a:rPr lang="en-US" u="sng" dirty="0"/>
              <a:t>surpluses</a:t>
            </a:r>
            <a:r>
              <a:rPr lang="en-US" dirty="0"/>
              <a:t> can be a good or a bad sign also. </a:t>
            </a:r>
          </a:p>
          <a:p>
            <a:endParaRPr lang="en-US" dirty="0"/>
          </a:p>
          <a:p>
            <a:r>
              <a:rPr lang="en-US" dirty="0"/>
              <a:t>Even a trade balance of zero - which just means that a nation is neither a net borrower nor lender in the international economy - can be either a good or bad sign. </a:t>
            </a:r>
          </a:p>
          <a:p>
            <a:endParaRPr lang="en-US" dirty="0"/>
          </a:p>
          <a:p>
            <a:r>
              <a:rPr lang="en-US" dirty="0"/>
              <a:t>The fundamental economic question is not whether a nation’s economy is borrowing or lending at all, but whether the particular borrowing or lending in the particular economic conditions of that country </a:t>
            </a:r>
            <a:r>
              <a:rPr lang="en-US" u="sng" dirty="0"/>
              <a:t>makes sense</a:t>
            </a:r>
            <a:r>
              <a:rPr lang="en-US" dirty="0"/>
              <a:t>.</a:t>
            </a:r>
          </a:p>
          <a:p>
            <a:endParaRPr lang="en-US" dirty="0"/>
          </a:p>
        </p:txBody>
      </p:sp>
    </p:spTree>
    <p:extLst>
      <p:ext uri="{BB962C8B-B14F-4D97-AF65-F5344CB8AC3E}">
        <p14:creationId xmlns:p14="http://schemas.microsoft.com/office/powerpoint/2010/main" val="279612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5235B4EC-7CF7-C6AD-7665-047A79263FFC}"/>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A World of Money</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a:xfrm>
            <a:off x="838200" y="5545777"/>
            <a:ext cx="10515600" cy="499554"/>
          </a:xfrm>
        </p:spPr>
        <p:txBody>
          <a:bodyPr>
            <a:normAutofit fontScale="62500" lnSpcReduction="20000"/>
          </a:bodyPr>
          <a:lstStyle/>
          <a:p>
            <a:r>
              <a:rPr lang="en-US" dirty="0"/>
              <a:t>We are all part of the global financial system, which includes many different currencies. (Credit: modification of "Money from around the world" by Images Money/Flickr, CC BY 2.0)</a:t>
            </a:r>
          </a:p>
          <a:p>
            <a:endParaRPr lang="en-US" dirty="0"/>
          </a:p>
        </p:txBody>
      </p:sp>
      <p:pic>
        <p:nvPicPr>
          <p:cNvPr id="5" name="Picture 4" descr="A photograph shows many different currencies from around the world, including the U.S. (dollars), UK (pounds), and Europe (euros).">
            <a:extLst>
              <a:ext uri="{FF2B5EF4-FFF2-40B4-BE49-F238E27FC236}">
                <a16:creationId xmlns:a16="http://schemas.microsoft.com/office/drawing/2014/main" id="{AB63656E-533B-20B0-442B-91375C742ADB}"/>
              </a:ext>
            </a:extLst>
          </p:cNvPr>
          <p:cNvPicPr>
            <a:picLocks noChangeAspect="1"/>
          </p:cNvPicPr>
          <p:nvPr/>
        </p:nvPicPr>
        <p:blipFill>
          <a:blip r:embed="rId3"/>
          <a:stretch>
            <a:fillRect/>
          </a:stretch>
        </p:blipFill>
        <p:spPr>
          <a:xfrm>
            <a:off x="3303814" y="1069521"/>
            <a:ext cx="5584371" cy="4188278"/>
          </a:xfrm>
          <a:prstGeom prst="rect">
            <a:avLst/>
          </a:prstGeom>
        </p:spPr>
      </p:pic>
    </p:spTree>
    <p:extLst>
      <p:ext uri="{BB962C8B-B14F-4D97-AF65-F5344CB8AC3E}">
        <p14:creationId xmlns:p14="http://schemas.microsoft.com/office/powerpoint/2010/main" val="3439449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23.1 Measuring Trade Balances</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lstStyle/>
          <a:p>
            <a:r>
              <a:rPr lang="en-US" b="1" dirty="0"/>
              <a:t>Balance of trade</a:t>
            </a:r>
            <a:r>
              <a:rPr lang="en-US" dirty="0"/>
              <a:t> (or </a:t>
            </a:r>
            <a:r>
              <a:rPr lang="en-US" b="1" dirty="0"/>
              <a:t>trade balance</a:t>
            </a:r>
            <a:r>
              <a:rPr lang="en-US" dirty="0"/>
              <a:t>)</a:t>
            </a:r>
            <a:r>
              <a:rPr lang="en-US" b="1" dirty="0"/>
              <a:t> </a:t>
            </a:r>
            <a:r>
              <a:rPr lang="en-US" dirty="0"/>
              <a:t>- the gap, if any, between a nation’s exports and imports.</a:t>
            </a:r>
          </a:p>
          <a:p>
            <a:endParaRPr lang="en-US" dirty="0"/>
          </a:p>
          <a:p>
            <a:r>
              <a:rPr lang="en-US" dirty="0"/>
              <a:t>In high-income economies, including the U.S., </a:t>
            </a:r>
            <a:r>
              <a:rPr lang="en-US" u="sng" dirty="0"/>
              <a:t>goods</a:t>
            </a:r>
            <a:r>
              <a:rPr lang="en-US" dirty="0"/>
              <a:t> comprise less than half of a country’s total production, while </a:t>
            </a:r>
            <a:r>
              <a:rPr lang="en-US" u="sng" dirty="0"/>
              <a:t>services</a:t>
            </a:r>
            <a:r>
              <a:rPr lang="en-US" dirty="0"/>
              <a:t> comprise more than half.</a:t>
            </a:r>
          </a:p>
          <a:p>
            <a:endParaRPr lang="en-US" dirty="0"/>
          </a:p>
        </p:txBody>
      </p:sp>
    </p:spTree>
    <p:extLst>
      <p:ext uri="{BB962C8B-B14F-4D97-AF65-F5344CB8AC3E}">
        <p14:creationId xmlns:p14="http://schemas.microsoft.com/office/powerpoint/2010/main" val="40930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Merchandise Trade Balance vs. Current Account Balance</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normAutofit fontScale="92500" lnSpcReduction="10000"/>
          </a:bodyPr>
          <a:lstStyle/>
          <a:p>
            <a:r>
              <a:rPr lang="en-US" b="1" dirty="0"/>
              <a:t>Merchandise trade balance </a:t>
            </a:r>
            <a:r>
              <a:rPr lang="en-US" dirty="0"/>
              <a:t>- the balance of trade looking only at goods.</a:t>
            </a:r>
          </a:p>
          <a:p>
            <a:endParaRPr lang="en-US" dirty="0"/>
          </a:p>
          <a:p>
            <a:r>
              <a:rPr lang="en-US" b="1" dirty="0"/>
              <a:t>Current account balance </a:t>
            </a:r>
            <a:r>
              <a:rPr lang="en-US" dirty="0"/>
              <a:t>- a broad measure of the balance of trade that includes trade in goods and services, as well as international flows of income and foreign aid.</a:t>
            </a:r>
          </a:p>
          <a:p>
            <a:endParaRPr lang="en-US" dirty="0"/>
          </a:p>
          <a:p>
            <a:r>
              <a:rPr lang="en-US" b="1" dirty="0"/>
              <a:t>Unilateral transfers </a:t>
            </a:r>
            <a:r>
              <a:rPr lang="en-US" dirty="0"/>
              <a:t>- payments that government, private charities, or individuals make in which they send money abroad without receiving any direct good or service.</a:t>
            </a:r>
          </a:p>
          <a:p>
            <a:endParaRPr lang="en-US" dirty="0"/>
          </a:p>
        </p:txBody>
      </p:sp>
    </p:spTree>
    <p:extLst>
      <p:ext uri="{BB962C8B-B14F-4D97-AF65-F5344CB8AC3E}">
        <p14:creationId xmlns:p14="http://schemas.microsoft.com/office/powerpoint/2010/main" val="303176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23.2 Trade Balances in Historical and International Context</a:t>
            </a:r>
          </a:p>
        </p:txBody>
      </p:sp>
      <p:sp>
        <p:nvSpPr>
          <p:cNvPr id="2" name="Content Placeholder 1">
            <a:extLst>
              <a:ext uri="{FF2B5EF4-FFF2-40B4-BE49-F238E27FC236}">
                <a16:creationId xmlns:a16="http://schemas.microsoft.com/office/drawing/2014/main" id="{A94569B1-3502-ACF8-20A8-9D541B9DB7A1}"/>
              </a:ext>
            </a:extLst>
          </p:cNvPr>
          <p:cNvSpPr>
            <a:spLocks noGrp="1"/>
          </p:cNvSpPr>
          <p:nvPr>
            <p:ph sz="half" idx="1"/>
          </p:nvPr>
        </p:nvSpPr>
        <p:spPr/>
        <p:txBody>
          <a:bodyPr>
            <a:normAutofit lnSpcReduction="10000"/>
          </a:bodyPr>
          <a:lstStyle/>
          <a:p>
            <a:r>
              <a:rPr lang="en-US" dirty="0"/>
              <a:t>Graph (a), shows the current account balance and the merchandise trade balance in billions of dollars from 1960 to 2020. </a:t>
            </a:r>
          </a:p>
          <a:p>
            <a:r>
              <a:rPr lang="en-US" dirty="0"/>
              <a:t>If the lines are above zero dollars, the United States was running a positive trade balance and current account balance. </a:t>
            </a:r>
          </a:p>
          <a:p>
            <a:r>
              <a:rPr lang="en-US" dirty="0"/>
              <a:t>If the lines fall below zero dollars, the United States is running a trade deficit and a deficit in its current account balance. </a:t>
            </a:r>
          </a:p>
          <a:p>
            <a:endParaRPr lang="en-US" dirty="0"/>
          </a:p>
        </p:txBody>
      </p:sp>
      <p:pic>
        <p:nvPicPr>
          <p:cNvPr id="5" name="Picture 4" descr="The first graph shows the current account and merchandise trade balance in nominal dollars. Both lines dropped drastically between 1995 and 2005. In 2013, the current account balance is −422.2, and the merchandise trade balance is −702.284.  The second graph shows the current account and merchandise trade balance as percentages of GDP. Both dropped around 1986, but increased gradually until 1991, when both dropped again with the low around 2005. As of 2013, both current account and merchandise credit are around –2% and –4% of the GDP respectively.] ">
            <a:extLst>
              <a:ext uri="{FF2B5EF4-FFF2-40B4-BE49-F238E27FC236}">
                <a16:creationId xmlns:a16="http://schemas.microsoft.com/office/drawing/2014/main" id="{DA89A60A-BB54-3773-6C49-37E040713CC4}"/>
              </a:ext>
            </a:extLst>
          </p:cNvPr>
          <p:cNvPicPr>
            <a:picLocks noChangeAspect="1"/>
          </p:cNvPicPr>
          <p:nvPr/>
        </p:nvPicPr>
        <p:blipFill>
          <a:blip r:embed="rId3"/>
          <a:stretch>
            <a:fillRect/>
          </a:stretch>
        </p:blipFill>
        <p:spPr>
          <a:xfrm>
            <a:off x="6547347" y="889723"/>
            <a:ext cx="4465320" cy="5707380"/>
          </a:xfrm>
          <a:prstGeom prst="rect">
            <a:avLst/>
          </a:prstGeom>
        </p:spPr>
      </p:pic>
    </p:spTree>
    <p:extLst>
      <p:ext uri="{BB962C8B-B14F-4D97-AF65-F5344CB8AC3E}">
        <p14:creationId xmlns:p14="http://schemas.microsoft.com/office/powerpoint/2010/main" val="316867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23.2 Trade Balances in Historical and International Context, Continued</a:t>
            </a:r>
          </a:p>
        </p:txBody>
      </p:sp>
      <p:sp>
        <p:nvSpPr>
          <p:cNvPr id="2" name="Content Placeholder 1">
            <a:extLst>
              <a:ext uri="{FF2B5EF4-FFF2-40B4-BE49-F238E27FC236}">
                <a16:creationId xmlns:a16="http://schemas.microsoft.com/office/drawing/2014/main" id="{20151692-80FA-6B23-4968-60BEC5ECAC17}"/>
              </a:ext>
            </a:extLst>
          </p:cNvPr>
          <p:cNvSpPr>
            <a:spLocks noGrp="1"/>
          </p:cNvSpPr>
          <p:nvPr>
            <p:ph sz="half" idx="1"/>
          </p:nvPr>
        </p:nvSpPr>
        <p:spPr/>
        <p:txBody>
          <a:bodyPr/>
          <a:lstStyle/>
          <a:p>
            <a:r>
              <a:rPr lang="en-US" dirty="0"/>
              <a:t>Graph (b)  shows the same items - trade balance and current account balance - in relationship to the size of the U.S. economy, or GDP, from 1960 to 2020.</a:t>
            </a:r>
          </a:p>
          <a:p>
            <a:endParaRPr lang="en-US" dirty="0"/>
          </a:p>
        </p:txBody>
      </p:sp>
      <p:pic>
        <p:nvPicPr>
          <p:cNvPr id="4" name="Picture 3" descr="The first graph shows the current account and merchandise trade balance in nominal dollars. Both lines dropped drastically between 1995 and 2005. In 2013, the current account balance is −422.2, and the merchandise trade balance is −702.284.  The second graph shows the current account and merchandise trade balance as percentages of GDP. Both dropped around 1986, but increased gradually until 1991, when both dropped again with the low around 2005. As of 2013, both current account and merchandise credit are around –2% and –4% of the GDP respectively.] ">
            <a:extLst>
              <a:ext uri="{FF2B5EF4-FFF2-40B4-BE49-F238E27FC236}">
                <a16:creationId xmlns:a16="http://schemas.microsoft.com/office/drawing/2014/main" id="{40829CB9-4968-6FCA-478C-D74BB677506B}"/>
              </a:ext>
            </a:extLst>
          </p:cNvPr>
          <p:cNvPicPr>
            <a:picLocks noChangeAspect="1"/>
          </p:cNvPicPr>
          <p:nvPr/>
        </p:nvPicPr>
        <p:blipFill>
          <a:blip r:embed="rId3"/>
          <a:stretch>
            <a:fillRect/>
          </a:stretch>
        </p:blipFill>
        <p:spPr>
          <a:xfrm>
            <a:off x="6547347" y="889723"/>
            <a:ext cx="4465320" cy="5707380"/>
          </a:xfrm>
          <a:prstGeom prst="rect">
            <a:avLst/>
          </a:prstGeom>
        </p:spPr>
      </p:pic>
    </p:spTree>
    <p:extLst>
      <p:ext uri="{BB962C8B-B14F-4D97-AF65-F5344CB8AC3E}">
        <p14:creationId xmlns:p14="http://schemas.microsoft.com/office/powerpoint/2010/main" val="182776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r>
              <a:rPr lang="en-US" dirty="0"/>
              <a:t>A Measure of an Economy's Globalization</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lstStyle/>
          <a:p>
            <a:r>
              <a:rPr lang="en-US" b="1" dirty="0"/>
              <a:t>Exports of goods and services as a percentage of GDP </a:t>
            </a:r>
            <a:r>
              <a:rPr lang="en-US" dirty="0"/>
              <a:t>- the dollar value of exports divided by the dollar value of a country’s GDP.</a:t>
            </a:r>
          </a:p>
          <a:p>
            <a:endParaRPr lang="en-US" dirty="0"/>
          </a:p>
        </p:txBody>
      </p:sp>
    </p:spTree>
    <p:extLst>
      <p:ext uri="{BB962C8B-B14F-4D97-AF65-F5344CB8AC3E}">
        <p14:creationId xmlns:p14="http://schemas.microsoft.com/office/powerpoint/2010/main" val="78141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8A03C3-BB79-6F9B-6723-5B5224545ACF}"/>
              </a:ext>
            </a:extLst>
          </p:cNvPr>
          <p:cNvSpPr>
            <a:spLocks noGrp="1"/>
          </p:cNvSpPr>
          <p:nvPr>
            <p:ph type="title"/>
          </p:nvPr>
        </p:nvSpPr>
        <p:spPr/>
        <p:txBody>
          <a:bodyPr>
            <a:normAutofit fontScale="90000"/>
          </a:bodyPr>
          <a:lstStyle/>
          <a:p>
            <a:pPr lvl="0">
              <a:spcBef>
                <a:spcPts val="0"/>
              </a:spcBef>
            </a:pPr>
            <a:r>
              <a:rPr lang="en-US" dirty="0"/>
              <a:t>23.3 Trade Balances and Flows of Financial Capital</a:t>
            </a:r>
          </a:p>
        </p:txBody>
      </p:sp>
      <p:sp>
        <p:nvSpPr>
          <p:cNvPr id="7" name="Content Placeholder 6">
            <a:extLst>
              <a:ext uri="{FF2B5EF4-FFF2-40B4-BE49-F238E27FC236}">
                <a16:creationId xmlns:a16="http://schemas.microsoft.com/office/drawing/2014/main" id="{32DEA2BB-1DDE-9207-B2CE-F041366807C3}"/>
              </a:ext>
            </a:extLst>
          </p:cNvPr>
          <p:cNvSpPr>
            <a:spLocks noGrp="1"/>
          </p:cNvSpPr>
          <p:nvPr>
            <p:ph idx="1"/>
          </p:nvPr>
        </p:nvSpPr>
        <p:spPr/>
        <p:txBody>
          <a:bodyPr>
            <a:normAutofit fontScale="92500" lnSpcReduction="10000"/>
          </a:bodyPr>
          <a:lstStyle/>
          <a:p>
            <a:r>
              <a:rPr lang="en-US" b="1" dirty="0"/>
              <a:t>Financial capital </a:t>
            </a:r>
            <a:r>
              <a:rPr lang="en-US" dirty="0"/>
              <a:t>- the international flows of money that facilitates trade and investment.</a:t>
            </a:r>
          </a:p>
          <a:p>
            <a:endParaRPr lang="en-US" dirty="0"/>
          </a:p>
          <a:p>
            <a:r>
              <a:rPr lang="en-US" dirty="0"/>
              <a:t>The connection between trade balances and international flows of financial capital is so close that economists sometimes describe the </a:t>
            </a:r>
            <a:r>
              <a:rPr lang="en-US" u="sng" dirty="0"/>
              <a:t>balance of trade</a:t>
            </a:r>
            <a:r>
              <a:rPr lang="en-US" dirty="0"/>
              <a:t> as the </a:t>
            </a:r>
            <a:r>
              <a:rPr lang="en-US" u="sng" dirty="0"/>
              <a:t>balance of payments</a:t>
            </a:r>
            <a:r>
              <a:rPr lang="en-US" dirty="0"/>
              <a:t>. </a:t>
            </a:r>
          </a:p>
          <a:p>
            <a:endParaRPr lang="en-US" dirty="0"/>
          </a:p>
          <a:p>
            <a:r>
              <a:rPr lang="en-US" dirty="0"/>
              <a:t>Each category of the current account balance involves a corresponding flow of payments between a given country and the rest of the world economy.</a:t>
            </a:r>
          </a:p>
          <a:p>
            <a:endParaRPr lang="en-US" dirty="0"/>
          </a:p>
        </p:txBody>
      </p:sp>
    </p:spTree>
    <p:extLst>
      <p:ext uri="{BB962C8B-B14F-4D97-AF65-F5344CB8AC3E}">
        <p14:creationId xmlns:p14="http://schemas.microsoft.com/office/powerpoint/2010/main" val="2723811286"/>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392</TotalTime>
  <Words>1485</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Economics</vt:lpstr>
      <vt:lpstr>Ch.23 OUTLINE</vt:lpstr>
      <vt:lpstr>A World of Money</vt:lpstr>
      <vt:lpstr>23.1 Measuring Trade Balances</vt:lpstr>
      <vt:lpstr>Merchandise Trade Balance vs. Current Account Balance</vt:lpstr>
      <vt:lpstr>23.2 Trade Balances in Historical and International Context</vt:lpstr>
      <vt:lpstr>23.2 Trade Balances in Historical and International Context, Continued</vt:lpstr>
      <vt:lpstr>A Measure of an Economy's Globalization</vt:lpstr>
      <vt:lpstr>23.3 Trade Balances and Flows of Financial Capital</vt:lpstr>
      <vt:lpstr>Flow of Investment Goods and Capital</vt:lpstr>
      <vt:lpstr>The Balance of Trade as the Balance of Payments</vt:lpstr>
      <vt:lpstr>23.4 The National Saving and Investment Identity</vt:lpstr>
      <vt:lpstr>The National Saving and Investment Identity, Continued</vt:lpstr>
      <vt:lpstr>Domestic Saving and Investment Determine the Trade Balance</vt:lpstr>
      <vt:lpstr>Domestic Saving and Investment Determine the Trade Balance,  Continued</vt:lpstr>
      <vt:lpstr>Exploring Trade Balances One Factor at a Time</vt:lpstr>
      <vt:lpstr>Short-Term Movements in the Business Cycle and the Trade Balance</vt:lpstr>
      <vt:lpstr>23.5 The Pros and Cons of Trade Deficits and Surpluses</vt:lpstr>
      <vt:lpstr>23.6 The Difference between Level of Trade and the Trade Balance</vt:lpstr>
      <vt:lpstr>Final Thoughts about Trade Balances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75</cp:revision>
  <dcterms:created xsi:type="dcterms:W3CDTF">2018-05-29T21:16:34Z</dcterms:created>
  <dcterms:modified xsi:type="dcterms:W3CDTF">2025-09-16T18:04:52Z</dcterms:modified>
</cp:coreProperties>
</file>