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9" r:id="rId31"/>
    <p:sldId id="264" r:id="rId32"/>
    <p:sldId id="261" r:id="rId33"/>
    <p:sldId id="25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092159"/>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5598BA24-4FE1-BDC7-E729-6161B1EF6EF7}"/>
              </a:ext>
            </a:extLst>
          </p:cNvPr>
          <p:cNvSpPr>
            <a:spLocks noGrp="1"/>
          </p:cNvSpPr>
          <p:nvPr>
            <p:ph type="body" sz="quarter" idx="14"/>
          </p:nvPr>
        </p:nvSpPr>
        <p:spPr>
          <a:xfrm>
            <a:off x="1524000" y="3103623"/>
            <a:ext cx="9144000" cy="717294"/>
          </a:xfrm>
        </p:spPr>
        <p:txBody>
          <a:bodyPr>
            <a:normAutofit fontScale="55000" lnSpcReduction="20000"/>
          </a:bodyPr>
          <a:lstStyle/>
          <a:p>
            <a:r>
              <a:rPr lang="en-US" sz="5500" dirty="0"/>
              <a:t>THE AGGREGATE DEMAND/AGGREGATE SUPPLY MODEL</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Demand Curve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b="1" dirty="0"/>
              <a:t>Aggregate demand (AD) </a:t>
            </a:r>
            <a:r>
              <a:rPr lang="en-US" dirty="0"/>
              <a:t>- the amount of total spending on domestic goods and services in an economy.</a:t>
            </a:r>
          </a:p>
          <a:p>
            <a:endParaRPr lang="en-US" dirty="0"/>
          </a:p>
          <a:p>
            <a:r>
              <a:rPr lang="en-US" dirty="0"/>
              <a:t>It includes all four components of demand: consumption, investment, government spending, and net exports (exports minus imports).</a:t>
            </a:r>
          </a:p>
          <a:p>
            <a:endParaRPr lang="en-US" dirty="0"/>
          </a:p>
          <a:p>
            <a:r>
              <a:rPr lang="en-US" b="1" dirty="0"/>
              <a:t>Aggregate demand (AD) curve </a:t>
            </a:r>
            <a:r>
              <a:rPr lang="en-US" dirty="0"/>
              <a:t>- shows the total spending on domestic goods and services at each price level.</a:t>
            </a:r>
          </a:p>
          <a:p>
            <a:endParaRPr lang="en-US" dirty="0"/>
          </a:p>
        </p:txBody>
      </p:sp>
    </p:spTree>
    <p:extLst>
      <p:ext uri="{BB962C8B-B14F-4D97-AF65-F5344CB8AC3E}">
        <p14:creationId xmlns:p14="http://schemas.microsoft.com/office/powerpoint/2010/main" val="274582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Demand Curve,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937759"/>
            <a:ext cx="10515600" cy="1029195"/>
          </a:xfrm>
        </p:spPr>
        <p:txBody>
          <a:bodyPr>
            <a:normAutofit fontScale="92500"/>
          </a:bodyPr>
          <a:lstStyle/>
          <a:p>
            <a:r>
              <a:rPr lang="en-US" dirty="0"/>
              <a:t>Aggregate demand (AD) slopes down, showing that, as the price level rises, the amount of total spending on domestic goods and services declines.</a:t>
            </a:r>
          </a:p>
          <a:p>
            <a:endParaRPr lang="en-US" dirty="0"/>
          </a:p>
        </p:txBody>
      </p:sp>
      <p:pic>
        <p:nvPicPr>
          <p:cNvPr id="4" name="Picture 3" descr="The graph shows a downward sloping aggregate demand curve.">
            <a:extLst>
              <a:ext uri="{FF2B5EF4-FFF2-40B4-BE49-F238E27FC236}">
                <a16:creationId xmlns:a16="http://schemas.microsoft.com/office/drawing/2014/main" id="{2DB27CE3-F51E-304A-5DE8-2DD1B1AC9BF3}"/>
              </a:ext>
            </a:extLst>
          </p:cNvPr>
          <p:cNvPicPr>
            <a:picLocks noChangeAspect="1"/>
          </p:cNvPicPr>
          <p:nvPr/>
        </p:nvPicPr>
        <p:blipFill>
          <a:blip r:embed="rId3"/>
          <a:stretch>
            <a:fillRect/>
          </a:stretch>
        </p:blipFill>
        <p:spPr>
          <a:xfrm>
            <a:off x="3061911" y="1160167"/>
            <a:ext cx="6068178" cy="3407133"/>
          </a:xfrm>
          <a:prstGeom prst="rect">
            <a:avLst/>
          </a:prstGeom>
        </p:spPr>
      </p:pic>
    </p:spTree>
    <p:extLst>
      <p:ext uri="{BB962C8B-B14F-4D97-AF65-F5344CB8AC3E}">
        <p14:creationId xmlns:p14="http://schemas.microsoft.com/office/powerpoint/2010/main" val="2585501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Combining the Aggregate Supply and Aggregate Demand Curves</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582292"/>
            <a:ext cx="10515600" cy="1421080"/>
          </a:xfrm>
        </p:spPr>
        <p:txBody>
          <a:bodyPr>
            <a:normAutofit fontScale="85000" lnSpcReduction="10000"/>
          </a:bodyPr>
          <a:lstStyle/>
          <a:p>
            <a:r>
              <a:rPr lang="en-US" dirty="0"/>
              <a:t>The intersection of the aggregate supply and aggregate demand curves shows the equilibrium level of real GDP and the equilibrium price level in the economy.</a:t>
            </a:r>
          </a:p>
          <a:p>
            <a:r>
              <a:rPr lang="en-US" dirty="0"/>
              <a:t>The equilibrium, where aggregate supply (AS) equals aggregate demand (AD), occurs at a price level of 90 and an output level of 8,800.</a:t>
            </a:r>
          </a:p>
          <a:p>
            <a:endParaRPr lang="en-US" dirty="0"/>
          </a:p>
        </p:txBody>
      </p:sp>
      <p:pic>
        <p:nvPicPr>
          <p:cNvPr id="5" name="Picture 4" descr="The graph shows a downward sloping aggregate demand curve that intersects with an upward sloping aggregate supply curve at the point (8,800, 90).">
            <a:extLst>
              <a:ext uri="{FF2B5EF4-FFF2-40B4-BE49-F238E27FC236}">
                <a16:creationId xmlns:a16="http://schemas.microsoft.com/office/drawing/2014/main" id="{D1958977-5816-8F96-613B-112B2104C69E}"/>
              </a:ext>
            </a:extLst>
          </p:cNvPr>
          <p:cNvPicPr>
            <a:picLocks noChangeAspect="1"/>
          </p:cNvPicPr>
          <p:nvPr/>
        </p:nvPicPr>
        <p:blipFill>
          <a:blip r:embed="rId3"/>
          <a:stretch>
            <a:fillRect/>
          </a:stretch>
        </p:blipFill>
        <p:spPr>
          <a:xfrm>
            <a:off x="2915087" y="909773"/>
            <a:ext cx="6361826" cy="3552454"/>
          </a:xfrm>
          <a:prstGeom prst="rect">
            <a:avLst/>
          </a:prstGeom>
        </p:spPr>
      </p:pic>
    </p:spTree>
    <p:extLst>
      <p:ext uri="{BB962C8B-B14F-4D97-AF65-F5344CB8AC3E}">
        <p14:creationId xmlns:p14="http://schemas.microsoft.com/office/powerpoint/2010/main" val="349656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Interpreting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558937"/>
            <a:ext cx="10515600" cy="1368828"/>
          </a:xfrm>
        </p:spPr>
        <p:txBody>
          <a:bodyPr>
            <a:normAutofit fontScale="85000" lnSpcReduction="20000"/>
          </a:bodyPr>
          <a:lstStyle/>
          <a:p>
            <a:r>
              <a:rPr lang="en-US" dirty="0"/>
              <a:t>Using a hypothetical equilibrium, with price level at 130 and real GDP at $680, what information can we infer about the state of this country’s economy?  </a:t>
            </a:r>
          </a:p>
          <a:p>
            <a:r>
              <a:rPr lang="en-US" dirty="0"/>
              <a:t>Is this country risking inflationary pressures or facing high unemployment? How can you tell?</a:t>
            </a:r>
          </a:p>
          <a:p>
            <a:endParaRPr lang="en-US" dirty="0"/>
          </a:p>
        </p:txBody>
      </p:sp>
      <p:pic>
        <p:nvPicPr>
          <p:cNvPr id="5" name="Picture 4" descr="The figure shows a downward sloping aggregate demand line intersecting with an aggregate supply curve at approximately (680, 130).">
            <a:extLst>
              <a:ext uri="{FF2B5EF4-FFF2-40B4-BE49-F238E27FC236}">
                <a16:creationId xmlns:a16="http://schemas.microsoft.com/office/drawing/2014/main" id="{0C43944D-CAD3-03A2-9EC3-8DAEC4136D80}"/>
              </a:ext>
            </a:extLst>
          </p:cNvPr>
          <p:cNvPicPr>
            <a:picLocks noChangeAspect="1"/>
          </p:cNvPicPr>
          <p:nvPr/>
        </p:nvPicPr>
        <p:blipFill>
          <a:blip r:embed="rId3"/>
          <a:stretch>
            <a:fillRect/>
          </a:stretch>
        </p:blipFill>
        <p:spPr>
          <a:xfrm>
            <a:off x="3895311" y="964557"/>
            <a:ext cx="4401377" cy="3419531"/>
          </a:xfrm>
          <a:prstGeom prst="rect">
            <a:avLst/>
          </a:prstGeom>
        </p:spPr>
      </p:pic>
    </p:spTree>
    <p:extLst>
      <p:ext uri="{BB962C8B-B14F-4D97-AF65-F5344CB8AC3E}">
        <p14:creationId xmlns:p14="http://schemas.microsoft.com/office/powerpoint/2010/main" val="218016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Defining SRAS and LRAS</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b="1" dirty="0"/>
              <a:t>Short run aggregate supply (SRAS) curve </a:t>
            </a:r>
            <a:r>
              <a:rPr lang="en-US" dirty="0"/>
              <a:t>- positive short run relationship between the price level for output and real GDP, holding the prices of inputs fixed</a:t>
            </a:r>
          </a:p>
          <a:p>
            <a:endParaRPr lang="en-US" dirty="0"/>
          </a:p>
          <a:p>
            <a:r>
              <a:rPr lang="en-US" b="1" dirty="0"/>
              <a:t>Long run aggregate supply (LRAS) curve </a:t>
            </a:r>
            <a:r>
              <a:rPr lang="en-US" dirty="0"/>
              <a:t>- vertical line at potential GDP showing no relationship between the price level for output and real GDP in the long run.</a:t>
            </a:r>
          </a:p>
          <a:p>
            <a:endParaRPr lang="en-US" dirty="0"/>
          </a:p>
        </p:txBody>
      </p:sp>
    </p:spTree>
    <p:extLst>
      <p:ext uri="{BB962C8B-B14F-4D97-AF65-F5344CB8AC3E}">
        <p14:creationId xmlns:p14="http://schemas.microsoft.com/office/powerpoint/2010/main" val="110234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24.3 Shifts in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530436"/>
          </a:xfrm>
        </p:spPr>
        <p:txBody>
          <a:bodyPr>
            <a:normAutofit fontScale="92500"/>
          </a:bodyPr>
          <a:lstStyle/>
          <a:p>
            <a:r>
              <a:rPr lang="en-US" dirty="0"/>
              <a:t>Two of the most important factors that can lead to shifts in the AS curve: </a:t>
            </a:r>
          </a:p>
          <a:p>
            <a:pPr lvl="1"/>
            <a:r>
              <a:rPr lang="en-US" dirty="0"/>
              <a:t>productivity growth </a:t>
            </a:r>
          </a:p>
          <a:p>
            <a:pPr lvl="1"/>
            <a:r>
              <a:rPr lang="en-US" dirty="0"/>
              <a:t>changes in input prices</a:t>
            </a:r>
          </a:p>
          <a:p>
            <a:endParaRPr lang="en-US" dirty="0"/>
          </a:p>
          <a:p>
            <a:r>
              <a:rPr lang="en-US" dirty="0"/>
              <a:t>The aggregate supply curve can also shift due to unexpected shocks to input goods or labor.</a:t>
            </a:r>
          </a:p>
          <a:p>
            <a:pPr lvl="1"/>
            <a:r>
              <a:rPr lang="en-US" dirty="0"/>
              <a:t>Examples: large weather events affecting crops or an overseas war that requires a large number people to fight instead of work.  </a:t>
            </a:r>
          </a:p>
          <a:p>
            <a:endParaRPr lang="en-US" dirty="0"/>
          </a:p>
          <a:p>
            <a:r>
              <a:rPr lang="en-US" b="1" dirty="0"/>
              <a:t>Stagflation</a:t>
            </a:r>
            <a:r>
              <a:rPr lang="en-US" dirty="0"/>
              <a:t> - an economy experiences stagnant growth and high inflation at the same time.</a:t>
            </a:r>
          </a:p>
          <a:p>
            <a:endParaRPr lang="en-US" dirty="0"/>
          </a:p>
        </p:txBody>
      </p:sp>
    </p:spTree>
    <p:extLst>
      <p:ext uri="{BB962C8B-B14F-4D97-AF65-F5344CB8AC3E}">
        <p14:creationId xmlns:p14="http://schemas.microsoft.com/office/powerpoint/2010/main" val="1698981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464657"/>
            <a:ext cx="10515600" cy="1762660"/>
          </a:xfrm>
        </p:spPr>
        <p:txBody>
          <a:bodyPr>
            <a:normAutofit fontScale="77500" lnSpcReduction="20000"/>
          </a:bodyPr>
          <a:lstStyle/>
          <a:p>
            <a:r>
              <a:rPr lang="en-US" dirty="0"/>
              <a:t>For graph (a): The rise in productivity causes the SRAS curve to shift to the right. The original equilibrium E</a:t>
            </a:r>
            <a:r>
              <a:rPr lang="en-US" baseline="-25000" dirty="0"/>
              <a:t>0</a:t>
            </a:r>
            <a:r>
              <a:rPr lang="en-US" dirty="0"/>
              <a:t> is at the intersection of AD and SRAS</a:t>
            </a:r>
            <a:r>
              <a:rPr lang="en-US" baseline="-25000" dirty="0"/>
              <a:t>0</a:t>
            </a:r>
            <a:r>
              <a:rPr lang="en-US" dirty="0"/>
              <a:t>.</a:t>
            </a:r>
          </a:p>
          <a:p>
            <a:r>
              <a:rPr lang="en-US" dirty="0"/>
              <a:t>When SRAS shifts right, then the new equilibrium E</a:t>
            </a:r>
            <a:r>
              <a:rPr lang="en-US" baseline="-25000" dirty="0"/>
              <a:t>1</a:t>
            </a:r>
            <a:r>
              <a:rPr lang="en-US" dirty="0"/>
              <a:t> is at the intersection of AD and SRAS</a:t>
            </a:r>
            <a:r>
              <a:rPr lang="en-US" baseline="-25000" dirty="0"/>
              <a:t>1</a:t>
            </a:r>
            <a:r>
              <a:rPr lang="en-US" dirty="0"/>
              <a:t>, and then yet another equilibrium, E</a:t>
            </a:r>
            <a:r>
              <a:rPr lang="en-US" baseline="-25000" dirty="0"/>
              <a:t>2</a:t>
            </a:r>
            <a:r>
              <a:rPr lang="en-US" dirty="0"/>
              <a:t>, is at the intersection of AD and SRAS</a:t>
            </a:r>
            <a:r>
              <a:rPr lang="en-US" baseline="-25000" dirty="0"/>
              <a:t>2</a:t>
            </a:r>
            <a:r>
              <a:rPr lang="en-US" dirty="0"/>
              <a:t>.</a:t>
            </a:r>
          </a:p>
          <a:p>
            <a:r>
              <a:rPr lang="en-US" dirty="0"/>
              <a:t>Shifts in SRAS to the right, lead to a greater level of output and to downward pressure on the price level.</a:t>
            </a:r>
          </a:p>
          <a:p>
            <a:endParaRPr lang="en-US" dirty="0"/>
          </a:p>
        </p:txBody>
      </p:sp>
      <p:pic>
        <p:nvPicPr>
          <p:cNvPr id="4" name="Picture 3" descr="The two graphs show how aggregate supply can shift and how these shifts affect points of equilibrium. The graph on the left shows how productivity increases will shift aggregate supply to the right. The graph on the right shows how higher prices for key inputs will shift aggregate supply to the left.">
            <a:extLst>
              <a:ext uri="{FF2B5EF4-FFF2-40B4-BE49-F238E27FC236}">
                <a16:creationId xmlns:a16="http://schemas.microsoft.com/office/drawing/2014/main" id="{4DB3675D-DD5A-BD71-7C4F-72B05939BF0B}"/>
              </a:ext>
            </a:extLst>
          </p:cNvPr>
          <p:cNvPicPr>
            <a:picLocks noChangeAspect="1"/>
          </p:cNvPicPr>
          <p:nvPr/>
        </p:nvPicPr>
        <p:blipFill>
          <a:blip r:embed="rId3"/>
          <a:stretch>
            <a:fillRect/>
          </a:stretch>
        </p:blipFill>
        <p:spPr>
          <a:xfrm>
            <a:off x="2881258" y="848079"/>
            <a:ext cx="6429484" cy="3558208"/>
          </a:xfrm>
          <a:prstGeom prst="rect">
            <a:avLst/>
          </a:prstGeom>
        </p:spPr>
      </p:pic>
    </p:spTree>
    <p:extLst>
      <p:ext uri="{BB962C8B-B14F-4D97-AF65-F5344CB8AC3E}">
        <p14:creationId xmlns:p14="http://schemas.microsoft.com/office/powerpoint/2010/main" val="40464254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Supply,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719451"/>
            <a:ext cx="10515600" cy="1323109"/>
          </a:xfrm>
        </p:spPr>
        <p:txBody>
          <a:bodyPr>
            <a:normAutofit fontScale="70000" lnSpcReduction="20000"/>
          </a:bodyPr>
          <a:lstStyle/>
          <a:p>
            <a:r>
              <a:rPr lang="en-US" dirty="0"/>
              <a:t>For graph (b): A higher price for inputs means that at any given price level for outputs, a lower real GDP will be produced so aggregate supply will shift to the left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1</a:t>
            </a:r>
            <a:r>
              <a:rPr lang="en-US" dirty="0"/>
              <a:t>, has a reduced quantity of output and a higher price level than the original equilibrium (E</a:t>
            </a:r>
            <a:r>
              <a:rPr lang="en-US" baseline="-25000" dirty="0"/>
              <a:t>0</a:t>
            </a:r>
            <a:r>
              <a:rPr lang="en-US" dirty="0"/>
              <a:t>).</a:t>
            </a:r>
          </a:p>
          <a:p>
            <a:endParaRPr lang="en-US" dirty="0"/>
          </a:p>
        </p:txBody>
      </p:sp>
      <p:pic>
        <p:nvPicPr>
          <p:cNvPr id="3" name="Picture 2" descr="The two graphs show how aggregate supply can shift and how these shifts affect points of equilibrium. The graph on the left shows how productivity increases will shift aggregate supply to the right. The graph on the right shows how higher prices for key inputs will shift aggregate supply to the left.">
            <a:extLst>
              <a:ext uri="{FF2B5EF4-FFF2-40B4-BE49-F238E27FC236}">
                <a16:creationId xmlns:a16="http://schemas.microsoft.com/office/drawing/2014/main" id="{F6167A1F-DE25-0441-04DA-786CC2EE92EE}"/>
              </a:ext>
            </a:extLst>
          </p:cNvPr>
          <p:cNvPicPr>
            <a:picLocks noChangeAspect="1"/>
          </p:cNvPicPr>
          <p:nvPr/>
        </p:nvPicPr>
        <p:blipFill>
          <a:blip r:embed="rId3"/>
          <a:stretch>
            <a:fillRect/>
          </a:stretch>
        </p:blipFill>
        <p:spPr>
          <a:xfrm>
            <a:off x="2881258" y="848079"/>
            <a:ext cx="6429484" cy="3558208"/>
          </a:xfrm>
          <a:prstGeom prst="rect">
            <a:avLst/>
          </a:prstGeom>
        </p:spPr>
      </p:pic>
    </p:spTree>
    <p:extLst>
      <p:ext uri="{BB962C8B-B14F-4D97-AF65-F5344CB8AC3E}">
        <p14:creationId xmlns:p14="http://schemas.microsoft.com/office/powerpoint/2010/main" val="1145320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24.4 Shifts in Aggregate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308367"/>
          </a:xfrm>
        </p:spPr>
        <p:txBody>
          <a:bodyPr>
            <a:normAutofit fontScale="85000" lnSpcReduction="20000"/>
          </a:bodyPr>
          <a:lstStyle/>
          <a:p>
            <a:r>
              <a:rPr lang="en-US" dirty="0"/>
              <a:t>Remember that the components of aggregate demand are:</a:t>
            </a:r>
          </a:p>
          <a:p>
            <a:pPr lvl="1"/>
            <a:r>
              <a:rPr lang="en-US" dirty="0"/>
              <a:t>consumption spending </a:t>
            </a:r>
          </a:p>
          <a:p>
            <a:pPr lvl="1"/>
            <a:r>
              <a:rPr lang="en-US" dirty="0"/>
              <a:t>investment spending</a:t>
            </a:r>
          </a:p>
          <a:p>
            <a:pPr lvl="1"/>
            <a:r>
              <a:rPr lang="en-US" dirty="0"/>
              <a:t>government spending </a:t>
            </a:r>
          </a:p>
          <a:p>
            <a:pPr lvl="1"/>
            <a:r>
              <a:rPr lang="en-US" dirty="0"/>
              <a:t>spending on exports minus imports.</a:t>
            </a:r>
          </a:p>
          <a:p>
            <a:endParaRPr lang="en-US" dirty="0"/>
          </a:p>
          <a:p>
            <a:r>
              <a:rPr lang="en-US" dirty="0"/>
              <a:t>A shift of the AD curve to the right means that at least one of these components increased so that a greater amount of total spending would occur at every price level.</a:t>
            </a:r>
          </a:p>
          <a:p>
            <a:endParaRPr lang="en-US" dirty="0"/>
          </a:p>
          <a:p>
            <a:r>
              <a:rPr lang="en-US" dirty="0"/>
              <a:t>A shift of the AD curve to the left means that at least one of these components decreased so that a lesser amount of total spending would occur at every price level.</a:t>
            </a:r>
          </a:p>
          <a:p>
            <a:endParaRPr lang="en-US" dirty="0"/>
          </a:p>
        </p:txBody>
      </p:sp>
    </p:spTree>
    <p:extLst>
      <p:ext uri="{BB962C8B-B14F-4D97-AF65-F5344CB8AC3E}">
        <p14:creationId xmlns:p14="http://schemas.microsoft.com/office/powerpoint/2010/main" val="2266056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How Changes by Consumers and Firms Can Affect AD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lstStyle/>
          <a:p>
            <a:r>
              <a:rPr lang="en-US" dirty="0"/>
              <a:t>When consumers feel more confident about the future of the economy, they tend to consume more. </a:t>
            </a:r>
          </a:p>
          <a:p>
            <a:endParaRPr lang="en-US" dirty="0"/>
          </a:p>
          <a:p>
            <a:r>
              <a:rPr lang="en-US" dirty="0"/>
              <a:t>If business confidence is high, then firms tend to spend more on investment, believing that the future payoff will be substantial. </a:t>
            </a:r>
          </a:p>
          <a:p>
            <a:endParaRPr lang="en-US" dirty="0"/>
          </a:p>
          <a:p>
            <a:r>
              <a:rPr lang="en-US" dirty="0"/>
              <a:t>Conversely, if consumer or business confidence drops, then consumption and investment spending declines.</a:t>
            </a:r>
          </a:p>
          <a:p>
            <a:endParaRPr lang="en-US" dirty="0"/>
          </a:p>
        </p:txBody>
      </p:sp>
    </p:spTree>
    <p:extLst>
      <p:ext uri="{BB962C8B-B14F-4D97-AF65-F5344CB8AC3E}">
        <p14:creationId xmlns:p14="http://schemas.microsoft.com/office/powerpoint/2010/main" val="800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Ch.24 OUTLINE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dirty="0"/>
              <a:t>24.1: Macroeconomic Perspectives on Demand and Supply</a:t>
            </a:r>
          </a:p>
          <a:p>
            <a:r>
              <a:rPr lang="en-US" dirty="0"/>
              <a:t>24.2: Building a Model of Aggregate Demand and Aggregate Supply</a:t>
            </a:r>
          </a:p>
          <a:p>
            <a:r>
              <a:rPr lang="en-US" dirty="0"/>
              <a:t>24.3: Shifts in Aggregate Supply</a:t>
            </a:r>
          </a:p>
          <a:p>
            <a:r>
              <a:rPr lang="en-US" dirty="0"/>
              <a:t>24.4: Shifts in Aggregate Demand</a:t>
            </a:r>
          </a:p>
          <a:p>
            <a:r>
              <a:rPr lang="en-US" dirty="0"/>
              <a:t>24.5: How the AD/AS Model Incorporates Growth, Unemployment, and Inflation</a:t>
            </a:r>
          </a:p>
          <a:p>
            <a:r>
              <a:rPr lang="en-US" dirty="0"/>
              <a:t>24.6: Keynes’ Law and Say’s Law in the AD/AS Model</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248834"/>
            <a:ext cx="10515600" cy="2244040"/>
          </a:xfrm>
        </p:spPr>
        <p:txBody>
          <a:bodyPr>
            <a:normAutofit fontScale="77500" lnSpcReduction="20000"/>
          </a:bodyPr>
          <a:lstStyle/>
          <a:p>
            <a:r>
              <a:rPr lang="en-US" dirty="0"/>
              <a:t>For graph (a) :An increase in consumer confidence or business confidence can shift AD to the right, from AD</a:t>
            </a:r>
            <a:r>
              <a:rPr lang="en-US" baseline="-25000" dirty="0"/>
              <a:t>0</a:t>
            </a:r>
            <a:r>
              <a:rPr lang="en-US" dirty="0"/>
              <a:t> to AD</a:t>
            </a:r>
            <a:r>
              <a:rPr lang="en-US" baseline="-25000" dirty="0"/>
              <a:t>1</a:t>
            </a:r>
            <a:r>
              <a:rPr lang="en-US" dirty="0"/>
              <a:t>. </a:t>
            </a:r>
          </a:p>
          <a:p>
            <a:r>
              <a:rPr lang="en-US" dirty="0"/>
              <a:t>When AD shifts to the right, the new equilibrium (E</a:t>
            </a:r>
            <a:r>
              <a:rPr lang="en-US" baseline="-25000" dirty="0"/>
              <a:t>1</a:t>
            </a:r>
            <a:r>
              <a:rPr lang="en-US" dirty="0"/>
              <a:t>) will have a higher quantity of output and also a higher price level compared with the original equilibrium (E</a:t>
            </a:r>
            <a:r>
              <a:rPr lang="en-US" baseline="-25000" dirty="0"/>
              <a:t>0</a:t>
            </a:r>
            <a:r>
              <a:rPr lang="en-US" dirty="0"/>
              <a:t>). </a:t>
            </a:r>
          </a:p>
          <a:p>
            <a:r>
              <a:rPr lang="en-US" dirty="0"/>
              <a:t>In this example, the new equilibrium (E</a:t>
            </a:r>
            <a:r>
              <a:rPr lang="en-US" baseline="-25000" dirty="0"/>
              <a:t>1</a:t>
            </a:r>
            <a:r>
              <a:rPr lang="en-US" dirty="0"/>
              <a:t>) is also closer to potential GDP. </a:t>
            </a:r>
          </a:p>
          <a:p>
            <a:r>
              <a:rPr lang="en-US" dirty="0"/>
              <a:t>An increase in government spending or a cut in taxes that leads to a rise in consumer spending can also shift AD to the right. </a:t>
            </a:r>
          </a:p>
          <a:p>
            <a:endParaRPr lang="en-US" dirty="0"/>
          </a:p>
        </p:txBody>
      </p:sp>
      <p:pic>
        <p:nvPicPr>
          <p:cNvPr id="4" name="Picture 3" descr="The two graphs show how aggregate demand shifts. The graph on the left shows aggregate demand shifting to the right toward the vertical potential GDP line. The graph on the right shows aggregate demand shifting to the left away from the vertical GDP line.">
            <a:extLst>
              <a:ext uri="{FF2B5EF4-FFF2-40B4-BE49-F238E27FC236}">
                <a16:creationId xmlns:a16="http://schemas.microsoft.com/office/drawing/2014/main" id="{C83132B3-398E-D067-9C1E-D8AD115B62C2}"/>
              </a:ext>
            </a:extLst>
          </p:cNvPr>
          <p:cNvPicPr>
            <a:picLocks noChangeAspect="1"/>
          </p:cNvPicPr>
          <p:nvPr/>
        </p:nvPicPr>
        <p:blipFill>
          <a:blip r:embed="rId3"/>
          <a:stretch>
            <a:fillRect/>
          </a:stretch>
        </p:blipFill>
        <p:spPr>
          <a:xfrm>
            <a:off x="3124200" y="877923"/>
            <a:ext cx="5943600" cy="3282696"/>
          </a:xfrm>
          <a:prstGeom prst="rect">
            <a:avLst/>
          </a:prstGeom>
        </p:spPr>
      </p:pic>
    </p:spTree>
    <p:extLst>
      <p:ext uri="{BB962C8B-B14F-4D97-AF65-F5344CB8AC3E}">
        <p14:creationId xmlns:p14="http://schemas.microsoft.com/office/powerpoint/2010/main" val="289528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Illustrated: Shifts in Aggregate Demand,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287269"/>
            <a:ext cx="10515600" cy="2191789"/>
          </a:xfrm>
        </p:spPr>
        <p:txBody>
          <a:bodyPr>
            <a:normAutofit fontScale="77500" lnSpcReduction="20000"/>
          </a:bodyPr>
          <a:lstStyle/>
          <a:p>
            <a:r>
              <a:rPr lang="en-US" dirty="0"/>
              <a:t>For graph (b): A decrease in consumer confidence or business confidence can shift AD to the left, from AD</a:t>
            </a:r>
            <a:r>
              <a:rPr lang="en-US" baseline="-25000" dirty="0"/>
              <a:t>0</a:t>
            </a:r>
            <a:r>
              <a:rPr lang="en-US" dirty="0"/>
              <a:t> to AD</a:t>
            </a:r>
            <a:r>
              <a:rPr lang="en-US" baseline="-25000" dirty="0"/>
              <a:t>1</a:t>
            </a:r>
            <a:r>
              <a:rPr lang="en-US" dirty="0"/>
              <a:t>. </a:t>
            </a:r>
          </a:p>
          <a:p>
            <a:r>
              <a:rPr lang="en-US" dirty="0"/>
              <a:t>When AD shifts to the left, the new equilibrium (E</a:t>
            </a:r>
            <a:r>
              <a:rPr lang="en-US" baseline="-25000" dirty="0"/>
              <a:t>1</a:t>
            </a:r>
            <a:r>
              <a:rPr lang="en-US" dirty="0"/>
              <a:t>) will have a lower quantity of output and also a lower price level compared with the original equilibrium (E</a:t>
            </a:r>
            <a:r>
              <a:rPr lang="en-US" baseline="-25000" dirty="0"/>
              <a:t>0</a:t>
            </a:r>
            <a:r>
              <a:rPr lang="en-US" dirty="0"/>
              <a:t>). </a:t>
            </a:r>
          </a:p>
          <a:p>
            <a:r>
              <a:rPr lang="en-US" dirty="0"/>
              <a:t>In this example, the new equilibrium (E</a:t>
            </a:r>
            <a:r>
              <a:rPr lang="en-US" baseline="-25000" dirty="0"/>
              <a:t>1</a:t>
            </a:r>
            <a:r>
              <a:rPr lang="en-US" dirty="0"/>
              <a:t>) is also farther below potential GDP. </a:t>
            </a:r>
          </a:p>
          <a:p>
            <a:r>
              <a:rPr lang="en-US" dirty="0"/>
              <a:t>A decrease in government spending or higher taxes that leads to a fall in consumer spending can also shift AD to the left.</a:t>
            </a:r>
          </a:p>
          <a:p>
            <a:endParaRPr lang="en-US" dirty="0"/>
          </a:p>
        </p:txBody>
      </p:sp>
      <p:pic>
        <p:nvPicPr>
          <p:cNvPr id="3" name="Picture 2" descr="The two graphs show how aggregate demand shifts. The graph on the left shows aggregate demand shifting to the right toward the vertical potential GDP line. The graph on the right shows aggregate demand shifting to the left away from the vertical GDP line.">
            <a:extLst>
              <a:ext uri="{FF2B5EF4-FFF2-40B4-BE49-F238E27FC236}">
                <a16:creationId xmlns:a16="http://schemas.microsoft.com/office/drawing/2014/main" id="{93B0E10E-BA28-79BF-DBB6-22B47213378A}"/>
              </a:ext>
            </a:extLst>
          </p:cNvPr>
          <p:cNvPicPr>
            <a:picLocks noChangeAspect="1"/>
          </p:cNvPicPr>
          <p:nvPr/>
        </p:nvPicPr>
        <p:blipFill>
          <a:blip r:embed="rId3"/>
          <a:stretch>
            <a:fillRect/>
          </a:stretch>
        </p:blipFill>
        <p:spPr>
          <a:xfrm>
            <a:off x="3124200" y="877923"/>
            <a:ext cx="5943600" cy="3282696"/>
          </a:xfrm>
          <a:prstGeom prst="rect">
            <a:avLst/>
          </a:prstGeom>
        </p:spPr>
      </p:pic>
    </p:spTree>
    <p:extLst>
      <p:ext uri="{BB962C8B-B14F-4D97-AF65-F5344CB8AC3E}">
        <p14:creationId xmlns:p14="http://schemas.microsoft.com/office/powerpoint/2010/main" val="836121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How Government Macroeconomic Policy Choices Can Shift AD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177739"/>
          </a:xfrm>
        </p:spPr>
        <p:txBody>
          <a:bodyPr>
            <a:normAutofit fontScale="92500" lnSpcReduction="20000"/>
          </a:bodyPr>
          <a:lstStyle/>
          <a:p>
            <a:r>
              <a:rPr lang="en-US" dirty="0"/>
              <a:t>Higher government spending will cause AD to shift to the right, while lower government spending will cause AD to shift to the left.</a:t>
            </a:r>
          </a:p>
          <a:p>
            <a:endParaRPr lang="en-US" dirty="0"/>
          </a:p>
          <a:p>
            <a:r>
              <a:rPr lang="en-US" dirty="0"/>
              <a:t>Tax cuts for individuals will tend to increase consumption demand, while tax increases will tend to diminish it. </a:t>
            </a:r>
          </a:p>
          <a:p>
            <a:endParaRPr lang="en-US" dirty="0"/>
          </a:p>
          <a:p>
            <a:r>
              <a:rPr lang="en-US" dirty="0"/>
              <a:t>Tax policy can also pump up investment demand by offering lower tax rates for corporations or tax reductions that benefit specific kinds of investment.</a:t>
            </a:r>
          </a:p>
          <a:p>
            <a:endParaRPr lang="en-US" dirty="0"/>
          </a:p>
          <a:p>
            <a:r>
              <a:rPr lang="en-US" dirty="0"/>
              <a:t>During a recession, when unemployment is high and many businesses are suffering low profits or even losses, the U.S. often passes tax cuts.</a:t>
            </a:r>
          </a:p>
          <a:p>
            <a:endParaRPr lang="en-US" dirty="0"/>
          </a:p>
        </p:txBody>
      </p:sp>
    </p:spTree>
    <p:extLst>
      <p:ext uri="{BB962C8B-B14F-4D97-AF65-F5344CB8AC3E}">
        <p14:creationId xmlns:p14="http://schemas.microsoft.com/office/powerpoint/2010/main" val="4233990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Recession and Full Employment in the AD/AS Model</a:t>
            </a:r>
          </a:p>
        </p:txBody>
      </p:sp>
      <p:sp>
        <p:nvSpPr>
          <p:cNvPr id="3" name="Content Placeholder 2">
            <a:extLst>
              <a:ext uri="{FF2B5EF4-FFF2-40B4-BE49-F238E27FC236}">
                <a16:creationId xmlns:a16="http://schemas.microsoft.com/office/drawing/2014/main" id="{28727867-F92E-6DEF-4048-DCF31A3A7F93}"/>
              </a:ext>
            </a:extLst>
          </p:cNvPr>
          <p:cNvSpPr>
            <a:spLocks noGrp="1"/>
          </p:cNvSpPr>
          <p:nvPr>
            <p:ph sz="half" idx="2"/>
          </p:nvPr>
        </p:nvSpPr>
        <p:spPr>
          <a:xfrm>
            <a:off x="6172200" y="1010661"/>
            <a:ext cx="5181600" cy="5089693"/>
          </a:xfrm>
        </p:spPr>
        <p:txBody>
          <a:bodyPr>
            <a:normAutofit fontScale="92500" lnSpcReduction="20000"/>
          </a:bodyPr>
          <a:lstStyle/>
          <a:p>
            <a:r>
              <a:rPr lang="en-US" dirty="0"/>
              <a:t>Whether the economy is in a recession is illustrated in the AD/AS model by how close the equilibrium is to the potential GDP line as indicated by the vertical LRAS line. </a:t>
            </a:r>
          </a:p>
          <a:p>
            <a:r>
              <a:rPr lang="en-US" dirty="0"/>
              <a:t>In this example, the level of output Y</a:t>
            </a:r>
            <a:r>
              <a:rPr lang="en-US" baseline="-25000" dirty="0"/>
              <a:t>0</a:t>
            </a:r>
            <a:r>
              <a:rPr lang="en-US" dirty="0"/>
              <a:t> at the equilibrium E</a:t>
            </a:r>
            <a:r>
              <a:rPr lang="en-US" baseline="-25000" dirty="0"/>
              <a:t>0</a:t>
            </a:r>
            <a:r>
              <a:rPr lang="en-US" dirty="0"/>
              <a:t> is relatively far from the potential GDP line, so it can represent an economy in recession, well below the full employment level of GDP. </a:t>
            </a:r>
          </a:p>
          <a:p>
            <a:r>
              <a:rPr lang="en-US" dirty="0"/>
              <a:t>In contrast, the level of output Y</a:t>
            </a:r>
            <a:r>
              <a:rPr lang="en-US" baseline="-25000" dirty="0"/>
              <a:t>1</a:t>
            </a:r>
            <a:r>
              <a:rPr lang="en-US" dirty="0"/>
              <a:t> at the equilibrium E</a:t>
            </a:r>
            <a:r>
              <a:rPr lang="en-US" baseline="-25000" dirty="0"/>
              <a:t>1</a:t>
            </a:r>
            <a:r>
              <a:rPr lang="en-US" dirty="0"/>
              <a:t> is relatively close to potential GDP, and so it would represent an economy with a lower unemployment rate.</a:t>
            </a:r>
          </a:p>
          <a:p>
            <a:endParaRPr lang="en-US" dirty="0"/>
          </a:p>
        </p:txBody>
      </p:sp>
      <p:pic>
        <p:nvPicPr>
          <p:cNvPr id="5" name="Picture 4" descr="The graph shows an example of an aggregate demand shift. The higher of the two aggregate demand curves is closer to the vertical potential GDP line and hence represents an economy with a low unemployment. In contrast, the lower aggregate demand curve is much further from the potential GDP line and hence represents an economy that may be struggling with a recession.">
            <a:extLst>
              <a:ext uri="{FF2B5EF4-FFF2-40B4-BE49-F238E27FC236}">
                <a16:creationId xmlns:a16="http://schemas.microsoft.com/office/drawing/2014/main" id="{BE5847D9-64BB-2CEE-AAC1-DCD338CC8EBC}"/>
              </a:ext>
            </a:extLst>
          </p:cNvPr>
          <p:cNvPicPr>
            <a:picLocks noChangeAspect="1"/>
          </p:cNvPicPr>
          <p:nvPr/>
        </p:nvPicPr>
        <p:blipFill>
          <a:blip r:embed="rId3"/>
          <a:stretch>
            <a:fillRect/>
          </a:stretch>
        </p:blipFill>
        <p:spPr>
          <a:xfrm>
            <a:off x="838200" y="1327570"/>
            <a:ext cx="4519583" cy="4457004"/>
          </a:xfrm>
          <a:prstGeom prst="rect">
            <a:avLst/>
          </a:prstGeom>
        </p:spPr>
      </p:pic>
    </p:spTree>
    <p:extLst>
      <p:ext uri="{BB962C8B-B14F-4D97-AF65-F5344CB8AC3E}">
        <p14:creationId xmlns:p14="http://schemas.microsoft.com/office/powerpoint/2010/main" val="1359451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a:xfrm>
            <a:off x="838200" y="365126"/>
            <a:ext cx="10515600" cy="590838"/>
          </a:xfrm>
        </p:spPr>
        <p:txBody>
          <a:bodyPr>
            <a:normAutofit fontScale="90000"/>
          </a:bodyPr>
          <a:lstStyle/>
          <a:p>
            <a:r>
              <a:rPr lang="en-US" dirty="0"/>
              <a:t>24.5 How the AD/AS Model Incorporates Growth, Unemployment, </a:t>
            </a:r>
            <a:br>
              <a:rPr lang="en-US" dirty="0"/>
            </a:br>
            <a:r>
              <a:rPr lang="en-US" dirty="0"/>
              <a:t>and Inflation</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1097280"/>
            <a:ext cx="10515600" cy="4271554"/>
          </a:xfrm>
        </p:spPr>
        <p:txBody>
          <a:bodyPr>
            <a:normAutofit fontScale="85000" lnSpcReduction="20000"/>
          </a:bodyPr>
          <a:lstStyle/>
          <a:p>
            <a:pPr marL="0" indent="0">
              <a:buNone/>
            </a:pPr>
            <a:r>
              <a:rPr lang="en-US" u="sng" dirty="0"/>
              <a:t>Growth and Recession in the AD/AS Diagram</a:t>
            </a:r>
            <a:r>
              <a:rPr lang="en-US" dirty="0"/>
              <a:t>:</a:t>
            </a:r>
          </a:p>
          <a:p>
            <a:r>
              <a:rPr lang="en-US" dirty="0"/>
              <a:t>In the AD/AS diagram, long-run economic growth due to productivity increases over time will be represented by a gradual shift to the </a:t>
            </a:r>
            <a:r>
              <a:rPr lang="en-US" i="1" dirty="0"/>
              <a:t>right</a:t>
            </a:r>
            <a:r>
              <a:rPr lang="en-US" dirty="0"/>
              <a:t> of </a:t>
            </a:r>
            <a:r>
              <a:rPr lang="en-US" u="sng" dirty="0"/>
              <a:t>aggregate supply</a:t>
            </a:r>
            <a:r>
              <a:rPr lang="en-US" dirty="0"/>
              <a:t>. </a:t>
            </a:r>
          </a:p>
          <a:p>
            <a:endParaRPr lang="en-US" dirty="0"/>
          </a:p>
          <a:p>
            <a:r>
              <a:rPr lang="en-US" dirty="0"/>
              <a:t>The vertical line representing potential GDP (or the “full employment level of GDP”) will gradually shift to the </a:t>
            </a:r>
            <a:r>
              <a:rPr lang="en-US" i="1" dirty="0"/>
              <a:t>right</a:t>
            </a:r>
            <a:r>
              <a:rPr lang="en-US" dirty="0"/>
              <a:t> over time as well.</a:t>
            </a:r>
          </a:p>
          <a:p>
            <a:endParaRPr lang="en-US" dirty="0"/>
          </a:p>
          <a:p>
            <a:r>
              <a:rPr lang="en-US" dirty="0"/>
              <a:t>The AD/AS diagram illustrates recessions when the equilibrium level of real GDP is substantially below potential GDP.</a:t>
            </a:r>
          </a:p>
          <a:p>
            <a:endParaRPr lang="en-US" dirty="0"/>
          </a:p>
          <a:p>
            <a:r>
              <a:rPr lang="en-US" dirty="0"/>
              <a:t>In years of resurgent economic growth the equilibrium will typically be close to potential GDP.</a:t>
            </a:r>
          </a:p>
          <a:p>
            <a:endParaRPr lang="en-US" dirty="0"/>
          </a:p>
        </p:txBody>
      </p:sp>
    </p:spTree>
    <p:extLst>
      <p:ext uri="{BB962C8B-B14F-4D97-AF65-F5344CB8AC3E}">
        <p14:creationId xmlns:p14="http://schemas.microsoft.com/office/powerpoint/2010/main" val="4125573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Unemployment in the AD/AS Diagram</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543499"/>
          </a:xfrm>
        </p:spPr>
        <p:txBody>
          <a:bodyPr>
            <a:normAutofit lnSpcReduction="10000"/>
          </a:bodyPr>
          <a:lstStyle/>
          <a:p>
            <a:r>
              <a:rPr lang="en-US" dirty="0"/>
              <a:t>Remember, there are two types of unemployment: </a:t>
            </a:r>
          </a:p>
          <a:p>
            <a:pPr lvl="1"/>
            <a:r>
              <a:rPr lang="en-US" dirty="0"/>
              <a:t>Short run variations in unemployment (cyclical unemployment) caused by the business cycle as economy expands and contracts. </a:t>
            </a:r>
          </a:p>
          <a:p>
            <a:pPr lvl="1"/>
            <a:r>
              <a:rPr lang="en-US" dirty="0"/>
              <a:t>Long run unemployment rate (typically hovers around 5% in U.S.) when the economy is healthy.</a:t>
            </a:r>
          </a:p>
          <a:p>
            <a:endParaRPr lang="en-US" dirty="0"/>
          </a:p>
          <a:p>
            <a:r>
              <a:rPr lang="en-US" dirty="0"/>
              <a:t>The AD/AS diagram shows cyclical unemployment by how close the economy is to the potential or full GDP employment level.</a:t>
            </a:r>
          </a:p>
          <a:p>
            <a:pPr lvl="1"/>
            <a:r>
              <a:rPr lang="en-US" dirty="0"/>
              <a:t>Low cyclical unemployment for an economy occurs when the level of output is close to potential GDP.</a:t>
            </a:r>
          </a:p>
          <a:p>
            <a:pPr lvl="1"/>
            <a:r>
              <a:rPr lang="en-US" dirty="0"/>
              <a:t>High cyclical unemployment arises when the output is substantially to the left of potential GDP.</a:t>
            </a:r>
          </a:p>
          <a:p>
            <a:endParaRPr lang="en-US" dirty="0"/>
          </a:p>
        </p:txBody>
      </p:sp>
    </p:spTree>
    <p:extLst>
      <p:ext uri="{BB962C8B-B14F-4D97-AF65-F5344CB8AC3E}">
        <p14:creationId xmlns:p14="http://schemas.microsoft.com/office/powerpoint/2010/main" val="2563525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Inflationary Pressures in the AD/AS Diagram</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256116"/>
          </a:xfrm>
        </p:spPr>
        <p:txBody>
          <a:bodyPr>
            <a:normAutofit fontScale="92500"/>
          </a:bodyPr>
          <a:lstStyle/>
          <a:p>
            <a:r>
              <a:rPr lang="en-US" dirty="0"/>
              <a:t>Inflation fluctuates in the short run.</a:t>
            </a:r>
          </a:p>
          <a:p>
            <a:r>
              <a:rPr lang="en-US" dirty="0"/>
              <a:t>Higher inflation rates have typically occurred either during or just after economic booms.</a:t>
            </a:r>
          </a:p>
          <a:p>
            <a:r>
              <a:rPr lang="en-US" dirty="0"/>
              <a:t>Rates of inflation generally decline during recessions.</a:t>
            </a:r>
          </a:p>
          <a:p>
            <a:r>
              <a:rPr lang="en-US" dirty="0"/>
              <a:t>The AD/AS framework implies two ways that inflationary pressures may arise:</a:t>
            </a:r>
          </a:p>
          <a:p>
            <a:pPr lvl="1"/>
            <a:r>
              <a:rPr lang="en-US" dirty="0"/>
              <a:t>If the aggregate demand continues to shift to the </a:t>
            </a:r>
            <a:r>
              <a:rPr lang="en-US" i="1" dirty="0"/>
              <a:t>right</a:t>
            </a:r>
            <a:r>
              <a:rPr lang="en-US" dirty="0"/>
              <a:t> when the economy is already at or near potential GDP and full employment, thus pushing the equilibrium into the AS curve's steep portion.</a:t>
            </a:r>
          </a:p>
          <a:p>
            <a:pPr lvl="1"/>
            <a:r>
              <a:rPr lang="en-US" dirty="0"/>
              <a:t>A rise in input prices that affects many or most firms across the economy (e.g., oil or labor) and causes the aggregate supply curve to shift back to the left.</a:t>
            </a:r>
          </a:p>
          <a:p>
            <a:endParaRPr lang="en-US" dirty="0"/>
          </a:p>
        </p:txBody>
      </p:sp>
    </p:spTree>
    <p:extLst>
      <p:ext uri="{BB962C8B-B14F-4D97-AF65-F5344CB8AC3E}">
        <p14:creationId xmlns:p14="http://schemas.microsoft.com/office/powerpoint/2010/main" val="20044252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Sources of Inflationary Pressure in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57116"/>
            <a:ext cx="10515600" cy="1725632"/>
          </a:xfrm>
        </p:spPr>
        <p:txBody>
          <a:bodyPr>
            <a:normAutofit fontScale="77500" lnSpcReduction="20000"/>
          </a:bodyPr>
          <a:lstStyle/>
          <a:p>
            <a:pPr marL="0" indent="0">
              <a:buNone/>
            </a:pPr>
            <a:r>
              <a:rPr lang="en-US" dirty="0"/>
              <a:t>In graph (a): </a:t>
            </a:r>
          </a:p>
          <a:p>
            <a:r>
              <a:rPr lang="en-US" dirty="0"/>
              <a:t>A shift in aggregate demand, from AD</a:t>
            </a:r>
            <a:r>
              <a:rPr lang="en-US" baseline="-25000" dirty="0"/>
              <a:t>0</a:t>
            </a:r>
            <a:r>
              <a:rPr lang="en-US" dirty="0"/>
              <a:t> to AD</a:t>
            </a:r>
            <a:r>
              <a:rPr lang="en-US" baseline="-25000" dirty="0"/>
              <a:t>1</a:t>
            </a:r>
            <a:r>
              <a:rPr lang="en-US" dirty="0"/>
              <a:t>, when it happens in the area of the SRAS curve that is near potential GDP, will lead to a higher price level, leading to inflation. </a:t>
            </a:r>
          </a:p>
          <a:p>
            <a:endParaRPr lang="en-US" dirty="0"/>
          </a:p>
          <a:p>
            <a:r>
              <a:rPr lang="en-US" dirty="0"/>
              <a:t>The new equilibrium (E</a:t>
            </a:r>
            <a:r>
              <a:rPr lang="en-US" baseline="-25000" dirty="0"/>
              <a:t>1</a:t>
            </a:r>
            <a:r>
              <a:rPr lang="en-US" dirty="0"/>
              <a:t>) is at a higher price level (P</a:t>
            </a:r>
            <a:r>
              <a:rPr lang="en-US" baseline="-25000" dirty="0"/>
              <a:t>1</a:t>
            </a:r>
            <a:r>
              <a:rPr lang="en-US" dirty="0"/>
              <a:t>) than the original equilibrium.</a:t>
            </a:r>
          </a:p>
          <a:p>
            <a:endParaRPr lang="en-US" dirty="0"/>
          </a:p>
        </p:txBody>
      </p:sp>
      <p:pic>
        <p:nvPicPr>
          <p:cNvPr id="4" name="Picture 3" descr="The two graphs show how a shift in aggregate demand or supply can cause inflationary pressure. The graph on the left shows two aggregate demand curves to represent a shift to the right. The graph on the right shows two aggregate supply curves to represent a shift to the left.">
            <a:extLst>
              <a:ext uri="{FF2B5EF4-FFF2-40B4-BE49-F238E27FC236}">
                <a16:creationId xmlns:a16="http://schemas.microsoft.com/office/drawing/2014/main" id="{DB37F4BF-BA3B-DF24-7940-171F252AF5A8}"/>
              </a:ext>
            </a:extLst>
          </p:cNvPr>
          <p:cNvPicPr>
            <a:picLocks noChangeAspect="1"/>
          </p:cNvPicPr>
          <p:nvPr/>
        </p:nvPicPr>
        <p:blipFill>
          <a:blip r:embed="rId3"/>
          <a:stretch>
            <a:fillRect/>
          </a:stretch>
        </p:blipFill>
        <p:spPr>
          <a:xfrm>
            <a:off x="3124200" y="959496"/>
            <a:ext cx="5943600" cy="3227832"/>
          </a:xfrm>
          <a:prstGeom prst="rect">
            <a:avLst/>
          </a:prstGeom>
        </p:spPr>
      </p:pic>
    </p:spTree>
    <p:extLst>
      <p:ext uri="{BB962C8B-B14F-4D97-AF65-F5344CB8AC3E}">
        <p14:creationId xmlns:p14="http://schemas.microsoft.com/office/powerpoint/2010/main" val="28459796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marL="0" marR="0" lvl="0" indent="0" rtl="0">
              <a:spcBef>
                <a:spcPts val="0"/>
              </a:spcBef>
            </a:pPr>
            <a:r>
              <a:rPr lang="en-US" dirty="0"/>
              <a:t>Sources of Inflationary Pressure in the AD/AS Model, Continued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57115"/>
            <a:ext cx="10515600" cy="1921188"/>
          </a:xfrm>
        </p:spPr>
        <p:txBody>
          <a:bodyPr>
            <a:normAutofit fontScale="77500" lnSpcReduction="20000"/>
          </a:bodyPr>
          <a:lstStyle/>
          <a:p>
            <a:pPr marL="0" indent="0">
              <a:buNone/>
            </a:pPr>
            <a:r>
              <a:rPr lang="en-US" dirty="0"/>
              <a:t>In graph (b): </a:t>
            </a:r>
          </a:p>
          <a:p>
            <a:r>
              <a:rPr lang="en-US" dirty="0"/>
              <a:t>A shift in aggregate supply, from SRAS</a:t>
            </a:r>
            <a:r>
              <a:rPr lang="en-US" baseline="-25000" dirty="0"/>
              <a:t>0</a:t>
            </a:r>
            <a:r>
              <a:rPr lang="en-US" dirty="0"/>
              <a:t> to SRAS</a:t>
            </a:r>
            <a:r>
              <a:rPr lang="en-US" baseline="-25000" dirty="0"/>
              <a:t>1</a:t>
            </a:r>
            <a:r>
              <a:rPr lang="en-US" dirty="0"/>
              <a:t>, will lead to a lower real GDP and to pressure for a higher price level and inflation. </a:t>
            </a:r>
          </a:p>
          <a:p>
            <a:endParaRPr lang="en-US" dirty="0"/>
          </a:p>
          <a:p>
            <a:r>
              <a:rPr lang="en-US" dirty="0"/>
              <a:t>The new equilibrium (E</a:t>
            </a:r>
            <a:r>
              <a:rPr lang="en-US" baseline="-25000" dirty="0"/>
              <a:t>1</a:t>
            </a:r>
            <a:r>
              <a:rPr lang="en-US" dirty="0"/>
              <a:t>) is at a higher price level (P</a:t>
            </a:r>
            <a:r>
              <a:rPr lang="en-US" baseline="-25000" dirty="0"/>
              <a:t>1</a:t>
            </a:r>
            <a:r>
              <a:rPr lang="en-US" dirty="0"/>
              <a:t>), while the original equilibrium (E</a:t>
            </a:r>
            <a:r>
              <a:rPr lang="en-US" baseline="-25000" dirty="0"/>
              <a:t>0</a:t>
            </a:r>
            <a:r>
              <a:rPr lang="en-US" dirty="0"/>
              <a:t>) is at the lower price level (P</a:t>
            </a:r>
            <a:r>
              <a:rPr lang="en-US" baseline="-25000" dirty="0"/>
              <a:t>0</a:t>
            </a:r>
            <a:r>
              <a:rPr lang="en-US" dirty="0"/>
              <a:t>).</a:t>
            </a:r>
          </a:p>
          <a:p>
            <a:endParaRPr lang="en-US" dirty="0"/>
          </a:p>
        </p:txBody>
      </p:sp>
      <p:pic>
        <p:nvPicPr>
          <p:cNvPr id="3" name="Picture 2" descr="The two graphs show how a shift in aggregate demand or supply can cause inflationary pressure. The graph on the left shows two aggregate demand curves to represent a shift to the right. The graph on the right shows two aggregate supply curves to represent a shift to the left.">
            <a:extLst>
              <a:ext uri="{FF2B5EF4-FFF2-40B4-BE49-F238E27FC236}">
                <a16:creationId xmlns:a16="http://schemas.microsoft.com/office/drawing/2014/main" id="{465EAA2A-C463-1A43-0223-61B61E2756F4}"/>
              </a:ext>
            </a:extLst>
          </p:cNvPr>
          <p:cNvPicPr>
            <a:picLocks noChangeAspect="1"/>
          </p:cNvPicPr>
          <p:nvPr/>
        </p:nvPicPr>
        <p:blipFill>
          <a:blip r:embed="rId3"/>
          <a:stretch>
            <a:fillRect/>
          </a:stretch>
        </p:blipFill>
        <p:spPr>
          <a:xfrm>
            <a:off x="3124200" y="959496"/>
            <a:ext cx="5943600" cy="3227832"/>
          </a:xfrm>
          <a:prstGeom prst="rect">
            <a:avLst/>
          </a:prstGeom>
        </p:spPr>
      </p:pic>
    </p:spTree>
    <p:extLst>
      <p:ext uri="{BB962C8B-B14F-4D97-AF65-F5344CB8AC3E}">
        <p14:creationId xmlns:p14="http://schemas.microsoft.com/office/powerpoint/2010/main" val="40162077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rtl="0">
              <a:spcBef>
                <a:spcPts val="0"/>
              </a:spcBef>
            </a:pPr>
            <a:r>
              <a:rPr lang="en-US" dirty="0"/>
              <a:t>24.6 Keynes’ Law and Say’s Law in the AD/AS Model</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646943"/>
            <a:ext cx="10515600" cy="1323109"/>
          </a:xfrm>
        </p:spPr>
        <p:txBody>
          <a:bodyPr>
            <a:normAutofit fontScale="92500"/>
          </a:bodyPr>
          <a:lstStyle/>
          <a:p>
            <a:r>
              <a:rPr lang="en-US" dirty="0"/>
              <a:t>We can use the AD/AS model to illustrate both Say’s law and Keynes’ law.</a:t>
            </a:r>
          </a:p>
          <a:p>
            <a:r>
              <a:rPr lang="en-US" dirty="0"/>
              <a:t>This approach of dividing the SRAS curve into different zones works as a diagnostic test that we can apply to an economy.</a:t>
            </a:r>
          </a:p>
          <a:p>
            <a:endParaRPr lang="en-US" dirty="0"/>
          </a:p>
        </p:txBody>
      </p:sp>
      <p:pic>
        <p:nvPicPr>
          <p:cNvPr id="4" name="Picture 3" descr="The graph shows three aggregate demand curves to represent different zones: the Keynesian zone, intermediate zone, and neoclassical zone. The Keynesian is furthest to the left as well as the lowest; the intermediate zone is the center of the three curves; the neoclassical zone is the furthest to the right as well as the highest.">
            <a:extLst>
              <a:ext uri="{FF2B5EF4-FFF2-40B4-BE49-F238E27FC236}">
                <a16:creationId xmlns:a16="http://schemas.microsoft.com/office/drawing/2014/main" id="{D4BE4FC4-DCAB-5FC1-1C35-20B1B8218BCD}"/>
              </a:ext>
            </a:extLst>
          </p:cNvPr>
          <p:cNvPicPr>
            <a:picLocks noChangeAspect="1"/>
          </p:cNvPicPr>
          <p:nvPr/>
        </p:nvPicPr>
        <p:blipFill>
          <a:blip r:embed="rId3"/>
          <a:stretch>
            <a:fillRect/>
          </a:stretch>
        </p:blipFill>
        <p:spPr>
          <a:xfrm>
            <a:off x="3354543" y="912223"/>
            <a:ext cx="5482913" cy="3612206"/>
          </a:xfrm>
          <a:prstGeom prst="rect">
            <a:avLst/>
          </a:prstGeom>
        </p:spPr>
      </p:pic>
    </p:spTree>
    <p:extLst>
      <p:ext uri="{BB962C8B-B14F-4D97-AF65-F5344CB8AC3E}">
        <p14:creationId xmlns:p14="http://schemas.microsoft.com/office/powerpoint/2010/main" val="165669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New Home Construction</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5303521"/>
            <a:ext cx="10515600" cy="674198"/>
          </a:xfrm>
        </p:spPr>
        <p:txBody>
          <a:bodyPr>
            <a:normAutofit fontScale="62500" lnSpcReduction="20000"/>
          </a:bodyPr>
          <a:lstStyle/>
          <a:p>
            <a:r>
              <a:rPr lang="en-US" dirty="0"/>
              <a:t>At the peak of the housing bubble, many people across the country were able to secure the loans necessary to build new houses. (Credit: modification of "our house! Again!" by Tim Pierce/Flickr Creative Commons, CC BY 2.0)</a:t>
            </a:r>
          </a:p>
          <a:p>
            <a:endParaRPr lang="en-US" dirty="0"/>
          </a:p>
        </p:txBody>
      </p:sp>
      <p:pic>
        <p:nvPicPr>
          <p:cNvPr id="2" name="Shape 88" descr="A picture of a house under construction.  ">
            <a:extLst>
              <a:ext uri="{FF2B5EF4-FFF2-40B4-BE49-F238E27FC236}">
                <a16:creationId xmlns:a16="http://schemas.microsoft.com/office/drawing/2014/main" id="{7296CCC2-AF4A-886D-F51C-F002DCE35485}"/>
              </a:ext>
            </a:extLst>
          </p:cNvPr>
          <p:cNvPicPr preferRelativeResize="0">
            <a:picLocks/>
          </p:cNvPicPr>
          <p:nvPr/>
        </p:nvPicPr>
        <p:blipFill rotWithShape="1">
          <a:blip r:embed="rId3">
            <a:alphaModFix/>
          </a:blip>
          <a:srcRect/>
          <a:stretch/>
        </p:blipFill>
        <p:spPr>
          <a:xfrm>
            <a:off x="3070673" y="1296579"/>
            <a:ext cx="6050654" cy="3500071"/>
          </a:xfrm>
          <a:prstGeom prst="rect">
            <a:avLst/>
          </a:prstGeom>
          <a:noFill/>
          <a:ln>
            <a:noFill/>
          </a:ln>
        </p:spPr>
      </p:pic>
    </p:spTree>
    <p:extLst>
      <p:ext uri="{BB962C8B-B14F-4D97-AF65-F5344CB8AC3E}">
        <p14:creationId xmlns:p14="http://schemas.microsoft.com/office/powerpoint/2010/main" val="1670820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Keynesian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b="1" dirty="0"/>
              <a:t>Keynesian zone </a:t>
            </a:r>
            <a:r>
              <a:rPr lang="en-US" dirty="0"/>
              <a:t>- portion of the SRAS curve where GDP is far below potential and the SRAS curve is flat</a:t>
            </a:r>
          </a:p>
          <a:p>
            <a:endParaRPr lang="en-US" dirty="0"/>
          </a:p>
          <a:p>
            <a:r>
              <a:rPr lang="en-US" dirty="0"/>
              <a:t>If the AD curve crosses a portion of the SRAS curve in the Keynesian zone, the equilibrium level of real GDP is far below potential GDP, so:</a:t>
            </a:r>
          </a:p>
          <a:p>
            <a:pPr lvl="1"/>
            <a:r>
              <a:rPr lang="en-US" dirty="0"/>
              <a:t>the economy is in recession,</a:t>
            </a:r>
          </a:p>
          <a:p>
            <a:pPr lvl="1"/>
            <a:r>
              <a:rPr lang="en-US" dirty="0"/>
              <a:t>cyclical unemployment is high,</a:t>
            </a:r>
          </a:p>
          <a:p>
            <a:pPr lvl="1"/>
            <a:r>
              <a:rPr lang="en-US" dirty="0"/>
              <a:t>inflationary price pressure is not much of a worry</a:t>
            </a:r>
          </a:p>
          <a:p>
            <a:endParaRPr lang="en-US" dirty="0"/>
          </a:p>
        </p:txBody>
      </p:sp>
    </p:spTree>
    <p:extLst>
      <p:ext uri="{BB962C8B-B14F-4D97-AF65-F5344CB8AC3E}">
        <p14:creationId xmlns:p14="http://schemas.microsoft.com/office/powerpoint/2010/main" val="1799668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Neoclassical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a:bodyPr>
          <a:lstStyle/>
          <a:p>
            <a:r>
              <a:rPr lang="en-US" b="1" dirty="0"/>
              <a:t>Neoclassical zone </a:t>
            </a:r>
            <a:r>
              <a:rPr lang="en-US" dirty="0"/>
              <a:t>- portion of the SRAS curve where GDP is at or near potential output where the SRAS curve is steep.</a:t>
            </a:r>
          </a:p>
          <a:p>
            <a:endParaRPr lang="en-US" dirty="0"/>
          </a:p>
          <a:p>
            <a:r>
              <a:rPr lang="en-US" dirty="0"/>
              <a:t>If the AD curve crosses a portion of the SRAS curve in the neoclassical zone, the equilibrium is near potential GDP, so:</a:t>
            </a:r>
          </a:p>
          <a:p>
            <a:pPr lvl="1"/>
            <a:r>
              <a:rPr lang="en-US" dirty="0"/>
              <a:t>cyclical unemployment is low (structural unemployment may remain an issue),</a:t>
            </a:r>
          </a:p>
          <a:p>
            <a:pPr lvl="1"/>
            <a:r>
              <a:rPr lang="en-US" dirty="0"/>
              <a:t>the only way to increase the size of the real GDP is for AS to shift to the right,</a:t>
            </a:r>
          </a:p>
          <a:p>
            <a:pPr lvl="1"/>
            <a:r>
              <a:rPr lang="en-US" dirty="0"/>
              <a:t>shifts in AD will create pressures to change the price level.</a:t>
            </a:r>
          </a:p>
          <a:p>
            <a:endParaRPr lang="en-US" dirty="0"/>
          </a:p>
        </p:txBody>
      </p:sp>
    </p:spTree>
    <p:extLst>
      <p:ext uri="{BB962C8B-B14F-4D97-AF65-F5344CB8AC3E}">
        <p14:creationId xmlns:p14="http://schemas.microsoft.com/office/powerpoint/2010/main" val="126172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Intermediate Zone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961510"/>
          </a:xfrm>
        </p:spPr>
        <p:txBody>
          <a:bodyPr>
            <a:normAutofit lnSpcReduction="10000"/>
          </a:bodyPr>
          <a:lstStyle/>
          <a:p>
            <a:r>
              <a:rPr lang="en-US" b="1" dirty="0"/>
              <a:t>Intermediate zone </a:t>
            </a:r>
            <a:r>
              <a:rPr lang="en-US" dirty="0"/>
              <a:t>- portion of the SRAS curve where GDP is below potential but not so far below as in the Keynesian zone; the SRAS curve is upward-sloping, but not vertical in the intermediate zone.</a:t>
            </a:r>
          </a:p>
          <a:p>
            <a:endParaRPr lang="en-US" dirty="0"/>
          </a:p>
          <a:p>
            <a:r>
              <a:rPr lang="en-US" dirty="0"/>
              <a:t>If the AD curve crosses a portion of the SRAS curve in the intermediate zone, we expect unemployment and inflation to move in opposing directions.</a:t>
            </a:r>
          </a:p>
          <a:p>
            <a:pPr lvl="1"/>
            <a:r>
              <a:rPr lang="en-US" dirty="0"/>
              <a:t>A shift of AD to the </a:t>
            </a:r>
            <a:r>
              <a:rPr lang="en-US" i="1" dirty="0"/>
              <a:t>right</a:t>
            </a:r>
            <a:r>
              <a:rPr lang="en-US" dirty="0"/>
              <a:t> will move output closer to potential GDP:</a:t>
            </a:r>
          </a:p>
          <a:p>
            <a:pPr lvl="2"/>
            <a:r>
              <a:rPr lang="en-US" dirty="0"/>
              <a:t>Reduce unemployment</a:t>
            </a:r>
          </a:p>
          <a:p>
            <a:pPr lvl="2"/>
            <a:r>
              <a:rPr lang="en-US" dirty="0"/>
              <a:t>Higher price level and upward pressure on inflation.</a:t>
            </a:r>
          </a:p>
          <a:p>
            <a:pPr lvl="1"/>
            <a:r>
              <a:rPr lang="en-US" dirty="0"/>
              <a:t>A shift of AD to the </a:t>
            </a:r>
            <a:r>
              <a:rPr lang="en-US" i="1" dirty="0"/>
              <a:t>left</a:t>
            </a:r>
            <a:r>
              <a:rPr lang="en-US" dirty="0"/>
              <a:t> will move output further from potential GDP:</a:t>
            </a:r>
          </a:p>
          <a:p>
            <a:pPr lvl="2"/>
            <a:r>
              <a:rPr lang="en-US" dirty="0"/>
              <a:t>Raise unemployment </a:t>
            </a:r>
          </a:p>
          <a:p>
            <a:pPr lvl="2"/>
            <a:r>
              <a:rPr lang="en-US" dirty="0"/>
              <a:t>Lower price level and downward pressure on inflation.</a:t>
            </a:r>
          </a:p>
          <a:p>
            <a:endParaRPr lang="en-US" dirty="0"/>
          </a:p>
        </p:txBody>
      </p:sp>
    </p:spTree>
    <p:extLst>
      <p:ext uri="{BB962C8B-B14F-4D97-AF65-F5344CB8AC3E}">
        <p14:creationId xmlns:p14="http://schemas.microsoft.com/office/powerpoint/2010/main" val="3983479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1C9146D6-DBAB-2888-99F0-0BA60FC7D34F}"/>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New Single Family Houses Sold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206240"/>
            <a:ext cx="10515600" cy="1956658"/>
          </a:xfrm>
        </p:spPr>
        <p:txBody>
          <a:bodyPr>
            <a:normAutofit fontScale="85000" lnSpcReduction="20000"/>
          </a:bodyPr>
          <a:lstStyle/>
          <a:p>
            <a:r>
              <a:rPr lang="en-US" dirty="0"/>
              <a:t>From the early 1990s up through 2005, the number of new single family houses sold rose steadily. </a:t>
            </a:r>
          </a:p>
          <a:p>
            <a:r>
              <a:rPr lang="en-US" dirty="0"/>
              <a:t>In 2006, the number dropped dramatically and this dramatic decline continued through 2011. </a:t>
            </a:r>
          </a:p>
          <a:p>
            <a:r>
              <a:rPr lang="en-US" dirty="0"/>
              <a:t>Beginning in 2012, the number of new houses sold began to climb back up, but the levels are still lower than those of 1990. </a:t>
            </a:r>
            <a:r>
              <a:rPr lang="en-US" sz="2400" dirty="0"/>
              <a:t>(Source: U.S. Census Bureau)</a:t>
            </a:r>
          </a:p>
          <a:p>
            <a:endParaRPr lang="en-US" dirty="0"/>
          </a:p>
        </p:txBody>
      </p:sp>
      <p:pic>
        <p:nvPicPr>
          <p:cNvPr id="4" name="Picture 3" descr="This graph illustrates the number of new houses sold over time. The number of houses sold is measured on the y-axis, in thousands, from 0 to 1400 (1400 thousand is 1.4 million houses), in increments of 200. Years are measured on the x-axis, from 1997 to 2020. In 1997, 800,000 new houses were sold, increasing to 1.3 million in 2005, then decreasing to a low of 300,000 in 2011, with a gradual increase in 2012 to 800,000 in 2020.">
            <a:extLst>
              <a:ext uri="{FF2B5EF4-FFF2-40B4-BE49-F238E27FC236}">
                <a16:creationId xmlns:a16="http://schemas.microsoft.com/office/drawing/2014/main" id="{07A67DCE-0AFB-8A80-CC24-39468FC623D8}"/>
              </a:ext>
            </a:extLst>
          </p:cNvPr>
          <p:cNvPicPr>
            <a:picLocks noChangeAspect="1"/>
          </p:cNvPicPr>
          <p:nvPr/>
        </p:nvPicPr>
        <p:blipFill>
          <a:blip r:embed="rId3"/>
          <a:stretch>
            <a:fillRect/>
          </a:stretch>
        </p:blipFill>
        <p:spPr>
          <a:xfrm>
            <a:off x="3577259" y="916980"/>
            <a:ext cx="5037482" cy="3161989"/>
          </a:xfrm>
          <a:prstGeom prst="rect">
            <a:avLst/>
          </a:prstGeom>
        </p:spPr>
      </p:pic>
    </p:spTree>
    <p:extLst>
      <p:ext uri="{BB962C8B-B14F-4D97-AF65-F5344CB8AC3E}">
        <p14:creationId xmlns:p14="http://schemas.microsoft.com/office/powerpoint/2010/main" val="2615522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24.1 Macroeconomic Perspectives on Demand and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p:txBody>
          <a:bodyPr>
            <a:normAutofit fontScale="92500" lnSpcReduction="10000"/>
          </a:bodyPr>
          <a:lstStyle/>
          <a:p>
            <a:r>
              <a:rPr lang="en-US" dirty="0"/>
              <a:t>Macroeconomists are sometimes divided into two groups: </a:t>
            </a:r>
          </a:p>
          <a:p>
            <a:endParaRPr lang="en-US" dirty="0"/>
          </a:p>
          <a:p>
            <a:pPr lvl="1"/>
            <a:r>
              <a:rPr lang="en-US" dirty="0"/>
              <a:t>Supply is the most important determinant of the size of the macroeconomy while demand just tags along.</a:t>
            </a:r>
          </a:p>
          <a:p>
            <a:pPr marL="457200" lvl="1" indent="0" algn="ctr">
              <a:buNone/>
            </a:pPr>
            <a:r>
              <a:rPr lang="en-US" dirty="0"/>
              <a:t>-or-</a:t>
            </a:r>
          </a:p>
          <a:p>
            <a:pPr lvl="1"/>
            <a:r>
              <a:rPr lang="en-US" dirty="0"/>
              <a:t>Demand is the most important factor in the size of the macroeconomy while supply just tags along.</a:t>
            </a:r>
          </a:p>
          <a:p>
            <a:endParaRPr lang="en-US" dirty="0"/>
          </a:p>
          <a:p>
            <a:r>
              <a:rPr lang="en-US" dirty="0"/>
              <a:t>A successful economic approach needs to take into account both supply and demand.</a:t>
            </a:r>
          </a:p>
          <a:p>
            <a:endParaRPr lang="en-US" dirty="0"/>
          </a:p>
        </p:txBody>
      </p:sp>
    </p:spTree>
    <p:extLst>
      <p:ext uri="{BB962C8B-B14F-4D97-AF65-F5344CB8AC3E}">
        <p14:creationId xmlns:p14="http://schemas.microsoft.com/office/powerpoint/2010/main" val="159728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Say’s Law and the Macroeconomics of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412870"/>
          </a:xfrm>
        </p:spPr>
        <p:txBody>
          <a:bodyPr>
            <a:normAutofit fontScale="85000" lnSpcReduction="10000"/>
          </a:bodyPr>
          <a:lstStyle/>
          <a:p>
            <a:r>
              <a:rPr lang="en-US" b="1" dirty="0"/>
              <a:t>Say’s law </a:t>
            </a:r>
            <a:r>
              <a:rPr lang="en-US" dirty="0"/>
              <a:t>is: “Supply creates its own demand.”</a:t>
            </a:r>
          </a:p>
          <a:p>
            <a:r>
              <a:rPr lang="en-US" dirty="0"/>
              <a:t>Each time a good or service is produced and sold, it represents income to someone.</a:t>
            </a:r>
          </a:p>
          <a:p>
            <a:r>
              <a:rPr lang="en-US" b="1" dirty="0"/>
              <a:t>Neoclassical economists </a:t>
            </a:r>
            <a:r>
              <a:rPr lang="en-US" dirty="0"/>
              <a:t>- economists who generally emphasize the importance of aggregate supply in determining the size of the macroeconomy over the long run.</a:t>
            </a:r>
          </a:p>
          <a:p>
            <a:r>
              <a:rPr lang="en-US" dirty="0"/>
              <a:t>Say’s law that supply creates its own demand does seem a good approximation for the </a:t>
            </a:r>
            <a:r>
              <a:rPr lang="en-US" u="sng" dirty="0"/>
              <a:t>long run</a:t>
            </a:r>
            <a:r>
              <a:rPr lang="en-US" dirty="0"/>
              <a:t>. </a:t>
            </a:r>
          </a:p>
          <a:p>
            <a:pPr lvl="1"/>
            <a:r>
              <a:rPr lang="en-US" dirty="0"/>
              <a:t>Over periods of years or decades, as the productive power of an economy to supply goods and services increases, total demand in the economy grows at roughly the same pace.</a:t>
            </a:r>
          </a:p>
          <a:p>
            <a:r>
              <a:rPr lang="en-US" dirty="0"/>
              <a:t>However, over </a:t>
            </a:r>
            <a:r>
              <a:rPr lang="en-US" u="sng" dirty="0"/>
              <a:t>shorter</a:t>
            </a:r>
            <a:r>
              <a:rPr lang="en-US" dirty="0"/>
              <a:t> time horizons of a few months or years, recessions or depressions can occur in which firms, as a group, seem to face a lack of demand for their products.</a:t>
            </a:r>
          </a:p>
          <a:p>
            <a:endParaRPr lang="en-US" dirty="0"/>
          </a:p>
        </p:txBody>
      </p:sp>
    </p:spTree>
    <p:extLst>
      <p:ext uri="{BB962C8B-B14F-4D97-AF65-F5344CB8AC3E}">
        <p14:creationId xmlns:p14="http://schemas.microsoft.com/office/powerpoint/2010/main" val="2574151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Keynes’ Law and the Macroeconomics of Demand</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5"/>
            <a:ext cx="10515600" cy="3752513"/>
          </a:xfrm>
        </p:spPr>
        <p:txBody>
          <a:bodyPr>
            <a:normAutofit fontScale="85000" lnSpcReduction="20000"/>
          </a:bodyPr>
          <a:lstStyle/>
          <a:p>
            <a:r>
              <a:rPr lang="en-US" b="1" dirty="0"/>
              <a:t>Keynes’ law</a:t>
            </a:r>
            <a:r>
              <a:rPr lang="en-US" dirty="0"/>
              <a:t>: “Demand creates its own supply.”</a:t>
            </a:r>
          </a:p>
          <a:p>
            <a:r>
              <a:rPr lang="en-US" dirty="0"/>
              <a:t>The level of GDP in the economy is not primarily determined by the potential of what the economy can supply, but rather by the amount of total demand.</a:t>
            </a:r>
          </a:p>
          <a:p>
            <a:r>
              <a:rPr lang="en-US" dirty="0"/>
              <a:t>Keynes’ law can apply well in the </a:t>
            </a:r>
            <a:r>
              <a:rPr lang="en-US" u="sng" dirty="0"/>
              <a:t>short run</a:t>
            </a:r>
            <a:r>
              <a:rPr lang="en-US" dirty="0"/>
              <a:t> of months to years, when many firms experience either a drop in demand for their output during a recession, or so much demand that they have trouble producing enough during an economic boom.</a:t>
            </a:r>
          </a:p>
          <a:p>
            <a:r>
              <a:rPr lang="en-US" dirty="0"/>
              <a:t>However, if demand was all that mattered, then government could make the economy larger through increases in government spending or large tax cuts to push up consumption.</a:t>
            </a:r>
          </a:p>
          <a:p>
            <a:r>
              <a:rPr lang="en-US" dirty="0"/>
              <a:t>Economies do face genuine limits to how much they can produce.</a:t>
            </a:r>
          </a:p>
          <a:p>
            <a:endParaRPr lang="en-US" dirty="0"/>
          </a:p>
        </p:txBody>
      </p:sp>
    </p:spTree>
    <p:extLst>
      <p:ext uri="{BB962C8B-B14F-4D97-AF65-F5344CB8AC3E}">
        <p14:creationId xmlns:p14="http://schemas.microsoft.com/office/powerpoint/2010/main" val="679091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pPr lvl="0">
              <a:spcBef>
                <a:spcPts val="0"/>
              </a:spcBef>
            </a:pPr>
            <a:r>
              <a:rPr lang="en-US" dirty="0"/>
              <a:t>24.2 Building a Model of Aggregate Demand and Aggregate Supply</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955964"/>
            <a:ext cx="10515600" cy="4282242"/>
          </a:xfrm>
        </p:spPr>
        <p:txBody>
          <a:bodyPr>
            <a:normAutofit fontScale="85000" lnSpcReduction="20000"/>
          </a:bodyPr>
          <a:lstStyle/>
          <a:p>
            <a:r>
              <a:rPr lang="en-US" b="1" dirty="0"/>
              <a:t>Aggregate demand/aggregate supply model </a:t>
            </a:r>
            <a:r>
              <a:rPr lang="en-US" dirty="0"/>
              <a:t>- a model that shows what determines total supply or total demand for the economy, and how total demand and total supply interact at the macroeconomic level.</a:t>
            </a:r>
          </a:p>
          <a:p>
            <a:r>
              <a:rPr lang="en-US" b="1" dirty="0"/>
              <a:t>Aggregate supply (AS) </a:t>
            </a:r>
            <a:r>
              <a:rPr lang="en-US" dirty="0"/>
              <a:t>- the total quantity of output (i.e., real GDP) firms will produce and sell.</a:t>
            </a:r>
          </a:p>
          <a:p>
            <a:r>
              <a:rPr lang="en-US" b="1" dirty="0"/>
              <a:t>Aggregate supply (AS) curve </a:t>
            </a:r>
            <a:r>
              <a:rPr lang="en-US" dirty="0"/>
              <a:t>- shows the total quantity of output (i.e., real GDP) that firms will produce and sell at each price level.</a:t>
            </a:r>
          </a:p>
          <a:p>
            <a:r>
              <a:rPr lang="en-US" b="1" dirty="0"/>
              <a:t>Potential GDP </a:t>
            </a:r>
            <a:r>
              <a:rPr lang="en-US" dirty="0"/>
              <a:t>- the maximum quantity that an economy can produce given full employment of its existing levels of labor, physical capital, technology, and institutions.</a:t>
            </a:r>
          </a:p>
          <a:p>
            <a:r>
              <a:rPr lang="en-US" b="1" dirty="0"/>
              <a:t>Full-employment GDP </a:t>
            </a:r>
            <a:r>
              <a:rPr lang="en-US" dirty="0"/>
              <a:t>- another name for potential GDP, when the economy is producing at its potential and unemployment is at the natural rate of unemployment.</a:t>
            </a:r>
          </a:p>
          <a:p>
            <a:endParaRPr lang="en-US" dirty="0"/>
          </a:p>
        </p:txBody>
      </p:sp>
    </p:spTree>
    <p:extLst>
      <p:ext uri="{BB962C8B-B14F-4D97-AF65-F5344CB8AC3E}">
        <p14:creationId xmlns:p14="http://schemas.microsoft.com/office/powerpoint/2010/main" val="20258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55B3DAC-6BE3-3787-AED7-2FF887148013}"/>
              </a:ext>
            </a:extLst>
          </p:cNvPr>
          <p:cNvSpPr>
            <a:spLocks noGrp="1"/>
          </p:cNvSpPr>
          <p:nvPr>
            <p:ph type="title"/>
          </p:nvPr>
        </p:nvSpPr>
        <p:spPr/>
        <p:txBody>
          <a:bodyPr>
            <a:normAutofit fontScale="90000"/>
          </a:bodyPr>
          <a:lstStyle/>
          <a:p>
            <a:r>
              <a:rPr lang="en-US" dirty="0"/>
              <a:t>The Aggregate Supply Curve</a:t>
            </a:r>
          </a:p>
        </p:txBody>
      </p:sp>
      <p:sp>
        <p:nvSpPr>
          <p:cNvPr id="7" name="Content Placeholder 6">
            <a:extLst>
              <a:ext uri="{FF2B5EF4-FFF2-40B4-BE49-F238E27FC236}">
                <a16:creationId xmlns:a16="http://schemas.microsoft.com/office/drawing/2014/main" id="{D447D93D-E70D-69B3-A16B-8C75914AC5AF}"/>
              </a:ext>
            </a:extLst>
          </p:cNvPr>
          <p:cNvSpPr>
            <a:spLocks noGrp="1"/>
          </p:cNvSpPr>
          <p:nvPr>
            <p:ph idx="1"/>
          </p:nvPr>
        </p:nvSpPr>
        <p:spPr>
          <a:xfrm>
            <a:off x="838200" y="4327527"/>
            <a:ext cx="10515600" cy="1878280"/>
          </a:xfrm>
        </p:spPr>
        <p:txBody>
          <a:bodyPr>
            <a:normAutofit fontScale="77500" lnSpcReduction="20000"/>
          </a:bodyPr>
          <a:lstStyle/>
          <a:p>
            <a:r>
              <a:rPr lang="en-US" dirty="0"/>
              <a:t>Aggregate supply (AS) slopes up, because as the price level for outputs rises, with the price of inputs remaining fixed, firms have an incentive to produce more to earn higher profits. </a:t>
            </a:r>
          </a:p>
          <a:p>
            <a:r>
              <a:rPr lang="en-US" dirty="0"/>
              <a:t>The potential GDP line shows the maximum that the economy can produce with full employment of workers and physical capital.</a:t>
            </a:r>
          </a:p>
          <a:p>
            <a:r>
              <a:rPr lang="en-US" u="sng" dirty="0"/>
              <a:t>Discussion Question</a:t>
            </a:r>
            <a:r>
              <a:rPr lang="en-US" dirty="0"/>
              <a:t>: How can the AS cross Potential GDP?</a:t>
            </a:r>
          </a:p>
          <a:p>
            <a:endParaRPr lang="en-US" dirty="0"/>
          </a:p>
        </p:txBody>
      </p:sp>
      <p:pic>
        <p:nvPicPr>
          <p:cNvPr id="4" name="Picture 3" descr="The graph shows an upward sloping aggregate supply curve. The slope is gradual between 6,500 and 9,000 before become steeper, especially between 9,500 and 9,900.">
            <a:extLst>
              <a:ext uri="{FF2B5EF4-FFF2-40B4-BE49-F238E27FC236}">
                <a16:creationId xmlns:a16="http://schemas.microsoft.com/office/drawing/2014/main" id="{475231C6-DE5F-3EE0-FF87-F348F2A574E1}"/>
              </a:ext>
            </a:extLst>
          </p:cNvPr>
          <p:cNvPicPr>
            <a:picLocks noChangeAspect="1"/>
          </p:cNvPicPr>
          <p:nvPr/>
        </p:nvPicPr>
        <p:blipFill>
          <a:blip r:embed="rId3"/>
          <a:stretch>
            <a:fillRect/>
          </a:stretch>
        </p:blipFill>
        <p:spPr>
          <a:xfrm>
            <a:off x="3294093" y="959579"/>
            <a:ext cx="5603813" cy="3198078"/>
          </a:xfrm>
          <a:prstGeom prst="rect">
            <a:avLst/>
          </a:prstGeom>
        </p:spPr>
      </p:pic>
    </p:spTree>
    <p:extLst>
      <p:ext uri="{BB962C8B-B14F-4D97-AF65-F5344CB8AC3E}">
        <p14:creationId xmlns:p14="http://schemas.microsoft.com/office/powerpoint/2010/main" val="2224452044"/>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TotalTime>
  <Words>2760</Words>
  <Application>Microsoft Office PowerPoint</Application>
  <PresentationFormat>Widescreen</PresentationFormat>
  <Paragraphs>179</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Economics</vt:lpstr>
      <vt:lpstr>Ch.24 OUTLINE</vt:lpstr>
      <vt:lpstr>New Home Construction</vt:lpstr>
      <vt:lpstr>New Single Family Houses Sold</vt:lpstr>
      <vt:lpstr>24.1 Macroeconomic Perspectives on Demand and Supply</vt:lpstr>
      <vt:lpstr>Say’s Law and the Macroeconomics of Supply</vt:lpstr>
      <vt:lpstr>Keynes’ Law and the Macroeconomics of Demand</vt:lpstr>
      <vt:lpstr>24.2 Building a Model of Aggregate Demand and Aggregate Supply</vt:lpstr>
      <vt:lpstr>The Aggregate Supply Curve</vt:lpstr>
      <vt:lpstr>The Aggregate Demand Curve</vt:lpstr>
      <vt:lpstr>The Aggregate Demand Curve, Continued</vt:lpstr>
      <vt:lpstr>Combining the Aggregate Supply and Aggregate Demand Curves</vt:lpstr>
      <vt:lpstr>Interpreting the AD/AS Model</vt:lpstr>
      <vt:lpstr>Defining SRAS and LRAS</vt:lpstr>
      <vt:lpstr>24.3 Shifts in Aggregate Supply</vt:lpstr>
      <vt:lpstr>Illustrated: Shifts in Aggregate Supply</vt:lpstr>
      <vt:lpstr>Illustrated:  Shifts in Aggregate Supply, Continued</vt:lpstr>
      <vt:lpstr>24.4 Shifts in Aggregate Demand</vt:lpstr>
      <vt:lpstr>How Changes by Consumers and Firms Can Affect AD</vt:lpstr>
      <vt:lpstr>Illustrated: Shifts in Aggregate Demand</vt:lpstr>
      <vt:lpstr>Illustrated: Shifts in Aggregate Demand, Continued</vt:lpstr>
      <vt:lpstr>How Government Macroeconomic Policy Choices Can Shift AD</vt:lpstr>
      <vt:lpstr>Recession and Full Employment in the AD/AS Model</vt:lpstr>
      <vt:lpstr>24.5 How the AD/AS Model Incorporates Growth, Unemployment,  and Inflation</vt:lpstr>
      <vt:lpstr>Unemployment in the AD/AS Diagram</vt:lpstr>
      <vt:lpstr>Inflationary Pressures in the AD/AS Diagram</vt:lpstr>
      <vt:lpstr>Sources of Inflationary Pressure in the AD/AS Model</vt:lpstr>
      <vt:lpstr>Sources of Inflationary Pressure in the AD/AS Model, Continued</vt:lpstr>
      <vt:lpstr>24.6 Keynes’ Law and Say’s Law in the AD/AS Model</vt:lpstr>
      <vt:lpstr>The Keynesian Zone</vt:lpstr>
      <vt:lpstr>The Neoclassical Zone</vt:lpstr>
      <vt:lpstr>The Intermediate Zone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84</cp:revision>
  <dcterms:created xsi:type="dcterms:W3CDTF">2018-05-29T21:16:34Z</dcterms:created>
  <dcterms:modified xsi:type="dcterms:W3CDTF">2025-09-16T18:05:38Z</dcterms:modified>
</cp:coreProperties>
</file>