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9" r:id="rId22"/>
    <p:sldId id="280" r:id="rId23"/>
    <p:sldId id="281" r:id="rId24"/>
    <p:sldId id="283" r:id="rId25"/>
    <p:sldId id="282" r:id="rId26"/>
    <p:sldId id="261" r:id="rId27"/>
    <p:sldId id="278" r:id="rId28"/>
    <p:sldId id="25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F4C7-6843-4202-BE17-4CEDC4A59E56}" v="1" dt="2021-04-13T03:49:3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02"/>
    <p:restoredTop sz="94674"/>
  </p:normalViewPr>
  <p:slideViewPr>
    <p:cSldViewPr snapToGrid="0" snapToObjects="1">
      <p:cViewPr varScale="1">
        <p:scale>
          <a:sx n="97" d="100"/>
          <a:sy n="97" d="100"/>
        </p:scale>
        <p:origin x="108" y="15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Yang" clId="Web-{3D07F4C7-6843-4202-BE17-4CEDC4A59E56}"/>
    <pc:docChg chg="addSld">
      <pc:chgData name="April Yang" userId="" providerId="" clId="Web-{3D07F4C7-6843-4202-BE17-4CEDC4A59E56}" dt="2021-04-13T03:49:35.317" v="0"/>
      <pc:docMkLst>
        <pc:docMk/>
      </pc:docMkLst>
      <pc:sldChg chg="new">
        <pc:chgData name="April Yang" userId="" providerId="" clId="Web-{3D07F4C7-6843-4202-BE17-4CEDC4A59E56}" dt="2021-04-13T03:49:35.317" v="0"/>
        <pc:sldMkLst>
          <pc:docMk/>
          <pc:sldMk cId="1067035083" sldId="25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a:xfrm>
            <a:off x="1524000" y="2402552"/>
            <a:ext cx="9144000" cy="1011237"/>
          </a:xfrm>
        </p:spPr>
        <p:txBody>
          <a:bodyPr/>
          <a:lstStyle/>
          <a:p>
            <a:r>
              <a:rPr lang="en-US" dirty="0"/>
              <a:t>Economics</a:t>
            </a:r>
          </a:p>
        </p:txBody>
      </p:sp>
      <p:sp>
        <p:nvSpPr>
          <p:cNvPr id="2" name="Text Placeholder 23">
            <a:extLst>
              <a:ext uri="{FF2B5EF4-FFF2-40B4-BE49-F238E27FC236}">
                <a16:creationId xmlns:a16="http://schemas.microsoft.com/office/drawing/2014/main" id="{FF3F0F8D-B413-D002-A184-9513CA9AD934}"/>
              </a:ext>
            </a:extLst>
          </p:cNvPr>
          <p:cNvSpPr>
            <a:spLocks noGrp="1"/>
          </p:cNvSpPr>
          <p:nvPr>
            <p:ph type="body" sz="quarter" idx="14"/>
          </p:nvPr>
        </p:nvSpPr>
        <p:spPr>
          <a:xfrm>
            <a:off x="1524000" y="3414016"/>
            <a:ext cx="9144000" cy="717294"/>
          </a:xfrm>
        </p:spPr>
        <p:txBody>
          <a:bodyPr>
            <a:normAutofit fontScale="92500" lnSpcReduction="10000"/>
          </a:bodyPr>
          <a:lstStyle/>
          <a:p>
            <a:r>
              <a:rPr lang="en-US" sz="5500" dirty="0"/>
              <a:t>THE KEYNESIAN PERSPECTIVE</a:t>
            </a:r>
          </a:p>
          <a:p>
            <a:endParaRPr lang="en-US" dirty="0"/>
          </a:p>
        </p:txBody>
      </p:sp>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r>
              <a:rPr lang="en-US" dirty="0"/>
              <a:t>What Determines Net Exports?</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p:txBody>
          <a:bodyPr/>
          <a:lstStyle/>
          <a:p>
            <a:r>
              <a:rPr lang="en-US" dirty="0"/>
              <a:t>Since we define aggregate demand as spending on domestic goods and services, export expenditures add to AD, while import expenditures subtract from AD.</a:t>
            </a:r>
          </a:p>
          <a:p>
            <a:endParaRPr lang="en-US" dirty="0"/>
          </a:p>
          <a:p>
            <a:r>
              <a:rPr lang="en-US" dirty="0"/>
              <a:t>Two sets of factors can cause shifts in export and import demand: </a:t>
            </a:r>
          </a:p>
          <a:p>
            <a:pPr lvl="1"/>
            <a:r>
              <a:rPr lang="en-US" dirty="0"/>
              <a:t>changes in relative growth rates between countries</a:t>
            </a:r>
          </a:p>
          <a:p>
            <a:pPr lvl="1"/>
            <a:r>
              <a:rPr lang="en-US" dirty="0"/>
              <a:t>changes in relative prices between countries</a:t>
            </a:r>
          </a:p>
          <a:p>
            <a:endParaRPr lang="en-US" dirty="0"/>
          </a:p>
        </p:txBody>
      </p:sp>
    </p:spTree>
    <p:extLst>
      <p:ext uri="{BB962C8B-B14F-4D97-AF65-F5344CB8AC3E}">
        <p14:creationId xmlns:p14="http://schemas.microsoft.com/office/powerpoint/2010/main" val="2671746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r>
              <a:rPr lang="en-US" dirty="0"/>
              <a:t>25.2 The Building Blocks of Keynesian Analysis</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955964"/>
            <a:ext cx="10515600" cy="4321430"/>
          </a:xfrm>
        </p:spPr>
        <p:txBody>
          <a:bodyPr>
            <a:normAutofit fontScale="92500" lnSpcReduction="20000"/>
          </a:bodyPr>
          <a:lstStyle/>
          <a:p>
            <a:r>
              <a:rPr lang="en-US" dirty="0"/>
              <a:t>Keynesian economics focuses on explaining why recessions and depressions occur and offering a policy prescription for minimizing their effects.</a:t>
            </a:r>
          </a:p>
          <a:p>
            <a:endParaRPr lang="en-US" dirty="0"/>
          </a:p>
          <a:p>
            <a:r>
              <a:rPr lang="en-US" dirty="0"/>
              <a:t>The Keynesian view of recession is based on two key building blocks. </a:t>
            </a:r>
          </a:p>
          <a:p>
            <a:pPr lvl="1"/>
            <a:r>
              <a:rPr lang="en-US" dirty="0"/>
              <a:t>Aggregate demand is not always automatically high enough to provide firms with an incentive to hire enough workers to reach full employment. </a:t>
            </a:r>
          </a:p>
          <a:p>
            <a:pPr lvl="1"/>
            <a:r>
              <a:rPr lang="en-US" dirty="0"/>
              <a:t>The macroeconomy may adjust only slowly to shifts in aggregate demand because of sticky wages and prices.</a:t>
            </a:r>
          </a:p>
          <a:p>
            <a:endParaRPr lang="en-US" dirty="0"/>
          </a:p>
          <a:p>
            <a:r>
              <a:rPr lang="en-US" b="1" dirty="0"/>
              <a:t>Sticky wages and prices </a:t>
            </a:r>
            <a:r>
              <a:rPr lang="en-US" dirty="0"/>
              <a:t>- a situation where wages and prices do not fall in response to a decrease in demand, or do not rise in response to an increase in demand.</a:t>
            </a:r>
          </a:p>
          <a:p>
            <a:endParaRPr lang="en-US" dirty="0"/>
          </a:p>
        </p:txBody>
      </p:sp>
    </p:spTree>
    <p:extLst>
      <p:ext uri="{BB962C8B-B14F-4D97-AF65-F5344CB8AC3E}">
        <p14:creationId xmlns:p14="http://schemas.microsoft.com/office/powerpoint/2010/main" val="1939543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r>
              <a:rPr lang="en-US" dirty="0"/>
              <a:t>Wage and Price Stickiness</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955964"/>
            <a:ext cx="10515600" cy="4569625"/>
          </a:xfrm>
        </p:spPr>
        <p:txBody>
          <a:bodyPr>
            <a:normAutofit fontScale="92500" lnSpcReduction="20000"/>
          </a:bodyPr>
          <a:lstStyle/>
          <a:p>
            <a:r>
              <a:rPr lang="en-US" dirty="0"/>
              <a:t>Keynes pointed out that although AD fluctuated, prices and wages did not immediately respond as economists often expected. </a:t>
            </a:r>
          </a:p>
          <a:p>
            <a:endParaRPr lang="en-US" dirty="0"/>
          </a:p>
          <a:p>
            <a:r>
              <a:rPr lang="en-US" dirty="0"/>
              <a:t>Instead, prices and wages are “sticky,” making it difficult to restore the economy to full employment and potential GDP. </a:t>
            </a:r>
          </a:p>
          <a:p>
            <a:endParaRPr lang="en-US" dirty="0"/>
          </a:p>
          <a:p>
            <a:r>
              <a:rPr lang="en-US" dirty="0"/>
              <a:t>Keynes emphasized one particular reason why </a:t>
            </a:r>
            <a:r>
              <a:rPr lang="en-US" u="sng" dirty="0"/>
              <a:t>wages</a:t>
            </a:r>
            <a:r>
              <a:rPr lang="en-US" dirty="0"/>
              <a:t> were sticky: the coordination argument.</a:t>
            </a:r>
          </a:p>
          <a:p>
            <a:endParaRPr lang="en-US" dirty="0"/>
          </a:p>
          <a:p>
            <a:r>
              <a:rPr lang="en-US" b="1" dirty="0"/>
              <a:t>Coordination argument </a:t>
            </a:r>
            <a:r>
              <a:rPr lang="en-US" dirty="0"/>
              <a:t>- downward wage and price flexibility requires perfect information about the level of lower compensation acceptable to other laborers and market participants.</a:t>
            </a:r>
          </a:p>
          <a:p>
            <a:endParaRPr lang="en-US" dirty="0"/>
          </a:p>
        </p:txBody>
      </p:sp>
    </p:spTree>
    <p:extLst>
      <p:ext uri="{BB962C8B-B14F-4D97-AF65-F5344CB8AC3E}">
        <p14:creationId xmlns:p14="http://schemas.microsoft.com/office/powerpoint/2010/main" val="845463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r>
              <a:rPr lang="en-US" dirty="0"/>
              <a:t>Wage and Price Stickiness, Continued</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p:txBody>
          <a:bodyPr>
            <a:normAutofit lnSpcReduction="10000"/>
          </a:bodyPr>
          <a:lstStyle/>
          <a:p>
            <a:r>
              <a:rPr lang="en-US" dirty="0"/>
              <a:t>Some modern economists have argued that along with wages, other prices may be sticky too.</a:t>
            </a:r>
          </a:p>
          <a:p>
            <a:endParaRPr lang="en-US" dirty="0"/>
          </a:p>
          <a:p>
            <a:r>
              <a:rPr lang="en-US" dirty="0"/>
              <a:t>When a firm considers changing prices, it must consider two sets of costs.</a:t>
            </a:r>
          </a:p>
          <a:p>
            <a:pPr lvl="1"/>
            <a:r>
              <a:rPr lang="en-US" dirty="0"/>
              <a:t>changing prices uses company resources</a:t>
            </a:r>
          </a:p>
          <a:p>
            <a:pPr lvl="1"/>
            <a:r>
              <a:rPr lang="en-US" dirty="0"/>
              <a:t>frequent price changes may leave customers confused or angry</a:t>
            </a:r>
          </a:p>
          <a:p>
            <a:endParaRPr lang="en-US" dirty="0"/>
          </a:p>
          <a:p>
            <a:r>
              <a:rPr lang="en-US" b="1" dirty="0"/>
              <a:t>Menu costs </a:t>
            </a:r>
            <a:r>
              <a:rPr lang="en-US" dirty="0"/>
              <a:t>- costs firms face in changing prices.</a:t>
            </a:r>
          </a:p>
          <a:p>
            <a:endParaRPr lang="en-US" dirty="0"/>
          </a:p>
        </p:txBody>
      </p:sp>
    </p:spTree>
    <p:extLst>
      <p:ext uri="{BB962C8B-B14F-4D97-AF65-F5344CB8AC3E}">
        <p14:creationId xmlns:p14="http://schemas.microsoft.com/office/powerpoint/2010/main" val="12641557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pPr marL="0" marR="0" lvl="0" indent="0" rtl="0">
              <a:spcBef>
                <a:spcPts val="0"/>
              </a:spcBef>
            </a:pPr>
            <a:r>
              <a:rPr lang="en-US" dirty="0"/>
              <a:t>Sticky Prices and Falling Demand in the Labor and Goods Market</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4305844"/>
            <a:ext cx="10515600" cy="1982783"/>
          </a:xfrm>
        </p:spPr>
        <p:txBody>
          <a:bodyPr>
            <a:normAutofit fontScale="77500" lnSpcReduction="20000"/>
          </a:bodyPr>
          <a:lstStyle/>
          <a:p>
            <a:r>
              <a:rPr lang="en-US" dirty="0"/>
              <a:t>In both (a) and (b), demand shifts left from D</a:t>
            </a:r>
            <a:r>
              <a:rPr lang="en-US" baseline="-25000" dirty="0"/>
              <a:t>0</a:t>
            </a:r>
            <a:r>
              <a:rPr lang="en-US" dirty="0"/>
              <a:t> to D</a:t>
            </a:r>
            <a:r>
              <a:rPr lang="en-US" baseline="-25000" dirty="0"/>
              <a:t>1</a:t>
            </a:r>
            <a:r>
              <a:rPr lang="en-US" dirty="0"/>
              <a:t>. </a:t>
            </a:r>
          </a:p>
          <a:p>
            <a:r>
              <a:rPr lang="en-US" dirty="0"/>
              <a:t>However, the wage in (a) and the price in (b) do not immediately decline. </a:t>
            </a:r>
          </a:p>
          <a:p>
            <a:r>
              <a:rPr lang="en-US" dirty="0"/>
              <a:t>In (a), the quantity demanded of labor at the original wage (W</a:t>
            </a:r>
            <a:r>
              <a:rPr lang="en-US" baseline="-25000" dirty="0"/>
              <a:t>0</a:t>
            </a:r>
            <a:r>
              <a:rPr lang="en-US" dirty="0"/>
              <a:t>) is Q</a:t>
            </a:r>
            <a:r>
              <a:rPr lang="en-US" baseline="-25000" dirty="0"/>
              <a:t>0</a:t>
            </a:r>
            <a:r>
              <a:rPr lang="en-US" dirty="0"/>
              <a:t>, but with the new demand curve for labor (D</a:t>
            </a:r>
            <a:r>
              <a:rPr lang="en-US" baseline="-25000" dirty="0"/>
              <a:t>1</a:t>
            </a:r>
            <a:r>
              <a:rPr lang="en-US" dirty="0"/>
              <a:t>), it will be Q</a:t>
            </a:r>
            <a:r>
              <a:rPr lang="en-US" baseline="-25000" dirty="0"/>
              <a:t>1</a:t>
            </a:r>
            <a:r>
              <a:rPr lang="en-US" dirty="0"/>
              <a:t>.</a:t>
            </a:r>
          </a:p>
          <a:p>
            <a:r>
              <a:rPr lang="en-US" dirty="0"/>
              <a:t>Similarly, in (b), the quantity demanded of goods at the original price (P</a:t>
            </a:r>
            <a:r>
              <a:rPr lang="en-US" baseline="-25000" dirty="0"/>
              <a:t>0</a:t>
            </a:r>
            <a:r>
              <a:rPr lang="en-US" dirty="0"/>
              <a:t>) is Q</a:t>
            </a:r>
            <a:r>
              <a:rPr lang="en-US" baseline="-25000" dirty="0"/>
              <a:t>0</a:t>
            </a:r>
            <a:r>
              <a:rPr lang="en-US" dirty="0"/>
              <a:t>, but at the new demand curve (D</a:t>
            </a:r>
            <a:r>
              <a:rPr lang="en-US" baseline="-25000" dirty="0"/>
              <a:t>1</a:t>
            </a:r>
            <a:r>
              <a:rPr lang="en-US" dirty="0"/>
              <a:t>) it will be Q</a:t>
            </a:r>
            <a:r>
              <a:rPr lang="en-US" baseline="-25000" dirty="0"/>
              <a:t>1</a:t>
            </a:r>
            <a:r>
              <a:rPr lang="en-US" dirty="0"/>
              <a:t>. </a:t>
            </a:r>
          </a:p>
          <a:p>
            <a:endParaRPr lang="en-US" dirty="0"/>
          </a:p>
        </p:txBody>
      </p:sp>
      <p:pic>
        <p:nvPicPr>
          <p:cNvPr id="4" name="Picture 3" descr="The two graphs show how sticky wages have varying effects based on whether the market is a labor market or a goods market.">
            <a:extLst>
              <a:ext uri="{FF2B5EF4-FFF2-40B4-BE49-F238E27FC236}">
                <a16:creationId xmlns:a16="http://schemas.microsoft.com/office/drawing/2014/main" id="{8A12B5E7-B4F2-D89C-57CB-B63D95AFB48D}"/>
              </a:ext>
            </a:extLst>
          </p:cNvPr>
          <p:cNvPicPr>
            <a:picLocks noChangeAspect="1"/>
          </p:cNvPicPr>
          <p:nvPr/>
        </p:nvPicPr>
        <p:blipFill>
          <a:blip r:embed="rId3"/>
          <a:stretch>
            <a:fillRect/>
          </a:stretch>
        </p:blipFill>
        <p:spPr>
          <a:xfrm>
            <a:off x="2303675" y="994385"/>
            <a:ext cx="7584650" cy="3115541"/>
          </a:xfrm>
          <a:prstGeom prst="rect">
            <a:avLst/>
          </a:prstGeom>
        </p:spPr>
      </p:pic>
    </p:spTree>
    <p:extLst>
      <p:ext uri="{BB962C8B-B14F-4D97-AF65-F5344CB8AC3E}">
        <p14:creationId xmlns:p14="http://schemas.microsoft.com/office/powerpoint/2010/main" val="2098389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a:xfrm>
            <a:off x="838200" y="365126"/>
            <a:ext cx="10515600" cy="590838"/>
          </a:xfrm>
        </p:spPr>
        <p:txBody>
          <a:bodyPr>
            <a:normAutofit fontScale="90000"/>
          </a:bodyPr>
          <a:lstStyle/>
          <a:p>
            <a:pPr marL="0" marR="0" lvl="0" indent="0" rtl="0">
              <a:spcBef>
                <a:spcPts val="0"/>
              </a:spcBef>
            </a:pPr>
            <a:r>
              <a:rPr lang="en-US" dirty="0"/>
              <a:t>Sticky Prices and Falling Demand in the Labor and Goods Market, </a:t>
            </a:r>
            <a:br>
              <a:rPr lang="en-US" dirty="0"/>
            </a:br>
            <a:r>
              <a:rPr lang="en-US" dirty="0"/>
              <a:t>Continued</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4415246"/>
            <a:ext cx="10515600" cy="1603959"/>
          </a:xfrm>
        </p:spPr>
        <p:txBody>
          <a:bodyPr>
            <a:normAutofit fontScale="77500" lnSpcReduction="20000"/>
          </a:bodyPr>
          <a:lstStyle/>
          <a:p>
            <a:r>
              <a:rPr lang="en-US" dirty="0"/>
              <a:t>An excess supply of labor will exist, which we call unemployment.</a:t>
            </a:r>
          </a:p>
          <a:p>
            <a:r>
              <a:rPr lang="en-US" dirty="0"/>
              <a:t>An excess supply of goods will also exist, where the quantity demanded is substantially less than the quantity supplied. </a:t>
            </a:r>
          </a:p>
          <a:p>
            <a:r>
              <a:rPr lang="en-US" dirty="0"/>
              <a:t>Thus, sticky wages and sticky prices, combined with a drop in demand, bring about unemployment and recession.</a:t>
            </a:r>
          </a:p>
          <a:p>
            <a:endParaRPr lang="en-US" dirty="0"/>
          </a:p>
        </p:txBody>
      </p:sp>
      <p:pic>
        <p:nvPicPr>
          <p:cNvPr id="3" name="Picture 2" descr="The two graphs show how sticky wages have varying effects based on whether the market is a labor market or a goods market.">
            <a:extLst>
              <a:ext uri="{FF2B5EF4-FFF2-40B4-BE49-F238E27FC236}">
                <a16:creationId xmlns:a16="http://schemas.microsoft.com/office/drawing/2014/main" id="{63E13312-F0F5-127B-DDAE-F59819C3968D}"/>
              </a:ext>
            </a:extLst>
          </p:cNvPr>
          <p:cNvPicPr>
            <a:picLocks noChangeAspect="1"/>
          </p:cNvPicPr>
          <p:nvPr/>
        </p:nvPicPr>
        <p:blipFill>
          <a:blip r:embed="rId3"/>
          <a:stretch>
            <a:fillRect/>
          </a:stretch>
        </p:blipFill>
        <p:spPr>
          <a:xfrm>
            <a:off x="2303675" y="994385"/>
            <a:ext cx="7584650" cy="3115541"/>
          </a:xfrm>
          <a:prstGeom prst="rect">
            <a:avLst/>
          </a:prstGeom>
        </p:spPr>
      </p:pic>
    </p:spTree>
    <p:extLst>
      <p:ext uri="{BB962C8B-B14F-4D97-AF65-F5344CB8AC3E}">
        <p14:creationId xmlns:p14="http://schemas.microsoft.com/office/powerpoint/2010/main" val="2382330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pPr marL="0" marR="0" lvl="0" indent="0" rtl="0">
              <a:spcBef>
                <a:spcPts val="0"/>
              </a:spcBef>
            </a:pPr>
            <a:r>
              <a:rPr lang="en-US" dirty="0"/>
              <a:t>Jobs Lost/Gained in the Recession/Recovery</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4819106"/>
            <a:ext cx="10515600" cy="1323109"/>
          </a:xfrm>
        </p:spPr>
        <p:txBody>
          <a:bodyPr>
            <a:normAutofit fontScale="92500" lnSpcReduction="20000"/>
          </a:bodyPr>
          <a:lstStyle/>
          <a:p>
            <a:r>
              <a:rPr lang="en-US" u="sng" dirty="0"/>
              <a:t>Discussion Questions</a:t>
            </a:r>
            <a:r>
              <a:rPr lang="en-US" dirty="0"/>
              <a:t>: </a:t>
            </a:r>
          </a:p>
          <a:p>
            <a:pPr lvl="1"/>
            <a:r>
              <a:rPr lang="en-US" dirty="0"/>
              <a:t>Why was the pace of wage adjustments slow?</a:t>
            </a:r>
          </a:p>
          <a:p>
            <a:pPr lvl="1"/>
            <a:r>
              <a:rPr lang="en-US" dirty="0"/>
              <a:t>What does the data in the charts above suggest about jobs lost and gained since the Great Recession in the U.S.?</a:t>
            </a:r>
          </a:p>
          <a:p>
            <a:endParaRPr lang="en-US" dirty="0"/>
          </a:p>
        </p:txBody>
      </p:sp>
      <p:pic>
        <p:nvPicPr>
          <p:cNvPr id="5" name="Picture 4" descr="The chart on the left shows that the majority of jobs lost during the recession were from people working mid-wage occupations (60%). The chart on the right shows that the majority of jobs gained during the recovery were from people working lower-wage occupations (58%).">
            <a:extLst>
              <a:ext uri="{FF2B5EF4-FFF2-40B4-BE49-F238E27FC236}">
                <a16:creationId xmlns:a16="http://schemas.microsoft.com/office/drawing/2014/main" id="{09B1CBB9-9C32-D6F3-69C2-19820CFE852C}"/>
              </a:ext>
            </a:extLst>
          </p:cNvPr>
          <p:cNvPicPr>
            <a:picLocks noChangeAspect="1"/>
          </p:cNvPicPr>
          <p:nvPr/>
        </p:nvPicPr>
        <p:blipFill>
          <a:blip r:embed="rId3"/>
          <a:stretch>
            <a:fillRect/>
          </a:stretch>
        </p:blipFill>
        <p:spPr>
          <a:xfrm>
            <a:off x="2660153" y="1069305"/>
            <a:ext cx="6871693" cy="3470205"/>
          </a:xfrm>
          <a:prstGeom prst="rect">
            <a:avLst/>
          </a:prstGeom>
        </p:spPr>
      </p:pic>
    </p:spTree>
    <p:extLst>
      <p:ext uri="{BB962C8B-B14F-4D97-AF65-F5344CB8AC3E}">
        <p14:creationId xmlns:p14="http://schemas.microsoft.com/office/powerpoint/2010/main" val="2389600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r>
              <a:rPr lang="en-US" dirty="0"/>
              <a:t>A Keynesian Perspective of Recession</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4591594"/>
            <a:ext cx="10515600" cy="1323109"/>
          </a:xfrm>
        </p:spPr>
        <p:txBody>
          <a:bodyPr>
            <a:normAutofit fontScale="85000" lnSpcReduction="10000"/>
          </a:bodyPr>
          <a:lstStyle/>
          <a:p>
            <a:r>
              <a:rPr lang="en-US" dirty="0"/>
              <a:t>The figure illustrates the two key assumptions behind Keynesian economics. </a:t>
            </a:r>
          </a:p>
          <a:p>
            <a:endParaRPr lang="en-US" dirty="0"/>
          </a:p>
          <a:p>
            <a:r>
              <a:rPr lang="en-US" dirty="0"/>
              <a:t>A recession begins when aggregate demand declines from AD</a:t>
            </a:r>
            <a:r>
              <a:rPr lang="en-US" baseline="-25000" dirty="0"/>
              <a:t>0</a:t>
            </a:r>
            <a:r>
              <a:rPr lang="en-US" dirty="0"/>
              <a:t> to AD</a:t>
            </a:r>
            <a:r>
              <a:rPr lang="en-US" baseline="-25000" dirty="0"/>
              <a:t>1</a:t>
            </a:r>
            <a:r>
              <a:rPr lang="en-US" dirty="0"/>
              <a:t>. </a:t>
            </a:r>
          </a:p>
          <a:p>
            <a:endParaRPr lang="en-US" dirty="0"/>
          </a:p>
        </p:txBody>
      </p:sp>
      <p:pic>
        <p:nvPicPr>
          <p:cNvPr id="4" name="Picture 3" descr="The graph shows three aggregate demand curves and one aggregate supply curve. The aggregate curve farthest to the left represents an economy in a recession.">
            <a:extLst>
              <a:ext uri="{FF2B5EF4-FFF2-40B4-BE49-F238E27FC236}">
                <a16:creationId xmlns:a16="http://schemas.microsoft.com/office/drawing/2014/main" id="{BF178F20-6E57-A111-BD1A-BEC55742605A}"/>
              </a:ext>
            </a:extLst>
          </p:cNvPr>
          <p:cNvPicPr>
            <a:picLocks noChangeAspect="1"/>
          </p:cNvPicPr>
          <p:nvPr/>
        </p:nvPicPr>
        <p:blipFill>
          <a:blip r:embed="rId3"/>
          <a:stretch>
            <a:fillRect/>
          </a:stretch>
        </p:blipFill>
        <p:spPr>
          <a:xfrm>
            <a:off x="3790950" y="1311167"/>
            <a:ext cx="4610100" cy="2758968"/>
          </a:xfrm>
          <a:prstGeom prst="rect">
            <a:avLst/>
          </a:prstGeom>
        </p:spPr>
      </p:pic>
    </p:spTree>
    <p:extLst>
      <p:ext uri="{BB962C8B-B14F-4D97-AF65-F5344CB8AC3E}">
        <p14:creationId xmlns:p14="http://schemas.microsoft.com/office/powerpoint/2010/main" val="1787680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r>
              <a:rPr lang="en-US" dirty="0"/>
              <a:t>A Keynesian Perspective of Recession, Continued</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4260635"/>
            <a:ext cx="10515600" cy="1870694"/>
          </a:xfrm>
        </p:spPr>
        <p:txBody>
          <a:bodyPr>
            <a:normAutofit fontScale="77500" lnSpcReduction="20000"/>
          </a:bodyPr>
          <a:lstStyle/>
          <a:p>
            <a:r>
              <a:rPr lang="en-US" dirty="0"/>
              <a:t>The recession persists because of the assumption of fixed wages and prices, which makes the SRAS flat below potential GDP. </a:t>
            </a:r>
          </a:p>
          <a:p>
            <a:r>
              <a:rPr lang="en-US" dirty="0"/>
              <a:t>If that were not the case, the price level would fall also, raising GDP and limiting the recession. </a:t>
            </a:r>
          </a:p>
          <a:p>
            <a:r>
              <a:rPr lang="en-US" dirty="0"/>
              <a:t>Instead the intersection E</a:t>
            </a:r>
            <a:r>
              <a:rPr lang="en-US" baseline="-25000" dirty="0"/>
              <a:t>1</a:t>
            </a:r>
            <a:r>
              <a:rPr lang="en-US" dirty="0"/>
              <a:t> occurs in the flat portion of the SRAS curve where GDP is less than potential.</a:t>
            </a:r>
          </a:p>
          <a:p>
            <a:endParaRPr lang="en-US" dirty="0"/>
          </a:p>
        </p:txBody>
      </p:sp>
      <p:pic>
        <p:nvPicPr>
          <p:cNvPr id="3" name="Picture 2" descr="The graph shows three aggregate demand curves and one aggregate supply curve. The aggregate curve farthest to the left represents an economy in a recession.">
            <a:extLst>
              <a:ext uri="{FF2B5EF4-FFF2-40B4-BE49-F238E27FC236}">
                <a16:creationId xmlns:a16="http://schemas.microsoft.com/office/drawing/2014/main" id="{1981D6A5-8E93-6250-03CC-643C8D252249}"/>
              </a:ext>
            </a:extLst>
          </p:cNvPr>
          <p:cNvPicPr>
            <a:picLocks noChangeAspect="1"/>
          </p:cNvPicPr>
          <p:nvPr/>
        </p:nvPicPr>
        <p:blipFill>
          <a:blip r:embed="rId3"/>
          <a:stretch>
            <a:fillRect/>
          </a:stretch>
        </p:blipFill>
        <p:spPr>
          <a:xfrm>
            <a:off x="3790950" y="1145688"/>
            <a:ext cx="4610100" cy="2758968"/>
          </a:xfrm>
          <a:prstGeom prst="rect">
            <a:avLst/>
          </a:prstGeom>
        </p:spPr>
      </p:pic>
    </p:spTree>
    <p:extLst>
      <p:ext uri="{BB962C8B-B14F-4D97-AF65-F5344CB8AC3E}">
        <p14:creationId xmlns:p14="http://schemas.microsoft.com/office/powerpoint/2010/main" val="1544646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r>
              <a:rPr lang="en-US" dirty="0"/>
              <a:t>The Expenditure Multiplier</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955964"/>
            <a:ext cx="10515600" cy="4452059"/>
          </a:xfrm>
        </p:spPr>
        <p:txBody>
          <a:bodyPr>
            <a:normAutofit fontScale="85000" lnSpcReduction="20000"/>
          </a:bodyPr>
          <a:lstStyle/>
          <a:p>
            <a:r>
              <a:rPr lang="en-US" b="1" dirty="0"/>
              <a:t>Macroeconomic externality </a:t>
            </a:r>
            <a:r>
              <a:rPr lang="en-US" dirty="0"/>
              <a:t>- occurs when what happens at the macro level is different from and inferior to what happens at the micro level.</a:t>
            </a:r>
          </a:p>
          <a:p>
            <a:endParaRPr lang="en-US" dirty="0"/>
          </a:p>
          <a:p>
            <a:r>
              <a:rPr lang="en-US" b="1" dirty="0"/>
              <a:t>Expenditure multiplier </a:t>
            </a:r>
            <a:r>
              <a:rPr lang="en-US" dirty="0"/>
              <a:t>- Keynesian concept that asserts that a change in autonomous spending causes a more than proportionate change in real GDP.</a:t>
            </a:r>
          </a:p>
          <a:p>
            <a:pPr lvl="1"/>
            <a:r>
              <a:rPr lang="en-US" dirty="0"/>
              <a:t>The idea that not only does spending affect the equilibrium level of GDP, but that spending is powerful.</a:t>
            </a:r>
          </a:p>
          <a:p>
            <a:pPr marL="0" indent="0" algn="ctr">
              <a:buNone/>
            </a:pPr>
            <a:r>
              <a:rPr lang="en-US" u="sng" dirty="0"/>
              <a:t>Δ Y</a:t>
            </a:r>
            <a:r>
              <a:rPr lang="en-US" dirty="0"/>
              <a:t>         &gt;  1</a:t>
            </a:r>
          </a:p>
          <a:p>
            <a:pPr marL="0" indent="0">
              <a:buNone/>
            </a:pPr>
            <a:r>
              <a:rPr lang="en-US" dirty="0"/>
              <a:t>				   Δ Spending </a:t>
            </a:r>
          </a:p>
          <a:p>
            <a:r>
              <a:rPr lang="en-US" dirty="0"/>
              <a:t>The reason for the expenditure multiplier is that one person’s spending becomes another person’s income, which leads to additional spending and additional income</a:t>
            </a:r>
          </a:p>
          <a:p>
            <a:pPr lvl="1"/>
            <a:r>
              <a:rPr lang="en-US" dirty="0"/>
              <a:t>The cumulative impact on GDP is larger than the initial increase in spending.</a:t>
            </a:r>
          </a:p>
          <a:p>
            <a:endParaRPr lang="en-US" dirty="0"/>
          </a:p>
        </p:txBody>
      </p:sp>
    </p:spTree>
    <p:extLst>
      <p:ext uri="{BB962C8B-B14F-4D97-AF65-F5344CB8AC3E}">
        <p14:creationId xmlns:p14="http://schemas.microsoft.com/office/powerpoint/2010/main" val="2339897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r>
              <a:rPr lang="en-US" dirty="0"/>
              <a:t>Ch.25 OUTLINE</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p:txBody>
          <a:bodyPr/>
          <a:lstStyle/>
          <a:p>
            <a:r>
              <a:rPr lang="en-US" dirty="0"/>
              <a:t>25.1: Aggregate Demand in Keynesian Analysis</a:t>
            </a:r>
          </a:p>
          <a:p>
            <a:r>
              <a:rPr lang="en-US" dirty="0"/>
              <a:t>25.2: The Building Blocks of Keynesian Analysis</a:t>
            </a:r>
          </a:p>
          <a:p>
            <a:r>
              <a:rPr lang="en-US" dirty="0"/>
              <a:t>25.3: The Phillips Curve</a:t>
            </a:r>
          </a:p>
          <a:p>
            <a:r>
              <a:rPr lang="en-US" dirty="0"/>
              <a:t>25.4: The Keynesian Perspective on Market Forces</a:t>
            </a:r>
          </a:p>
          <a:p>
            <a:endParaRPr lang="en-US" dirty="0"/>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r>
              <a:rPr lang="en-US" dirty="0"/>
              <a:t>25.3 The Phillips Curve</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4768966"/>
            <a:ext cx="10515600" cy="1128799"/>
          </a:xfrm>
        </p:spPr>
        <p:txBody>
          <a:bodyPr>
            <a:normAutofit fontScale="85000" lnSpcReduction="20000"/>
          </a:bodyPr>
          <a:lstStyle/>
          <a:p>
            <a:r>
              <a:rPr lang="en-US" dirty="0"/>
              <a:t>Recall the different zones in the AS curve.</a:t>
            </a:r>
          </a:p>
          <a:p>
            <a:endParaRPr lang="en-US" dirty="0"/>
          </a:p>
          <a:p>
            <a:r>
              <a:rPr lang="en-US" b="1" dirty="0"/>
              <a:t>Phillips curve </a:t>
            </a:r>
            <a:r>
              <a:rPr lang="en-US" dirty="0"/>
              <a:t>-  the tradeoff between unemployment and inflation.</a:t>
            </a:r>
          </a:p>
          <a:p>
            <a:endParaRPr lang="en-US" dirty="0"/>
          </a:p>
        </p:txBody>
      </p:sp>
      <p:pic>
        <p:nvPicPr>
          <p:cNvPr id="4" name="Picture 3" descr="The graph shows three aggregate demand curves to represent different zones: the Keynesian zone, the intermediate zone, and the neoclassical zone. The Keynesian zone is farthest to the left as well as the lowest; the intermediate zone is the center of the three curves; the neoclassical is farthest to the right as well as the highest.">
            <a:extLst>
              <a:ext uri="{FF2B5EF4-FFF2-40B4-BE49-F238E27FC236}">
                <a16:creationId xmlns:a16="http://schemas.microsoft.com/office/drawing/2014/main" id="{6797C59C-D722-5531-3C90-74B1E420326D}"/>
              </a:ext>
            </a:extLst>
          </p:cNvPr>
          <p:cNvPicPr>
            <a:picLocks noChangeAspect="1"/>
          </p:cNvPicPr>
          <p:nvPr/>
        </p:nvPicPr>
        <p:blipFill>
          <a:blip r:embed="rId3"/>
          <a:stretch>
            <a:fillRect/>
          </a:stretch>
        </p:blipFill>
        <p:spPr>
          <a:xfrm>
            <a:off x="3294507" y="976737"/>
            <a:ext cx="5602986" cy="3605200"/>
          </a:xfrm>
          <a:prstGeom prst="rect">
            <a:avLst/>
          </a:prstGeom>
        </p:spPr>
      </p:pic>
    </p:spTree>
    <p:extLst>
      <p:ext uri="{BB962C8B-B14F-4D97-AF65-F5344CB8AC3E}">
        <p14:creationId xmlns:p14="http://schemas.microsoft.com/office/powerpoint/2010/main" val="2963571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a:xfrm>
            <a:off x="838200" y="365126"/>
            <a:ext cx="10515600" cy="590838"/>
          </a:xfrm>
        </p:spPr>
        <p:txBody>
          <a:bodyPr>
            <a:normAutofit fontScale="90000"/>
          </a:bodyPr>
          <a:lstStyle/>
          <a:p>
            <a:pPr marL="0" marR="0" lvl="0" indent="0" rtl="0">
              <a:spcBef>
                <a:spcPts val="0"/>
              </a:spcBef>
            </a:pPr>
            <a:r>
              <a:rPr lang="en-US" dirty="0"/>
              <a:t>A Keynesian Phillips Curve Tradeoff between Unemployment </a:t>
            </a:r>
            <a:br>
              <a:rPr lang="en-US" dirty="0"/>
            </a:br>
            <a:r>
              <a:rPr lang="en-US" dirty="0"/>
              <a:t>and Inflation</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4153147"/>
            <a:ext cx="10515600" cy="2074223"/>
          </a:xfrm>
        </p:spPr>
        <p:txBody>
          <a:bodyPr>
            <a:normAutofit fontScale="85000" lnSpcReduction="20000"/>
          </a:bodyPr>
          <a:lstStyle/>
          <a:p>
            <a:r>
              <a:rPr lang="en-US" dirty="0"/>
              <a:t>A Phillips curve illustrates a tradeoff between the unemployment rate and the inflation rate. </a:t>
            </a:r>
          </a:p>
          <a:p>
            <a:r>
              <a:rPr lang="en-US" dirty="0"/>
              <a:t>If one is higher, the other must be lower.</a:t>
            </a:r>
          </a:p>
          <a:p>
            <a:r>
              <a:rPr lang="en-US" dirty="0"/>
              <a:t>For example, point A illustrates a 5% inflation rate and a 4% unemployment.</a:t>
            </a:r>
          </a:p>
          <a:p>
            <a:r>
              <a:rPr lang="en-US" dirty="0"/>
              <a:t>If the government attempts to reduce inflation to 2%, then it will experience a rise in unemployment to 7%, as point B shows.</a:t>
            </a:r>
          </a:p>
          <a:p>
            <a:endParaRPr lang="en-US" dirty="0"/>
          </a:p>
        </p:txBody>
      </p:sp>
      <p:pic>
        <p:nvPicPr>
          <p:cNvPr id="4" name="Picture 3" descr="The Phillips curve is illustrated. The inflation rate is shown on the y-axis, and the unemployment rate is shown on the x-axis. The Phillips curve is downward-sloping, beginning with an inflation rate of 8 percent and an unemployment rate of 3 percent. Two points are highlighted, A and B, A with an inflation rate of 5 percent and unemployment rate of 4 percent, and B with an inflation rate of 2 percent and unemployment rate of 7 percent. ">
            <a:extLst>
              <a:ext uri="{FF2B5EF4-FFF2-40B4-BE49-F238E27FC236}">
                <a16:creationId xmlns:a16="http://schemas.microsoft.com/office/drawing/2014/main" id="{33EE1DF8-810E-5F04-D562-65A75B65F7B1}"/>
              </a:ext>
            </a:extLst>
          </p:cNvPr>
          <p:cNvPicPr>
            <a:picLocks noChangeAspect="1"/>
          </p:cNvPicPr>
          <p:nvPr/>
        </p:nvPicPr>
        <p:blipFill>
          <a:blip r:embed="rId3"/>
          <a:stretch>
            <a:fillRect/>
          </a:stretch>
        </p:blipFill>
        <p:spPr>
          <a:xfrm>
            <a:off x="4000500" y="990990"/>
            <a:ext cx="4191000" cy="3127131"/>
          </a:xfrm>
          <a:prstGeom prst="rect">
            <a:avLst/>
          </a:prstGeom>
        </p:spPr>
      </p:pic>
    </p:spTree>
    <p:extLst>
      <p:ext uri="{BB962C8B-B14F-4D97-AF65-F5344CB8AC3E}">
        <p14:creationId xmlns:p14="http://schemas.microsoft.com/office/powerpoint/2010/main" val="3754396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r>
              <a:rPr lang="en-US" dirty="0"/>
              <a:t>The Phillips Curve from 1960–1969</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4778235"/>
            <a:ext cx="10515600" cy="1107572"/>
          </a:xfrm>
        </p:spPr>
        <p:txBody>
          <a:bodyPr/>
          <a:lstStyle/>
          <a:p>
            <a:r>
              <a:rPr lang="en-US" dirty="0"/>
              <a:t>This chart shows the negative relationship between unemployment and inflation.</a:t>
            </a:r>
          </a:p>
          <a:p>
            <a:endParaRPr lang="en-US" dirty="0"/>
          </a:p>
        </p:txBody>
      </p:sp>
      <p:pic>
        <p:nvPicPr>
          <p:cNvPr id="5" name="Picture 4" descr="The Phillips Curve shows a clear negative relationship between the unemployment rate and the inflation rate over the period 1960-69.">
            <a:extLst>
              <a:ext uri="{FF2B5EF4-FFF2-40B4-BE49-F238E27FC236}">
                <a16:creationId xmlns:a16="http://schemas.microsoft.com/office/drawing/2014/main" id="{17514793-422E-0E36-761E-727BE6412DFE}"/>
              </a:ext>
            </a:extLst>
          </p:cNvPr>
          <p:cNvPicPr>
            <a:picLocks noChangeAspect="1"/>
          </p:cNvPicPr>
          <p:nvPr/>
        </p:nvPicPr>
        <p:blipFill>
          <a:blip r:embed="rId3"/>
          <a:stretch>
            <a:fillRect/>
          </a:stretch>
        </p:blipFill>
        <p:spPr>
          <a:xfrm>
            <a:off x="3837376" y="886728"/>
            <a:ext cx="4517248" cy="3794488"/>
          </a:xfrm>
          <a:prstGeom prst="rect">
            <a:avLst/>
          </a:prstGeom>
        </p:spPr>
      </p:pic>
    </p:spTree>
    <p:extLst>
      <p:ext uri="{BB962C8B-B14F-4D97-AF65-F5344CB8AC3E}">
        <p14:creationId xmlns:p14="http://schemas.microsoft.com/office/powerpoint/2010/main" val="2026437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r>
              <a:rPr lang="en-US" dirty="0"/>
              <a:t>U.S. Phillips Curve, 1960–1979</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4725985"/>
            <a:ext cx="10515600" cy="1146760"/>
          </a:xfrm>
        </p:spPr>
        <p:txBody>
          <a:bodyPr/>
          <a:lstStyle/>
          <a:p>
            <a:r>
              <a:rPr lang="en-US" dirty="0"/>
              <a:t>The tradeoff between unemployment and inflation appeared to break down during the 1970s as the Phillips Curve shifted out to the right.</a:t>
            </a:r>
          </a:p>
          <a:p>
            <a:endParaRPr lang="en-US" dirty="0"/>
          </a:p>
        </p:txBody>
      </p:sp>
      <p:pic>
        <p:nvPicPr>
          <p:cNvPr id="5" name="Picture 4" descr="The tradeoff between unemployment and inflation appeared to break down during the 1970s as the Phillips Curve shifted out to the right, meaning a given unemployment rate corresponds to a variety of rates of inflation and vice versa.">
            <a:extLst>
              <a:ext uri="{FF2B5EF4-FFF2-40B4-BE49-F238E27FC236}">
                <a16:creationId xmlns:a16="http://schemas.microsoft.com/office/drawing/2014/main" id="{4A6FA9E9-C3A8-EC5C-493D-BB0453AB4F62}"/>
              </a:ext>
            </a:extLst>
          </p:cNvPr>
          <p:cNvPicPr>
            <a:picLocks noChangeAspect="1"/>
          </p:cNvPicPr>
          <p:nvPr/>
        </p:nvPicPr>
        <p:blipFill>
          <a:blip r:embed="rId3"/>
          <a:stretch>
            <a:fillRect/>
          </a:stretch>
        </p:blipFill>
        <p:spPr>
          <a:xfrm>
            <a:off x="3949693" y="954949"/>
            <a:ext cx="4292613" cy="3605795"/>
          </a:xfrm>
          <a:prstGeom prst="rect">
            <a:avLst/>
          </a:prstGeom>
        </p:spPr>
      </p:pic>
    </p:spTree>
    <p:extLst>
      <p:ext uri="{BB962C8B-B14F-4D97-AF65-F5344CB8AC3E}">
        <p14:creationId xmlns:p14="http://schemas.microsoft.com/office/powerpoint/2010/main" val="26816256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pPr lvl="0">
              <a:spcBef>
                <a:spcPts val="0"/>
              </a:spcBef>
            </a:pPr>
            <a:r>
              <a:rPr lang="en-US" dirty="0"/>
              <a:t>Keynesian Policy for Fighting Unemployment and Inflation</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955964"/>
            <a:ext cx="10515600" cy="4582687"/>
          </a:xfrm>
        </p:spPr>
        <p:txBody>
          <a:bodyPr>
            <a:normAutofit fontScale="77500" lnSpcReduction="20000"/>
          </a:bodyPr>
          <a:lstStyle/>
          <a:p>
            <a:r>
              <a:rPr lang="en-US" dirty="0"/>
              <a:t>Keynesian macroeconomics argues that the solution to a recession is expansionary fiscal policy.</a:t>
            </a:r>
          </a:p>
          <a:p>
            <a:endParaRPr lang="en-US" dirty="0"/>
          </a:p>
          <a:p>
            <a:r>
              <a:rPr lang="en-US" b="1" dirty="0"/>
              <a:t>Expansionary fiscal policy </a:t>
            </a:r>
            <a:r>
              <a:rPr lang="en-US" dirty="0"/>
              <a:t>- tax cuts or increases in government spending designed to stimulate aggregate demand and move the economy out of recession.</a:t>
            </a:r>
          </a:p>
          <a:p>
            <a:endParaRPr lang="en-US" dirty="0"/>
          </a:p>
          <a:p>
            <a:r>
              <a:rPr lang="en-US" dirty="0"/>
              <a:t>When the economy is operating above potential GDP, unemployment is low, but inflationary rises in the price level are a concern. </a:t>
            </a:r>
          </a:p>
          <a:p>
            <a:pPr lvl="1"/>
            <a:r>
              <a:rPr lang="en-US" dirty="0"/>
              <a:t>The Keynesian response would be contractionary fiscal policy, using tax increases or government spending cuts to shift AD to the left. </a:t>
            </a:r>
          </a:p>
          <a:p>
            <a:pPr lvl="1"/>
            <a:r>
              <a:rPr lang="en-US" dirty="0"/>
              <a:t>The result would be downward pressure on the price level, but very little reduction in output or very little rise in unemployment.</a:t>
            </a:r>
          </a:p>
          <a:p>
            <a:pPr marL="0" indent="0">
              <a:buNone/>
            </a:pPr>
            <a:r>
              <a:rPr lang="en-US" dirty="0"/>
              <a:t> </a:t>
            </a:r>
          </a:p>
          <a:p>
            <a:r>
              <a:rPr lang="en-US" b="1" dirty="0"/>
              <a:t>Contractionary fiscal policy </a:t>
            </a:r>
            <a:r>
              <a:rPr lang="en-US" dirty="0"/>
              <a:t>- tax increases or cuts in government spending designed to decrease aggregate demand and reduce inflationary pressures</a:t>
            </a:r>
          </a:p>
          <a:p>
            <a:endParaRPr lang="en-US" dirty="0"/>
          </a:p>
        </p:txBody>
      </p:sp>
    </p:spTree>
    <p:extLst>
      <p:ext uri="{BB962C8B-B14F-4D97-AF65-F5344CB8AC3E}">
        <p14:creationId xmlns:p14="http://schemas.microsoft.com/office/powerpoint/2010/main" val="452900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r>
              <a:rPr lang="en-US" dirty="0"/>
              <a:t>Fighting Recession and Inflation with Keynesian Policy</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4750638"/>
            <a:ext cx="10515600" cy="1439064"/>
          </a:xfrm>
        </p:spPr>
        <p:txBody>
          <a:bodyPr>
            <a:normAutofit fontScale="77500" lnSpcReduction="20000"/>
          </a:bodyPr>
          <a:lstStyle/>
          <a:p>
            <a:r>
              <a:rPr lang="en-US" dirty="0"/>
              <a:t>If an economy is in recession, with an equilibrium at E</a:t>
            </a:r>
            <a:r>
              <a:rPr lang="en-US" baseline="-25000" dirty="0"/>
              <a:t>r</a:t>
            </a:r>
            <a:r>
              <a:rPr lang="en-US" dirty="0"/>
              <a:t>, then the Keynesian response would be to enact a policy to shift aggregate demand to the right from </a:t>
            </a:r>
            <a:r>
              <a:rPr lang="en-US" dirty="0" err="1"/>
              <a:t>AD</a:t>
            </a:r>
            <a:r>
              <a:rPr lang="en-US" baseline="-25000" dirty="0" err="1"/>
              <a:t>r</a:t>
            </a:r>
            <a:r>
              <a:rPr lang="en-US" dirty="0"/>
              <a:t> toward </a:t>
            </a:r>
            <a:r>
              <a:rPr lang="en-US" dirty="0" err="1"/>
              <a:t>AD</a:t>
            </a:r>
            <a:r>
              <a:rPr lang="en-US" baseline="-25000" dirty="0" err="1"/>
              <a:t>f</a:t>
            </a:r>
            <a:r>
              <a:rPr lang="en-US" dirty="0"/>
              <a:t>. </a:t>
            </a:r>
          </a:p>
          <a:p>
            <a:r>
              <a:rPr lang="en-US" dirty="0"/>
              <a:t>If an economy is experiencing inflationary pressures with an equilibrium at </a:t>
            </a:r>
            <a:r>
              <a:rPr lang="en-US" dirty="0" err="1"/>
              <a:t>E</a:t>
            </a:r>
            <a:r>
              <a:rPr lang="en-US" baseline="-25000" dirty="0" err="1"/>
              <a:t>i</a:t>
            </a:r>
            <a:r>
              <a:rPr lang="en-US" dirty="0"/>
              <a:t>, then the Keynesian response would be to enact a policy response to shift aggregate demand to the left, from </a:t>
            </a:r>
            <a:r>
              <a:rPr lang="en-US" dirty="0" err="1"/>
              <a:t>AD</a:t>
            </a:r>
            <a:r>
              <a:rPr lang="en-US" baseline="-25000" dirty="0" err="1"/>
              <a:t>i</a:t>
            </a:r>
            <a:r>
              <a:rPr lang="en-US" dirty="0"/>
              <a:t> toward </a:t>
            </a:r>
            <a:r>
              <a:rPr lang="en-US" dirty="0" err="1"/>
              <a:t>AD</a:t>
            </a:r>
            <a:r>
              <a:rPr lang="en-US" baseline="-25000" dirty="0" err="1"/>
              <a:t>f</a:t>
            </a:r>
            <a:r>
              <a:rPr lang="en-US" dirty="0"/>
              <a:t>.</a:t>
            </a:r>
          </a:p>
          <a:p>
            <a:endParaRPr lang="en-US" dirty="0"/>
          </a:p>
        </p:txBody>
      </p:sp>
      <p:pic>
        <p:nvPicPr>
          <p:cNvPr id="2" name="Shape 254" descr="The graph shows three possible downward-sloping AD curves, an upward-sloping AS curve, and a vertical, straight potential GDP line.">
            <a:extLst>
              <a:ext uri="{FF2B5EF4-FFF2-40B4-BE49-F238E27FC236}">
                <a16:creationId xmlns:a16="http://schemas.microsoft.com/office/drawing/2014/main" id="{15A823DE-D730-93A7-CA2C-35C7DB7E1FF7}"/>
              </a:ext>
            </a:extLst>
          </p:cNvPr>
          <p:cNvPicPr preferRelativeResize="0">
            <a:picLocks/>
          </p:cNvPicPr>
          <p:nvPr/>
        </p:nvPicPr>
        <p:blipFill rotWithShape="1">
          <a:blip r:embed="rId3">
            <a:alphaModFix/>
          </a:blip>
          <a:srcRect/>
          <a:stretch/>
        </p:blipFill>
        <p:spPr>
          <a:xfrm>
            <a:off x="3950527" y="946747"/>
            <a:ext cx="4290945" cy="3646852"/>
          </a:xfrm>
          <a:prstGeom prst="rect">
            <a:avLst/>
          </a:prstGeom>
          <a:noFill/>
          <a:ln>
            <a:noFill/>
          </a:ln>
        </p:spPr>
      </p:pic>
    </p:spTree>
    <p:extLst>
      <p:ext uri="{BB962C8B-B14F-4D97-AF65-F5344CB8AC3E}">
        <p14:creationId xmlns:p14="http://schemas.microsoft.com/office/powerpoint/2010/main" val="1265433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pPr lvl="0">
              <a:spcBef>
                <a:spcPts val="0"/>
              </a:spcBef>
            </a:pPr>
            <a:r>
              <a:rPr lang="en-US" dirty="0"/>
              <a:t>25.4 The Keynesian Perspective on Market Forces</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p:txBody>
          <a:bodyPr/>
          <a:lstStyle/>
          <a:p>
            <a:r>
              <a:rPr lang="en-US" dirty="0"/>
              <a:t>Controversy has simmered over the extent to which government should play an active role in managing the economy.</a:t>
            </a:r>
          </a:p>
          <a:p>
            <a:endParaRPr lang="en-US" dirty="0"/>
          </a:p>
          <a:p>
            <a:r>
              <a:rPr lang="en-US" dirty="0"/>
              <a:t>Some supporters of Keynesian economics advocated a high degree of government planning in all parts of the economy.</a:t>
            </a:r>
          </a:p>
          <a:p>
            <a:endParaRPr lang="en-US" dirty="0"/>
          </a:p>
          <a:p>
            <a:r>
              <a:rPr lang="en-US" dirty="0"/>
              <a:t>However, Keynes was careful to separate the issue of aggregate demand from the issue of how well individual markets worked.</a:t>
            </a:r>
          </a:p>
          <a:p>
            <a:endParaRPr lang="en-US" dirty="0"/>
          </a:p>
        </p:txBody>
      </p:sp>
    </p:spTree>
    <p:extLst>
      <p:ext uri="{BB962C8B-B14F-4D97-AF65-F5344CB8AC3E}">
        <p14:creationId xmlns:p14="http://schemas.microsoft.com/office/powerpoint/2010/main" val="2307474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pPr lvl="0" rtl="0">
              <a:spcBef>
                <a:spcPts val="0"/>
              </a:spcBef>
            </a:pPr>
            <a:r>
              <a:rPr lang="en-US" dirty="0"/>
              <a:t>The Keynesian Perspective on Market Forces, Continued</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p:txBody>
          <a:bodyPr>
            <a:normAutofit lnSpcReduction="10000"/>
          </a:bodyPr>
          <a:lstStyle/>
          <a:p>
            <a:r>
              <a:rPr lang="en-US" dirty="0"/>
              <a:t>He argued that individual markets for goods and services were appropriate and useful, but that sometimes that level of aggregate demand was just too low.</a:t>
            </a:r>
          </a:p>
          <a:p>
            <a:endParaRPr lang="en-US" dirty="0"/>
          </a:p>
          <a:p>
            <a:r>
              <a:rPr lang="en-US" dirty="0"/>
              <a:t>He also believed that, while government should ensure that overall level of aggregate demand is sufficient for an economy to reach full employment, this task did not imply that the government should attempt to set prices and wages, nor to take over and manage large corporations or entire industries directly.</a:t>
            </a:r>
          </a:p>
          <a:p>
            <a:endParaRPr lang="en-US" dirty="0"/>
          </a:p>
        </p:txBody>
      </p:sp>
    </p:spTree>
    <p:extLst>
      <p:ext uri="{BB962C8B-B14F-4D97-AF65-F5344CB8AC3E}">
        <p14:creationId xmlns:p14="http://schemas.microsoft.com/office/powerpoint/2010/main" val="27813394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dirty="0"/>
          </a:p>
        </p:txBody>
      </p:sp>
      <p:sp>
        <p:nvSpPr>
          <p:cNvPr id="6" name="Text Placeholder 15">
            <a:extLst>
              <a:ext uri="{FF2B5EF4-FFF2-40B4-BE49-F238E27FC236}">
                <a16:creationId xmlns:a16="http://schemas.microsoft.com/office/drawing/2014/main" id="{8D51522B-8A96-68C5-E65E-B8DE36137C34}"/>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r>
              <a:rPr lang="en-US" dirty="0"/>
              <a:t>Signs of a Recession</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5181973"/>
            <a:ext cx="10515600" cy="686564"/>
          </a:xfrm>
        </p:spPr>
        <p:txBody>
          <a:bodyPr>
            <a:normAutofit fontScale="62500" lnSpcReduction="20000"/>
          </a:bodyPr>
          <a:lstStyle/>
          <a:p>
            <a:r>
              <a:rPr lang="en-US" dirty="0"/>
              <a:t>Home foreclosures were just one of the many signs and symptoms of the recent Great Recession. During that time, many businesses closed and many people lost their jobs. (Credit: modification of "Foreclosure" by Taber Andrew Bain/Flickr Creative Commons, CC BY 2.0)</a:t>
            </a:r>
          </a:p>
          <a:p>
            <a:endParaRPr lang="en-US" dirty="0"/>
          </a:p>
        </p:txBody>
      </p:sp>
      <p:pic>
        <p:nvPicPr>
          <p:cNvPr id="2" name="Shape 88" descr="Image of a forcloseure sign in front of a house">
            <a:extLst>
              <a:ext uri="{FF2B5EF4-FFF2-40B4-BE49-F238E27FC236}">
                <a16:creationId xmlns:a16="http://schemas.microsoft.com/office/drawing/2014/main" id="{D57B3ACA-10AE-6CC1-3369-A30A50115585}"/>
              </a:ext>
            </a:extLst>
          </p:cNvPr>
          <p:cNvPicPr preferRelativeResize="0">
            <a:picLocks/>
          </p:cNvPicPr>
          <p:nvPr/>
        </p:nvPicPr>
        <p:blipFill rotWithShape="1">
          <a:blip r:embed="rId3">
            <a:alphaModFix/>
          </a:blip>
          <a:srcRect/>
          <a:stretch/>
        </p:blipFill>
        <p:spPr>
          <a:xfrm>
            <a:off x="2820982" y="1223613"/>
            <a:ext cx="6550036" cy="3500071"/>
          </a:xfrm>
          <a:prstGeom prst="rect">
            <a:avLst/>
          </a:prstGeom>
          <a:noFill/>
          <a:ln>
            <a:noFill/>
          </a:ln>
        </p:spPr>
      </p:pic>
    </p:spTree>
    <p:extLst>
      <p:ext uri="{BB962C8B-B14F-4D97-AF65-F5344CB8AC3E}">
        <p14:creationId xmlns:p14="http://schemas.microsoft.com/office/powerpoint/2010/main" val="293881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pPr marL="0" marR="0" lvl="0" indent="0" rtl="0">
              <a:spcBef>
                <a:spcPts val="0"/>
              </a:spcBef>
            </a:pPr>
            <a:r>
              <a:rPr lang="en-US" dirty="0"/>
              <a:t>U.S. Real Domestic Product, Percent Changes 1930–2020</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4831773"/>
            <a:ext cx="10515600" cy="1159594"/>
          </a:xfrm>
        </p:spPr>
        <p:txBody>
          <a:bodyPr>
            <a:normAutofit fontScale="70000" lnSpcReduction="20000"/>
          </a:bodyPr>
          <a:lstStyle/>
          <a:p>
            <a:r>
              <a:rPr lang="en-US" dirty="0"/>
              <a:t>The chart tracks the percent change in Real GDP since 1930. </a:t>
            </a:r>
          </a:p>
          <a:p>
            <a:r>
              <a:rPr lang="en-US" dirty="0"/>
              <a:t>The magnitude of both recessions and peaks was quite large between 1930 and 1945. (Source: Bureau of Economic Analysis, “National Economic Accounts," https://apps.bea.gov/itable/index.cfm)</a:t>
            </a:r>
          </a:p>
        </p:txBody>
      </p:sp>
      <p:pic>
        <p:nvPicPr>
          <p:cNvPr id="4" name="Picture 3" descr="This graph illustrates the percent change in GDP over time. The percent change in GDP is measured on the y-axis, from –24 to 28, in increments of 4 percent. Years are measured on the x-axis, from 1935 to 2020. Other than the 1930s and the 1940s, the change in GDP is generally positive, and fluctuates between 2 and 8 percent. In 1935 the percent change in GDP was 9 percent, then it declines to –4 percent in 1939, then it spikes to 20 percent in 1944, then it declines to –12 percent in 1946. It increases then to 8 percent in 1950.">
            <a:extLst>
              <a:ext uri="{FF2B5EF4-FFF2-40B4-BE49-F238E27FC236}">
                <a16:creationId xmlns:a16="http://schemas.microsoft.com/office/drawing/2014/main" id="{1B034AC9-F36C-E849-FB76-E3A6FB8AFB90}"/>
              </a:ext>
            </a:extLst>
          </p:cNvPr>
          <p:cNvPicPr>
            <a:picLocks noChangeAspect="1"/>
          </p:cNvPicPr>
          <p:nvPr/>
        </p:nvPicPr>
        <p:blipFill>
          <a:blip r:embed="rId3"/>
          <a:stretch>
            <a:fillRect/>
          </a:stretch>
        </p:blipFill>
        <p:spPr>
          <a:xfrm>
            <a:off x="2213801" y="1011382"/>
            <a:ext cx="7764398" cy="3598718"/>
          </a:xfrm>
          <a:prstGeom prst="rect">
            <a:avLst/>
          </a:prstGeom>
        </p:spPr>
      </p:pic>
    </p:spTree>
    <p:extLst>
      <p:ext uri="{BB962C8B-B14F-4D97-AF65-F5344CB8AC3E}">
        <p14:creationId xmlns:p14="http://schemas.microsoft.com/office/powerpoint/2010/main" val="2870933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pPr lvl="0">
              <a:spcBef>
                <a:spcPts val="0"/>
              </a:spcBef>
            </a:pPr>
            <a:r>
              <a:rPr lang="en-US" dirty="0"/>
              <a:t>25.1 Aggregate Demand in Keynesian Analysis</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955964"/>
            <a:ext cx="10515600" cy="4595750"/>
          </a:xfrm>
        </p:spPr>
        <p:txBody>
          <a:bodyPr>
            <a:normAutofit fontScale="92500" lnSpcReduction="10000"/>
          </a:bodyPr>
          <a:lstStyle/>
          <a:p>
            <a:r>
              <a:rPr lang="en-US" dirty="0"/>
              <a:t>The Keynesian perspective focuses on the idea that firms produce output only if they expect it to sell.</a:t>
            </a:r>
          </a:p>
          <a:p>
            <a:endParaRPr lang="en-US" dirty="0"/>
          </a:p>
          <a:p>
            <a:r>
              <a:rPr lang="en-US" b="1" dirty="0"/>
              <a:t>Real GDP </a:t>
            </a:r>
            <a:r>
              <a:rPr lang="en-US" dirty="0"/>
              <a:t>- the amount of goods and services actually sold in a nation.</a:t>
            </a:r>
          </a:p>
          <a:p>
            <a:endParaRPr lang="en-US" dirty="0"/>
          </a:p>
          <a:p>
            <a:r>
              <a:rPr lang="en-US" dirty="0"/>
              <a:t>Keynes argued that aggregate demand is not stable - that it can change unexpectedly.</a:t>
            </a:r>
          </a:p>
          <a:p>
            <a:endParaRPr lang="en-US" dirty="0"/>
          </a:p>
          <a:p>
            <a:r>
              <a:rPr lang="en-US" b="1" dirty="0"/>
              <a:t>Recessionary gap </a:t>
            </a:r>
            <a:r>
              <a:rPr lang="en-US" dirty="0"/>
              <a:t>- equilibrium at a level of output below potential GDP.</a:t>
            </a:r>
          </a:p>
          <a:p>
            <a:endParaRPr lang="en-US" dirty="0"/>
          </a:p>
          <a:p>
            <a:r>
              <a:rPr lang="en-US" b="1" dirty="0"/>
              <a:t>Inflationary gap </a:t>
            </a:r>
            <a:r>
              <a:rPr lang="en-US" dirty="0"/>
              <a:t>- equilibrium at a level of output above potential GDP.</a:t>
            </a:r>
          </a:p>
          <a:p>
            <a:endParaRPr lang="en-US" dirty="0"/>
          </a:p>
        </p:txBody>
      </p:sp>
    </p:spTree>
    <p:extLst>
      <p:ext uri="{BB962C8B-B14F-4D97-AF65-F5344CB8AC3E}">
        <p14:creationId xmlns:p14="http://schemas.microsoft.com/office/powerpoint/2010/main" val="2476454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r>
              <a:rPr lang="en-US" dirty="0"/>
              <a:t>The Keynesian AD/AS Model</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4023359"/>
            <a:ext cx="10515600" cy="1982783"/>
          </a:xfrm>
        </p:spPr>
        <p:txBody>
          <a:bodyPr>
            <a:normAutofit fontScale="85000" lnSpcReduction="10000"/>
          </a:bodyPr>
          <a:lstStyle/>
          <a:p>
            <a:r>
              <a:rPr lang="en-US" dirty="0"/>
              <a:t>The Keynesian View of the AD/AS Model uses an SRAS curve, which is horizontal at levels of output below potential and vertical at potential output. </a:t>
            </a:r>
          </a:p>
          <a:p>
            <a:r>
              <a:rPr lang="en-US" dirty="0"/>
              <a:t>Thus, when beginning from potential output, any decrease in AD affects only output, but not prices. </a:t>
            </a:r>
          </a:p>
          <a:p>
            <a:r>
              <a:rPr lang="en-US" dirty="0"/>
              <a:t>Any increase in AD affects only prices, not output.</a:t>
            </a:r>
          </a:p>
          <a:p>
            <a:endParaRPr lang="en-US" dirty="0"/>
          </a:p>
        </p:txBody>
      </p:sp>
      <p:pic>
        <p:nvPicPr>
          <p:cNvPr id="4" name="Picture 3" descr="Keynesian view of the AD/AS model shows that with a horizontal AS, a decrease in demand leads to a decrease in output, but no decrease in prices.">
            <a:extLst>
              <a:ext uri="{FF2B5EF4-FFF2-40B4-BE49-F238E27FC236}">
                <a16:creationId xmlns:a16="http://schemas.microsoft.com/office/drawing/2014/main" id="{D740261E-27DB-8C28-98E3-A91DE647EFDD}"/>
              </a:ext>
            </a:extLst>
          </p:cNvPr>
          <p:cNvPicPr>
            <a:picLocks noChangeAspect="1"/>
          </p:cNvPicPr>
          <p:nvPr/>
        </p:nvPicPr>
        <p:blipFill>
          <a:blip r:embed="rId3"/>
          <a:stretch>
            <a:fillRect/>
          </a:stretch>
        </p:blipFill>
        <p:spPr>
          <a:xfrm>
            <a:off x="3874790" y="1077225"/>
            <a:ext cx="4442419" cy="2658617"/>
          </a:xfrm>
          <a:prstGeom prst="rect">
            <a:avLst/>
          </a:prstGeom>
        </p:spPr>
      </p:pic>
    </p:spTree>
    <p:extLst>
      <p:ext uri="{BB962C8B-B14F-4D97-AF65-F5344CB8AC3E}">
        <p14:creationId xmlns:p14="http://schemas.microsoft.com/office/powerpoint/2010/main" val="159949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pPr lvl="0">
              <a:spcBef>
                <a:spcPts val="0"/>
              </a:spcBef>
            </a:pPr>
            <a:r>
              <a:rPr lang="en-US" dirty="0"/>
              <a:t>What Determines Consumption Expenditure?</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p:txBody>
          <a:bodyPr>
            <a:normAutofit/>
          </a:bodyPr>
          <a:lstStyle/>
          <a:p>
            <a:r>
              <a:rPr lang="en-US" dirty="0"/>
              <a:t>Consumption expenditure is spending by households and individuals on durable goods, nondurable goods, and services.</a:t>
            </a:r>
          </a:p>
          <a:p>
            <a:endParaRPr lang="en-US" dirty="0"/>
          </a:p>
          <a:p>
            <a:r>
              <a:rPr lang="en-US" dirty="0"/>
              <a:t>Keynes identified three factors that affect consumption:</a:t>
            </a:r>
          </a:p>
          <a:p>
            <a:endParaRPr lang="en-US" dirty="0"/>
          </a:p>
          <a:p>
            <a:pPr lvl="1"/>
            <a:r>
              <a:rPr lang="en-US" b="1" dirty="0"/>
              <a:t>Disposable income </a:t>
            </a:r>
            <a:r>
              <a:rPr lang="en-US" dirty="0"/>
              <a:t>- income after taxes.</a:t>
            </a:r>
          </a:p>
          <a:p>
            <a:pPr lvl="1"/>
            <a:r>
              <a:rPr lang="en-US" dirty="0"/>
              <a:t>Expected future income</a:t>
            </a:r>
          </a:p>
          <a:p>
            <a:pPr lvl="1"/>
            <a:r>
              <a:rPr lang="en-US" dirty="0"/>
              <a:t>Wealth or credit</a:t>
            </a:r>
          </a:p>
          <a:p>
            <a:endParaRPr lang="en-US" dirty="0"/>
          </a:p>
        </p:txBody>
      </p:sp>
    </p:spTree>
    <p:extLst>
      <p:ext uri="{BB962C8B-B14F-4D97-AF65-F5344CB8AC3E}">
        <p14:creationId xmlns:p14="http://schemas.microsoft.com/office/powerpoint/2010/main" val="3359301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pPr lvl="0">
              <a:spcBef>
                <a:spcPts val="0"/>
              </a:spcBef>
            </a:pPr>
            <a:r>
              <a:rPr lang="en-US" dirty="0"/>
              <a:t>What Determines Investment Expenditure?</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955964"/>
            <a:ext cx="10515600" cy="5000699"/>
          </a:xfrm>
        </p:spPr>
        <p:txBody>
          <a:bodyPr>
            <a:normAutofit fontScale="92500" lnSpcReduction="10000"/>
          </a:bodyPr>
          <a:lstStyle/>
          <a:p>
            <a:r>
              <a:rPr lang="en-US" dirty="0"/>
              <a:t>Spending on new capital goods is called investment expenditure.</a:t>
            </a:r>
          </a:p>
          <a:p>
            <a:endParaRPr lang="en-US" dirty="0"/>
          </a:p>
          <a:p>
            <a:r>
              <a:rPr lang="en-US" dirty="0"/>
              <a:t>These fall into four categories: </a:t>
            </a:r>
          </a:p>
          <a:p>
            <a:pPr lvl="1"/>
            <a:r>
              <a:rPr lang="en-US" dirty="0"/>
              <a:t>producer’s durable equipment and software</a:t>
            </a:r>
          </a:p>
          <a:p>
            <a:pPr lvl="1"/>
            <a:r>
              <a:rPr lang="en-US" dirty="0"/>
              <a:t>nonresidential structures (such as factories, offices, and retail locations)</a:t>
            </a:r>
          </a:p>
          <a:p>
            <a:pPr lvl="1"/>
            <a:r>
              <a:rPr lang="en-US" dirty="0"/>
              <a:t>changes in inventories </a:t>
            </a:r>
          </a:p>
          <a:p>
            <a:pPr lvl="1"/>
            <a:r>
              <a:rPr lang="en-US" dirty="0"/>
              <a:t>residential structures (such as single-family homes, townhouses, and apartment buildings)</a:t>
            </a:r>
          </a:p>
          <a:p>
            <a:endParaRPr lang="en-US" dirty="0"/>
          </a:p>
          <a:p>
            <a:r>
              <a:rPr lang="en-US" dirty="0"/>
              <a:t>When a business decides to make an investment in physical or intangible assets, the firm considers both:</a:t>
            </a:r>
          </a:p>
          <a:p>
            <a:pPr lvl="1"/>
            <a:r>
              <a:rPr lang="en-US" dirty="0"/>
              <a:t>the expected investment benefits (future profit expectations) </a:t>
            </a:r>
          </a:p>
          <a:p>
            <a:pPr lvl="1"/>
            <a:r>
              <a:rPr lang="en-US" dirty="0"/>
              <a:t>the investment costs (interest rates)</a:t>
            </a:r>
          </a:p>
          <a:p>
            <a:endParaRPr lang="en-US" dirty="0"/>
          </a:p>
        </p:txBody>
      </p:sp>
    </p:spTree>
    <p:extLst>
      <p:ext uri="{BB962C8B-B14F-4D97-AF65-F5344CB8AC3E}">
        <p14:creationId xmlns:p14="http://schemas.microsoft.com/office/powerpoint/2010/main" val="2255508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AFAB894-5383-5BF0-1DCC-DEBFDFD26639}"/>
              </a:ext>
            </a:extLst>
          </p:cNvPr>
          <p:cNvSpPr>
            <a:spLocks noGrp="1"/>
          </p:cNvSpPr>
          <p:nvPr>
            <p:ph type="title"/>
          </p:nvPr>
        </p:nvSpPr>
        <p:spPr/>
        <p:txBody>
          <a:bodyPr>
            <a:normAutofit fontScale="90000"/>
          </a:bodyPr>
          <a:lstStyle/>
          <a:p>
            <a:r>
              <a:rPr lang="en-US" dirty="0"/>
              <a:t>What Determines Government Spending?</a:t>
            </a:r>
          </a:p>
        </p:txBody>
      </p:sp>
      <p:sp>
        <p:nvSpPr>
          <p:cNvPr id="7" name="Content Placeholder 6">
            <a:extLst>
              <a:ext uri="{FF2B5EF4-FFF2-40B4-BE49-F238E27FC236}">
                <a16:creationId xmlns:a16="http://schemas.microsoft.com/office/drawing/2014/main" id="{00CF52E6-A28E-DB8B-B474-448F6D4A8AAC}"/>
              </a:ext>
            </a:extLst>
          </p:cNvPr>
          <p:cNvSpPr>
            <a:spLocks noGrp="1"/>
          </p:cNvSpPr>
          <p:nvPr>
            <p:ph idx="1"/>
          </p:nvPr>
        </p:nvSpPr>
        <p:spPr>
          <a:xfrm>
            <a:off x="838200" y="955964"/>
            <a:ext cx="10515600" cy="4634939"/>
          </a:xfrm>
        </p:spPr>
        <p:txBody>
          <a:bodyPr>
            <a:normAutofit fontScale="92500" lnSpcReduction="10000"/>
          </a:bodyPr>
          <a:lstStyle/>
          <a:p>
            <a:r>
              <a:rPr lang="en-US" dirty="0"/>
              <a:t>Federal, state, and local government spending provides important public services such as national defense, transportation infrastructure, and education.</a:t>
            </a:r>
          </a:p>
          <a:p>
            <a:endParaRPr lang="en-US" dirty="0"/>
          </a:p>
          <a:p>
            <a:r>
              <a:rPr lang="en-US" dirty="0"/>
              <a:t>Keynes recognized that the government budget offered a powerful tool for influencing aggregate demand. </a:t>
            </a:r>
          </a:p>
          <a:p>
            <a:pPr lvl="1"/>
            <a:r>
              <a:rPr lang="en-US" dirty="0"/>
              <a:t>More government spending could stimulate AD (or less government spending reduce it).</a:t>
            </a:r>
          </a:p>
          <a:p>
            <a:pPr lvl="1"/>
            <a:r>
              <a:rPr lang="en-US" dirty="0"/>
              <a:t>Lowering or raising tax rates could influence consumption and investment spending. </a:t>
            </a:r>
          </a:p>
          <a:p>
            <a:endParaRPr lang="en-US" dirty="0"/>
          </a:p>
          <a:p>
            <a:r>
              <a:rPr lang="en-US" dirty="0"/>
              <a:t>Keynes concluded that during extreme times like deep recessions, only the government had the power and resources to move aggregate demand.</a:t>
            </a:r>
          </a:p>
          <a:p>
            <a:endParaRPr lang="en-US" dirty="0"/>
          </a:p>
        </p:txBody>
      </p:sp>
    </p:spTree>
    <p:extLst>
      <p:ext uri="{BB962C8B-B14F-4D97-AF65-F5344CB8AC3E}">
        <p14:creationId xmlns:p14="http://schemas.microsoft.com/office/powerpoint/2010/main" val="1104260425"/>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308</TotalTime>
  <Words>1821</Words>
  <Application>Microsoft Office PowerPoint</Application>
  <PresentationFormat>Widescreen</PresentationFormat>
  <Paragraphs>150</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Economics</vt:lpstr>
      <vt:lpstr>Ch.25 OUTLINE</vt:lpstr>
      <vt:lpstr>Signs of a Recession</vt:lpstr>
      <vt:lpstr>U.S. Real Domestic Product, Percent Changes 1930–2020</vt:lpstr>
      <vt:lpstr>25.1 Aggregate Demand in Keynesian Analysis</vt:lpstr>
      <vt:lpstr>The Keynesian AD/AS Model</vt:lpstr>
      <vt:lpstr>What Determines Consumption Expenditure?</vt:lpstr>
      <vt:lpstr>What Determines Investment Expenditure?</vt:lpstr>
      <vt:lpstr>What Determines Government Spending?</vt:lpstr>
      <vt:lpstr>What Determines Net Exports?</vt:lpstr>
      <vt:lpstr>25.2 The Building Blocks of Keynesian Analysis</vt:lpstr>
      <vt:lpstr>Wage and Price Stickiness</vt:lpstr>
      <vt:lpstr>Wage and Price Stickiness, Continued</vt:lpstr>
      <vt:lpstr>Sticky Prices and Falling Demand in the Labor and Goods Market</vt:lpstr>
      <vt:lpstr>Sticky Prices and Falling Demand in the Labor and Goods Market,  Continued</vt:lpstr>
      <vt:lpstr>Jobs Lost/Gained in the Recession/Recovery</vt:lpstr>
      <vt:lpstr>A Keynesian Perspective of Recession</vt:lpstr>
      <vt:lpstr>A Keynesian Perspective of Recession, Continued</vt:lpstr>
      <vt:lpstr>The Expenditure Multiplier</vt:lpstr>
      <vt:lpstr>25.3 The Phillips Curve</vt:lpstr>
      <vt:lpstr>A Keynesian Phillips Curve Tradeoff between Unemployment  and Inflation</vt:lpstr>
      <vt:lpstr>The Phillips Curve from 1960–1969</vt:lpstr>
      <vt:lpstr>U.S. Phillips Curve, 1960–1979</vt:lpstr>
      <vt:lpstr>Keynesian Policy for Fighting Unemployment and Inflation</vt:lpstr>
      <vt:lpstr>Fighting Recession and Inflation with Keynesian Policy</vt:lpstr>
      <vt:lpstr>25.4 The Keynesian Perspective on Market Forces</vt:lpstr>
      <vt:lpstr>The Keynesian Perspective on Market Forces, Continued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Paulo Fagandini</cp:lastModifiedBy>
  <cp:revision>76</cp:revision>
  <dcterms:created xsi:type="dcterms:W3CDTF">2018-05-29T21:16:34Z</dcterms:created>
  <dcterms:modified xsi:type="dcterms:W3CDTF">2025-09-16T18:06:09Z</dcterms:modified>
</cp:coreProperties>
</file>