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7" r:id="rId10"/>
    <p:sldId id="266"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61"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259939"/>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CCDDAD0A-B351-6055-0308-E86CEF8121ED}"/>
              </a:ext>
            </a:extLst>
          </p:cNvPr>
          <p:cNvSpPr>
            <a:spLocks noGrp="1"/>
          </p:cNvSpPr>
          <p:nvPr>
            <p:ph type="body" sz="quarter" idx="14"/>
          </p:nvPr>
        </p:nvSpPr>
        <p:spPr>
          <a:xfrm>
            <a:off x="1524000" y="3271403"/>
            <a:ext cx="9144000" cy="717294"/>
          </a:xfrm>
        </p:spPr>
        <p:txBody>
          <a:bodyPr>
            <a:normAutofit fontScale="92500" lnSpcReduction="20000"/>
          </a:bodyPr>
          <a:lstStyle/>
          <a:p>
            <a:r>
              <a:rPr lang="en-US" sz="5500" dirty="0"/>
              <a:t>THE NEOCLASSICAL PERSPECTIVE</a:t>
            </a:r>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The Role of Flexible Prices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634939"/>
          </a:xfrm>
        </p:spPr>
        <p:txBody>
          <a:bodyPr>
            <a:normAutofit fontScale="92500" lnSpcReduction="20000"/>
          </a:bodyPr>
          <a:lstStyle/>
          <a:p>
            <a:r>
              <a:rPr lang="en-US" dirty="0"/>
              <a:t>Economists base the neoclassical view of how the macroeconomy adjusts on the insight that even if </a:t>
            </a:r>
            <a:r>
              <a:rPr lang="en-US" u="sng" dirty="0"/>
              <a:t>wages and prices</a:t>
            </a:r>
            <a:r>
              <a:rPr lang="en-US" dirty="0"/>
              <a:t> are “sticky” in the short run, they are still </a:t>
            </a:r>
            <a:r>
              <a:rPr lang="en-US" u="sng" dirty="0"/>
              <a:t>flexible over time</a:t>
            </a:r>
            <a:r>
              <a:rPr lang="en-US" dirty="0"/>
              <a:t>.</a:t>
            </a:r>
          </a:p>
          <a:p>
            <a:endParaRPr lang="en-US" dirty="0"/>
          </a:p>
          <a:p>
            <a:r>
              <a:rPr lang="en-US" dirty="0"/>
              <a:t>An economy may produce above its level of potential GDP in the short run, due to a surge in aggregate demand.</a:t>
            </a:r>
          </a:p>
          <a:p>
            <a:endParaRPr lang="en-US" dirty="0"/>
          </a:p>
          <a:p>
            <a:r>
              <a:rPr lang="en-US" dirty="0"/>
              <a:t>However, the economy cannot sustain production above its potential GDP in the long run.  </a:t>
            </a:r>
          </a:p>
          <a:p>
            <a:endParaRPr lang="en-US" dirty="0"/>
          </a:p>
          <a:p>
            <a:r>
              <a:rPr lang="en-US" dirty="0"/>
              <a:t>Over the long run, the surge in aggregate demand ends up as an increase in the price level, not as a rise in output.</a:t>
            </a:r>
          </a:p>
          <a:p>
            <a:endParaRPr lang="en-US" dirty="0"/>
          </a:p>
        </p:txBody>
      </p:sp>
    </p:spTree>
    <p:extLst>
      <p:ext uri="{BB962C8B-B14F-4D97-AF65-F5344CB8AC3E}">
        <p14:creationId xmlns:p14="http://schemas.microsoft.com/office/powerpoint/2010/main" val="858038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The Rebound to Potential GDP after AD Increases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523361"/>
            <a:ext cx="10515600" cy="1721526"/>
          </a:xfrm>
        </p:spPr>
        <p:txBody>
          <a:bodyPr>
            <a:normAutofit fontScale="77500" lnSpcReduction="20000"/>
          </a:bodyPr>
          <a:lstStyle/>
          <a:p>
            <a:r>
              <a:rPr lang="en-US" dirty="0"/>
              <a:t>The original equilibrium (E</a:t>
            </a:r>
            <a:r>
              <a:rPr lang="en-US" baseline="-25000" dirty="0"/>
              <a:t>0</a:t>
            </a:r>
            <a:r>
              <a:rPr lang="en-US" dirty="0"/>
              <a:t>) happens at the intersection of the aggregate demand curve (AD</a:t>
            </a:r>
            <a:r>
              <a:rPr lang="en-US" baseline="-25000" dirty="0"/>
              <a:t>0</a:t>
            </a:r>
            <a:r>
              <a:rPr lang="en-US" dirty="0"/>
              <a:t>) and the short-run aggregate supply curve (SRAS</a:t>
            </a:r>
            <a:r>
              <a:rPr lang="en-US" baseline="-25000" dirty="0"/>
              <a:t>0</a:t>
            </a:r>
            <a:r>
              <a:rPr lang="en-US" dirty="0"/>
              <a:t>).</a:t>
            </a:r>
          </a:p>
          <a:p>
            <a:r>
              <a:rPr lang="en-US" dirty="0"/>
              <a:t>The output at E</a:t>
            </a:r>
            <a:r>
              <a:rPr lang="en-US" baseline="-25000" dirty="0"/>
              <a:t>0</a:t>
            </a:r>
            <a:r>
              <a:rPr lang="en-US" dirty="0"/>
              <a:t> is equal to potential GDP. </a:t>
            </a:r>
          </a:p>
          <a:p>
            <a:r>
              <a:rPr lang="en-US" dirty="0"/>
              <a:t>Aggregate demand shifts right from AD</a:t>
            </a:r>
            <a:r>
              <a:rPr lang="en-US" baseline="-25000" dirty="0"/>
              <a:t>0</a:t>
            </a:r>
            <a:r>
              <a:rPr lang="en-US" dirty="0"/>
              <a:t> to AD</a:t>
            </a:r>
            <a:r>
              <a:rPr lang="en-US" baseline="-25000" dirty="0"/>
              <a:t>1</a:t>
            </a:r>
            <a:r>
              <a:rPr lang="en-US" dirty="0"/>
              <a:t>. </a:t>
            </a:r>
          </a:p>
          <a:p>
            <a:r>
              <a:rPr lang="en-US" dirty="0"/>
              <a:t>The new equilibrium is E</a:t>
            </a:r>
            <a:r>
              <a:rPr lang="en-US" baseline="-25000" dirty="0"/>
              <a:t>1</a:t>
            </a:r>
            <a:r>
              <a:rPr lang="en-US" dirty="0"/>
              <a:t>, with a higher output level and price level. </a:t>
            </a:r>
          </a:p>
          <a:p>
            <a:endParaRPr lang="en-US" dirty="0"/>
          </a:p>
        </p:txBody>
      </p:sp>
      <p:pic>
        <p:nvPicPr>
          <p:cNvPr id="5" name="Picture 4"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43427DEF-D284-DBB9-1D50-AF2C72565F03}"/>
              </a:ext>
            </a:extLst>
          </p:cNvPr>
          <p:cNvPicPr>
            <a:picLocks noChangeAspect="1"/>
          </p:cNvPicPr>
          <p:nvPr/>
        </p:nvPicPr>
        <p:blipFill>
          <a:blip r:embed="rId3"/>
          <a:stretch>
            <a:fillRect/>
          </a:stretch>
        </p:blipFill>
        <p:spPr>
          <a:xfrm>
            <a:off x="4091291" y="892391"/>
            <a:ext cx="4009417" cy="3528287"/>
          </a:xfrm>
          <a:prstGeom prst="rect">
            <a:avLst/>
          </a:prstGeom>
        </p:spPr>
      </p:pic>
    </p:spTree>
    <p:extLst>
      <p:ext uri="{BB962C8B-B14F-4D97-AF65-F5344CB8AC3E}">
        <p14:creationId xmlns:p14="http://schemas.microsoft.com/office/powerpoint/2010/main" val="1307668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The Rebound to Potential GDP after AD Increases, Continued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199" y="4420678"/>
            <a:ext cx="10515600" cy="1894807"/>
          </a:xfrm>
        </p:spPr>
        <p:txBody>
          <a:bodyPr>
            <a:normAutofit fontScale="70000" lnSpcReduction="20000"/>
          </a:bodyPr>
          <a:lstStyle/>
          <a:p>
            <a:r>
              <a:rPr lang="en-US" dirty="0"/>
              <a:t>With unemployment rates unsustainably low, eager employers bid up wages.</a:t>
            </a:r>
          </a:p>
          <a:p>
            <a:r>
              <a:rPr lang="en-US" dirty="0"/>
              <a:t>This increases the price of a major input to production, thus shifting the short-run aggregate supply to the left, from SRAS</a:t>
            </a:r>
            <a:r>
              <a:rPr lang="en-US" baseline="-25000" dirty="0"/>
              <a:t>0</a:t>
            </a:r>
            <a:r>
              <a:rPr lang="en-US" dirty="0"/>
              <a:t> to SRAS</a:t>
            </a:r>
            <a:r>
              <a:rPr lang="en-US" baseline="-25000" dirty="0"/>
              <a:t>1</a:t>
            </a:r>
            <a:r>
              <a:rPr lang="en-US" dirty="0"/>
              <a:t>. </a:t>
            </a:r>
          </a:p>
          <a:p>
            <a:r>
              <a:rPr lang="en-US" dirty="0"/>
              <a:t>The new equilibrium (E</a:t>
            </a:r>
            <a:r>
              <a:rPr lang="en-US" baseline="-25000" dirty="0"/>
              <a:t>2</a:t>
            </a:r>
            <a:r>
              <a:rPr lang="en-US" dirty="0"/>
              <a:t>) is at the same original level of output, but at a higher price level. </a:t>
            </a:r>
          </a:p>
          <a:p>
            <a:r>
              <a:rPr lang="en-US" dirty="0"/>
              <a:t>Thus, the long-run aggregate supply curve (</a:t>
            </a:r>
            <a:r>
              <a:rPr lang="en-US" dirty="0" err="1"/>
              <a:t>LRAS</a:t>
            </a:r>
            <a:r>
              <a:rPr lang="en-US" baseline="-25000" dirty="0" err="1"/>
              <a:t>n</a:t>
            </a:r>
            <a:r>
              <a:rPr lang="en-US" dirty="0"/>
              <a:t>), which is vertical at the level of potential GDP, determines the level of real GDP in this economy in the long run.</a:t>
            </a:r>
          </a:p>
          <a:p>
            <a:endParaRPr lang="en-US" dirty="0"/>
          </a:p>
        </p:txBody>
      </p:sp>
      <p:pic>
        <p:nvPicPr>
          <p:cNvPr id="3" name="Picture 2"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D8DCF886-65A0-4A5D-5E70-35AC8C4F99BC}"/>
              </a:ext>
            </a:extLst>
          </p:cNvPr>
          <p:cNvPicPr>
            <a:picLocks noChangeAspect="1"/>
          </p:cNvPicPr>
          <p:nvPr/>
        </p:nvPicPr>
        <p:blipFill>
          <a:blip r:embed="rId3"/>
          <a:stretch>
            <a:fillRect/>
          </a:stretch>
        </p:blipFill>
        <p:spPr>
          <a:xfrm>
            <a:off x="4091291" y="892391"/>
            <a:ext cx="4009417" cy="3528287"/>
          </a:xfrm>
          <a:prstGeom prst="rect">
            <a:avLst/>
          </a:prstGeom>
        </p:spPr>
      </p:pic>
    </p:spTree>
    <p:extLst>
      <p:ext uri="{BB962C8B-B14F-4D97-AF65-F5344CB8AC3E}">
        <p14:creationId xmlns:p14="http://schemas.microsoft.com/office/powerpoint/2010/main" val="13001506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A Rebound Back to Potential GDP from a Shift to the Left in Aggregate </a:t>
            </a:r>
            <a:br>
              <a:rPr lang="en-US" dirty="0"/>
            </a:br>
            <a:r>
              <a:rPr lang="en-US" dirty="0"/>
              <a:t>Demand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320471"/>
            <a:ext cx="10515600" cy="1889260"/>
          </a:xfrm>
        </p:spPr>
        <p:txBody>
          <a:bodyPr>
            <a:normAutofit fontScale="77500" lnSpcReduction="20000"/>
          </a:bodyPr>
          <a:lstStyle/>
          <a:p>
            <a:r>
              <a:rPr lang="en-US" dirty="0"/>
              <a:t>The original equilibrium (E</a:t>
            </a:r>
            <a:r>
              <a:rPr lang="en-US" baseline="-25000" dirty="0"/>
              <a:t>0</a:t>
            </a:r>
            <a:r>
              <a:rPr lang="en-US" dirty="0"/>
              <a:t>) happens at the intersection of the aggregate demand curve (AD</a:t>
            </a:r>
            <a:r>
              <a:rPr lang="en-US" baseline="-25000" dirty="0"/>
              <a:t>0</a:t>
            </a:r>
            <a:r>
              <a:rPr lang="en-US" dirty="0"/>
              <a:t>) and the short-run aggregate supply curve (SRAS</a:t>
            </a:r>
            <a:r>
              <a:rPr lang="en-US" baseline="-25000" dirty="0"/>
              <a:t>0</a:t>
            </a:r>
            <a:r>
              <a:rPr lang="en-US" dirty="0"/>
              <a:t>). </a:t>
            </a:r>
          </a:p>
          <a:p>
            <a:r>
              <a:rPr lang="en-US" dirty="0"/>
              <a:t>The output at E</a:t>
            </a:r>
            <a:r>
              <a:rPr lang="en-US" baseline="-25000" dirty="0"/>
              <a:t>0</a:t>
            </a:r>
            <a:r>
              <a:rPr lang="en-US" dirty="0"/>
              <a:t> is equal to potential GDP.</a:t>
            </a:r>
          </a:p>
          <a:p>
            <a:r>
              <a:rPr lang="en-US" dirty="0"/>
              <a:t>Aggregate demand shifts left, from AD</a:t>
            </a:r>
            <a:r>
              <a:rPr lang="en-US" baseline="-25000" dirty="0"/>
              <a:t>0</a:t>
            </a:r>
            <a:r>
              <a:rPr lang="en-US" dirty="0"/>
              <a:t> to AD</a:t>
            </a:r>
            <a:r>
              <a:rPr lang="en-US" baseline="-25000" dirty="0"/>
              <a:t>1</a:t>
            </a:r>
            <a:r>
              <a:rPr lang="en-US" dirty="0"/>
              <a:t>. </a:t>
            </a:r>
          </a:p>
          <a:p>
            <a:r>
              <a:rPr lang="en-US" dirty="0"/>
              <a:t>The new equilibrium is at E</a:t>
            </a:r>
            <a:r>
              <a:rPr lang="en-US" baseline="-25000" dirty="0"/>
              <a:t>1</a:t>
            </a:r>
            <a:r>
              <a:rPr lang="en-US" dirty="0"/>
              <a:t>, with a lower output level and downward pressure on the price level.</a:t>
            </a:r>
          </a:p>
          <a:p>
            <a:endParaRPr lang="en-US" dirty="0"/>
          </a:p>
        </p:txBody>
      </p:sp>
      <p:pic>
        <p:nvPicPr>
          <p:cNvPr id="5" name="Picture 4"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6E6B1EE0-0556-B653-7416-A7DA71BF536F}"/>
              </a:ext>
            </a:extLst>
          </p:cNvPr>
          <p:cNvPicPr>
            <a:picLocks noChangeAspect="1"/>
          </p:cNvPicPr>
          <p:nvPr/>
        </p:nvPicPr>
        <p:blipFill>
          <a:blip r:embed="rId3"/>
          <a:stretch>
            <a:fillRect/>
          </a:stretch>
        </p:blipFill>
        <p:spPr>
          <a:xfrm>
            <a:off x="4201943" y="1023898"/>
            <a:ext cx="3788113" cy="3228638"/>
          </a:xfrm>
          <a:prstGeom prst="rect">
            <a:avLst/>
          </a:prstGeom>
        </p:spPr>
      </p:pic>
    </p:spTree>
    <p:extLst>
      <p:ext uri="{BB962C8B-B14F-4D97-AF65-F5344CB8AC3E}">
        <p14:creationId xmlns:p14="http://schemas.microsoft.com/office/powerpoint/2010/main" val="2165514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A Rebound Back to Potential GDP from a Shift to the Left in Aggregate </a:t>
            </a:r>
            <a:br>
              <a:rPr lang="en-US" dirty="0"/>
            </a:br>
            <a:r>
              <a:rPr lang="en-US" dirty="0"/>
              <a:t>Demand, Continued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479170"/>
            <a:ext cx="10515600" cy="1539493"/>
          </a:xfrm>
        </p:spPr>
        <p:txBody>
          <a:bodyPr>
            <a:normAutofit fontScale="77500" lnSpcReduction="20000"/>
          </a:bodyPr>
          <a:lstStyle/>
          <a:p>
            <a:r>
              <a:rPr lang="en-US" dirty="0"/>
              <a:t>With high unemployment rates, wages are held down. </a:t>
            </a:r>
          </a:p>
          <a:p>
            <a:r>
              <a:rPr lang="en-US" dirty="0"/>
              <a:t>Lower wages are an economy-wide decrease in the price of a key input, which shifts short-run aggregate supply to the right, from SRAS</a:t>
            </a:r>
            <a:r>
              <a:rPr lang="en-US" baseline="-25000" dirty="0"/>
              <a:t>0</a:t>
            </a:r>
            <a:r>
              <a:rPr lang="en-US" dirty="0"/>
              <a:t> to SRAS</a:t>
            </a:r>
            <a:r>
              <a:rPr lang="en-US" baseline="-25000" dirty="0"/>
              <a:t>1</a:t>
            </a:r>
            <a:r>
              <a:rPr lang="en-US" dirty="0"/>
              <a:t>. </a:t>
            </a:r>
          </a:p>
          <a:p>
            <a:r>
              <a:rPr lang="en-US" dirty="0"/>
              <a:t>The new equilibrium (E</a:t>
            </a:r>
            <a:r>
              <a:rPr lang="en-US" baseline="-25000" dirty="0"/>
              <a:t>2</a:t>
            </a:r>
            <a:r>
              <a:rPr lang="en-US" dirty="0"/>
              <a:t>) is at the same original level of output, but at a lower price level.</a:t>
            </a:r>
          </a:p>
          <a:p>
            <a:endParaRPr lang="en-US" dirty="0"/>
          </a:p>
        </p:txBody>
      </p:sp>
      <p:pic>
        <p:nvPicPr>
          <p:cNvPr id="3" name="Picture 2" descr="The graph shows two aggregate demand curves and two aggregate supply curves that all intersect with the Potential GDP line at 50 on the x-axis. AD1 intersects with AS1 at point (130, 50). AD0 and AS0 intersect at point (120, 50). Additionally, AD1 intersects with AS0 at (125, 55).">
            <a:extLst>
              <a:ext uri="{FF2B5EF4-FFF2-40B4-BE49-F238E27FC236}">
                <a16:creationId xmlns:a16="http://schemas.microsoft.com/office/drawing/2014/main" id="{95FA7202-4E2B-8D26-94E1-210ACFCD1DB6}"/>
              </a:ext>
            </a:extLst>
          </p:cNvPr>
          <p:cNvPicPr>
            <a:picLocks noChangeAspect="1"/>
          </p:cNvPicPr>
          <p:nvPr/>
        </p:nvPicPr>
        <p:blipFill>
          <a:blip r:embed="rId3"/>
          <a:stretch>
            <a:fillRect/>
          </a:stretch>
        </p:blipFill>
        <p:spPr>
          <a:xfrm>
            <a:off x="4201943" y="1103248"/>
            <a:ext cx="3788113" cy="3228638"/>
          </a:xfrm>
          <a:prstGeom prst="rect">
            <a:avLst/>
          </a:prstGeom>
        </p:spPr>
      </p:pic>
    </p:spTree>
    <p:extLst>
      <p:ext uri="{BB962C8B-B14F-4D97-AF65-F5344CB8AC3E}">
        <p14:creationId xmlns:p14="http://schemas.microsoft.com/office/powerpoint/2010/main" val="1936194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How Fast Is the Speed of Macroeconomic Adjustment?</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92500" lnSpcReduction="10000"/>
          </a:bodyPr>
          <a:lstStyle/>
          <a:p>
            <a:r>
              <a:rPr lang="en-US" b="1" dirty="0"/>
              <a:t>Rational expectation </a:t>
            </a:r>
            <a:r>
              <a:rPr lang="en-US" dirty="0"/>
              <a:t>- the theory that people form the most accurate possible expectations about the future that they can, using all information available to them </a:t>
            </a:r>
          </a:p>
          <a:p>
            <a:endParaRPr lang="en-US" dirty="0"/>
          </a:p>
          <a:p>
            <a:r>
              <a:rPr lang="en-US" dirty="0"/>
              <a:t>In an economy where most people have rational expectations, economic adjustments may happen very quickly.</a:t>
            </a:r>
          </a:p>
          <a:p>
            <a:endParaRPr lang="en-US" dirty="0"/>
          </a:p>
          <a:p>
            <a:r>
              <a:rPr lang="en-US" dirty="0"/>
              <a:t>Theorizes that everyone will recognize that the process is heading toward a change in the price level and then will act on that expectation quickly, without a drawn-out zigzag of output and employment.</a:t>
            </a:r>
          </a:p>
          <a:p>
            <a:endParaRPr lang="en-US" dirty="0"/>
          </a:p>
        </p:txBody>
      </p:sp>
    </p:spTree>
    <p:extLst>
      <p:ext uri="{BB962C8B-B14F-4D97-AF65-F5344CB8AC3E}">
        <p14:creationId xmlns:p14="http://schemas.microsoft.com/office/powerpoint/2010/main" val="1901084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How Fast Is the Speed of Macroeconomic Adjustment?, Continued</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92500" lnSpcReduction="10000"/>
          </a:bodyPr>
          <a:lstStyle/>
          <a:p>
            <a:r>
              <a:rPr lang="en-US" dirty="0"/>
              <a:t>An alternate assumption is that people and firms act with adaptive expectations.</a:t>
            </a:r>
          </a:p>
          <a:p>
            <a:endParaRPr lang="en-US" dirty="0"/>
          </a:p>
          <a:p>
            <a:r>
              <a:rPr lang="en-US" b="1" dirty="0"/>
              <a:t>Adaptive expectations </a:t>
            </a:r>
            <a:r>
              <a:rPr lang="en-US" dirty="0"/>
              <a:t>-  the theory that people look at past experience and gradually adapt their beliefs and behavior as circumstances change.</a:t>
            </a:r>
          </a:p>
          <a:p>
            <a:pPr lvl="1"/>
            <a:r>
              <a:rPr lang="en-US" dirty="0"/>
              <a:t>Are not perfect synthesizers of information and accurate predictors of the future.</a:t>
            </a:r>
          </a:p>
          <a:p>
            <a:endParaRPr lang="en-US" dirty="0"/>
          </a:p>
          <a:p>
            <a:r>
              <a:rPr lang="en-US" dirty="0"/>
              <a:t>If most people and businesses have some form of adaptive expectations, then the adjustment from the short run to the long run will be traced out in </a:t>
            </a:r>
            <a:r>
              <a:rPr lang="en-US" u="sng" dirty="0"/>
              <a:t>incremental steps that occur over time</a:t>
            </a:r>
            <a:r>
              <a:rPr lang="en-US" dirty="0"/>
              <a:t>.</a:t>
            </a:r>
          </a:p>
          <a:p>
            <a:endParaRPr lang="en-US" dirty="0"/>
          </a:p>
        </p:txBody>
      </p:sp>
    </p:spTree>
    <p:extLst>
      <p:ext uri="{BB962C8B-B14F-4D97-AF65-F5344CB8AC3E}">
        <p14:creationId xmlns:p14="http://schemas.microsoft.com/office/powerpoint/2010/main" val="198389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26.2 The Policy Implications of the Neoclassical Perspective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922322"/>
          </a:xfrm>
        </p:spPr>
        <p:txBody>
          <a:bodyPr>
            <a:normAutofit fontScale="92500"/>
          </a:bodyPr>
          <a:lstStyle/>
          <a:p>
            <a:r>
              <a:rPr lang="en-US" b="1" dirty="0"/>
              <a:t>Expected inflation  </a:t>
            </a:r>
            <a:r>
              <a:rPr lang="en-US" dirty="0"/>
              <a:t>- a future rate of inflation that consumers and firms build into current decision making.</a:t>
            </a:r>
          </a:p>
          <a:p>
            <a:endParaRPr lang="en-US" dirty="0"/>
          </a:p>
          <a:p>
            <a:r>
              <a:rPr lang="en-US" dirty="0"/>
              <a:t>In the </a:t>
            </a:r>
            <a:r>
              <a:rPr lang="en-US" u="sng" dirty="0"/>
              <a:t>Keynesian perspective</a:t>
            </a:r>
            <a:r>
              <a:rPr lang="en-US" dirty="0"/>
              <a:t>, the focus is that the government should adjust AD so that the economy produces at its potential GDP. </a:t>
            </a:r>
          </a:p>
          <a:p>
            <a:pPr lvl="1"/>
            <a:r>
              <a:rPr lang="en-US" dirty="0"/>
              <a:t>Not so low that cyclical unemployment results and not so high that inflation results. </a:t>
            </a:r>
          </a:p>
          <a:p>
            <a:endParaRPr lang="en-US" dirty="0"/>
          </a:p>
          <a:p>
            <a:r>
              <a:rPr lang="en-US" dirty="0"/>
              <a:t>In the </a:t>
            </a:r>
            <a:r>
              <a:rPr lang="en-US" u="sng" dirty="0"/>
              <a:t>neoclassical perspective</a:t>
            </a:r>
            <a:r>
              <a:rPr lang="en-US" dirty="0"/>
              <a:t>, aggregate supply will determine output at potential GDP.</a:t>
            </a:r>
          </a:p>
          <a:p>
            <a:pPr lvl="1"/>
            <a:r>
              <a:rPr lang="en-US" dirty="0"/>
              <a:t>The natural rate of unemployment determines unemployment.</a:t>
            </a:r>
          </a:p>
          <a:p>
            <a:pPr lvl="1"/>
            <a:r>
              <a:rPr lang="en-US" dirty="0"/>
              <a:t>Shifts in aggregate demand are the primary determinant of changes in the price level.</a:t>
            </a:r>
          </a:p>
          <a:p>
            <a:endParaRPr lang="en-US" dirty="0"/>
          </a:p>
        </p:txBody>
      </p:sp>
    </p:spTree>
    <p:extLst>
      <p:ext uri="{BB962C8B-B14F-4D97-AF65-F5344CB8AC3E}">
        <p14:creationId xmlns:p14="http://schemas.microsoft.com/office/powerpoint/2010/main" val="14659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From a Long-Run AS Curve to a Long-Run Phillips Curve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557142"/>
            <a:ext cx="10515600" cy="1743073"/>
          </a:xfrm>
        </p:spPr>
        <p:txBody>
          <a:bodyPr>
            <a:normAutofit fontScale="70000" lnSpcReduction="20000"/>
          </a:bodyPr>
          <a:lstStyle/>
          <a:p>
            <a:r>
              <a:rPr lang="en-US" dirty="0"/>
              <a:t>For graph (a),  with a vertical LRAS curve, shifts in aggregate demand do not alter the level of output but do lead to changes in the price level.</a:t>
            </a:r>
          </a:p>
          <a:p>
            <a:r>
              <a:rPr lang="en-US" dirty="0"/>
              <a:t>Because output is unchanged between the equilibria E</a:t>
            </a:r>
            <a:r>
              <a:rPr lang="en-US" baseline="-25000" dirty="0"/>
              <a:t>0</a:t>
            </a:r>
            <a:r>
              <a:rPr lang="en-US" dirty="0"/>
              <a:t>, E</a:t>
            </a:r>
            <a:r>
              <a:rPr lang="en-US" baseline="-25000" dirty="0"/>
              <a:t>1</a:t>
            </a:r>
            <a:r>
              <a:rPr lang="en-US" dirty="0"/>
              <a:t>, and E</a:t>
            </a:r>
            <a:r>
              <a:rPr lang="en-US" baseline="-25000" dirty="0"/>
              <a:t>2</a:t>
            </a:r>
            <a:r>
              <a:rPr lang="en-US" dirty="0"/>
              <a:t>, </a:t>
            </a:r>
            <a:r>
              <a:rPr lang="en-US" i="1" dirty="0"/>
              <a:t>all</a:t>
            </a:r>
            <a:r>
              <a:rPr lang="en-US" dirty="0"/>
              <a:t> unemployment in this economy will be due to the </a:t>
            </a:r>
            <a:r>
              <a:rPr lang="en-US" u="sng" dirty="0"/>
              <a:t>natural rate</a:t>
            </a:r>
            <a:r>
              <a:rPr lang="en-US" dirty="0"/>
              <a:t> of unemployment. </a:t>
            </a:r>
          </a:p>
          <a:p>
            <a:r>
              <a:rPr lang="en-US" dirty="0"/>
              <a:t>For graph (b), if the natural rate of unemployment is 5%, then the Phillips curve will be vertical. That is, regardless of changes in the price level, the </a:t>
            </a:r>
            <a:r>
              <a:rPr lang="en-US" u="sng" dirty="0"/>
              <a:t>unemployment rate remains</a:t>
            </a:r>
            <a:r>
              <a:rPr lang="en-US" dirty="0"/>
              <a:t> at 5%.</a:t>
            </a:r>
          </a:p>
          <a:p>
            <a:endParaRPr lang="en-US" dirty="0"/>
          </a:p>
        </p:txBody>
      </p:sp>
      <p:pic>
        <p:nvPicPr>
          <p:cNvPr id="2" name="Picture 1" descr="The graph shows three aggregate demand curves that all intersect with the vertical potential GDP line at 400 on the x-axis. Line AD0 intersects at (110, 400); line AD1 intersects at (115, 400); and line AD2 intersects at (120, 400).">
            <a:extLst>
              <a:ext uri="{FF2B5EF4-FFF2-40B4-BE49-F238E27FC236}">
                <a16:creationId xmlns:a16="http://schemas.microsoft.com/office/drawing/2014/main" id="{DBD04D43-DD88-5BA9-32C7-7E089CFD26B9}"/>
              </a:ext>
            </a:extLst>
          </p:cNvPr>
          <p:cNvPicPr>
            <a:picLocks noChangeAspect="1"/>
          </p:cNvPicPr>
          <p:nvPr/>
        </p:nvPicPr>
        <p:blipFill>
          <a:blip r:embed="rId3"/>
          <a:stretch>
            <a:fillRect/>
          </a:stretch>
        </p:blipFill>
        <p:spPr>
          <a:xfrm>
            <a:off x="2922340" y="842467"/>
            <a:ext cx="6347320" cy="3661916"/>
          </a:xfrm>
          <a:prstGeom prst="rect">
            <a:avLst/>
          </a:prstGeom>
        </p:spPr>
      </p:pic>
    </p:spTree>
    <p:extLst>
      <p:ext uri="{BB962C8B-B14F-4D97-AF65-F5344CB8AC3E}">
        <p14:creationId xmlns:p14="http://schemas.microsoft.com/office/powerpoint/2010/main" val="2344902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Fighting Unemployment or Inflation?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791693"/>
          </a:xfrm>
        </p:spPr>
        <p:txBody>
          <a:bodyPr>
            <a:normAutofit lnSpcReduction="10000"/>
          </a:bodyPr>
          <a:lstStyle/>
          <a:p>
            <a:r>
              <a:rPr lang="en-US" dirty="0"/>
              <a:t>When the economy is producing at potential GDP, cyclical unemployment will be zero.</a:t>
            </a:r>
          </a:p>
          <a:p>
            <a:endParaRPr lang="en-US" dirty="0"/>
          </a:p>
          <a:p>
            <a:r>
              <a:rPr lang="en-US" dirty="0"/>
              <a:t>For neoclassical economists:</a:t>
            </a:r>
          </a:p>
          <a:p>
            <a:pPr lvl="1"/>
            <a:r>
              <a:rPr lang="en-US" dirty="0"/>
              <a:t>The view of unemployment tends to focus on how the government can adjust public policy to reduce the </a:t>
            </a:r>
            <a:r>
              <a:rPr lang="en-US" u="sng" dirty="0"/>
              <a:t>natural rate</a:t>
            </a:r>
            <a:r>
              <a:rPr lang="en-US" dirty="0"/>
              <a:t> of unemployment.</a:t>
            </a:r>
          </a:p>
          <a:p>
            <a:pPr lvl="1"/>
            <a:r>
              <a:rPr lang="en-US" dirty="0"/>
              <a:t>Do </a:t>
            </a:r>
            <a:r>
              <a:rPr lang="en-US" u="sng" dirty="0"/>
              <a:t>not</a:t>
            </a:r>
            <a:r>
              <a:rPr lang="en-US" dirty="0"/>
              <a:t> tend to see aggregate demand as a useful tool for reducing unemployment.</a:t>
            </a:r>
          </a:p>
          <a:p>
            <a:pPr lvl="2"/>
            <a:r>
              <a:rPr lang="en-US" dirty="0"/>
              <a:t>Since a vertical aggregate supply curve determines economic output, then aggregate demand has no long-run effect on unemployment.</a:t>
            </a:r>
          </a:p>
          <a:p>
            <a:pPr lvl="1"/>
            <a:r>
              <a:rPr lang="en-US" dirty="0"/>
              <a:t>Believe that aggregate demand should be allowed to expand only to match the gradual shifts of aggregate supply to the right - keeping the price level much the same and inflationary pressures low.</a:t>
            </a:r>
          </a:p>
          <a:p>
            <a:endParaRPr lang="en-US" dirty="0"/>
          </a:p>
        </p:txBody>
      </p:sp>
    </p:spTree>
    <p:extLst>
      <p:ext uri="{BB962C8B-B14F-4D97-AF65-F5344CB8AC3E}">
        <p14:creationId xmlns:p14="http://schemas.microsoft.com/office/powerpoint/2010/main" val="37956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Ch.26 OUTLINE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dirty="0"/>
              <a:t>26.1: The Building Blocks of Neoclassical Analysis</a:t>
            </a:r>
          </a:p>
          <a:p>
            <a:r>
              <a:rPr lang="en-US" dirty="0"/>
              <a:t>26.2: The Policy Implications of the Neoclassical Perspective</a:t>
            </a:r>
          </a:p>
          <a:p>
            <a:r>
              <a:rPr lang="en-US" dirty="0"/>
              <a:t>26.3: Balancing Keynesian and Neoclassical Models</a:t>
            </a:r>
          </a:p>
          <a:p>
            <a:endParaRPr lang="en-US" dirty="0"/>
          </a:p>
        </p:txBody>
      </p:sp>
      <p:sp>
        <p:nvSpPr>
          <p:cNvPr id="8" name="Content Placeholder 7">
            <a:extLst>
              <a:ext uri="{FF2B5EF4-FFF2-40B4-BE49-F238E27FC236}">
                <a16:creationId xmlns:a16="http://schemas.microsoft.com/office/drawing/2014/main" id="{EAAAA3FC-C7CF-C653-4F70-2C09599D9B5B}"/>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marL="0" marR="0" lvl="0" indent="0" rtl="0">
              <a:spcBef>
                <a:spcPts val="0"/>
              </a:spcBef>
            </a:pPr>
            <a:r>
              <a:rPr lang="en-US" dirty="0"/>
              <a:t>How Aggregate Demand Determines the Price Level in the Long Run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354934"/>
            <a:ext cx="10515600" cy="1826029"/>
          </a:xfrm>
        </p:spPr>
        <p:txBody>
          <a:bodyPr>
            <a:normAutofit fontScale="77500" lnSpcReduction="20000"/>
          </a:bodyPr>
          <a:lstStyle/>
          <a:p>
            <a:r>
              <a:rPr lang="en-US" dirty="0"/>
              <a:t>As aggregate demand shifts to the right, from AD</a:t>
            </a:r>
            <a:r>
              <a:rPr lang="en-US" baseline="-25000" dirty="0"/>
              <a:t>0</a:t>
            </a:r>
            <a:r>
              <a:rPr lang="en-US" dirty="0"/>
              <a:t> to AD</a:t>
            </a:r>
            <a:r>
              <a:rPr lang="en-US" baseline="-25000" dirty="0"/>
              <a:t>1</a:t>
            </a:r>
            <a:r>
              <a:rPr lang="en-US" dirty="0"/>
              <a:t> to AD</a:t>
            </a:r>
            <a:r>
              <a:rPr lang="en-US" baseline="-25000" dirty="0"/>
              <a:t>2</a:t>
            </a:r>
            <a:r>
              <a:rPr lang="en-US" dirty="0"/>
              <a:t>, real GDP in this economy and the level of unemployment do not change. </a:t>
            </a:r>
          </a:p>
          <a:p>
            <a:r>
              <a:rPr lang="en-US" dirty="0"/>
              <a:t>However, there is inflationary pressure for a higher price level as the equilibrium changes from E</a:t>
            </a:r>
            <a:r>
              <a:rPr lang="en-US" baseline="-25000" dirty="0"/>
              <a:t>0</a:t>
            </a:r>
            <a:r>
              <a:rPr lang="en-US" dirty="0"/>
              <a:t> to E</a:t>
            </a:r>
            <a:r>
              <a:rPr lang="en-US" baseline="-25000" dirty="0"/>
              <a:t>1</a:t>
            </a:r>
            <a:r>
              <a:rPr lang="en-US" dirty="0"/>
              <a:t> to E</a:t>
            </a:r>
            <a:r>
              <a:rPr lang="en-US" baseline="-25000" dirty="0"/>
              <a:t>2</a:t>
            </a:r>
            <a:r>
              <a:rPr lang="en-US" dirty="0"/>
              <a:t>.</a:t>
            </a:r>
          </a:p>
          <a:p>
            <a:r>
              <a:rPr lang="en-US" u="sng" dirty="0"/>
              <a:t>If aggregate demand rises rapidly in the neoclassical model, in the long run it leads only to inflationary pressures.</a:t>
            </a:r>
          </a:p>
          <a:p>
            <a:endParaRPr lang="en-US" dirty="0"/>
          </a:p>
        </p:txBody>
      </p:sp>
      <p:pic>
        <p:nvPicPr>
          <p:cNvPr id="4" name="Picture 3" descr="The graph shows three aggregate demand curves that all intersect with the vertical potential GDP line at around 62 on the x-axis, but at different price levels.">
            <a:extLst>
              <a:ext uri="{FF2B5EF4-FFF2-40B4-BE49-F238E27FC236}">
                <a16:creationId xmlns:a16="http://schemas.microsoft.com/office/drawing/2014/main" id="{68A26AE5-B1A1-1EC7-0088-30A2637EB65B}"/>
              </a:ext>
            </a:extLst>
          </p:cNvPr>
          <p:cNvPicPr>
            <a:picLocks noChangeAspect="1"/>
          </p:cNvPicPr>
          <p:nvPr/>
        </p:nvPicPr>
        <p:blipFill>
          <a:blip r:embed="rId3"/>
          <a:stretch>
            <a:fillRect/>
          </a:stretch>
        </p:blipFill>
        <p:spPr>
          <a:xfrm>
            <a:off x="4298054" y="956936"/>
            <a:ext cx="3595891" cy="3230770"/>
          </a:xfrm>
          <a:prstGeom prst="rect">
            <a:avLst/>
          </a:prstGeom>
        </p:spPr>
      </p:pic>
    </p:spTree>
    <p:extLst>
      <p:ext uri="{BB962C8B-B14F-4D97-AF65-F5344CB8AC3E}">
        <p14:creationId xmlns:p14="http://schemas.microsoft.com/office/powerpoint/2010/main" val="134313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lvl="0">
              <a:spcBef>
                <a:spcPts val="0"/>
              </a:spcBef>
            </a:pPr>
            <a:r>
              <a:rPr lang="en-US" dirty="0"/>
              <a:t>Fighting Recession or Encouraging Long-Term Growth?</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955964"/>
            <a:ext cx="10515600" cy="4543499"/>
          </a:xfrm>
        </p:spPr>
        <p:txBody>
          <a:bodyPr>
            <a:normAutofit lnSpcReduction="10000"/>
          </a:bodyPr>
          <a:lstStyle/>
          <a:p>
            <a:r>
              <a:rPr lang="en-US" dirty="0"/>
              <a:t>Neoclassical economists believe that the economy will rebound out of a recession or eventually contract during an expansion. </a:t>
            </a:r>
          </a:p>
          <a:p>
            <a:pPr lvl="1"/>
            <a:r>
              <a:rPr lang="en-US" dirty="0"/>
              <a:t>Because prices and wage rates are flexible and will adjust either upward or downward to restore the economy to its potential GDP.</a:t>
            </a:r>
          </a:p>
          <a:p>
            <a:r>
              <a:rPr lang="en-US" dirty="0"/>
              <a:t>The key policy question for neoclassicals is how to promote </a:t>
            </a:r>
            <a:r>
              <a:rPr lang="en-US" u="sng" dirty="0"/>
              <a:t>growth of potential GDP</a:t>
            </a:r>
            <a:r>
              <a:rPr lang="en-US" dirty="0"/>
              <a:t>.</a:t>
            </a:r>
          </a:p>
          <a:p>
            <a:pPr lvl="1"/>
            <a:r>
              <a:rPr lang="en-US" dirty="0"/>
              <a:t>Economic growth depends on the growth rate of long-term productivity.</a:t>
            </a:r>
          </a:p>
          <a:p>
            <a:r>
              <a:rPr lang="en-US" dirty="0"/>
              <a:t>Government policy should focus on promoting long-run productivity growth through:</a:t>
            </a:r>
          </a:p>
          <a:p>
            <a:pPr lvl="1"/>
            <a:r>
              <a:rPr lang="en-US" dirty="0"/>
              <a:t>investments in human capital, physical capital, and technology.</a:t>
            </a:r>
          </a:p>
          <a:p>
            <a:pPr lvl="1"/>
            <a:r>
              <a:rPr lang="en-US" dirty="0"/>
              <a:t>operating together in a market-oriented environment that rewards innovation. </a:t>
            </a:r>
          </a:p>
          <a:p>
            <a:endParaRPr lang="en-US" dirty="0"/>
          </a:p>
        </p:txBody>
      </p:sp>
    </p:spTree>
    <p:extLst>
      <p:ext uri="{BB962C8B-B14F-4D97-AF65-F5344CB8AC3E}">
        <p14:creationId xmlns:p14="http://schemas.microsoft.com/office/powerpoint/2010/main" val="3168371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Example: Tracking Inflation and Unemployment Rates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3919679"/>
            <a:ext cx="10515600" cy="2283229"/>
          </a:xfrm>
        </p:spPr>
        <p:txBody>
          <a:bodyPr>
            <a:normAutofit fontScale="70000" lnSpcReduction="20000"/>
          </a:bodyPr>
          <a:lstStyle/>
          <a:p>
            <a:r>
              <a:rPr lang="en-US" dirty="0"/>
              <a:t>This graph shows inflation and unemployment rates recorded every 5 years between 1970 and 2000.</a:t>
            </a:r>
          </a:p>
          <a:p>
            <a:r>
              <a:rPr lang="en-US" u="sng" dirty="0"/>
              <a:t>Discussion Question</a:t>
            </a:r>
            <a:r>
              <a:rPr lang="en-US" dirty="0"/>
              <a:t>: What patterns do you see in the data? Do you see the Phillips curve(s) in the data?</a:t>
            </a:r>
          </a:p>
          <a:p>
            <a:r>
              <a:rPr lang="en-US" dirty="0"/>
              <a:t>If we trace the downward sloping trend of data points, we can see a short-run Phillips curve that exhibits the inverse trade off between higher unemployment and lower inflation rates. </a:t>
            </a:r>
          </a:p>
          <a:p>
            <a:r>
              <a:rPr lang="en-US" dirty="0"/>
              <a:t>If we trace the vertical line of data points, we could see a long-run Phillips curve at the 4% natural rate of unemployment.</a:t>
            </a:r>
          </a:p>
          <a:p>
            <a:endParaRPr lang="en-US" dirty="0"/>
          </a:p>
        </p:txBody>
      </p:sp>
      <p:pic>
        <p:nvPicPr>
          <p:cNvPr id="4" name="Picture 3" descr="This graph shows several points of intersection between unemployment rates and inflation rates, one point for each year. Horizontal dashed lines extend from the y-axis at 5%, 4%, 3%, 2%, 1% and 5%. Vertical dashed lines extend from the x-axis at 2%, 3%, 4%, 6% and 4%. The points of intersection between these various lines are (2, 3); (3, 3), (4, 1); (4, 2); (4, 5); (6, 1); (5, 4).">
            <a:extLst>
              <a:ext uri="{FF2B5EF4-FFF2-40B4-BE49-F238E27FC236}">
                <a16:creationId xmlns:a16="http://schemas.microsoft.com/office/drawing/2014/main" id="{6B359323-30A1-54B5-1CBE-D602B7337E68}"/>
              </a:ext>
            </a:extLst>
          </p:cNvPr>
          <p:cNvPicPr>
            <a:picLocks noChangeAspect="1"/>
          </p:cNvPicPr>
          <p:nvPr/>
        </p:nvPicPr>
        <p:blipFill>
          <a:blip r:embed="rId3"/>
          <a:stretch>
            <a:fillRect/>
          </a:stretch>
        </p:blipFill>
        <p:spPr>
          <a:xfrm>
            <a:off x="3663274" y="891316"/>
            <a:ext cx="4865451" cy="2926756"/>
          </a:xfrm>
          <a:prstGeom prst="rect">
            <a:avLst/>
          </a:prstGeom>
        </p:spPr>
      </p:pic>
    </p:spTree>
    <p:extLst>
      <p:ext uri="{BB962C8B-B14F-4D97-AF65-F5344CB8AC3E}">
        <p14:creationId xmlns:p14="http://schemas.microsoft.com/office/powerpoint/2010/main" val="2134709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lvl="0">
              <a:spcBef>
                <a:spcPts val="0"/>
              </a:spcBef>
            </a:pPr>
            <a:r>
              <a:rPr lang="en-US" dirty="0"/>
              <a:t>26.3 Balancing Keynesian and Neoclassical Models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dirty="0"/>
              <a:t>Many mainstream economists believe </a:t>
            </a:r>
            <a:r>
              <a:rPr lang="en-US" u="sng" dirty="0"/>
              <a:t>both</a:t>
            </a:r>
            <a:r>
              <a:rPr lang="en-US" dirty="0"/>
              <a:t> the Keynesian and neoclassical perspectives.</a:t>
            </a:r>
          </a:p>
          <a:p>
            <a:pPr lvl="1"/>
            <a:r>
              <a:rPr lang="en-US" dirty="0"/>
              <a:t>At short time scales (and sometimes deep and long-lasting recessions), the Keynesian model can be a good approximation.</a:t>
            </a:r>
          </a:p>
          <a:p>
            <a:pPr lvl="1"/>
            <a:r>
              <a:rPr lang="en-US" dirty="0"/>
              <a:t>At very long time scales, the neoclassical framework can make more sense.</a:t>
            </a:r>
          </a:p>
          <a:p>
            <a:endParaRPr lang="en-US" dirty="0"/>
          </a:p>
        </p:txBody>
      </p:sp>
    </p:spTree>
    <p:extLst>
      <p:ext uri="{BB962C8B-B14F-4D97-AF65-F5344CB8AC3E}">
        <p14:creationId xmlns:p14="http://schemas.microsoft.com/office/powerpoint/2010/main" val="15256815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AC145E75-80BA-9266-32F3-7F5E73696110}"/>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Impact of the Great Recession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602002"/>
            <a:ext cx="10515600" cy="1428036"/>
          </a:xfrm>
        </p:spPr>
        <p:txBody>
          <a:bodyPr>
            <a:normAutofit fontScale="70000" lnSpcReduction="20000"/>
          </a:bodyPr>
          <a:lstStyle/>
          <a:p>
            <a:r>
              <a:rPr lang="en-US" dirty="0"/>
              <a:t>We can see the impact of the Great Recession in many areas of the economy that impact our daily lives. </a:t>
            </a:r>
          </a:p>
          <a:p>
            <a:r>
              <a:rPr lang="en-US" dirty="0"/>
              <a:t>One of the most visible signs was in the housing market where many people were forced to abandon their homes and other buildings, including ones midway through construction. (Credit: modification of "House" by A </a:t>
            </a:r>
            <a:r>
              <a:rPr lang="en-US" dirty="0" err="1"/>
              <a:t>McLin</a:t>
            </a:r>
            <a:r>
              <a:rPr lang="en-US" dirty="0"/>
              <a:t>/Flickr Creative Commons, CC BY 2.0)</a:t>
            </a:r>
          </a:p>
          <a:p>
            <a:endParaRPr lang="en-US" dirty="0"/>
          </a:p>
        </p:txBody>
      </p:sp>
      <p:pic>
        <p:nvPicPr>
          <p:cNvPr id="2" name="Shape 88" descr="A picture of a very nice house with skylights and a three-car garaged, abandoned in mid-construction.  ">
            <a:extLst>
              <a:ext uri="{FF2B5EF4-FFF2-40B4-BE49-F238E27FC236}">
                <a16:creationId xmlns:a16="http://schemas.microsoft.com/office/drawing/2014/main" id="{CF698F62-742E-AEFA-23A7-2354878754BF}"/>
              </a:ext>
            </a:extLst>
          </p:cNvPr>
          <p:cNvPicPr preferRelativeResize="0">
            <a:picLocks/>
          </p:cNvPicPr>
          <p:nvPr/>
        </p:nvPicPr>
        <p:blipFill rotWithShape="1">
          <a:blip r:embed="rId3">
            <a:alphaModFix/>
          </a:blip>
          <a:srcRect/>
          <a:stretch/>
        </p:blipFill>
        <p:spPr>
          <a:xfrm>
            <a:off x="2802299" y="1199648"/>
            <a:ext cx="6587401" cy="2992414"/>
          </a:xfrm>
          <a:prstGeom prst="rect">
            <a:avLst/>
          </a:prstGeom>
          <a:noFill/>
          <a:ln>
            <a:noFill/>
          </a:ln>
        </p:spPr>
      </p:pic>
    </p:spTree>
    <p:extLst>
      <p:ext uri="{BB962C8B-B14F-4D97-AF65-F5344CB8AC3E}">
        <p14:creationId xmlns:p14="http://schemas.microsoft.com/office/powerpoint/2010/main" val="187670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26.1 The Building Blocks of Neoclassical Analysis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b="1" dirty="0"/>
              <a:t>Neoclassical perspective </a:t>
            </a:r>
            <a:r>
              <a:rPr lang="en-US" dirty="0"/>
              <a:t>- the philosophy that, in the long run, the business cycle will fluctuate around the potential, or full-employment, level of output.</a:t>
            </a:r>
          </a:p>
          <a:p>
            <a:endParaRPr lang="en-US" dirty="0"/>
          </a:p>
          <a:p>
            <a:r>
              <a:rPr lang="en-US" dirty="0"/>
              <a:t>Two building blocks of neoclassical economics:</a:t>
            </a:r>
          </a:p>
          <a:p>
            <a:pPr lvl="1"/>
            <a:r>
              <a:rPr lang="en-US" dirty="0"/>
              <a:t>Potential GDP determines the economy's size.</a:t>
            </a:r>
          </a:p>
          <a:p>
            <a:pPr lvl="1"/>
            <a:r>
              <a:rPr lang="en-US" dirty="0"/>
              <a:t>Wages and prices will adjust in a flexible manner so that the economy will adjust back to its potential GDP level of output.</a:t>
            </a:r>
          </a:p>
          <a:p>
            <a:endParaRPr lang="en-US" dirty="0"/>
          </a:p>
        </p:txBody>
      </p:sp>
    </p:spTree>
    <p:extLst>
      <p:ext uri="{BB962C8B-B14F-4D97-AF65-F5344CB8AC3E}">
        <p14:creationId xmlns:p14="http://schemas.microsoft.com/office/powerpoint/2010/main" val="4110011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lvl="0">
              <a:spcBef>
                <a:spcPts val="0"/>
              </a:spcBef>
            </a:pPr>
            <a:r>
              <a:rPr lang="en-US" dirty="0"/>
              <a:t>The Importance of Potential GDP in the Long Run</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85000" lnSpcReduction="10000"/>
          </a:bodyPr>
          <a:lstStyle/>
          <a:p>
            <a:r>
              <a:rPr lang="en-US" dirty="0"/>
              <a:t>Over the long run, the level of potential GDP determines the size of real GDP.</a:t>
            </a:r>
          </a:p>
          <a:p>
            <a:endParaRPr lang="en-US" dirty="0"/>
          </a:p>
          <a:p>
            <a:r>
              <a:rPr lang="en-US" dirty="0"/>
              <a:t>“Potential GDP” is the level of output that an economy can achieve when </a:t>
            </a:r>
            <a:r>
              <a:rPr lang="en-US" u="sng" dirty="0"/>
              <a:t>all resources</a:t>
            </a:r>
            <a:r>
              <a:rPr lang="en-US" dirty="0"/>
              <a:t> (land, labor, capital, and entrepreneurial ability) are fully employed. </a:t>
            </a:r>
          </a:p>
          <a:p>
            <a:endParaRPr lang="en-US" dirty="0"/>
          </a:p>
          <a:p>
            <a:r>
              <a:rPr lang="en-US" dirty="0"/>
              <a:t>While the unemployment rate in labor markets will never be zero, full employment in the labor market refers to </a:t>
            </a:r>
            <a:r>
              <a:rPr lang="en-US" u="sng" dirty="0"/>
              <a:t>zero cyclical unemployment</a:t>
            </a:r>
            <a:r>
              <a:rPr lang="en-US" dirty="0"/>
              <a:t>.</a:t>
            </a:r>
          </a:p>
          <a:p>
            <a:endParaRPr lang="en-US" dirty="0"/>
          </a:p>
          <a:p>
            <a:r>
              <a:rPr lang="en-US" dirty="0"/>
              <a:t>Economists benchmark actual or real GDP against the potential GDP to determine how well the economy is performing.</a:t>
            </a:r>
          </a:p>
          <a:p>
            <a:endParaRPr lang="en-US" dirty="0"/>
          </a:p>
        </p:txBody>
      </p:sp>
    </p:spTree>
    <p:extLst>
      <p:ext uri="{BB962C8B-B14F-4D97-AF65-F5344CB8AC3E}">
        <p14:creationId xmlns:p14="http://schemas.microsoft.com/office/powerpoint/2010/main" val="18332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Increasing and Investing in Physical and Human Capital</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normAutofit fontScale="85000" lnSpcReduction="20000"/>
          </a:bodyPr>
          <a:lstStyle/>
          <a:p>
            <a:r>
              <a:rPr lang="en-US" dirty="0"/>
              <a:t>GDP growth can be explained by increases in investment in physical capital and human capital per person, as well as advances in technology.</a:t>
            </a:r>
          </a:p>
          <a:p>
            <a:endParaRPr lang="en-US" dirty="0"/>
          </a:p>
          <a:p>
            <a:r>
              <a:rPr lang="en-US" b="1" dirty="0"/>
              <a:t>Physical capital per person </a:t>
            </a:r>
            <a:r>
              <a:rPr lang="en-US" dirty="0"/>
              <a:t>- the amount and kind of machinery and equipment available to help a person produce a good or service.</a:t>
            </a:r>
          </a:p>
          <a:p>
            <a:endParaRPr lang="en-US" dirty="0"/>
          </a:p>
          <a:p>
            <a:r>
              <a:rPr lang="en-US" dirty="0"/>
              <a:t>Increasing human capital involves increasing levels of knowledge, education, and skill sets per person through vocational or higher education. </a:t>
            </a:r>
          </a:p>
          <a:p>
            <a:endParaRPr lang="en-US" dirty="0"/>
          </a:p>
          <a:p>
            <a:r>
              <a:rPr lang="en-US" dirty="0"/>
              <a:t>Physical and human capital improvements with technological advances will increase overall productivity and, thus, GDP.</a:t>
            </a:r>
          </a:p>
          <a:p>
            <a:endParaRPr lang="en-US" dirty="0"/>
          </a:p>
        </p:txBody>
      </p:sp>
    </p:spTree>
    <p:extLst>
      <p:ext uri="{BB962C8B-B14F-4D97-AF65-F5344CB8AC3E}">
        <p14:creationId xmlns:p14="http://schemas.microsoft.com/office/powerpoint/2010/main" val="3481097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pPr marL="0" marR="0" lvl="0" indent="0" rtl="0">
              <a:spcBef>
                <a:spcPts val="0"/>
              </a:spcBef>
            </a:pPr>
            <a:r>
              <a:rPr lang="en-US" dirty="0"/>
              <a:t>Potential and Actual GDP (in 2012 Dollars)</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580445"/>
            <a:ext cx="10515600" cy="1520104"/>
          </a:xfrm>
        </p:spPr>
        <p:txBody>
          <a:bodyPr>
            <a:normAutofit fontScale="85000" lnSpcReduction="20000"/>
          </a:bodyPr>
          <a:lstStyle/>
          <a:p>
            <a:r>
              <a:rPr lang="en-US" dirty="0"/>
              <a:t>Actual GDP falls below potential GDP during and after recessions, like the recessions of 1980 and 1981–82, 1990–91, 2001, and 2008–2009 and continues below potential GDP through 2019, when it goes slightly above potential. </a:t>
            </a:r>
          </a:p>
          <a:p>
            <a:r>
              <a:rPr lang="en-US" dirty="0"/>
              <a:t>In other cases, actual GDP can be above potential GDP for a time, as in the late 1990s.</a:t>
            </a:r>
          </a:p>
          <a:p>
            <a:endParaRPr lang="en-US" dirty="0"/>
          </a:p>
        </p:txBody>
      </p:sp>
      <p:pic>
        <p:nvPicPr>
          <p:cNvPr id="5" name="Picture 4" descr="This graph illustrates two lines: real GDP and potential real GDP. The y-axis shows real GDP in billions of dollars, from 0 to 20,000 dollars (20,000 billion dollars is 20 trillion dollars), in increments of 2,000 dollars. The x-axis shows years, from 1960 to 2020. In 1960, potential real GP and real GDP are identical, at around 3.5 trillion dollars. In the mid-1980s, from 2009 to 2016, and in 2020, real GDP is less than potential real GDP. In the 1960s and the late 1990s, real GDP is slightly above potential real GDP. In 2019, both equal around 19 trillion dollars.">
            <a:extLst>
              <a:ext uri="{FF2B5EF4-FFF2-40B4-BE49-F238E27FC236}">
                <a16:creationId xmlns:a16="http://schemas.microsoft.com/office/drawing/2014/main" id="{2490E919-D936-70F5-8208-3EE2BFEE0884}"/>
              </a:ext>
            </a:extLst>
          </p:cNvPr>
          <p:cNvPicPr>
            <a:picLocks noChangeAspect="1"/>
          </p:cNvPicPr>
          <p:nvPr/>
        </p:nvPicPr>
        <p:blipFill>
          <a:blip r:embed="rId3"/>
          <a:stretch>
            <a:fillRect/>
          </a:stretch>
        </p:blipFill>
        <p:spPr>
          <a:xfrm>
            <a:off x="3492933" y="890471"/>
            <a:ext cx="5206133" cy="3589211"/>
          </a:xfrm>
          <a:prstGeom prst="rect">
            <a:avLst/>
          </a:prstGeom>
        </p:spPr>
      </p:pic>
    </p:spTree>
    <p:extLst>
      <p:ext uri="{BB962C8B-B14F-4D97-AF65-F5344CB8AC3E}">
        <p14:creationId xmlns:p14="http://schemas.microsoft.com/office/powerpoint/2010/main" val="3864093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Potential vs Actual GDP</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p:txBody>
          <a:bodyPr/>
          <a:lstStyle/>
          <a:p>
            <a:r>
              <a:rPr lang="en-US" dirty="0"/>
              <a:t>The potential GDP is estimated by the nonpartisan Congressional Budget Office.</a:t>
            </a:r>
          </a:p>
          <a:p>
            <a:endParaRPr lang="en-US" dirty="0"/>
          </a:p>
          <a:p>
            <a:r>
              <a:rPr lang="en-US" dirty="0"/>
              <a:t>Most economic recessions and upswings are times when the economy is 1–3% below or above potential GDP in a given year.</a:t>
            </a:r>
          </a:p>
          <a:p>
            <a:endParaRPr lang="en-US" dirty="0"/>
          </a:p>
        </p:txBody>
      </p:sp>
    </p:spTree>
    <p:extLst>
      <p:ext uri="{BB962C8B-B14F-4D97-AF65-F5344CB8AC3E}">
        <p14:creationId xmlns:p14="http://schemas.microsoft.com/office/powerpoint/2010/main" val="2925105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B6439E-EC61-EB3F-B934-AB4611A31562}"/>
              </a:ext>
            </a:extLst>
          </p:cNvPr>
          <p:cNvSpPr>
            <a:spLocks noGrp="1"/>
          </p:cNvSpPr>
          <p:nvPr>
            <p:ph type="title"/>
          </p:nvPr>
        </p:nvSpPr>
        <p:spPr/>
        <p:txBody>
          <a:bodyPr>
            <a:normAutofit fontScale="90000"/>
          </a:bodyPr>
          <a:lstStyle/>
          <a:p>
            <a:r>
              <a:rPr lang="en-US" dirty="0"/>
              <a:t>A Vertical Aggregate Supply Curve</a:t>
            </a:r>
          </a:p>
        </p:txBody>
      </p:sp>
      <p:sp>
        <p:nvSpPr>
          <p:cNvPr id="7" name="Content Placeholder 6">
            <a:extLst>
              <a:ext uri="{FF2B5EF4-FFF2-40B4-BE49-F238E27FC236}">
                <a16:creationId xmlns:a16="http://schemas.microsoft.com/office/drawing/2014/main" id="{1A91DE4A-FDF7-D139-2287-293B2420A26D}"/>
              </a:ext>
            </a:extLst>
          </p:cNvPr>
          <p:cNvSpPr>
            <a:spLocks noGrp="1"/>
          </p:cNvSpPr>
          <p:nvPr>
            <p:ph idx="1"/>
          </p:nvPr>
        </p:nvSpPr>
        <p:spPr>
          <a:xfrm>
            <a:off x="838200" y="4237091"/>
            <a:ext cx="10515600" cy="1969720"/>
          </a:xfrm>
        </p:spPr>
        <p:txBody>
          <a:bodyPr>
            <a:normAutofit fontScale="85000" lnSpcReduction="20000"/>
          </a:bodyPr>
          <a:lstStyle/>
          <a:p>
            <a:r>
              <a:rPr lang="en-US" dirty="0"/>
              <a:t>In the neoclassical model, we draw the aggregate supply curve as a vertical line at the level of potential GDP. </a:t>
            </a:r>
          </a:p>
          <a:p>
            <a:r>
              <a:rPr lang="en-US" dirty="0"/>
              <a:t>If AS is vertical, then it determines the level of real output, no matter where we draw the aggregate demand curve. </a:t>
            </a:r>
          </a:p>
          <a:p>
            <a:r>
              <a:rPr lang="en-US" dirty="0"/>
              <a:t>Over time, the LRAS curve shifts to the </a:t>
            </a:r>
            <a:r>
              <a:rPr lang="en-US" i="1" dirty="0"/>
              <a:t>right</a:t>
            </a:r>
            <a:r>
              <a:rPr lang="en-US" dirty="0"/>
              <a:t> as productivity increases and potential GDP expands.</a:t>
            </a:r>
          </a:p>
          <a:p>
            <a:endParaRPr lang="en-US" dirty="0"/>
          </a:p>
        </p:txBody>
      </p:sp>
      <p:pic>
        <p:nvPicPr>
          <p:cNvPr id="4" name="Picture 3" descr="The graph shows a straight vertical potential GDP line.">
            <a:extLst>
              <a:ext uri="{FF2B5EF4-FFF2-40B4-BE49-F238E27FC236}">
                <a16:creationId xmlns:a16="http://schemas.microsoft.com/office/drawing/2014/main" id="{F6374DC9-0816-EFF3-6783-B47CA189FF43}"/>
              </a:ext>
            </a:extLst>
          </p:cNvPr>
          <p:cNvPicPr>
            <a:picLocks noChangeAspect="1"/>
          </p:cNvPicPr>
          <p:nvPr/>
        </p:nvPicPr>
        <p:blipFill>
          <a:blip r:embed="rId3"/>
          <a:stretch>
            <a:fillRect/>
          </a:stretch>
        </p:blipFill>
        <p:spPr>
          <a:xfrm>
            <a:off x="4143578" y="1071611"/>
            <a:ext cx="3904844" cy="2883577"/>
          </a:xfrm>
          <a:prstGeom prst="rect">
            <a:avLst/>
          </a:prstGeom>
        </p:spPr>
      </p:pic>
    </p:spTree>
    <p:extLst>
      <p:ext uri="{BB962C8B-B14F-4D97-AF65-F5344CB8AC3E}">
        <p14:creationId xmlns:p14="http://schemas.microsoft.com/office/powerpoint/2010/main" val="2283783892"/>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338</TotalTime>
  <Words>1854</Words>
  <Application>Microsoft Office PowerPoint</Application>
  <PresentationFormat>Widescreen</PresentationFormat>
  <Paragraphs>124</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Economics</vt:lpstr>
      <vt:lpstr>Ch.26 OUTLINE</vt:lpstr>
      <vt:lpstr>Impact of the Great Recession</vt:lpstr>
      <vt:lpstr>26.1 The Building Blocks of Neoclassical Analysis</vt:lpstr>
      <vt:lpstr>The Importance of Potential GDP in the Long Run</vt:lpstr>
      <vt:lpstr>Increasing and Investing in Physical and Human Capital</vt:lpstr>
      <vt:lpstr>Potential and Actual GDP (in 2012 Dollars)</vt:lpstr>
      <vt:lpstr>Potential vs Actual GDP</vt:lpstr>
      <vt:lpstr>A Vertical Aggregate Supply Curve</vt:lpstr>
      <vt:lpstr>The Role of Flexible Prices</vt:lpstr>
      <vt:lpstr>The Rebound to Potential GDP after AD Increases</vt:lpstr>
      <vt:lpstr>The Rebound to Potential GDP after AD Increases, Continued</vt:lpstr>
      <vt:lpstr>A Rebound Back to Potential GDP from a Shift to the Left in Aggregate  Demand</vt:lpstr>
      <vt:lpstr>A Rebound Back to Potential GDP from a Shift to the Left in Aggregate  Demand, Continued</vt:lpstr>
      <vt:lpstr>How Fast Is the Speed of Macroeconomic Adjustment?</vt:lpstr>
      <vt:lpstr>How Fast Is the Speed of Macroeconomic Adjustment?, Continued</vt:lpstr>
      <vt:lpstr>26.2 The Policy Implications of the Neoclassical Perspective</vt:lpstr>
      <vt:lpstr>From a Long-Run AS Curve to a Long-Run Phillips Curve</vt:lpstr>
      <vt:lpstr>Fighting Unemployment or Inflation?</vt:lpstr>
      <vt:lpstr>How Aggregate Demand Determines the Price Level in the Long Run</vt:lpstr>
      <vt:lpstr>Fighting Recession or Encouraging Long-Term Growth?</vt:lpstr>
      <vt:lpstr>Example: Tracking Inflation and Unemployment Rates</vt:lpstr>
      <vt:lpstr>26.3 Balancing Keynesian and Neoclassical Models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76</cp:revision>
  <dcterms:created xsi:type="dcterms:W3CDTF">2018-05-29T21:16:34Z</dcterms:created>
  <dcterms:modified xsi:type="dcterms:W3CDTF">2025-09-16T18:06:42Z</dcterms:modified>
</cp:coreProperties>
</file>