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61" r:id="rId21"/>
    <p:sldId id="277" r:id="rId22"/>
    <p:sldId id="278" r:id="rId23"/>
    <p:sldId id="280" r:id="rId24"/>
    <p:sldId id="281" r:id="rId25"/>
    <p:sldId id="282" r:id="rId26"/>
    <p:sldId id="283"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2"/>
    <p:restoredTop sz="94674"/>
  </p:normalViewPr>
  <p:slideViewPr>
    <p:cSldViewPr snapToGrid="0" snapToObjects="1">
      <p:cViewPr varScale="1">
        <p:scale>
          <a:sx n="97" d="100"/>
          <a:sy n="97" d="100"/>
        </p:scale>
        <p:origin x="108" y="15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167660"/>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8F9AC6C9-4C46-9A8D-753A-4DEFFF152975}"/>
              </a:ext>
            </a:extLst>
          </p:cNvPr>
          <p:cNvSpPr>
            <a:spLocks noGrp="1"/>
          </p:cNvSpPr>
          <p:nvPr>
            <p:ph type="body" sz="quarter" idx="14"/>
          </p:nvPr>
        </p:nvSpPr>
        <p:spPr>
          <a:xfrm>
            <a:off x="1524000" y="3179124"/>
            <a:ext cx="9144000" cy="717294"/>
          </a:xfrm>
        </p:spPr>
        <p:txBody>
          <a:bodyPr>
            <a:normAutofit fontScale="92500" lnSpcReduction="20000"/>
          </a:bodyPr>
          <a:lstStyle/>
          <a:p>
            <a:r>
              <a:rPr lang="en-US" sz="5500" dirty="0"/>
              <a:t>MONEY AND BANKING</a:t>
            </a:r>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M1 Money</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normAutofit lnSpcReduction="10000"/>
          </a:bodyPr>
          <a:lstStyle/>
          <a:p>
            <a:r>
              <a:rPr lang="en-US" dirty="0"/>
              <a:t>M1 money supply includes:</a:t>
            </a:r>
          </a:p>
          <a:p>
            <a:endParaRPr lang="en-US" dirty="0"/>
          </a:p>
          <a:p>
            <a:pPr lvl="1"/>
            <a:r>
              <a:rPr lang="en-US" b="1" dirty="0"/>
              <a:t>Coins and currency in circulation </a:t>
            </a:r>
            <a:r>
              <a:rPr lang="en-US" dirty="0"/>
              <a:t>- the coins and bills that circulate in an economy that are not held by the U.S Treasury, at the Federal Reserve Bank, or in bank vaults.</a:t>
            </a:r>
          </a:p>
          <a:p>
            <a:pPr lvl="1"/>
            <a:endParaRPr lang="en-US" dirty="0"/>
          </a:p>
          <a:p>
            <a:pPr lvl="1"/>
            <a:r>
              <a:rPr lang="en-US" b="1" dirty="0"/>
              <a:t>Checkable (demand) deposits </a:t>
            </a:r>
            <a:r>
              <a:rPr lang="en-US" dirty="0"/>
              <a:t>- checkable deposit in banks that is available by making a cash withdrawal or writing a check.</a:t>
            </a:r>
          </a:p>
          <a:p>
            <a:pPr lvl="1"/>
            <a:endParaRPr lang="en-US" dirty="0"/>
          </a:p>
          <a:p>
            <a:pPr lvl="1"/>
            <a:r>
              <a:rPr lang="en-US" dirty="0"/>
              <a:t>Traveler’s checks</a:t>
            </a:r>
          </a:p>
          <a:p>
            <a:endParaRPr lang="en-US" dirty="0"/>
          </a:p>
        </p:txBody>
      </p:sp>
    </p:spTree>
    <p:extLst>
      <p:ext uri="{BB962C8B-B14F-4D97-AF65-F5344CB8AC3E}">
        <p14:creationId xmlns:p14="http://schemas.microsoft.com/office/powerpoint/2010/main" val="374794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M2 Money</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955964"/>
            <a:ext cx="10515600" cy="4373682"/>
          </a:xfrm>
        </p:spPr>
        <p:txBody>
          <a:bodyPr>
            <a:normAutofit fontScale="92500" lnSpcReduction="10000"/>
          </a:bodyPr>
          <a:lstStyle/>
          <a:p>
            <a:r>
              <a:rPr lang="en-US" dirty="0"/>
              <a:t>M2 money supply includes:</a:t>
            </a:r>
          </a:p>
          <a:p>
            <a:pPr lvl="1"/>
            <a:r>
              <a:rPr lang="en-US" dirty="0"/>
              <a:t>All M1 types </a:t>
            </a:r>
          </a:p>
          <a:p>
            <a:pPr lvl="1"/>
            <a:endParaRPr lang="en-US" dirty="0"/>
          </a:p>
          <a:p>
            <a:pPr lvl="1"/>
            <a:r>
              <a:rPr lang="en-US" b="1" dirty="0"/>
              <a:t>Savings deposits </a:t>
            </a:r>
            <a:r>
              <a:rPr lang="en-US" dirty="0"/>
              <a:t>- bank account where you cannot withdraw money by writing a check, but can withdraw the money at a bank - or can transfer it easily to a checking account.</a:t>
            </a:r>
          </a:p>
          <a:p>
            <a:pPr lvl="1"/>
            <a:endParaRPr lang="en-US" dirty="0"/>
          </a:p>
          <a:p>
            <a:pPr lvl="1"/>
            <a:r>
              <a:rPr lang="en-US" b="1" dirty="0"/>
              <a:t>Money market fund </a:t>
            </a:r>
            <a:r>
              <a:rPr lang="en-US" dirty="0"/>
              <a:t>- the deposits of many investors are pooled together and invested in a safe way like short-term government bonds.</a:t>
            </a:r>
          </a:p>
          <a:p>
            <a:pPr lvl="1"/>
            <a:endParaRPr lang="en-US" dirty="0"/>
          </a:p>
          <a:p>
            <a:pPr lvl="1"/>
            <a:r>
              <a:rPr lang="en-US" b="1" dirty="0"/>
              <a:t>Certificates of Deposit (CD’s) and other time deposits </a:t>
            </a:r>
            <a:r>
              <a:rPr lang="en-US" dirty="0"/>
              <a:t>- account that the depositor has committed to leaving in the bank for a certain period of time, in exchange for a higher rate of interest.</a:t>
            </a:r>
          </a:p>
          <a:p>
            <a:endParaRPr lang="en-US" dirty="0"/>
          </a:p>
        </p:txBody>
      </p:sp>
    </p:spTree>
    <p:extLst>
      <p:ext uri="{BB962C8B-B14F-4D97-AF65-F5344CB8AC3E}">
        <p14:creationId xmlns:p14="http://schemas.microsoft.com/office/powerpoint/2010/main" val="99561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pPr marL="0" marR="0" lvl="0" indent="0" rtl="0">
              <a:spcBef>
                <a:spcPts val="0"/>
              </a:spcBef>
            </a:pPr>
            <a:r>
              <a:rPr lang="en-US" dirty="0"/>
              <a:t>The Relationship between M1 and M2 Money</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4646645"/>
            <a:ext cx="10515600" cy="1510654"/>
          </a:xfrm>
        </p:spPr>
        <p:txBody>
          <a:bodyPr>
            <a:normAutofit fontScale="85000" lnSpcReduction="20000"/>
          </a:bodyPr>
          <a:lstStyle/>
          <a:p>
            <a:r>
              <a:rPr lang="en-US" dirty="0"/>
              <a:t>M1 and M2 money have several definitions, ranging from narrow to broad. </a:t>
            </a:r>
          </a:p>
          <a:p>
            <a:r>
              <a:rPr lang="en-US" dirty="0"/>
              <a:t>M1 = coins and currency in circulation + checkable (demand) deposits + savings deposits. </a:t>
            </a:r>
          </a:p>
          <a:p>
            <a:r>
              <a:rPr lang="en-US" dirty="0"/>
              <a:t>M2 = M1 + money market funds + certificates of deposit + other time deposits.</a:t>
            </a:r>
          </a:p>
          <a:p>
            <a:endParaRPr lang="en-US" dirty="0"/>
          </a:p>
        </p:txBody>
      </p:sp>
      <p:pic>
        <p:nvPicPr>
          <p:cNvPr id="2" name="Shape 154" descr="The figure shows that the components of M1 money supply are part of the M2 money supply. M1 equals coins and currency in circulation plus checkable (demand) deposit plus savings deposits. M2 equals M1 plus money market funds, certificates of deposit, and other time deposits.">
            <a:extLst>
              <a:ext uri="{FF2B5EF4-FFF2-40B4-BE49-F238E27FC236}">
                <a16:creationId xmlns:a16="http://schemas.microsoft.com/office/drawing/2014/main" id="{444595E0-9FEE-8020-51E0-E56E780830A9}"/>
              </a:ext>
            </a:extLst>
          </p:cNvPr>
          <p:cNvPicPr preferRelativeResize="0">
            <a:picLocks/>
          </p:cNvPicPr>
          <p:nvPr/>
        </p:nvPicPr>
        <p:blipFill>
          <a:blip r:embed="rId2"/>
          <a:srcRect/>
          <a:stretch/>
        </p:blipFill>
        <p:spPr>
          <a:xfrm>
            <a:off x="3670719" y="839321"/>
            <a:ext cx="4850562" cy="3757711"/>
          </a:xfrm>
          <a:prstGeom prst="rect">
            <a:avLst/>
          </a:prstGeom>
          <a:noFill/>
          <a:ln>
            <a:noFill/>
          </a:ln>
        </p:spPr>
      </p:pic>
    </p:spTree>
    <p:extLst>
      <p:ext uri="{BB962C8B-B14F-4D97-AF65-F5344CB8AC3E}">
        <p14:creationId xmlns:p14="http://schemas.microsoft.com/office/powerpoint/2010/main" val="202793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Where Does “Plastic Money” Fit In?</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955964"/>
            <a:ext cx="10515600" cy="4608813"/>
          </a:xfrm>
        </p:spPr>
        <p:txBody>
          <a:bodyPr>
            <a:normAutofit fontScale="92500" lnSpcReduction="10000"/>
          </a:bodyPr>
          <a:lstStyle/>
          <a:p>
            <a:r>
              <a:rPr lang="en-US" b="1" dirty="0"/>
              <a:t>Debit card </a:t>
            </a:r>
            <a:r>
              <a:rPr lang="en-US" dirty="0"/>
              <a:t>- like a check, is an instruction to the user’s bank to transfer money directly and immediately from your bank account to the seller.</a:t>
            </a:r>
          </a:p>
          <a:p>
            <a:r>
              <a:rPr lang="en-US" b="1" dirty="0"/>
              <a:t>Credit card </a:t>
            </a:r>
            <a:r>
              <a:rPr lang="en-US" dirty="0"/>
              <a:t>- immediately transfers money from the credit card company’s checking account to the seller, and at the end of the month the user owes the money to the credit card company. </a:t>
            </a:r>
          </a:p>
          <a:p>
            <a:pPr lvl="1"/>
            <a:r>
              <a:rPr lang="en-US" dirty="0"/>
              <a:t>A credit card is a short-term loan.</a:t>
            </a:r>
          </a:p>
          <a:p>
            <a:pPr lvl="1"/>
            <a:r>
              <a:rPr lang="en-US" dirty="0"/>
              <a:t>Not considered money.</a:t>
            </a:r>
          </a:p>
          <a:p>
            <a:r>
              <a:rPr lang="en-US" b="1" dirty="0"/>
              <a:t>Smart card </a:t>
            </a:r>
            <a:r>
              <a:rPr lang="en-US" dirty="0"/>
              <a:t>- stores a certain value of money on a card and then one can use the card to make purchases.</a:t>
            </a:r>
          </a:p>
          <a:p>
            <a:pPr lvl="1"/>
            <a:r>
              <a:rPr lang="en-US" dirty="0"/>
              <a:t>Examples: long-distance phone calls or making purchases at a campus bookstore and cafeteria</a:t>
            </a:r>
          </a:p>
          <a:p>
            <a:r>
              <a:rPr lang="en-US" dirty="0"/>
              <a:t>Credit cards, debit cards, and smart cards are different </a:t>
            </a:r>
            <a:r>
              <a:rPr lang="en-US" u="sng" dirty="0"/>
              <a:t>ways to move</a:t>
            </a:r>
            <a:r>
              <a:rPr lang="en-US" dirty="0"/>
              <a:t> money when you make a purchase.</a:t>
            </a:r>
          </a:p>
          <a:p>
            <a:endParaRPr lang="en-US" dirty="0"/>
          </a:p>
        </p:txBody>
      </p:sp>
    </p:spTree>
    <p:extLst>
      <p:ext uri="{BB962C8B-B14F-4D97-AF65-F5344CB8AC3E}">
        <p14:creationId xmlns:p14="http://schemas.microsoft.com/office/powerpoint/2010/main" val="144389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27.3 The Role of Banks</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955964"/>
            <a:ext cx="10515600" cy="4373682"/>
          </a:xfrm>
        </p:spPr>
        <p:txBody>
          <a:bodyPr>
            <a:normAutofit fontScale="85000" lnSpcReduction="20000"/>
          </a:bodyPr>
          <a:lstStyle/>
          <a:p>
            <a:r>
              <a:rPr lang="en-US" dirty="0"/>
              <a:t>Most money is in the form of bank accounts, which exist only as electronic records on computers.</a:t>
            </a:r>
          </a:p>
          <a:p>
            <a:endParaRPr lang="en-US" dirty="0"/>
          </a:p>
          <a:p>
            <a:r>
              <a:rPr lang="en-US" b="1" dirty="0"/>
              <a:t>Payment system </a:t>
            </a:r>
            <a:r>
              <a:rPr lang="en-US" dirty="0"/>
              <a:t>- helps an economy exchange goods and services for money or other financial assets.</a:t>
            </a:r>
          </a:p>
          <a:p>
            <a:endParaRPr lang="en-US" dirty="0"/>
          </a:p>
          <a:p>
            <a:r>
              <a:rPr lang="en-US" b="1" dirty="0"/>
              <a:t>Transaction costs </a:t>
            </a:r>
            <a:r>
              <a:rPr lang="en-US" dirty="0"/>
              <a:t>- the costs associated with finding a lender or a borrower for this money.</a:t>
            </a:r>
          </a:p>
          <a:p>
            <a:endParaRPr lang="en-US" dirty="0"/>
          </a:p>
          <a:p>
            <a:r>
              <a:rPr lang="en-US" dirty="0"/>
              <a:t>Banks bring savers and borrowers together.</a:t>
            </a:r>
          </a:p>
          <a:p>
            <a:endParaRPr lang="en-US" dirty="0"/>
          </a:p>
          <a:p>
            <a:r>
              <a:rPr lang="en-US" dirty="0"/>
              <a:t>Banks lower transactions costs and act as financial intermediaries.</a:t>
            </a:r>
          </a:p>
          <a:p>
            <a:endParaRPr lang="en-US" dirty="0"/>
          </a:p>
        </p:txBody>
      </p:sp>
    </p:spTree>
    <p:extLst>
      <p:ext uri="{BB962C8B-B14F-4D97-AF65-F5344CB8AC3E}">
        <p14:creationId xmlns:p14="http://schemas.microsoft.com/office/powerpoint/2010/main" val="424130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Banks as Financial Intermediaries</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normAutofit lnSpcReduction="10000"/>
          </a:bodyPr>
          <a:lstStyle/>
          <a:p>
            <a:r>
              <a:rPr lang="en-US" b="1" dirty="0"/>
              <a:t>Financial intermediary </a:t>
            </a:r>
            <a:r>
              <a:rPr lang="en-US" dirty="0"/>
              <a:t>- an institution that operates between a saver with financial assets to invest and an entity who will borrow those assets and pay a rate of return.</a:t>
            </a:r>
          </a:p>
          <a:p>
            <a:endParaRPr lang="en-US" dirty="0"/>
          </a:p>
          <a:p>
            <a:r>
              <a:rPr lang="en-US" u="sng" dirty="0"/>
              <a:t>Discussion Question</a:t>
            </a:r>
            <a:r>
              <a:rPr lang="en-US" dirty="0"/>
              <a:t>: What are institutions in the financial market, other than banks, that are financial intermediaries?</a:t>
            </a:r>
          </a:p>
          <a:p>
            <a:endParaRPr lang="en-US" dirty="0"/>
          </a:p>
          <a:p>
            <a:r>
              <a:rPr lang="en-US" b="1" dirty="0"/>
              <a:t>Depository institution </a:t>
            </a:r>
            <a:r>
              <a:rPr lang="en-US" dirty="0"/>
              <a:t>- institution that accepts money deposits and then uses these to make loans.</a:t>
            </a:r>
          </a:p>
          <a:p>
            <a:endParaRPr lang="en-US" dirty="0"/>
          </a:p>
        </p:txBody>
      </p:sp>
    </p:spTree>
    <p:extLst>
      <p:ext uri="{BB962C8B-B14F-4D97-AF65-F5344CB8AC3E}">
        <p14:creationId xmlns:p14="http://schemas.microsoft.com/office/powerpoint/2010/main" val="988842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pPr marL="0" marR="0" lvl="0" indent="0" rtl="0">
              <a:spcBef>
                <a:spcPts val="0"/>
              </a:spcBef>
            </a:pPr>
            <a:r>
              <a:rPr lang="en-US" dirty="0"/>
              <a:t>Banks as Financial Intermediaries, Illustrated</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4518279"/>
            <a:ext cx="10515600" cy="1677248"/>
          </a:xfrm>
        </p:spPr>
        <p:txBody>
          <a:bodyPr>
            <a:normAutofit fontScale="70000" lnSpcReduction="20000"/>
          </a:bodyPr>
          <a:lstStyle/>
          <a:p>
            <a:r>
              <a:rPr lang="en-US" dirty="0"/>
              <a:t>Banks act as financial intermediaries because they stand between savers and borrowers. </a:t>
            </a:r>
          </a:p>
          <a:p>
            <a:r>
              <a:rPr lang="en-US" dirty="0"/>
              <a:t>Savers place deposits with banks, and then receive interest payments and withdraw money. </a:t>
            </a:r>
          </a:p>
          <a:p>
            <a:r>
              <a:rPr lang="en-US" dirty="0"/>
              <a:t>Borrowers receive loans from banks and repay the loans with interest. </a:t>
            </a:r>
          </a:p>
          <a:p>
            <a:r>
              <a:rPr lang="en-US" dirty="0"/>
              <a:t>In turn, banks return money to savers in the form of withdrawals, which also include interest payments from banks to savers.</a:t>
            </a:r>
          </a:p>
          <a:p>
            <a:endParaRPr lang="en-US" dirty="0"/>
          </a:p>
        </p:txBody>
      </p:sp>
      <p:pic>
        <p:nvPicPr>
          <p:cNvPr id="5" name="Picture 4" descr="The illustration shows the circular transactions between savers, banks, and borrowers. Savers give deposits to banks, and the bank provides them with withdrawals and interest payments. Borrowers give repayment of loans and interest payments to banks and the banks provide them with loans.">
            <a:extLst>
              <a:ext uri="{FF2B5EF4-FFF2-40B4-BE49-F238E27FC236}">
                <a16:creationId xmlns:a16="http://schemas.microsoft.com/office/drawing/2014/main" id="{7D72726A-B899-5E69-4CFD-ED9D89735298}"/>
              </a:ext>
            </a:extLst>
          </p:cNvPr>
          <p:cNvPicPr>
            <a:picLocks noChangeAspect="1"/>
          </p:cNvPicPr>
          <p:nvPr/>
        </p:nvPicPr>
        <p:blipFill>
          <a:blip r:embed="rId2"/>
          <a:stretch>
            <a:fillRect/>
          </a:stretch>
        </p:blipFill>
        <p:spPr>
          <a:xfrm>
            <a:off x="2641865" y="898614"/>
            <a:ext cx="6908269" cy="3510760"/>
          </a:xfrm>
          <a:prstGeom prst="rect">
            <a:avLst/>
          </a:prstGeom>
        </p:spPr>
      </p:pic>
    </p:spTree>
    <p:extLst>
      <p:ext uri="{BB962C8B-B14F-4D97-AF65-F5344CB8AC3E}">
        <p14:creationId xmlns:p14="http://schemas.microsoft.com/office/powerpoint/2010/main" val="317380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A Bank’s Balance Sheet</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normAutofit fontScale="85000" lnSpcReduction="20000"/>
          </a:bodyPr>
          <a:lstStyle/>
          <a:p>
            <a:r>
              <a:rPr lang="en-US" b="1" dirty="0"/>
              <a:t>Balance sheet </a:t>
            </a:r>
            <a:r>
              <a:rPr lang="en-US" dirty="0"/>
              <a:t>- an accounting tool that lists assets and liabilities.</a:t>
            </a:r>
          </a:p>
          <a:p>
            <a:endParaRPr lang="en-US" dirty="0"/>
          </a:p>
          <a:p>
            <a:r>
              <a:rPr lang="en-US" b="1" dirty="0"/>
              <a:t>Asset</a:t>
            </a:r>
            <a:r>
              <a:rPr lang="en-US" dirty="0"/>
              <a:t> - item of value that a firm or an individual owns. </a:t>
            </a:r>
          </a:p>
          <a:p>
            <a:endParaRPr lang="en-US" dirty="0"/>
          </a:p>
          <a:p>
            <a:r>
              <a:rPr lang="en-US" b="1" dirty="0"/>
              <a:t>Liability</a:t>
            </a:r>
            <a:r>
              <a:rPr lang="en-US" dirty="0"/>
              <a:t> - any amount or debt that a firm or an individual owes.</a:t>
            </a:r>
          </a:p>
          <a:p>
            <a:endParaRPr lang="en-US" dirty="0"/>
          </a:p>
          <a:p>
            <a:r>
              <a:rPr lang="en-US" b="1" dirty="0"/>
              <a:t>Net worth </a:t>
            </a:r>
            <a:r>
              <a:rPr lang="en-US" dirty="0"/>
              <a:t>- the excess of the asset value over and above the amount of the liability; total assets minus total liabilities. </a:t>
            </a:r>
          </a:p>
          <a:p>
            <a:endParaRPr lang="en-US" dirty="0"/>
          </a:p>
          <a:p>
            <a:r>
              <a:rPr lang="en-US" b="1" dirty="0"/>
              <a:t>Bank capital </a:t>
            </a:r>
            <a:r>
              <a:rPr lang="en-US" dirty="0"/>
              <a:t>- a bank’s net worth.</a:t>
            </a:r>
          </a:p>
          <a:p>
            <a:endParaRPr lang="en-US" dirty="0"/>
          </a:p>
        </p:txBody>
      </p:sp>
    </p:spTree>
    <p:extLst>
      <p:ext uri="{BB962C8B-B14F-4D97-AF65-F5344CB8AC3E}">
        <p14:creationId xmlns:p14="http://schemas.microsoft.com/office/powerpoint/2010/main" val="4077452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A Bank’s Balance Sheet </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2782389"/>
            <a:ext cx="10515600" cy="3014750"/>
          </a:xfrm>
        </p:spPr>
        <p:txBody>
          <a:bodyPr>
            <a:normAutofit fontScale="77500" lnSpcReduction="20000"/>
          </a:bodyPr>
          <a:lstStyle/>
          <a:p>
            <a:r>
              <a:rPr lang="en-US" dirty="0"/>
              <a:t>This figure shows a hypothetical and simplified balance sheet for the Safe and Secure Bank. </a:t>
            </a:r>
          </a:p>
          <a:p>
            <a:endParaRPr lang="en-US" dirty="0"/>
          </a:p>
          <a:p>
            <a:r>
              <a:rPr lang="en-US" b="1" dirty="0"/>
              <a:t>T-account </a:t>
            </a:r>
            <a:r>
              <a:rPr lang="en-US" dirty="0"/>
              <a:t>- a balance sheet with a two-column format, with the T-shape formed by the vertical line down the middle and the horizontal line under the column headings for “Assets” and “Liabilities”.</a:t>
            </a:r>
          </a:p>
          <a:p>
            <a:endParaRPr lang="en-US" dirty="0"/>
          </a:p>
          <a:p>
            <a:r>
              <a:rPr lang="en-US" dirty="0"/>
              <a:t>The “T” in a T-account has:</a:t>
            </a:r>
          </a:p>
          <a:p>
            <a:pPr lvl="1"/>
            <a:r>
              <a:rPr lang="en-US" dirty="0"/>
              <a:t>the </a:t>
            </a:r>
            <a:r>
              <a:rPr lang="en-US" u="sng" dirty="0"/>
              <a:t>assets</a:t>
            </a:r>
            <a:r>
              <a:rPr lang="en-US" dirty="0"/>
              <a:t> of a firm, on the left</a:t>
            </a:r>
          </a:p>
          <a:p>
            <a:pPr lvl="1"/>
            <a:r>
              <a:rPr lang="en-US" dirty="0"/>
              <a:t>its </a:t>
            </a:r>
            <a:r>
              <a:rPr lang="en-US" u="sng" dirty="0"/>
              <a:t>liabilities</a:t>
            </a:r>
            <a:r>
              <a:rPr lang="en-US" dirty="0"/>
              <a:t>, on the right.</a:t>
            </a:r>
          </a:p>
          <a:p>
            <a:endParaRPr lang="en-US" dirty="0"/>
          </a:p>
        </p:txBody>
      </p:sp>
      <p:pic>
        <p:nvPicPr>
          <p:cNvPr id="5" name="Picture 4" descr="The assets on the left side of the T-account are as follows: loans ($5 million), U.S. Government Securities (USGS) ($4 million) and Reserves ($2 million). The assets on the left side of the T-account are Loans ($5 million), U.S. Government Securities (USGS) ($4 million) and Reserves ($2 million). The liabilities + net worth on the right side of the T-account are as follows: deposits ($10 million) and net worth ($1 million). There is nothing in the space across from U.S. Government Securities (USGS).">
            <a:extLst>
              <a:ext uri="{FF2B5EF4-FFF2-40B4-BE49-F238E27FC236}">
                <a16:creationId xmlns:a16="http://schemas.microsoft.com/office/drawing/2014/main" id="{966E95F6-4E00-170F-62E7-59C952F33128}"/>
              </a:ext>
            </a:extLst>
          </p:cNvPr>
          <p:cNvPicPr>
            <a:picLocks noChangeAspect="1"/>
          </p:cNvPicPr>
          <p:nvPr/>
        </p:nvPicPr>
        <p:blipFill>
          <a:blip r:embed="rId2"/>
          <a:stretch>
            <a:fillRect/>
          </a:stretch>
        </p:blipFill>
        <p:spPr>
          <a:xfrm>
            <a:off x="1256091" y="1194091"/>
            <a:ext cx="9679817" cy="1183916"/>
          </a:xfrm>
          <a:prstGeom prst="rect">
            <a:avLst/>
          </a:prstGeom>
        </p:spPr>
      </p:pic>
    </p:spTree>
    <p:extLst>
      <p:ext uri="{BB962C8B-B14F-4D97-AF65-F5344CB8AC3E}">
        <p14:creationId xmlns:p14="http://schemas.microsoft.com/office/powerpoint/2010/main" val="372722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Reserves and Bankruptcy</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normAutofit fontScale="92500" lnSpcReduction="10000"/>
          </a:bodyPr>
          <a:lstStyle/>
          <a:p>
            <a:r>
              <a:rPr lang="en-US" b="1" dirty="0"/>
              <a:t>Reserves</a:t>
            </a:r>
            <a:r>
              <a:rPr lang="en-US" dirty="0"/>
              <a:t> - funds that a bank keeps on hand and that it does not loan out or invest in bonds.</a:t>
            </a:r>
          </a:p>
          <a:p>
            <a:endParaRPr lang="en-US" dirty="0"/>
          </a:p>
          <a:p>
            <a:r>
              <a:rPr lang="en-US" dirty="0"/>
              <a:t>The Federal Reserve requires that banks keep a certain percentage of depositors’ money on “reserve”.</a:t>
            </a:r>
          </a:p>
          <a:p>
            <a:endParaRPr lang="en-US" dirty="0"/>
          </a:p>
          <a:p>
            <a:r>
              <a:rPr lang="en-US" dirty="0"/>
              <a:t>We define </a:t>
            </a:r>
            <a:r>
              <a:rPr lang="en-US" u="sng" dirty="0"/>
              <a:t>net worth</a:t>
            </a:r>
            <a:r>
              <a:rPr lang="en-US" dirty="0"/>
              <a:t> of a bank as its total assets minus its total liabilities.</a:t>
            </a:r>
          </a:p>
          <a:p>
            <a:pPr lvl="1"/>
            <a:r>
              <a:rPr lang="en-US" dirty="0"/>
              <a:t>For a financially healthy bank, the net worth will be positive. </a:t>
            </a:r>
          </a:p>
          <a:p>
            <a:pPr lvl="1"/>
            <a:r>
              <a:rPr lang="en-US" dirty="0"/>
              <a:t>If a bank has negative net worth and depositors tried to withdraw their money, the bank would not be able to give all depositors their money.</a:t>
            </a:r>
          </a:p>
          <a:p>
            <a:endParaRPr lang="en-US" dirty="0"/>
          </a:p>
        </p:txBody>
      </p:sp>
    </p:spTree>
    <p:extLst>
      <p:ext uri="{BB962C8B-B14F-4D97-AF65-F5344CB8AC3E}">
        <p14:creationId xmlns:p14="http://schemas.microsoft.com/office/powerpoint/2010/main" val="181124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Ch.27 OUTLINE</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lstStyle/>
          <a:p>
            <a:r>
              <a:rPr lang="en-US" dirty="0"/>
              <a:t>27.1: Defining Money by Its Functions</a:t>
            </a:r>
          </a:p>
          <a:p>
            <a:r>
              <a:rPr lang="en-US" dirty="0"/>
              <a:t>27.2: Measuring Money: Currency, M1, and M2</a:t>
            </a:r>
          </a:p>
          <a:p>
            <a:r>
              <a:rPr lang="en-US" dirty="0"/>
              <a:t>27.3: The Role of Banks</a:t>
            </a:r>
          </a:p>
          <a:p>
            <a:r>
              <a:rPr lang="en-US" dirty="0"/>
              <a:t>27.4: How Banks Create Money</a:t>
            </a:r>
          </a:p>
          <a:p>
            <a:endParaRPr lang="en-US" dirty="0"/>
          </a:p>
        </p:txBody>
      </p:sp>
      <p:sp>
        <p:nvSpPr>
          <p:cNvPr id="8" name="Content Placeholder 7">
            <a:extLst>
              <a:ext uri="{FF2B5EF4-FFF2-40B4-BE49-F238E27FC236}">
                <a16:creationId xmlns:a16="http://schemas.microsoft.com/office/drawing/2014/main" id="{13ABBBBB-7716-D75C-4FB4-0900339EB1F6}"/>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How Banks Go Bankrupt</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normAutofit fontScale="92500" lnSpcReduction="10000"/>
          </a:bodyPr>
          <a:lstStyle/>
          <a:p>
            <a:r>
              <a:rPr lang="en-US" dirty="0"/>
              <a:t>Potential problems for a bank:</a:t>
            </a:r>
          </a:p>
          <a:p>
            <a:pPr lvl="1"/>
            <a:r>
              <a:rPr lang="en-US" dirty="0"/>
              <a:t>High rate of loan defaults</a:t>
            </a:r>
          </a:p>
          <a:p>
            <a:pPr lvl="1"/>
            <a:r>
              <a:rPr lang="en-US" b="1" dirty="0"/>
              <a:t>Asset-liability time mismatch </a:t>
            </a:r>
            <a:r>
              <a:rPr lang="en-US" dirty="0"/>
              <a:t>- the ability for customers to withdraw bank’s liabilities in the short term while customers repay its assets in the long term.</a:t>
            </a:r>
          </a:p>
          <a:p>
            <a:endParaRPr lang="en-US" dirty="0"/>
          </a:p>
          <a:p>
            <a:r>
              <a:rPr lang="en-US" dirty="0"/>
              <a:t>Strategies to reduce risk:</a:t>
            </a:r>
          </a:p>
          <a:p>
            <a:pPr lvl="1"/>
            <a:r>
              <a:rPr lang="en-US" b="1" dirty="0"/>
              <a:t>Diversify</a:t>
            </a:r>
            <a:r>
              <a:rPr lang="en-US" dirty="0"/>
              <a:t> - making loans or investments with a variety of firms, to reduce the risk of being adversely affected by events at one or a few firms.</a:t>
            </a:r>
          </a:p>
          <a:p>
            <a:pPr lvl="1"/>
            <a:r>
              <a:rPr lang="en-US" dirty="0"/>
              <a:t>Sell some of the loans they make in the secondary loan market.</a:t>
            </a:r>
          </a:p>
          <a:p>
            <a:pPr lvl="1"/>
            <a:r>
              <a:rPr lang="en-US" dirty="0"/>
              <a:t>Hold a greater share of assets (government bonds or reserves).</a:t>
            </a:r>
          </a:p>
          <a:p>
            <a:endParaRPr lang="en-US" dirty="0"/>
          </a:p>
        </p:txBody>
      </p:sp>
    </p:spTree>
    <p:extLst>
      <p:ext uri="{BB962C8B-B14F-4D97-AF65-F5344CB8AC3E}">
        <p14:creationId xmlns:p14="http://schemas.microsoft.com/office/powerpoint/2010/main" val="4152562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27.4 How Banks Create Money, Part 1</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955964"/>
            <a:ext cx="10515600" cy="5144390"/>
          </a:xfrm>
        </p:spPr>
        <p:txBody>
          <a:bodyPr>
            <a:normAutofit fontScale="77500" lnSpcReduction="20000"/>
          </a:bodyPr>
          <a:lstStyle/>
          <a:p>
            <a:r>
              <a:rPr lang="en-US" dirty="0"/>
              <a:t>The banking system can create money through the process of making loans.</a:t>
            </a:r>
          </a:p>
          <a:p>
            <a:pPr marL="0" indent="0" algn="ctr">
              <a:buNone/>
            </a:pPr>
            <a:r>
              <a:rPr lang="en-US" sz="1800" dirty="0"/>
              <a:t>Singleton Bank Balance Sheet </a:t>
            </a:r>
            <a:endParaRPr lang="en-US" sz="2300" dirty="0"/>
          </a:p>
          <a:p>
            <a:endParaRPr lang="en-US" dirty="0"/>
          </a:p>
          <a:p>
            <a:endParaRPr lang="en-US" dirty="0"/>
          </a:p>
          <a:p>
            <a:r>
              <a:rPr lang="en-US" dirty="0"/>
              <a:t>In the T-account balance sheet above, Singleton Bank is simply storing money for depositors, and not making loans.</a:t>
            </a:r>
          </a:p>
          <a:p>
            <a:pPr lvl="1"/>
            <a:r>
              <a:rPr lang="en-US" dirty="0"/>
              <a:t>It cannot earn any interest income and cannot pay its depositors an interest rate.</a:t>
            </a:r>
          </a:p>
          <a:p>
            <a:pPr marL="0" indent="0" algn="ctr">
              <a:buNone/>
            </a:pPr>
            <a:r>
              <a:rPr lang="en-US" sz="1800" dirty="0"/>
              <a:t>Singleton Bank Balance Sheet </a:t>
            </a:r>
          </a:p>
          <a:p>
            <a:endParaRPr lang="en-US" dirty="0"/>
          </a:p>
          <a:p>
            <a:endParaRPr lang="en-US" dirty="0"/>
          </a:p>
          <a:p>
            <a:endParaRPr lang="en-US" dirty="0"/>
          </a:p>
          <a:p>
            <a:r>
              <a:rPr lang="en-US" dirty="0"/>
              <a:t>Now, by loaning out $9 million and charging interest, it will be able to make interest payments to depositors.</a:t>
            </a:r>
          </a:p>
          <a:p>
            <a:r>
              <a:rPr lang="en-US" dirty="0"/>
              <a:t>This alters Singleton Bank’s balance sheet:</a:t>
            </a:r>
          </a:p>
          <a:p>
            <a:pPr lvl="1"/>
            <a:r>
              <a:rPr lang="en-US" dirty="0"/>
              <a:t>It now has $1 million in (required 10%) reserves and a loan to Hank’s Auto Supply of $9 million.</a:t>
            </a:r>
          </a:p>
          <a:p>
            <a:endParaRPr lang="en-US" dirty="0"/>
          </a:p>
        </p:txBody>
      </p:sp>
      <p:pic>
        <p:nvPicPr>
          <p:cNvPr id="8" name="Picture 7" descr="The assets are reserves ($10 million). The liabilities + net worth are deposits ($10 million).">
            <a:extLst>
              <a:ext uri="{FF2B5EF4-FFF2-40B4-BE49-F238E27FC236}">
                <a16:creationId xmlns:a16="http://schemas.microsoft.com/office/drawing/2014/main" id="{093F3A36-D1BE-4ACE-9FE6-713AD55D41B1}"/>
              </a:ext>
            </a:extLst>
          </p:cNvPr>
          <p:cNvPicPr>
            <a:picLocks noChangeAspect="1"/>
          </p:cNvPicPr>
          <p:nvPr/>
        </p:nvPicPr>
        <p:blipFill>
          <a:blip r:embed="rId2"/>
          <a:stretch>
            <a:fillRect/>
          </a:stretch>
        </p:blipFill>
        <p:spPr>
          <a:xfrm>
            <a:off x="2197644" y="1521416"/>
            <a:ext cx="7796712" cy="713699"/>
          </a:xfrm>
          <a:prstGeom prst="rect">
            <a:avLst/>
          </a:prstGeom>
        </p:spPr>
      </p:pic>
      <p:pic>
        <p:nvPicPr>
          <p:cNvPr id="11" name="Picture 10" descr="The assets are reserves ($1 million) and loan to hank’s auto supply ($9 million). The liabilities + net worth are deposits ($10 million).">
            <a:extLst>
              <a:ext uri="{FF2B5EF4-FFF2-40B4-BE49-F238E27FC236}">
                <a16:creationId xmlns:a16="http://schemas.microsoft.com/office/drawing/2014/main" id="{73831888-F5A4-7896-8659-3BD343DDB110}"/>
              </a:ext>
            </a:extLst>
          </p:cNvPr>
          <p:cNvPicPr>
            <a:picLocks noChangeAspect="1"/>
          </p:cNvPicPr>
          <p:nvPr/>
        </p:nvPicPr>
        <p:blipFill>
          <a:blip r:embed="rId3"/>
          <a:stretch>
            <a:fillRect/>
          </a:stretch>
        </p:blipFill>
        <p:spPr>
          <a:xfrm>
            <a:off x="1994753" y="3545941"/>
            <a:ext cx="8202493" cy="858107"/>
          </a:xfrm>
          <a:prstGeom prst="rect">
            <a:avLst/>
          </a:prstGeom>
        </p:spPr>
      </p:pic>
    </p:spTree>
    <p:extLst>
      <p:ext uri="{BB962C8B-B14F-4D97-AF65-F5344CB8AC3E}">
        <p14:creationId xmlns:p14="http://schemas.microsoft.com/office/powerpoint/2010/main" val="806237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How Banks Create Money, Part 2</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1045029"/>
            <a:ext cx="10515600" cy="4872445"/>
          </a:xfrm>
        </p:spPr>
        <p:txBody>
          <a:bodyPr>
            <a:normAutofit fontScale="77500" lnSpcReduction="20000"/>
          </a:bodyPr>
          <a:lstStyle/>
          <a:p>
            <a:pPr marL="0" indent="0" algn="ctr">
              <a:buNone/>
            </a:pPr>
            <a:r>
              <a:rPr lang="en-US" sz="1800" dirty="0"/>
              <a:t>First National Balance Sheet</a:t>
            </a:r>
          </a:p>
          <a:p>
            <a:pPr marL="0" indent="0">
              <a:buNone/>
            </a:pPr>
            <a:endParaRPr lang="en-US" dirty="0"/>
          </a:p>
          <a:p>
            <a:pPr marL="0" indent="0">
              <a:buNone/>
            </a:pPr>
            <a:endParaRPr lang="en-US" dirty="0"/>
          </a:p>
          <a:p>
            <a:r>
              <a:rPr lang="en-US" dirty="0"/>
              <a:t>Singleton Bank issues Hank’s Auto Supply a cashier’s check for the $9 million. </a:t>
            </a:r>
          </a:p>
          <a:p>
            <a:r>
              <a:rPr lang="en-US" dirty="0"/>
              <a:t>Hank deposits the loan in his regular checking account with First National Bank. </a:t>
            </a:r>
          </a:p>
          <a:p>
            <a:r>
              <a:rPr lang="en-US" dirty="0"/>
              <a:t>The deposits at First National Bank rise by $9 million and its reserves also rise by $9 million.</a:t>
            </a:r>
          </a:p>
          <a:p>
            <a:r>
              <a:rPr lang="en-US" dirty="0"/>
              <a:t>Bank lending has </a:t>
            </a:r>
            <a:r>
              <a:rPr lang="en-US" u="sng" dirty="0"/>
              <a:t>expanded the money supply</a:t>
            </a:r>
            <a:r>
              <a:rPr lang="en-US" dirty="0"/>
              <a:t> by </a:t>
            </a:r>
            <a:r>
              <a:rPr lang="en-US" i="1" dirty="0"/>
              <a:t>$9 million</a:t>
            </a:r>
            <a:r>
              <a:rPr lang="en-US" dirty="0"/>
              <a:t>.</a:t>
            </a:r>
          </a:p>
          <a:p>
            <a:pPr marL="0" indent="0" algn="ctr">
              <a:buNone/>
            </a:pPr>
            <a:r>
              <a:rPr lang="en-US" sz="1800" dirty="0"/>
              <a:t>First National Balance Sheet</a:t>
            </a:r>
          </a:p>
          <a:p>
            <a:endParaRPr lang="en-US" dirty="0"/>
          </a:p>
          <a:p>
            <a:endParaRPr lang="en-US" dirty="0"/>
          </a:p>
          <a:p>
            <a:endParaRPr lang="en-US" dirty="0"/>
          </a:p>
          <a:p>
            <a:r>
              <a:rPr lang="en-US" dirty="0"/>
              <a:t>Now, First National Bank must hold some required reserves ($900,000) but can lend out the other amount ($8.1 million) in a loan to Jack’s Chevy Dealership.</a:t>
            </a:r>
          </a:p>
          <a:p>
            <a:endParaRPr lang="en-US" dirty="0"/>
          </a:p>
        </p:txBody>
      </p:sp>
      <p:pic>
        <p:nvPicPr>
          <p:cNvPr id="5" name="Picture 4" descr="The assets are reserves (+ $9 million). The liabilities + net worth are deposits (+ $9 million).">
            <a:extLst>
              <a:ext uri="{FF2B5EF4-FFF2-40B4-BE49-F238E27FC236}">
                <a16:creationId xmlns:a16="http://schemas.microsoft.com/office/drawing/2014/main" id="{ACF3B22B-B5E3-5126-CD1B-5F13142ADB76}"/>
              </a:ext>
            </a:extLst>
          </p:cNvPr>
          <p:cNvPicPr>
            <a:picLocks noChangeAspect="1"/>
          </p:cNvPicPr>
          <p:nvPr/>
        </p:nvPicPr>
        <p:blipFill>
          <a:blip r:embed="rId2"/>
          <a:stretch>
            <a:fillRect/>
          </a:stretch>
        </p:blipFill>
        <p:spPr>
          <a:xfrm>
            <a:off x="2064599" y="1313543"/>
            <a:ext cx="8301516" cy="759908"/>
          </a:xfrm>
          <a:prstGeom prst="rect">
            <a:avLst/>
          </a:prstGeom>
        </p:spPr>
      </p:pic>
      <p:pic>
        <p:nvPicPr>
          <p:cNvPr id="10" name="Picture 9" descr=" The assets are reserves ($90,000) and loans ($8.1 million). The liabilities + net worth are deposits (+ $9 million).">
            <a:extLst>
              <a:ext uri="{FF2B5EF4-FFF2-40B4-BE49-F238E27FC236}">
                <a16:creationId xmlns:a16="http://schemas.microsoft.com/office/drawing/2014/main" id="{6812C019-8740-FCED-57B7-B2BC58D5331E}"/>
              </a:ext>
            </a:extLst>
          </p:cNvPr>
          <p:cNvPicPr>
            <a:picLocks noChangeAspect="1"/>
          </p:cNvPicPr>
          <p:nvPr/>
        </p:nvPicPr>
        <p:blipFill>
          <a:blip r:embed="rId3"/>
          <a:stretch>
            <a:fillRect/>
          </a:stretch>
        </p:blipFill>
        <p:spPr>
          <a:xfrm>
            <a:off x="1827155" y="4026847"/>
            <a:ext cx="8537689" cy="757703"/>
          </a:xfrm>
          <a:prstGeom prst="rect">
            <a:avLst/>
          </a:prstGeom>
        </p:spPr>
      </p:pic>
    </p:spTree>
    <p:extLst>
      <p:ext uri="{BB962C8B-B14F-4D97-AF65-F5344CB8AC3E}">
        <p14:creationId xmlns:p14="http://schemas.microsoft.com/office/powerpoint/2010/main" val="967378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How Banks Create Money, Part 3</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955964"/>
            <a:ext cx="10515600" cy="4953517"/>
          </a:xfrm>
        </p:spPr>
        <p:txBody>
          <a:bodyPr>
            <a:normAutofit fontScale="77500" lnSpcReduction="20000"/>
          </a:bodyPr>
          <a:lstStyle/>
          <a:p>
            <a:pPr marL="0" indent="0" algn="ctr">
              <a:buNone/>
            </a:pPr>
            <a:r>
              <a:rPr lang="en-US" sz="1800" dirty="0"/>
              <a:t>Second National Balance Sheet</a:t>
            </a:r>
          </a:p>
          <a:p>
            <a:pPr marL="0" indent="0">
              <a:buNone/>
            </a:pPr>
            <a:endParaRPr lang="en-US" dirty="0"/>
          </a:p>
          <a:p>
            <a:pPr marL="0" indent="0">
              <a:buNone/>
            </a:pPr>
            <a:endParaRPr lang="en-US" dirty="0"/>
          </a:p>
          <a:p>
            <a:pPr marL="0" indent="0">
              <a:buNone/>
            </a:pPr>
            <a:endParaRPr lang="en-US" dirty="0"/>
          </a:p>
          <a:p>
            <a:r>
              <a:rPr lang="en-US" dirty="0"/>
              <a:t>If Jack’s Chevy Dealership deposits the loan in its checking account at Second National, the money supply just increased by an </a:t>
            </a:r>
            <a:r>
              <a:rPr lang="en-US" i="1" dirty="0"/>
              <a:t>additional $8.1 million</a:t>
            </a:r>
            <a:r>
              <a:rPr lang="en-US" dirty="0"/>
              <a:t>.</a:t>
            </a:r>
          </a:p>
          <a:p>
            <a:endParaRPr lang="en-US" dirty="0"/>
          </a:p>
          <a:p>
            <a:endParaRPr lang="en-US" dirty="0"/>
          </a:p>
          <a:p>
            <a:r>
              <a:rPr lang="en-US" dirty="0"/>
              <a:t>Making loans that are then deposited into a demand deposit account increases the M1 money supply.</a:t>
            </a:r>
          </a:p>
          <a:p>
            <a:endParaRPr lang="en-US" dirty="0"/>
          </a:p>
          <a:p>
            <a:r>
              <a:rPr lang="en-US" dirty="0"/>
              <a:t>This money creation is possible because there are multiple banks in the financial system.</a:t>
            </a:r>
          </a:p>
          <a:p>
            <a:pPr lvl="1"/>
            <a:r>
              <a:rPr lang="en-US" dirty="0"/>
              <a:t>They are required to hold only a fraction of their deposits, </a:t>
            </a:r>
          </a:p>
          <a:p>
            <a:pPr lvl="1"/>
            <a:r>
              <a:rPr lang="en-US" dirty="0"/>
              <a:t>loans end up deposited in other banks, </a:t>
            </a:r>
          </a:p>
          <a:p>
            <a:pPr lvl="1"/>
            <a:r>
              <a:rPr lang="en-US" dirty="0"/>
              <a:t>which increases deposits and the money supply.</a:t>
            </a:r>
          </a:p>
          <a:p>
            <a:endParaRPr lang="en-US" dirty="0"/>
          </a:p>
        </p:txBody>
      </p:sp>
      <p:pic>
        <p:nvPicPr>
          <p:cNvPr id="4" name="Picture 3" descr="The assets are reserves (+ $8.1 million). The liabilities + net worth are deposits (+ $8.1 million).">
            <a:extLst>
              <a:ext uri="{FF2B5EF4-FFF2-40B4-BE49-F238E27FC236}">
                <a16:creationId xmlns:a16="http://schemas.microsoft.com/office/drawing/2014/main" id="{6A23E59D-AE57-F36D-5EF9-99D661671BED}"/>
              </a:ext>
            </a:extLst>
          </p:cNvPr>
          <p:cNvPicPr>
            <a:picLocks noChangeAspect="1"/>
          </p:cNvPicPr>
          <p:nvPr/>
        </p:nvPicPr>
        <p:blipFill>
          <a:blip r:embed="rId2"/>
          <a:stretch>
            <a:fillRect/>
          </a:stretch>
        </p:blipFill>
        <p:spPr>
          <a:xfrm>
            <a:off x="1874173" y="1231642"/>
            <a:ext cx="8443654" cy="772919"/>
          </a:xfrm>
          <a:prstGeom prst="rect">
            <a:avLst/>
          </a:prstGeom>
        </p:spPr>
      </p:pic>
    </p:spTree>
    <p:extLst>
      <p:ext uri="{BB962C8B-B14F-4D97-AF65-F5344CB8AC3E}">
        <p14:creationId xmlns:p14="http://schemas.microsoft.com/office/powerpoint/2010/main" val="54459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pPr lvl="0">
              <a:spcBef>
                <a:spcPts val="0"/>
              </a:spcBef>
            </a:pPr>
            <a:r>
              <a:rPr lang="en-US" dirty="0"/>
              <a:t>The Money Multiplier and a Multi-Bank System</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955964"/>
            <a:ext cx="10515600" cy="4582687"/>
          </a:xfrm>
        </p:spPr>
        <p:txBody>
          <a:bodyPr>
            <a:normAutofit fontScale="85000" lnSpcReduction="20000"/>
          </a:bodyPr>
          <a:lstStyle/>
          <a:p>
            <a:r>
              <a:rPr lang="en-US" dirty="0"/>
              <a:t>If all banks loan out their excess reserves, the money supply will expand. </a:t>
            </a:r>
          </a:p>
          <a:p>
            <a:endParaRPr lang="en-US" dirty="0"/>
          </a:p>
          <a:p>
            <a:r>
              <a:rPr lang="en-US" dirty="0"/>
              <a:t>In a multi-bank system, institutions determine the amount of money that the system can create by using the </a:t>
            </a:r>
            <a:r>
              <a:rPr lang="en-US" u="sng" dirty="0"/>
              <a:t>money multiplier</a:t>
            </a:r>
            <a:r>
              <a:rPr lang="en-US" dirty="0"/>
              <a:t>.</a:t>
            </a:r>
          </a:p>
          <a:p>
            <a:endParaRPr lang="en-US" dirty="0"/>
          </a:p>
          <a:p>
            <a:r>
              <a:rPr lang="en-US" dirty="0"/>
              <a:t>The </a:t>
            </a:r>
            <a:r>
              <a:rPr lang="en-US" b="1" dirty="0"/>
              <a:t>money multiplier formula </a:t>
            </a:r>
            <a:r>
              <a:rPr lang="en-US" dirty="0"/>
              <a:t>= 1 / Reserve Requirement</a:t>
            </a:r>
          </a:p>
          <a:p>
            <a:endParaRPr lang="en-US" dirty="0"/>
          </a:p>
          <a:p>
            <a:r>
              <a:rPr lang="en-US" dirty="0"/>
              <a:t>By multiplying the </a:t>
            </a:r>
            <a:r>
              <a:rPr lang="en-US" i="1" dirty="0"/>
              <a:t>money multiplier </a:t>
            </a:r>
            <a:r>
              <a:rPr lang="en-US" dirty="0"/>
              <a:t>by the </a:t>
            </a:r>
            <a:r>
              <a:rPr lang="en-US" i="1" dirty="0"/>
              <a:t>excess reserves</a:t>
            </a:r>
            <a:r>
              <a:rPr lang="en-US" dirty="0"/>
              <a:t>, we can determine the total amount of M1 money supply created in the banking system.</a:t>
            </a:r>
          </a:p>
          <a:p>
            <a:endParaRPr lang="en-US" dirty="0"/>
          </a:p>
          <a:p>
            <a:r>
              <a:rPr lang="en-US" u="sng" dirty="0"/>
              <a:t>Discussion Question</a:t>
            </a:r>
            <a:r>
              <a:rPr lang="en-US" dirty="0"/>
              <a:t>: If the reserve requirement is 10%, and a bank’s excess reserves are $9 million, what is the change in the M1 money supply?</a:t>
            </a:r>
          </a:p>
          <a:p>
            <a:endParaRPr lang="en-US" dirty="0"/>
          </a:p>
        </p:txBody>
      </p:sp>
    </p:spTree>
    <p:extLst>
      <p:ext uri="{BB962C8B-B14F-4D97-AF65-F5344CB8AC3E}">
        <p14:creationId xmlns:p14="http://schemas.microsoft.com/office/powerpoint/2010/main" val="355379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Cautions about the Money Multiplier</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955964"/>
            <a:ext cx="10515600" cy="4621876"/>
          </a:xfrm>
        </p:spPr>
        <p:txBody>
          <a:bodyPr>
            <a:normAutofit fontScale="92500" lnSpcReduction="10000"/>
          </a:bodyPr>
          <a:lstStyle/>
          <a:p>
            <a:r>
              <a:rPr lang="en-US" dirty="0"/>
              <a:t>The quantity of money in an economy is closely linked to the quantity of lending or credit in the economy. </a:t>
            </a:r>
          </a:p>
          <a:p>
            <a:endParaRPr lang="en-US" dirty="0"/>
          </a:p>
          <a:p>
            <a:r>
              <a:rPr lang="en-US" dirty="0"/>
              <a:t>All the money in the economy, except for the original reserves, is a result of bank loans that institutions repeatedly re-deposit and loan.</a:t>
            </a:r>
          </a:p>
          <a:p>
            <a:endParaRPr lang="en-US" dirty="0"/>
          </a:p>
          <a:p>
            <a:r>
              <a:rPr lang="en-US" dirty="0"/>
              <a:t>A bank can also choose to hold extra reserves, </a:t>
            </a:r>
            <a:r>
              <a:rPr lang="en-US" i="1" dirty="0"/>
              <a:t>above</a:t>
            </a:r>
            <a:r>
              <a:rPr lang="en-US" dirty="0"/>
              <a:t> the required amount. </a:t>
            </a:r>
          </a:p>
          <a:p>
            <a:endParaRPr lang="en-US" dirty="0"/>
          </a:p>
          <a:p>
            <a:r>
              <a:rPr lang="en-US" dirty="0"/>
              <a:t>Banks may decide to vary how much they hold in reserves for two reasons: </a:t>
            </a:r>
          </a:p>
          <a:p>
            <a:pPr lvl="1"/>
            <a:r>
              <a:rPr lang="en-US" dirty="0"/>
              <a:t>macroeconomic conditions </a:t>
            </a:r>
          </a:p>
          <a:p>
            <a:pPr lvl="1"/>
            <a:r>
              <a:rPr lang="en-US" dirty="0"/>
              <a:t>government rules</a:t>
            </a:r>
          </a:p>
          <a:p>
            <a:endParaRPr lang="en-US" dirty="0"/>
          </a:p>
        </p:txBody>
      </p:sp>
    </p:spTree>
    <p:extLst>
      <p:ext uri="{BB962C8B-B14F-4D97-AF65-F5344CB8AC3E}">
        <p14:creationId xmlns:p14="http://schemas.microsoft.com/office/powerpoint/2010/main" val="1291612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Cautions about the Money Multiplier, Continued</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normAutofit lnSpcReduction="10000"/>
          </a:bodyPr>
          <a:lstStyle/>
          <a:p>
            <a:r>
              <a:rPr lang="en-US" dirty="0"/>
              <a:t>In a recession, banks are likely to hold a higher proportion of reserves due to fear that customers are less likely to repay loans. </a:t>
            </a:r>
          </a:p>
          <a:p>
            <a:endParaRPr lang="en-US" dirty="0"/>
          </a:p>
          <a:p>
            <a:r>
              <a:rPr lang="en-US" dirty="0"/>
              <a:t>The Federal Reserve may also raise or lower the required reserves held by banks as a policy move to affect the quantity of money in an economy.</a:t>
            </a:r>
          </a:p>
          <a:p>
            <a:endParaRPr lang="en-US" dirty="0"/>
          </a:p>
          <a:p>
            <a:r>
              <a:rPr lang="en-US" dirty="0"/>
              <a:t>Additionally, if people do not deposit cash, banks cannot recirculate the money in the form of loans.</a:t>
            </a:r>
          </a:p>
          <a:p>
            <a:endParaRPr lang="en-US" dirty="0"/>
          </a:p>
        </p:txBody>
      </p:sp>
    </p:spTree>
    <p:extLst>
      <p:ext uri="{BB962C8B-B14F-4D97-AF65-F5344CB8AC3E}">
        <p14:creationId xmlns:p14="http://schemas.microsoft.com/office/powerpoint/2010/main" val="1921564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8D628441-0192-EA50-B2E6-7B716B00D909}"/>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Cowrie Shell or Money?</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4622457"/>
            <a:ext cx="10515600" cy="1535456"/>
          </a:xfrm>
        </p:spPr>
        <p:txBody>
          <a:bodyPr>
            <a:normAutofit fontScale="62500" lnSpcReduction="20000"/>
          </a:bodyPr>
          <a:lstStyle/>
          <a:p>
            <a:r>
              <a:rPr lang="en-US" dirty="0"/>
              <a:t>Is this an image of a cowrie shell or money? </a:t>
            </a:r>
          </a:p>
          <a:p>
            <a:r>
              <a:rPr lang="en-US" dirty="0"/>
              <a:t>The answer is: Both. </a:t>
            </a:r>
          </a:p>
          <a:p>
            <a:r>
              <a:rPr lang="en-US" dirty="0"/>
              <a:t>For centuries, people used the extremely durable cowrie shell as a medium of exchange in various parts of the world. </a:t>
            </a:r>
          </a:p>
          <a:p>
            <a:pPr marL="0" indent="0">
              <a:buNone/>
            </a:pPr>
            <a:r>
              <a:rPr lang="en-US" dirty="0"/>
              <a:t>(Credit: modification of “Cowry Shell (</a:t>
            </a:r>
            <a:r>
              <a:rPr lang="en-US" dirty="0" err="1"/>
              <a:t>Cypraeidae</a:t>
            </a:r>
            <a:r>
              <a:rPr lang="en-US" dirty="0"/>
              <a:t>)” by Silke Baron/Flickr Creative Commons, CC BY 2.0)</a:t>
            </a:r>
          </a:p>
          <a:p>
            <a:endParaRPr lang="en-US" dirty="0"/>
          </a:p>
        </p:txBody>
      </p:sp>
      <p:pic>
        <p:nvPicPr>
          <p:cNvPr id="2" name="Shape 88" descr="Image of a cowrie shell on the rocky bottom of the sea.">
            <a:extLst>
              <a:ext uri="{FF2B5EF4-FFF2-40B4-BE49-F238E27FC236}">
                <a16:creationId xmlns:a16="http://schemas.microsoft.com/office/drawing/2014/main" id="{B3BB80B5-2592-9E89-C27C-7F738BE30F6A}"/>
              </a:ext>
            </a:extLst>
          </p:cNvPr>
          <p:cNvPicPr preferRelativeResize="0">
            <a:picLocks/>
          </p:cNvPicPr>
          <p:nvPr/>
        </p:nvPicPr>
        <p:blipFill rotWithShape="1">
          <a:blip r:embed="rId2">
            <a:alphaModFix/>
          </a:blip>
          <a:srcRect/>
          <a:stretch/>
        </p:blipFill>
        <p:spPr>
          <a:xfrm>
            <a:off x="3252192" y="956047"/>
            <a:ext cx="5687615" cy="3500071"/>
          </a:xfrm>
          <a:prstGeom prst="rect">
            <a:avLst/>
          </a:prstGeom>
          <a:noFill/>
          <a:ln>
            <a:noFill/>
          </a:ln>
        </p:spPr>
      </p:pic>
    </p:spTree>
    <p:extLst>
      <p:ext uri="{BB962C8B-B14F-4D97-AF65-F5344CB8AC3E}">
        <p14:creationId xmlns:p14="http://schemas.microsoft.com/office/powerpoint/2010/main" val="60031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27.1 Defining Money by Its Functions</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lstStyle/>
          <a:p>
            <a:r>
              <a:rPr lang="en-US" dirty="0"/>
              <a:t>What the world would be like without money?</a:t>
            </a:r>
          </a:p>
          <a:p>
            <a:endParaRPr lang="en-US" dirty="0"/>
          </a:p>
          <a:p>
            <a:r>
              <a:rPr lang="en-US" b="1" dirty="0"/>
              <a:t>Barter </a:t>
            </a:r>
            <a:r>
              <a:rPr lang="en-US" dirty="0"/>
              <a:t>- trading one good or service for another, without using money.</a:t>
            </a:r>
          </a:p>
          <a:p>
            <a:endParaRPr lang="en-US" dirty="0"/>
          </a:p>
          <a:p>
            <a:r>
              <a:rPr lang="en-US" b="1" dirty="0"/>
              <a:t>Double coincidence of wants </a:t>
            </a:r>
            <a:r>
              <a:rPr lang="en-US" dirty="0"/>
              <a:t>- a situation in which two people each want some good or service that the other person can provide.</a:t>
            </a:r>
          </a:p>
          <a:p>
            <a:endParaRPr lang="en-US" dirty="0"/>
          </a:p>
        </p:txBody>
      </p:sp>
    </p:spTree>
    <p:extLst>
      <p:ext uri="{BB962C8B-B14F-4D97-AF65-F5344CB8AC3E}">
        <p14:creationId xmlns:p14="http://schemas.microsoft.com/office/powerpoint/2010/main" val="2386861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Functions for Money</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955964"/>
            <a:ext cx="10515600" cy="4582687"/>
          </a:xfrm>
        </p:spPr>
        <p:txBody>
          <a:bodyPr>
            <a:normAutofit lnSpcReduction="10000"/>
          </a:bodyPr>
          <a:lstStyle/>
          <a:p>
            <a:r>
              <a:rPr lang="en-US" b="1" dirty="0"/>
              <a:t>Money</a:t>
            </a:r>
            <a:r>
              <a:rPr lang="en-US" dirty="0"/>
              <a:t> - whatever serves society in four functions: </a:t>
            </a:r>
          </a:p>
          <a:p>
            <a:endParaRPr lang="en-US" dirty="0"/>
          </a:p>
          <a:p>
            <a:pPr lvl="1"/>
            <a:r>
              <a:rPr lang="en-US" b="1" dirty="0"/>
              <a:t>Medium of exchange </a:t>
            </a:r>
            <a:r>
              <a:rPr lang="en-US" dirty="0"/>
              <a:t>- whatever is widely accepted as a method of payment. </a:t>
            </a:r>
          </a:p>
          <a:p>
            <a:pPr lvl="1"/>
            <a:endParaRPr lang="en-US" dirty="0"/>
          </a:p>
          <a:p>
            <a:pPr lvl="1"/>
            <a:r>
              <a:rPr lang="en-US" b="1" dirty="0"/>
              <a:t>Store of value </a:t>
            </a:r>
            <a:r>
              <a:rPr lang="en-US" dirty="0"/>
              <a:t>- something that serves as a way of preserving economic value that one can spend or consume in the future.</a:t>
            </a:r>
          </a:p>
          <a:p>
            <a:pPr lvl="1"/>
            <a:endParaRPr lang="en-US" dirty="0"/>
          </a:p>
          <a:p>
            <a:pPr lvl="1"/>
            <a:r>
              <a:rPr lang="en-US" b="1" dirty="0"/>
              <a:t>Unit of account </a:t>
            </a:r>
            <a:r>
              <a:rPr lang="en-US" dirty="0"/>
              <a:t>-  the common way in which we measure market values in an economy.</a:t>
            </a:r>
          </a:p>
          <a:p>
            <a:pPr lvl="1"/>
            <a:endParaRPr lang="en-US" dirty="0"/>
          </a:p>
          <a:p>
            <a:pPr lvl="1"/>
            <a:r>
              <a:rPr lang="en-US" b="1" dirty="0"/>
              <a:t>Standard of deferred payment </a:t>
            </a:r>
            <a:r>
              <a:rPr lang="en-US" dirty="0"/>
              <a:t>- money must also be acceptable to make purchases today that will be paid in the future.</a:t>
            </a:r>
          </a:p>
          <a:p>
            <a:endParaRPr lang="en-US" dirty="0"/>
          </a:p>
        </p:txBody>
      </p:sp>
    </p:spTree>
    <p:extLst>
      <p:ext uri="{BB962C8B-B14F-4D97-AF65-F5344CB8AC3E}">
        <p14:creationId xmlns:p14="http://schemas.microsoft.com/office/powerpoint/2010/main" val="125491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Commodity versus Fiat Money</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lstStyle/>
          <a:p>
            <a:r>
              <a:rPr lang="en-US" b="1" dirty="0"/>
              <a:t>Commodity money </a:t>
            </a:r>
            <a:r>
              <a:rPr lang="en-US" dirty="0"/>
              <a:t>- an item that is used as money, but which also has value from its use as something other than money.</a:t>
            </a:r>
          </a:p>
          <a:p>
            <a:endParaRPr lang="en-US" dirty="0"/>
          </a:p>
          <a:p>
            <a:r>
              <a:rPr lang="en-US" b="1" dirty="0"/>
              <a:t>Commodity-backed currencies </a:t>
            </a:r>
            <a:r>
              <a:rPr lang="en-US" dirty="0"/>
              <a:t>- dollar bills or other currencies with values backed up by gold or another commodity.</a:t>
            </a:r>
          </a:p>
          <a:p>
            <a:endParaRPr lang="en-US" dirty="0"/>
          </a:p>
          <a:p>
            <a:r>
              <a:rPr lang="en-US" dirty="0"/>
              <a:t>During much of its history, gold and silver backed the money supply in the United States.</a:t>
            </a:r>
          </a:p>
          <a:p>
            <a:endParaRPr lang="en-US" dirty="0"/>
          </a:p>
        </p:txBody>
      </p:sp>
    </p:spTree>
    <p:extLst>
      <p:ext uri="{BB962C8B-B14F-4D97-AF65-F5344CB8AC3E}">
        <p14:creationId xmlns:p14="http://schemas.microsoft.com/office/powerpoint/2010/main" val="168390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Commodity versus Fiat Money, Continued</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p:txBody>
          <a:bodyPr>
            <a:normAutofit lnSpcReduction="10000"/>
          </a:bodyPr>
          <a:lstStyle/>
          <a:p>
            <a:r>
              <a:rPr lang="en-US" dirty="0"/>
              <a:t>Now, by government decree, if you owe a debt, then legally speaking, you can pay that debt with the U.S. currency, even though it is not backed by a commodity.</a:t>
            </a:r>
          </a:p>
          <a:p>
            <a:endParaRPr lang="en-US" dirty="0"/>
          </a:p>
          <a:p>
            <a:r>
              <a:rPr lang="en-US" b="1" dirty="0"/>
              <a:t>Fiat money </a:t>
            </a:r>
            <a:r>
              <a:rPr lang="en-US" dirty="0"/>
              <a:t>- has no intrinsic value, but is declared by a government to be the country's legal tender.</a:t>
            </a:r>
          </a:p>
          <a:p>
            <a:endParaRPr lang="en-US" dirty="0"/>
          </a:p>
          <a:p>
            <a:r>
              <a:rPr lang="en-US" dirty="0"/>
              <a:t>The only backing of our money is universal faith and trust that the currency has value, and nothing more.</a:t>
            </a:r>
          </a:p>
          <a:p>
            <a:endParaRPr lang="en-US" dirty="0"/>
          </a:p>
        </p:txBody>
      </p:sp>
    </p:spTree>
    <p:extLst>
      <p:ext uri="{BB962C8B-B14F-4D97-AF65-F5344CB8AC3E}">
        <p14:creationId xmlns:p14="http://schemas.microsoft.com/office/powerpoint/2010/main" val="89479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r>
              <a:rPr lang="en-US" dirty="0"/>
              <a:t>A Silver Certificate and a Modern U.S. Bill</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4564749"/>
            <a:ext cx="10515600" cy="1212879"/>
          </a:xfrm>
        </p:spPr>
        <p:txBody>
          <a:bodyPr>
            <a:normAutofit fontScale="62500" lnSpcReduction="20000"/>
          </a:bodyPr>
          <a:lstStyle/>
          <a:p>
            <a:r>
              <a:rPr lang="en-US" dirty="0"/>
              <a:t>Until 1958, silver certificates were commodity-backed money - backed by silver, as indicated by the words “Silver Certificate” printed on the bill, pictured at bottom. </a:t>
            </a:r>
          </a:p>
          <a:p>
            <a:r>
              <a:rPr lang="en-US" dirty="0"/>
              <a:t>Today, The Federal Reserve backs U.S. bills, but as fiat money (inconvertible paper money made legal tender by a government decree). (Credit: "One Dollar Bills" by “</a:t>
            </a:r>
            <a:r>
              <a:rPr lang="en-US" dirty="0" err="1"/>
              <a:t>The.Comedian</a:t>
            </a:r>
            <a:r>
              <a:rPr lang="en-US" dirty="0"/>
              <a:t>”/Flickr Creative Commons, CC BY 2.0)</a:t>
            </a:r>
          </a:p>
          <a:p>
            <a:endParaRPr lang="en-US" dirty="0"/>
          </a:p>
        </p:txBody>
      </p:sp>
      <p:pic>
        <p:nvPicPr>
          <p:cNvPr id="2" name="Shape 125" descr="An image of two dollar bills, with the lower one from before 1958, and indicating that it is a silver certificate.">
            <a:extLst>
              <a:ext uri="{FF2B5EF4-FFF2-40B4-BE49-F238E27FC236}">
                <a16:creationId xmlns:a16="http://schemas.microsoft.com/office/drawing/2014/main" id="{EB17B3EF-2D8A-0BF3-2D9E-0A0EBF319988}"/>
              </a:ext>
            </a:extLst>
          </p:cNvPr>
          <p:cNvPicPr preferRelativeResize="0">
            <a:picLocks/>
          </p:cNvPicPr>
          <p:nvPr/>
        </p:nvPicPr>
        <p:blipFill rotWithShape="1">
          <a:blip r:embed="rId2">
            <a:alphaModFix/>
          </a:blip>
          <a:srcRect/>
          <a:stretch/>
        </p:blipFill>
        <p:spPr>
          <a:xfrm>
            <a:off x="4143500" y="1205515"/>
            <a:ext cx="3904999" cy="2943428"/>
          </a:xfrm>
          <a:prstGeom prst="rect">
            <a:avLst/>
          </a:prstGeom>
          <a:noFill/>
          <a:ln>
            <a:noFill/>
          </a:ln>
        </p:spPr>
      </p:pic>
    </p:spTree>
    <p:extLst>
      <p:ext uri="{BB962C8B-B14F-4D97-AF65-F5344CB8AC3E}">
        <p14:creationId xmlns:p14="http://schemas.microsoft.com/office/powerpoint/2010/main" val="186378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048BE-F70B-9C9B-19F6-40D08AB473B2}"/>
              </a:ext>
            </a:extLst>
          </p:cNvPr>
          <p:cNvSpPr>
            <a:spLocks noGrp="1"/>
          </p:cNvSpPr>
          <p:nvPr>
            <p:ph type="title"/>
          </p:nvPr>
        </p:nvSpPr>
        <p:spPr/>
        <p:txBody>
          <a:bodyPr>
            <a:normAutofit fontScale="90000"/>
          </a:bodyPr>
          <a:lstStyle/>
          <a:p>
            <a:pPr lvl="0">
              <a:spcBef>
                <a:spcPts val="0"/>
              </a:spcBef>
            </a:pPr>
            <a:r>
              <a:rPr lang="en-US" dirty="0"/>
              <a:t>27.2 Measuring Money: Currency, M1, and M2</a:t>
            </a:r>
          </a:p>
        </p:txBody>
      </p:sp>
      <p:sp>
        <p:nvSpPr>
          <p:cNvPr id="7" name="Content Placeholder 6">
            <a:extLst>
              <a:ext uri="{FF2B5EF4-FFF2-40B4-BE49-F238E27FC236}">
                <a16:creationId xmlns:a16="http://schemas.microsoft.com/office/drawing/2014/main" id="{1678A7CE-E45C-75CB-2663-4EC263F02209}"/>
              </a:ext>
            </a:extLst>
          </p:cNvPr>
          <p:cNvSpPr>
            <a:spLocks noGrp="1"/>
          </p:cNvSpPr>
          <p:nvPr>
            <p:ph idx="1"/>
          </p:nvPr>
        </p:nvSpPr>
        <p:spPr>
          <a:xfrm>
            <a:off x="838200" y="955964"/>
            <a:ext cx="10515600" cy="4661065"/>
          </a:xfrm>
        </p:spPr>
        <p:txBody>
          <a:bodyPr>
            <a:normAutofit fontScale="92500"/>
          </a:bodyPr>
          <a:lstStyle/>
          <a:p>
            <a:r>
              <a:rPr lang="en-US" dirty="0"/>
              <a:t>The Federal Reserve Bank: </a:t>
            </a:r>
          </a:p>
          <a:p>
            <a:pPr lvl="1"/>
            <a:r>
              <a:rPr lang="en-US" dirty="0"/>
              <a:t>The central bank of the United States,</a:t>
            </a:r>
          </a:p>
          <a:p>
            <a:pPr lvl="1"/>
            <a:r>
              <a:rPr lang="en-US" dirty="0"/>
              <a:t>Bank regulator and responsible for monetary policy, </a:t>
            </a:r>
          </a:p>
          <a:p>
            <a:pPr lvl="1"/>
            <a:r>
              <a:rPr lang="en-US" dirty="0"/>
              <a:t>Defines money according to its </a:t>
            </a:r>
            <a:r>
              <a:rPr lang="en-US" u="sng" dirty="0"/>
              <a:t>liquidity</a:t>
            </a:r>
            <a:r>
              <a:rPr lang="en-US" dirty="0"/>
              <a:t>.</a:t>
            </a:r>
          </a:p>
          <a:p>
            <a:endParaRPr lang="en-US" dirty="0"/>
          </a:p>
          <a:p>
            <a:r>
              <a:rPr lang="en-US" dirty="0"/>
              <a:t>The Federal Reserve Bank has two definitions of money: </a:t>
            </a:r>
          </a:p>
          <a:p>
            <a:pPr lvl="1"/>
            <a:r>
              <a:rPr lang="en-US" b="1" dirty="0"/>
              <a:t>M1 money supply </a:t>
            </a:r>
            <a:r>
              <a:rPr lang="en-US" dirty="0"/>
              <a:t>- a narrow definition of the money supply that includes currency and checking accounts in banks, and to a lesser degree, traveler’s checks. </a:t>
            </a:r>
          </a:p>
          <a:p>
            <a:endParaRPr lang="en-US" dirty="0"/>
          </a:p>
          <a:p>
            <a:pPr lvl="1"/>
            <a:r>
              <a:rPr lang="en-US" b="1" dirty="0"/>
              <a:t>M2 money supply </a:t>
            </a:r>
            <a:r>
              <a:rPr lang="en-US" dirty="0"/>
              <a:t>- a definition of the money supply that includes everything in M1, but also adds savings deposits, money market funds, and certificates of deposit.</a:t>
            </a:r>
          </a:p>
          <a:p>
            <a:endParaRPr lang="en-US" dirty="0"/>
          </a:p>
        </p:txBody>
      </p:sp>
    </p:spTree>
    <p:extLst>
      <p:ext uri="{BB962C8B-B14F-4D97-AF65-F5344CB8AC3E}">
        <p14:creationId xmlns:p14="http://schemas.microsoft.com/office/powerpoint/2010/main" val="459933889"/>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2142</Words>
  <Application>Microsoft Office PowerPoint</Application>
  <PresentationFormat>Widescreen</PresentationFormat>
  <Paragraphs>205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Economics</vt:lpstr>
      <vt:lpstr>Ch.27 OUTLINE</vt:lpstr>
      <vt:lpstr>Cowrie Shell or Money?</vt:lpstr>
      <vt:lpstr>27.1 Defining Money by Its Functions</vt:lpstr>
      <vt:lpstr>Functions for Money</vt:lpstr>
      <vt:lpstr>Commodity versus Fiat Money</vt:lpstr>
      <vt:lpstr>Commodity versus Fiat Money, Continued</vt:lpstr>
      <vt:lpstr>A Silver Certificate and a Modern U.S. Bill</vt:lpstr>
      <vt:lpstr>27.2 Measuring Money: Currency, M1, and M2</vt:lpstr>
      <vt:lpstr>M1 Money</vt:lpstr>
      <vt:lpstr>M2 Money</vt:lpstr>
      <vt:lpstr>The Relationship between M1 and M2 Money</vt:lpstr>
      <vt:lpstr>Where Does “Plastic Money” Fit In?</vt:lpstr>
      <vt:lpstr>27.3 The Role of Banks</vt:lpstr>
      <vt:lpstr>Banks as Financial Intermediaries</vt:lpstr>
      <vt:lpstr>Banks as Financial Intermediaries, Illustrated</vt:lpstr>
      <vt:lpstr>A Bank’s Balance Sheet</vt:lpstr>
      <vt:lpstr>A Bank’s Balance Sheet </vt:lpstr>
      <vt:lpstr>Reserves and Bankruptcy</vt:lpstr>
      <vt:lpstr>How Banks Go Bankrupt</vt:lpstr>
      <vt:lpstr>27.4 How Banks Create Money, Part 1</vt:lpstr>
      <vt:lpstr>How Banks Create Money, Part 2</vt:lpstr>
      <vt:lpstr>How Banks Create Money, Part 3</vt:lpstr>
      <vt:lpstr>The Money Multiplier and a Multi-Bank System</vt:lpstr>
      <vt:lpstr>Cautions about the Money Multiplier</vt:lpstr>
      <vt:lpstr>Cautions about the Money Multiplier,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74</cp:revision>
  <dcterms:created xsi:type="dcterms:W3CDTF">2018-05-29T21:16:34Z</dcterms:created>
  <dcterms:modified xsi:type="dcterms:W3CDTF">2025-09-16T18:07:16Z</dcterms:modified>
</cp:coreProperties>
</file>