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87" r:id="rId20"/>
    <p:sldId id="277" r:id="rId21"/>
    <p:sldId id="278" r:id="rId22"/>
    <p:sldId id="279" r:id="rId23"/>
    <p:sldId id="280" r:id="rId24"/>
    <p:sldId id="281" r:id="rId25"/>
    <p:sldId id="282" r:id="rId26"/>
    <p:sldId id="283" r:id="rId27"/>
    <p:sldId id="284" r:id="rId28"/>
    <p:sldId id="286" r:id="rId29"/>
    <p:sldId id="288" r:id="rId30"/>
    <p:sldId id="289" r:id="rId31"/>
    <p:sldId id="290" r:id="rId32"/>
    <p:sldId id="291" r:id="rId33"/>
    <p:sldId id="267" r:id="rId34"/>
    <p:sldId id="261" r:id="rId35"/>
    <p:sldId id="25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21" autoAdjust="0"/>
    <p:restoredTop sz="94674"/>
  </p:normalViewPr>
  <p:slideViewPr>
    <p:cSldViewPr snapToGrid="0" snapToObjects="1">
      <p:cViewPr varScale="1">
        <p:scale>
          <a:sx n="92" d="100"/>
          <a:sy n="92" d="100"/>
        </p:scale>
        <p:origin x="120" y="1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430563"/>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BDE1B329-9F12-52F0-023B-4829F3D5884B}"/>
              </a:ext>
            </a:extLst>
          </p:cNvPr>
          <p:cNvSpPr>
            <a:spLocks noGrp="1"/>
          </p:cNvSpPr>
          <p:nvPr>
            <p:ph type="body" sz="quarter" idx="14"/>
          </p:nvPr>
        </p:nvSpPr>
        <p:spPr>
          <a:xfrm>
            <a:off x="1524000" y="3442027"/>
            <a:ext cx="9144000" cy="717294"/>
          </a:xfrm>
        </p:spPr>
        <p:txBody>
          <a:bodyPr>
            <a:normAutofit fontScale="70000" lnSpcReduction="20000"/>
          </a:bodyPr>
          <a:lstStyle/>
          <a:p>
            <a:r>
              <a:rPr lang="en-US" sz="5500" dirty="0"/>
              <a:t>MONETARY POLICY AND BANK REGULATION</a:t>
            </a:r>
            <a:endParaRPr lang="en-US" sz="4300" cap="none" dirty="0">
              <a:solidFill>
                <a:schemeClr val="tx1"/>
              </a:solidFill>
              <a:latin typeface="+mn-lt"/>
            </a:endParaRP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A Run on the Bank</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561915"/>
            <a:ext cx="10515600" cy="1330639"/>
          </a:xfrm>
        </p:spPr>
        <p:txBody>
          <a:bodyPr>
            <a:normAutofit fontScale="85000" lnSpcReduction="20000"/>
          </a:bodyPr>
          <a:lstStyle/>
          <a:p>
            <a:r>
              <a:rPr lang="en-US" b="1" dirty="0"/>
              <a:t>Bank run </a:t>
            </a:r>
            <a:r>
              <a:rPr lang="en-US" dirty="0"/>
              <a:t>- when depositors race to the bank to withdraw their deposits for fear that otherwise they would be lost.</a:t>
            </a:r>
          </a:p>
          <a:p>
            <a:pPr lvl="1"/>
            <a:r>
              <a:rPr lang="en-US" dirty="0"/>
              <a:t>Bank runs during the Great Depression only served to worsen the economic situation. (Credit: “Depression: "Runs on Banks” by National Archives and Records Administration, Public Domain)</a:t>
            </a:r>
          </a:p>
          <a:p>
            <a:endParaRPr lang="en-US" dirty="0"/>
          </a:p>
        </p:txBody>
      </p:sp>
      <p:pic>
        <p:nvPicPr>
          <p:cNvPr id="2" name="Shape 141" descr="Image of people on line outside a bank during the Great Depression.  The line is very long and the entire area is very crowded and chaotic.">
            <a:extLst>
              <a:ext uri="{FF2B5EF4-FFF2-40B4-BE49-F238E27FC236}">
                <a16:creationId xmlns:a16="http://schemas.microsoft.com/office/drawing/2014/main" id="{97B7AABA-25EF-775E-BE9C-91F808EC14F6}"/>
              </a:ext>
            </a:extLst>
          </p:cNvPr>
          <p:cNvPicPr preferRelativeResize="0">
            <a:picLocks/>
          </p:cNvPicPr>
          <p:nvPr/>
        </p:nvPicPr>
        <p:blipFill rotWithShape="1">
          <a:blip r:embed="rId2">
            <a:alphaModFix/>
          </a:blip>
          <a:srcRect/>
          <a:stretch/>
        </p:blipFill>
        <p:spPr>
          <a:xfrm>
            <a:off x="4180244" y="1130619"/>
            <a:ext cx="3831512" cy="3090385"/>
          </a:xfrm>
          <a:prstGeom prst="rect">
            <a:avLst/>
          </a:prstGeom>
          <a:noFill/>
          <a:ln>
            <a:noFill/>
          </a:ln>
        </p:spPr>
      </p:pic>
    </p:spTree>
    <p:extLst>
      <p:ext uri="{BB962C8B-B14F-4D97-AF65-F5344CB8AC3E}">
        <p14:creationId xmlns:p14="http://schemas.microsoft.com/office/powerpoint/2010/main" val="30858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lvl="0">
              <a:spcBef>
                <a:spcPts val="0"/>
              </a:spcBef>
            </a:pPr>
            <a:r>
              <a:rPr lang="en-US" dirty="0"/>
              <a:t>Deposit Insurance and Lender of Last Resort</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4373682"/>
          </a:xfrm>
        </p:spPr>
        <p:txBody>
          <a:bodyPr>
            <a:normAutofit/>
          </a:bodyPr>
          <a:lstStyle/>
          <a:p>
            <a:r>
              <a:rPr lang="en-US" dirty="0"/>
              <a:t>The risk of bank runs can create instability in the banking system.</a:t>
            </a:r>
          </a:p>
          <a:p>
            <a:endParaRPr lang="en-US" dirty="0"/>
          </a:p>
          <a:p>
            <a:r>
              <a:rPr lang="en-US" dirty="0"/>
              <a:t>To protect against bank runs, Congress has put two strategies into place: </a:t>
            </a:r>
          </a:p>
          <a:p>
            <a:pPr lvl="1"/>
            <a:r>
              <a:rPr lang="en-US" b="1" dirty="0"/>
              <a:t>Deposit insurance </a:t>
            </a:r>
            <a:r>
              <a:rPr lang="en-US" dirty="0"/>
              <a:t>- an insurance system that makes sure depositors in a bank do not lose their money, even if the bank goes bankrupt.</a:t>
            </a:r>
          </a:p>
          <a:p>
            <a:pPr lvl="2"/>
            <a:r>
              <a:rPr lang="en-US" dirty="0"/>
              <a:t>Banks pay an insurance premium to the Federal Deposit Insurance Corporation (FDIC).</a:t>
            </a:r>
          </a:p>
          <a:p>
            <a:pPr lvl="1"/>
            <a:r>
              <a:rPr lang="en-US" b="1" dirty="0"/>
              <a:t>Lender of last resort </a:t>
            </a:r>
            <a:r>
              <a:rPr lang="en-US" dirty="0"/>
              <a:t>- an institution that provides short-term emergency loans in conditions of financial crisis.</a:t>
            </a:r>
          </a:p>
          <a:p>
            <a:endParaRPr lang="en-US" dirty="0"/>
          </a:p>
        </p:txBody>
      </p:sp>
    </p:spTree>
    <p:extLst>
      <p:ext uri="{BB962C8B-B14F-4D97-AF65-F5344CB8AC3E}">
        <p14:creationId xmlns:p14="http://schemas.microsoft.com/office/powerpoint/2010/main" val="200213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lvl="0">
              <a:spcBef>
                <a:spcPts val="0"/>
              </a:spcBef>
            </a:pPr>
            <a:r>
              <a:rPr lang="en-US" dirty="0"/>
              <a:t>28.3 How a Central Bank Executes Monetary Policy</a:t>
            </a:r>
            <a:endParaRPr lang="en-US" b="0" dirty="0"/>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5"/>
            <a:ext cx="10515600" cy="3998172"/>
          </a:xfrm>
        </p:spPr>
        <p:txBody>
          <a:bodyPr>
            <a:normAutofit fontScale="92500" lnSpcReduction="10000"/>
          </a:bodyPr>
          <a:lstStyle/>
          <a:p>
            <a:r>
              <a:rPr lang="en-US" dirty="0"/>
              <a:t>The Federal Reserve's most important function is to conduct the nation’s monetary policy.</a:t>
            </a:r>
          </a:p>
          <a:p>
            <a:r>
              <a:rPr lang="en-US" dirty="0"/>
              <a:t>Monetary policy involves managing interest rates and credit conditions, which influences the level of economic activity.</a:t>
            </a:r>
          </a:p>
          <a:p>
            <a:r>
              <a:rPr lang="en-US" dirty="0"/>
              <a:t>The most common monetary policy tool in the U.S. has been </a:t>
            </a:r>
          </a:p>
          <a:p>
            <a:pPr lvl="1"/>
            <a:r>
              <a:rPr lang="en-US" b="1" dirty="0"/>
              <a:t>Open market operations </a:t>
            </a:r>
            <a:r>
              <a:rPr lang="en-US" dirty="0"/>
              <a:t>- the central bank selling or buying Treasury bonds to influence the quantity of money and the level of interest rates.</a:t>
            </a:r>
          </a:p>
          <a:p>
            <a:r>
              <a:rPr lang="en-US" b="1" dirty="0"/>
              <a:t>Federal Open Market Committee (FOMC) </a:t>
            </a:r>
            <a:r>
              <a:rPr lang="en-US" dirty="0"/>
              <a:t>- makes the decisions regarding open market operations, and is comprised of 7 members of the Federal Reserve’s Board of Governors and 5 voting members from the regional Federal Reserve Banks.</a:t>
            </a:r>
          </a:p>
          <a:p>
            <a:endParaRPr lang="en-US" dirty="0"/>
          </a:p>
        </p:txBody>
      </p:sp>
    </p:spTree>
    <p:extLst>
      <p:ext uri="{BB962C8B-B14F-4D97-AF65-F5344CB8AC3E}">
        <p14:creationId xmlns:p14="http://schemas.microsoft.com/office/powerpoint/2010/main" val="81145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marL="0" marR="0" lvl="0" indent="0" rtl="0">
              <a:spcBef>
                <a:spcPts val="0"/>
              </a:spcBef>
            </a:pPr>
            <a:r>
              <a:rPr lang="en-US" dirty="0"/>
              <a:t>How Open Market Operations Increase the Money Supply</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314463"/>
            <a:ext cx="10515600" cy="1812966"/>
          </a:xfrm>
        </p:spPr>
        <p:txBody>
          <a:bodyPr>
            <a:normAutofit fontScale="85000" lnSpcReduction="20000"/>
          </a:bodyPr>
          <a:lstStyle/>
          <a:p>
            <a:r>
              <a:rPr lang="en-US" dirty="0"/>
              <a:t>(a) shows that Happy Bank starts with $460 million in assets, divided among reserves, bonds and loans, and $400 million in liabilities in the form of deposits, with a net worth of $60 million.</a:t>
            </a:r>
          </a:p>
          <a:p>
            <a:r>
              <a:rPr lang="en-US" dirty="0"/>
              <a:t>(b) shows when the central bank purchases $20 million in bonds from Happy Bank, the bond holdings of Happy Bank fall by $20 million and the bank’s reserves rise by $20 million.</a:t>
            </a:r>
          </a:p>
          <a:p>
            <a:endParaRPr lang="en-US" dirty="0"/>
          </a:p>
        </p:txBody>
      </p:sp>
      <p:pic>
        <p:nvPicPr>
          <p:cNvPr id="4" name="Picture 3" descr="The figure shows 3 t-accounts. T-account (a) has the following assets: reserves = 40; bonds = 120; loans = 300. T-account (a) has the following Liabilities: deposits = 400; net worth = 60. T-account (b) has the following assets: reserves = (40 + 20 = 60); bonds = (120 – 20 = 100); loans = 300. T-account (b) has the following liabilities: deposits = 400; net worth = 60. T-account (c) has the following assets: reserves = (60 – 20 = 40); bonds = 100; loans = (300 + 20 = 320). T-account (c) has the following liabilities: deposits = 400; net worth = 60.">
            <a:extLst>
              <a:ext uri="{FF2B5EF4-FFF2-40B4-BE49-F238E27FC236}">
                <a16:creationId xmlns:a16="http://schemas.microsoft.com/office/drawing/2014/main" id="{70021F87-959B-2A8A-7CAB-892B7A67C254}"/>
              </a:ext>
            </a:extLst>
          </p:cNvPr>
          <p:cNvPicPr>
            <a:picLocks noChangeAspect="1"/>
          </p:cNvPicPr>
          <p:nvPr/>
        </p:nvPicPr>
        <p:blipFill>
          <a:blip r:embed="rId2"/>
          <a:stretch>
            <a:fillRect/>
          </a:stretch>
        </p:blipFill>
        <p:spPr>
          <a:xfrm>
            <a:off x="2968918" y="873083"/>
            <a:ext cx="6254164" cy="3358005"/>
          </a:xfrm>
          <a:prstGeom prst="rect">
            <a:avLst/>
          </a:prstGeom>
        </p:spPr>
      </p:pic>
    </p:spTree>
    <p:extLst>
      <p:ext uri="{BB962C8B-B14F-4D97-AF65-F5344CB8AC3E}">
        <p14:creationId xmlns:p14="http://schemas.microsoft.com/office/powerpoint/2010/main" val="334389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marL="0" marR="0" lvl="0" indent="0" rtl="0">
              <a:spcBef>
                <a:spcPts val="0"/>
              </a:spcBef>
            </a:pPr>
            <a:r>
              <a:rPr lang="en-US" dirty="0"/>
              <a:t>How Open Market Operations Increase the Money Supply, Continued</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377933"/>
            <a:ext cx="10515600" cy="1562896"/>
          </a:xfrm>
        </p:spPr>
        <p:txBody>
          <a:bodyPr>
            <a:normAutofit fontScale="77500" lnSpcReduction="20000"/>
          </a:bodyPr>
          <a:lstStyle/>
          <a:p>
            <a:r>
              <a:rPr lang="en-US" dirty="0"/>
              <a:t>However, Happy Bank only wants to hold $40 million in reserves (the quantity of reserves with which it started), </a:t>
            </a:r>
          </a:p>
          <a:p>
            <a:r>
              <a:rPr lang="en-US" dirty="0"/>
              <a:t>So, (c) shows the bank loans out the extra $20 million in reserves and its loans rise by $20 million.</a:t>
            </a:r>
          </a:p>
          <a:p>
            <a:r>
              <a:rPr lang="en-US" dirty="0"/>
              <a:t>The central bank's open market operation causes an expansion of the money supply.</a:t>
            </a:r>
          </a:p>
          <a:p>
            <a:endParaRPr lang="en-US" dirty="0"/>
          </a:p>
        </p:txBody>
      </p:sp>
      <p:pic>
        <p:nvPicPr>
          <p:cNvPr id="3" name="Picture 2" descr="The figure shows 3 t-accounts. T-account (a) has the following assets: reserves = 40; bonds = 120; loans = 300. T-account (a) has the following Liabilities: deposits = 400; net worth = 60. T-account (b) has the following assets: reserves = (40 + 20 = 60); bonds = (120 – 20 = 100); loans = 300. T-account (b) has the following liabilities: deposits = 400; net worth = 60. T-account (c) has the following assets: reserves = (60 – 20 = 40); bonds = 100; loans = (300 + 20 = 320). T-account (c) has the following liabilities: deposits = 400; net worth = 60.">
            <a:extLst>
              <a:ext uri="{FF2B5EF4-FFF2-40B4-BE49-F238E27FC236}">
                <a16:creationId xmlns:a16="http://schemas.microsoft.com/office/drawing/2014/main" id="{C8A7C710-2F2B-1F56-894D-43001D469EC3}"/>
              </a:ext>
            </a:extLst>
          </p:cNvPr>
          <p:cNvPicPr>
            <a:picLocks noChangeAspect="1"/>
          </p:cNvPicPr>
          <p:nvPr/>
        </p:nvPicPr>
        <p:blipFill>
          <a:blip r:embed="rId2"/>
          <a:stretch>
            <a:fillRect/>
          </a:stretch>
        </p:blipFill>
        <p:spPr>
          <a:xfrm>
            <a:off x="2968918" y="873083"/>
            <a:ext cx="6254164" cy="3358005"/>
          </a:xfrm>
          <a:prstGeom prst="rect">
            <a:avLst/>
          </a:prstGeom>
        </p:spPr>
      </p:pic>
    </p:spTree>
    <p:extLst>
      <p:ext uri="{BB962C8B-B14F-4D97-AF65-F5344CB8AC3E}">
        <p14:creationId xmlns:p14="http://schemas.microsoft.com/office/powerpoint/2010/main" val="35891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lvl="0" rtl="0">
              <a:spcBef>
                <a:spcPts val="0"/>
              </a:spcBef>
            </a:pPr>
            <a:r>
              <a:rPr lang="en-US" dirty="0"/>
              <a:t>How Open Market Operations Decrease the Money Supply</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719452"/>
            <a:ext cx="10515600" cy="1323109"/>
          </a:xfrm>
        </p:spPr>
        <p:txBody>
          <a:bodyPr>
            <a:normAutofit fontScale="70000" lnSpcReduction="20000"/>
          </a:bodyPr>
          <a:lstStyle/>
          <a:p>
            <a:r>
              <a:rPr lang="en-US" dirty="0"/>
              <a:t>(a) shows the balance sheet of Happy Bank before the central bank sells bonds in the open market. </a:t>
            </a:r>
          </a:p>
          <a:p>
            <a:r>
              <a:rPr lang="en-US" dirty="0"/>
              <a:t>(b) shows when Happy Bank purchases $30 million in bonds, Happy Bank sends $30 million of its reserves to the central bank, but now holds an additional $30 million in bonds.</a:t>
            </a:r>
          </a:p>
          <a:p>
            <a:endParaRPr lang="en-US" dirty="0"/>
          </a:p>
        </p:txBody>
      </p:sp>
      <p:pic>
        <p:nvPicPr>
          <p:cNvPr id="5" name="Picture 4" descr="The figure shows 3 t-accounts. T-account (a) has the following assets: reserves = 40; bonds = 120; loans = 300. T-account (a) has the following Liabilities: deposits = 400; net worth = 60. T-account (b) has the following assets: reserves = (40 – 30 = 10); bonds = (120 + 30 = 150); loans = 300. T-account (b) has the following liabilities: deposits = 400; net worth = 60. T-account (c) has the following assets: reserves = (10 + 30 = 40); bonds = 150; loans = (300 – 30 = 270). T-account (c) has the following liabilities: deposits = 400; net worth = 60.">
            <a:extLst>
              <a:ext uri="{FF2B5EF4-FFF2-40B4-BE49-F238E27FC236}">
                <a16:creationId xmlns:a16="http://schemas.microsoft.com/office/drawing/2014/main" id="{B7FC281D-990D-1709-1216-0DA02D3DF040}"/>
              </a:ext>
            </a:extLst>
          </p:cNvPr>
          <p:cNvPicPr>
            <a:picLocks noChangeAspect="1"/>
          </p:cNvPicPr>
          <p:nvPr/>
        </p:nvPicPr>
        <p:blipFill>
          <a:blip r:embed="rId2"/>
          <a:stretch>
            <a:fillRect/>
          </a:stretch>
        </p:blipFill>
        <p:spPr>
          <a:xfrm>
            <a:off x="2669738" y="935566"/>
            <a:ext cx="6852524" cy="3638028"/>
          </a:xfrm>
          <a:prstGeom prst="rect">
            <a:avLst/>
          </a:prstGeom>
        </p:spPr>
      </p:pic>
    </p:spTree>
    <p:extLst>
      <p:ext uri="{BB962C8B-B14F-4D97-AF65-F5344CB8AC3E}">
        <p14:creationId xmlns:p14="http://schemas.microsoft.com/office/powerpoint/2010/main" val="350306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lvl="0" rtl="0">
              <a:spcBef>
                <a:spcPts val="0"/>
              </a:spcBef>
            </a:pPr>
            <a:r>
              <a:rPr lang="en-US" dirty="0"/>
              <a:t>How Open Market Operations Decrease the Money Supply, Continued</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719451"/>
            <a:ext cx="10515600" cy="1604391"/>
          </a:xfrm>
        </p:spPr>
        <p:txBody>
          <a:bodyPr>
            <a:normAutofit fontScale="70000" lnSpcReduction="20000"/>
          </a:bodyPr>
          <a:lstStyle/>
          <a:p>
            <a:r>
              <a:rPr lang="en-US" dirty="0"/>
              <a:t>However, (c) shows that Happy Bank wants to hold $40 million in reserves, so it will adjust down the quantity of its loans by $30 million, to bring its reserves back to the desired level.</a:t>
            </a:r>
          </a:p>
          <a:p>
            <a:r>
              <a:rPr lang="en-US" dirty="0"/>
              <a:t>A bank can easily reduce its quantity of loans by slowing down or briefly stopping to make new loans.</a:t>
            </a:r>
          </a:p>
          <a:p>
            <a:r>
              <a:rPr lang="en-US" dirty="0"/>
              <a:t>This operation causes the money supply to decrease.</a:t>
            </a:r>
          </a:p>
          <a:p>
            <a:endParaRPr lang="en-US" dirty="0"/>
          </a:p>
        </p:txBody>
      </p:sp>
      <p:pic>
        <p:nvPicPr>
          <p:cNvPr id="3" name="Picture 2" descr="The figure shows 3 t-accounts. T-account (a) has the following assets: reserves = 40; bonds = 120; loans = 300. T-account (a) has the following Liabilities: deposits = 400; net worth = 60. T-account (b) has the following assets: reserves = (40 – 30 = 10); bonds = (120 + 30 = 150); loans = 300. T-account (b) has the following liabilities: deposits = 400; net worth = 60. T-account (c) has the following assets: reserves = (10 + 30 = 40); bonds = 150; loans = (300 – 30 = 270). T-account (c) has the following liabilities: deposits = 400; net worth = 60.">
            <a:extLst>
              <a:ext uri="{FF2B5EF4-FFF2-40B4-BE49-F238E27FC236}">
                <a16:creationId xmlns:a16="http://schemas.microsoft.com/office/drawing/2014/main" id="{A673DB22-17C8-3EFE-3006-D9539A9113DB}"/>
              </a:ext>
            </a:extLst>
          </p:cNvPr>
          <p:cNvPicPr>
            <a:picLocks noChangeAspect="1"/>
          </p:cNvPicPr>
          <p:nvPr/>
        </p:nvPicPr>
        <p:blipFill>
          <a:blip r:embed="rId2"/>
          <a:stretch>
            <a:fillRect/>
          </a:stretch>
        </p:blipFill>
        <p:spPr>
          <a:xfrm>
            <a:off x="2669738" y="935566"/>
            <a:ext cx="6852524" cy="3638028"/>
          </a:xfrm>
          <a:prstGeom prst="rect">
            <a:avLst/>
          </a:prstGeom>
        </p:spPr>
      </p:pic>
    </p:spTree>
    <p:extLst>
      <p:ext uri="{BB962C8B-B14F-4D97-AF65-F5344CB8AC3E}">
        <p14:creationId xmlns:p14="http://schemas.microsoft.com/office/powerpoint/2010/main" val="236438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Changing Reserve Requirements</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4713316"/>
          </a:xfrm>
        </p:spPr>
        <p:txBody>
          <a:bodyPr>
            <a:normAutofit fontScale="85000" lnSpcReduction="10000"/>
          </a:bodyPr>
          <a:lstStyle/>
          <a:p>
            <a:r>
              <a:rPr lang="en-US" dirty="0"/>
              <a:t>A second method of conducting monetary policy in a limited reserve environment is for the central bank to raise or lower the </a:t>
            </a:r>
            <a:r>
              <a:rPr lang="en-US" u="sng" dirty="0"/>
              <a:t>reserve requirement</a:t>
            </a:r>
            <a:r>
              <a:rPr lang="en-US" dirty="0"/>
              <a:t>.</a:t>
            </a:r>
          </a:p>
          <a:p>
            <a:endParaRPr lang="en-US" dirty="0"/>
          </a:p>
          <a:p>
            <a:r>
              <a:rPr lang="en-US" b="1" dirty="0"/>
              <a:t>Reserve requirement </a:t>
            </a:r>
            <a:r>
              <a:rPr lang="en-US" dirty="0"/>
              <a:t>- the percentage of each bank’s deposits that it is legally required to hold either as cash in their vault or on deposit with the central bank.</a:t>
            </a:r>
          </a:p>
          <a:p>
            <a:endParaRPr lang="en-US" dirty="0"/>
          </a:p>
          <a:p>
            <a:r>
              <a:rPr lang="en-US" dirty="0"/>
              <a:t>Greater reserve requirement = less money available to lend out. </a:t>
            </a:r>
          </a:p>
          <a:p>
            <a:endParaRPr lang="en-US" dirty="0"/>
          </a:p>
          <a:p>
            <a:r>
              <a:rPr lang="en-US" dirty="0"/>
              <a:t>Smaller reserve requirement = greater amount of money available to lend out.</a:t>
            </a:r>
          </a:p>
          <a:p>
            <a:endParaRPr lang="en-US" dirty="0"/>
          </a:p>
          <a:p>
            <a:r>
              <a:rPr lang="en-US" dirty="0"/>
              <a:t>The Fed rarely uses </a:t>
            </a:r>
            <a:r>
              <a:rPr lang="en-US" u="sng" dirty="0"/>
              <a:t>large</a:t>
            </a:r>
            <a:r>
              <a:rPr lang="en-US" dirty="0"/>
              <a:t> changes in reserve requirements to execute monetary policy; the pandemic was an exception for obvious reasons.</a:t>
            </a:r>
          </a:p>
        </p:txBody>
      </p:sp>
    </p:spTree>
    <p:extLst>
      <p:ext uri="{BB962C8B-B14F-4D97-AF65-F5344CB8AC3E}">
        <p14:creationId xmlns:p14="http://schemas.microsoft.com/office/powerpoint/2010/main" val="124293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Changing the Discount Rate</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4621876"/>
          </a:xfrm>
        </p:spPr>
        <p:txBody>
          <a:bodyPr>
            <a:normAutofit fontScale="85000" lnSpcReduction="20000"/>
          </a:bodyPr>
          <a:lstStyle/>
          <a:p>
            <a:r>
              <a:rPr lang="en-US" dirty="0"/>
              <a:t>The third traditional method for conducting monetary policy is to raise or lower the discount rate.</a:t>
            </a:r>
          </a:p>
          <a:p>
            <a:endParaRPr lang="en-US" dirty="0"/>
          </a:p>
          <a:p>
            <a:r>
              <a:rPr lang="en-US" b="1" dirty="0"/>
              <a:t>Discount rate </a:t>
            </a:r>
            <a:r>
              <a:rPr lang="en-US" dirty="0"/>
              <a:t>- the interest rate charged by the central bank on the loans that it gives to other commercial banks.</a:t>
            </a:r>
          </a:p>
          <a:p>
            <a:endParaRPr lang="en-US" dirty="0"/>
          </a:p>
          <a:p>
            <a:r>
              <a:rPr lang="en-US" dirty="0"/>
              <a:t>If the central bank raises the discount rate, than commercial banks will reduce their borrowing of reserves from the Fed, and instead call in loans to replace those reserves.</a:t>
            </a:r>
          </a:p>
          <a:p>
            <a:pPr lvl="1"/>
            <a:r>
              <a:rPr lang="en-US" dirty="0"/>
              <a:t>Since fewer loans are available, the money supply falls and market interest rates rise.</a:t>
            </a:r>
          </a:p>
          <a:p>
            <a:endParaRPr lang="en-US" dirty="0"/>
          </a:p>
          <a:p>
            <a:r>
              <a:rPr lang="en-US" dirty="0"/>
              <a:t>If the central bank lowers the discount rate it charges to banks, the process works in reverse.</a:t>
            </a:r>
          </a:p>
          <a:p>
            <a:endParaRPr lang="en-US" dirty="0"/>
          </a:p>
        </p:txBody>
      </p:sp>
    </p:spTree>
    <p:extLst>
      <p:ext uri="{BB962C8B-B14F-4D97-AF65-F5344CB8AC3E}">
        <p14:creationId xmlns:p14="http://schemas.microsoft.com/office/powerpoint/2010/main" val="393142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Quantitative Easing</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3950887"/>
          </a:xfrm>
        </p:spPr>
        <p:txBody>
          <a:bodyPr>
            <a:normAutofit fontScale="92500" lnSpcReduction="20000"/>
          </a:bodyPr>
          <a:lstStyle/>
          <a:p>
            <a:r>
              <a:rPr lang="en-US" b="1" dirty="0"/>
              <a:t>Quantitative easing (QE) </a:t>
            </a:r>
            <a:r>
              <a:rPr lang="en-US" dirty="0"/>
              <a:t>- the purchase of long term government and private mortgage-backed securities by central banks to make credit available in hopes of stimulating aggregate demand.</a:t>
            </a:r>
          </a:p>
          <a:p>
            <a:endParaRPr lang="en-US" dirty="0"/>
          </a:p>
          <a:p>
            <a:r>
              <a:rPr lang="en-US" dirty="0"/>
              <a:t>Used in the 2008 recession.</a:t>
            </a:r>
          </a:p>
          <a:p>
            <a:endParaRPr lang="en-US" dirty="0"/>
          </a:p>
          <a:p>
            <a:r>
              <a:rPr lang="en-US" dirty="0"/>
              <a:t>Quantitative easing differs from traditional monetary policy in several key ways:</a:t>
            </a:r>
          </a:p>
          <a:p>
            <a:pPr lvl="1"/>
            <a:r>
              <a:rPr lang="en-US" dirty="0"/>
              <a:t>The Fed purchasing long term Treasury bonds, rather than short term Treasury bills.</a:t>
            </a:r>
          </a:p>
          <a:p>
            <a:pPr lvl="1"/>
            <a:r>
              <a:rPr lang="en-US" dirty="0"/>
              <a:t>Instead of purchasing Treasury securities, the Fed also began purchasing private mortgage-backed securities.</a:t>
            </a:r>
          </a:p>
          <a:p>
            <a:endParaRPr lang="en-US" dirty="0"/>
          </a:p>
        </p:txBody>
      </p:sp>
    </p:spTree>
    <p:extLst>
      <p:ext uri="{BB962C8B-B14F-4D97-AF65-F5344CB8AC3E}">
        <p14:creationId xmlns:p14="http://schemas.microsoft.com/office/powerpoint/2010/main" val="79902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Ch.28 OUTLINE</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lstStyle/>
          <a:p>
            <a:r>
              <a:rPr lang="en-US" dirty="0"/>
              <a:t>28.1: The Federal Reserve Banking System and Central Banks</a:t>
            </a:r>
          </a:p>
          <a:p>
            <a:r>
              <a:rPr lang="en-US" dirty="0"/>
              <a:t>28.2: Bank Regulation</a:t>
            </a:r>
          </a:p>
          <a:p>
            <a:r>
              <a:rPr lang="en-US" dirty="0"/>
              <a:t>28.3: How a Central Bank Executes Monetary Policy</a:t>
            </a:r>
          </a:p>
          <a:p>
            <a:r>
              <a:rPr lang="en-US" dirty="0"/>
              <a:t>28.4: Monetary Policy and Economic Outcomes</a:t>
            </a:r>
          </a:p>
          <a:p>
            <a:r>
              <a:rPr lang="en-US" dirty="0"/>
              <a:t>28.5: Pitfalls for Monetary Policy</a:t>
            </a:r>
          </a:p>
          <a:p>
            <a:endParaRPr lang="en-US" dirty="0"/>
          </a:p>
        </p:txBody>
      </p:sp>
      <p:sp>
        <p:nvSpPr>
          <p:cNvPr id="8" name="Content Placeholder 7">
            <a:extLst>
              <a:ext uri="{FF2B5EF4-FFF2-40B4-BE49-F238E27FC236}">
                <a16:creationId xmlns:a16="http://schemas.microsoft.com/office/drawing/2014/main" id="{606E60BB-DB20-1363-8730-26F24D0937D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lvl="0">
              <a:spcBef>
                <a:spcPts val="0"/>
              </a:spcBef>
            </a:pPr>
            <a:r>
              <a:rPr lang="en-US" dirty="0"/>
              <a:t>28.4 Monetary Policy and Economic Outcomes</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lstStyle/>
          <a:p>
            <a:r>
              <a:rPr lang="en-US" b="1" dirty="0"/>
              <a:t>Expansionary monetary policy</a:t>
            </a:r>
            <a:r>
              <a:rPr lang="en-US" dirty="0"/>
              <a:t> or </a:t>
            </a:r>
            <a:r>
              <a:rPr lang="en-US" b="1" dirty="0"/>
              <a:t>loose monetary policy </a:t>
            </a:r>
            <a:r>
              <a:rPr lang="en-US" dirty="0"/>
              <a:t>- a monetary policy that increases the supply of money and the quantity of loans.</a:t>
            </a:r>
          </a:p>
          <a:p>
            <a:endParaRPr lang="en-US" dirty="0"/>
          </a:p>
          <a:p>
            <a:r>
              <a:rPr lang="en-US" b="1" dirty="0"/>
              <a:t>Contractionary monetary policy</a:t>
            </a:r>
            <a:r>
              <a:rPr lang="en-US" dirty="0"/>
              <a:t> or </a:t>
            </a:r>
            <a:r>
              <a:rPr lang="en-US" b="1" dirty="0"/>
              <a:t>tight monetary policy </a:t>
            </a:r>
            <a:r>
              <a:rPr lang="en-US" dirty="0"/>
              <a:t>- a monetary policy that reduces the supply of money and loans</a:t>
            </a:r>
          </a:p>
          <a:p>
            <a:endParaRPr lang="en-US" dirty="0"/>
          </a:p>
        </p:txBody>
      </p:sp>
    </p:spTree>
    <p:extLst>
      <p:ext uri="{BB962C8B-B14F-4D97-AF65-F5344CB8AC3E}">
        <p14:creationId xmlns:p14="http://schemas.microsoft.com/office/powerpoint/2010/main" val="1210712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The Effect of Monetary Policy on Interest Rates</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4778630"/>
          </a:xfrm>
        </p:spPr>
        <p:txBody>
          <a:bodyPr>
            <a:normAutofit fontScale="92500" lnSpcReduction="10000"/>
          </a:bodyPr>
          <a:lstStyle/>
          <a:p>
            <a:r>
              <a:rPr lang="en-US" b="1" dirty="0"/>
              <a:t>Federal funds rate </a:t>
            </a:r>
            <a:r>
              <a:rPr lang="en-US" dirty="0"/>
              <a:t>- the interest rate at which one bank lends funds to another bank overnight.</a:t>
            </a:r>
          </a:p>
          <a:p>
            <a:endParaRPr lang="en-US" dirty="0"/>
          </a:p>
          <a:p>
            <a:r>
              <a:rPr lang="en-US" dirty="0"/>
              <a:t>How does a central bank “raise” interest rates? </a:t>
            </a:r>
          </a:p>
          <a:p>
            <a:endParaRPr lang="en-US" dirty="0"/>
          </a:p>
          <a:p>
            <a:pPr lvl="1"/>
            <a:r>
              <a:rPr lang="en-US" dirty="0"/>
              <a:t>Through open market operations the central bank changes bank reserves in a way which affects the supply curve of loanable funds.</a:t>
            </a:r>
          </a:p>
          <a:p>
            <a:pPr lvl="1"/>
            <a:endParaRPr lang="en-US" dirty="0"/>
          </a:p>
          <a:p>
            <a:pPr lvl="1"/>
            <a:r>
              <a:rPr lang="en-US" dirty="0"/>
              <a:t>The Federal Reserve has, since 1995, established its target federal funds rate in advance of any open market operations. </a:t>
            </a:r>
          </a:p>
          <a:p>
            <a:pPr lvl="1"/>
            <a:endParaRPr lang="en-US" dirty="0"/>
          </a:p>
          <a:p>
            <a:pPr lvl="1"/>
            <a:r>
              <a:rPr lang="en-US" dirty="0"/>
              <a:t>If open market operations do not meet the Fed’s target, the Fed can supply more or less reserves until interest rates do.</a:t>
            </a:r>
          </a:p>
          <a:p>
            <a:endParaRPr lang="en-US" dirty="0"/>
          </a:p>
        </p:txBody>
      </p:sp>
    </p:spTree>
    <p:extLst>
      <p:ext uri="{BB962C8B-B14F-4D97-AF65-F5344CB8AC3E}">
        <p14:creationId xmlns:p14="http://schemas.microsoft.com/office/powerpoint/2010/main" val="400842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Monetary Policy and Interest Rates</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240949"/>
            <a:ext cx="10515600" cy="2087286"/>
          </a:xfrm>
        </p:spPr>
        <p:txBody>
          <a:bodyPr>
            <a:normAutofit fontScale="77500" lnSpcReduction="20000"/>
          </a:bodyPr>
          <a:lstStyle/>
          <a:p>
            <a:r>
              <a:rPr lang="en-US" dirty="0"/>
              <a:t>The original equilibrium occurs at E</a:t>
            </a:r>
            <a:r>
              <a:rPr lang="en-US" baseline="-25000" dirty="0"/>
              <a:t>0</a:t>
            </a:r>
            <a:r>
              <a:rPr lang="en-US" dirty="0"/>
              <a:t>. </a:t>
            </a:r>
          </a:p>
          <a:p>
            <a:r>
              <a:rPr lang="en-US" dirty="0"/>
              <a:t>An expansionary monetary policy will shift the supply of loanable funds to the right from the original supply curve (S</a:t>
            </a:r>
            <a:r>
              <a:rPr lang="en-US" baseline="-25000" dirty="0"/>
              <a:t>0</a:t>
            </a:r>
            <a:r>
              <a:rPr lang="en-US" dirty="0"/>
              <a:t>) to the new supply curve (S</a:t>
            </a:r>
            <a:r>
              <a:rPr lang="en-US" baseline="-25000" dirty="0"/>
              <a:t>1</a:t>
            </a:r>
            <a:r>
              <a:rPr lang="en-US" dirty="0"/>
              <a:t>) and to a new equilibrium of E</a:t>
            </a:r>
            <a:r>
              <a:rPr lang="en-US" baseline="-25000" dirty="0"/>
              <a:t>1</a:t>
            </a:r>
            <a:r>
              <a:rPr lang="en-US" dirty="0"/>
              <a:t>, reducing the interest rate from 8% to 6%. </a:t>
            </a:r>
          </a:p>
          <a:p>
            <a:r>
              <a:rPr lang="en-US" dirty="0"/>
              <a:t>A contractionary monetary policy will shift the supply of loanable funds to the left from the original supply curve (S</a:t>
            </a:r>
            <a:r>
              <a:rPr lang="en-US" baseline="-25000" dirty="0"/>
              <a:t>0</a:t>
            </a:r>
            <a:r>
              <a:rPr lang="en-US" dirty="0"/>
              <a:t>) to the new supply (S</a:t>
            </a:r>
            <a:r>
              <a:rPr lang="en-US" baseline="-25000" dirty="0"/>
              <a:t>2</a:t>
            </a:r>
            <a:r>
              <a:rPr lang="en-US" dirty="0"/>
              <a:t>), and raise the interest rate from 8% to 10%.</a:t>
            </a:r>
          </a:p>
          <a:p>
            <a:endParaRPr lang="en-US" dirty="0"/>
          </a:p>
        </p:txBody>
      </p:sp>
      <p:pic>
        <p:nvPicPr>
          <p:cNvPr id="4" name="Picture 3" descr="This graph shows how monetary policy shifts the supply of loanable funds.">
            <a:extLst>
              <a:ext uri="{FF2B5EF4-FFF2-40B4-BE49-F238E27FC236}">
                <a16:creationId xmlns:a16="http://schemas.microsoft.com/office/drawing/2014/main" id="{8333D66E-67B1-2156-39E0-1BFF609A3B28}"/>
              </a:ext>
            </a:extLst>
          </p:cNvPr>
          <p:cNvPicPr>
            <a:picLocks noChangeAspect="1"/>
          </p:cNvPicPr>
          <p:nvPr/>
        </p:nvPicPr>
        <p:blipFill>
          <a:blip r:embed="rId2"/>
          <a:stretch>
            <a:fillRect/>
          </a:stretch>
        </p:blipFill>
        <p:spPr>
          <a:xfrm>
            <a:off x="4102632" y="920634"/>
            <a:ext cx="3986736" cy="3189389"/>
          </a:xfrm>
          <a:prstGeom prst="rect">
            <a:avLst/>
          </a:prstGeom>
        </p:spPr>
      </p:pic>
    </p:spTree>
    <p:extLst>
      <p:ext uri="{BB962C8B-B14F-4D97-AF65-F5344CB8AC3E}">
        <p14:creationId xmlns:p14="http://schemas.microsoft.com/office/powerpoint/2010/main" val="2688316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lvl="0">
              <a:spcBef>
                <a:spcPts val="0"/>
              </a:spcBef>
            </a:pPr>
            <a:r>
              <a:rPr lang="en-US" dirty="0"/>
              <a:t>The Effect of Monetary Policy on Aggregate Demand</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4412870"/>
          </a:xfrm>
        </p:spPr>
        <p:txBody>
          <a:bodyPr>
            <a:normAutofit fontScale="92500" lnSpcReduction="10000"/>
          </a:bodyPr>
          <a:lstStyle/>
          <a:p>
            <a:r>
              <a:rPr lang="en-US" dirty="0"/>
              <a:t>Monetary policy affects interest rates and the available quantity of loanable funds, which in turn affects several components of aggregate demand.</a:t>
            </a:r>
          </a:p>
          <a:p>
            <a:endParaRPr lang="en-US" dirty="0"/>
          </a:p>
          <a:p>
            <a:r>
              <a:rPr lang="en-US" dirty="0"/>
              <a:t>Tight or </a:t>
            </a:r>
            <a:r>
              <a:rPr lang="en-US" u="sng" dirty="0"/>
              <a:t>contractionary</a:t>
            </a:r>
            <a:r>
              <a:rPr lang="en-US" dirty="0"/>
              <a:t> monetary policy will reduce two components of aggregate demand:</a:t>
            </a:r>
          </a:p>
          <a:p>
            <a:pPr lvl="1"/>
            <a:r>
              <a:rPr lang="en-US" dirty="0"/>
              <a:t>Business investment (declines because it is less attractive for firms to borrow money).</a:t>
            </a:r>
          </a:p>
          <a:p>
            <a:pPr lvl="1"/>
            <a:r>
              <a:rPr lang="en-US" dirty="0"/>
              <a:t>Consumer borrowing for big-ticket items.</a:t>
            </a:r>
          </a:p>
          <a:p>
            <a:endParaRPr lang="en-US" dirty="0"/>
          </a:p>
          <a:p>
            <a:r>
              <a:rPr lang="en-US" dirty="0"/>
              <a:t>Conversely, loose or </a:t>
            </a:r>
            <a:r>
              <a:rPr lang="en-US" u="sng" dirty="0"/>
              <a:t>expansionary</a:t>
            </a:r>
            <a:r>
              <a:rPr lang="en-US" dirty="0"/>
              <a:t> monetary policy will tend to increase business investment and consumer borrowing for big-ticket items.</a:t>
            </a:r>
          </a:p>
          <a:p>
            <a:endParaRPr lang="en-US" dirty="0"/>
          </a:p>
        </p:txBody>
      </p:sp>
    </p:spTree>
    <p:extLst>
      <p:ext uri="{BB962C8B-B14F-4D97-AF65-F5344CB8AC3E}">
        <p14:creationId xmlns:p14="http://schemas.microsoft.com/office/powerpoint/2010/main" val="402014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Expansionary or Contractionary Monetary Policy</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425502"/>
            <a:ext cx="10515600" cy="1815726"/>
          </a:xfrm>
        </p:spPr>
        <p:txBody>
          <a:bodyPr>
            <a:normAutofit fontScale="77500" lnSpcReduction="20000"/>
          </a:bodyPr>
          <a:lstStyle/>
          <a:p>
            <a:r>
              <a:rPr lang="en-US" dirty="0"/>
              <a:t>In (a), the economy is originally in a recession with the equilibrium output and price shown at E</a:t>
            </a:r>
            <a:r>
              <a:rPr lang="en-US" baseline="-25000" dirty="0"/>
              <a:t>0</a:t>
            </a:r>
            <a:r>
              <a:rPr lang="en-US" dirty="0"/>
              <a:t>. </a:t>
            </a:r>
          </a:p>
          <a:p>
            <a:r>
              <a:rPr lang="en-US" dirty="0"/>
              <a:t>Expansionary monetary policy will reduce interest rates and shift aggregate demand to the right from AD</a:t>
            </a:r>
            <a:r>
              <a:rPr lang="en-US" baseline="-25000" dirty="0"/>
              <a:t>0</a:t>
            </a:r>
            <a:r>
              <a:rPr lang="en-US" dirty="0"/>
              <a:t> to AD</a:t>
            </a:r>
            <a:r>
              <a:rPr lang="en-US" baseline="-25000" dirty="0"/>
              <a:t>1</a:t>
            </a:r>
            <a:r>
              <a:rPr lang="en-US" dirty="0"/>
              <a:t>, </a:t>
            </a:r>
          </a:p>
          <a:p>
            <a:r>
              <a:rPr lang="en-US" dirty="0"/>
              <a:t>This leads to the new equilibrium (E</a:t>
            </a:r>
            <a:r>
              <a:rPr lang="en-US" baseline="-25000" dirty="0"/>
              <a:t>1</a:t>
            </a:r>
            <a:r>
              <a:rPr lang="en-US" dirty="0"/>
              <a:t>) at the potential GDP level of output with a relatively small rise in the price level.</a:t>
            </a:r>
          </a:p>
          <a:p>
            <a:endParaRPr lang="en-US" dirty="0"/>
          </a:p>
        </p:txBody>
      </p:sp>
      <p:pic>
        <p:nvPicPr>
          <p:cNvPr id="2" name="Shape 238" descr="The graph showing how changes in the money supply can restore output levels to potential GDP in times of economic instability.">
            <a:extLst>
              <a:ext uri="{FF2B5EF4-FFF2-40B4-BE49-F238E27FC236}">
                <a16:creationId xmlns:a16="http://schemas.microsoft.com/office/drawing/2014/main" id="{A4876C4E-0FD0-19C2-1544-B5D825725E8C}"/>
              </a:ext>
            </a:extLst>
          </p:cNvPr>
          <p:cNvPicPr preferRelativeResize="0">
            <a:picLocks/>
          </p:cNvPicPr>
          <p:nvPr/>
        </p:nvPicPr>
        <p:blipFill rotWithShape="1">
          <a:blip r:embed="rId2">
            <a:alphaModFix/>
          </a:blip>
          <a:srcRect l="-9037" r="-9036"/>
          <a:stretch/>
        </p:blipFill>
        <p:spPr>
          <a:xfrm>
            <a:off x="2243005" y="930758"/>
            <a:ext cx="7705990" cy="3353695"/>
          </a:xfrm>
          <a:prstGeom prst="rect">
            <a:avLst/>
          </a:prstGeom>
          <a:noFill/>
          <a:ln>
            <a:noFill/>
          </a:ln>
        </p:spPr>
      </p:pic>
    </p:spTree>
    <p:extLst>
      <p:ext uri="{BB962C8B-B14F-4D97-AF65-F5344CB8AC3E}">
        <p14:creationId xmlns:p14="http://schemas.microsoft.com/office/powerpoint/2010/main" val="2707390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Expansionary or Contractionary Monetary Policy, Continued</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494798"/>
            <a:ext cx="10515600" cy="1452507"/>
          </a:xfrm>
        </p:spPr>
        <p:txBody>
          <a:bodyPr>
            <a:normAutofit fontScale="77500" lnSpcReduction="20000"/>
          </a:bodyPr>
          <a:lstStyle/>
          <a:p>
            <a:r>
              <a:rPr lang="en-US" dirty="0"/>
              <a:t>In (b), the economy is originally producing above the potential GDP level of output at the equilibrium E</a:t>
            </a:r>
            <a:r>
              <a:rPr lang="en-US" baseline="-25000" dirty="0"/>
              <a:t>0</a:t>
            </a:r>
            <a:r>
              <a:rPr lang="en-US" dirty="0"/>
              <a:t> and is experiencing pressures for an inflationary rise in the price level. </a:t>
            </a:r>
          </a:p>
          <a:p>
            <a:r>
              <a:rPr lang="en-US" dirty="0"/>
              <a:t>Contractionary monetary policy will shift aggregate demand to the left from AD</a:t>
            </a:r>
            <a:r>
              <a:rPr lang="en-US" baseline="-25000" dirty="0"/>
              <a:t>0</a:t>
            </a:r>
            <a:r>
              <a:rPr lang="en-US" dirty="0"/>
              <a:t> to AD</a:t>
            </a:r>
            <a:r>
              <a:rPr lang="en-US" baseline="-25000" dirty="0"/>
              <a:t>1</a:t>
            </a:r>
            <a:r>
              <a:rPr lang="en-US" dirty="0"/>
              <a:t>, </a:t>
            </a:r>
          </a:p>
          <a:p>
            <a:r>
              <a:rPr lang="en-US" dirty="0"/>
              <a:t>This leads to a new equilibrium (E</a:t>
            </a:r>
            <a:r>
              <a:rPr lang="en-US" baseline="-25000" dirty="0"/>
              <a:t>1</a:t>
            </a:r>
            <a:r>
              <a:rPr lang="en-US" dirty="0"/>
              <a:t>) at the potential GDP level of output.</a:t>
            </a:r>
          </a:p>
          <a:p>
            <a:endParaRPr lang="en-US" dirty="0"/>
          </a:p>
        </p:txBody>
      </p:sp>
      <p:pic>
        <p:nvPicPr>
          <p:cNvPr id="3" name="Shape 238" descr="The graph showing how changes in the money supply can restore output levels to potential GDP in times of economic instability.">
            <a:extLst>
              <a:ext uri="{FF2B5EF4-FFF2-40B4-BE49-F238E27FC236}">
                <a16:creationId xmlns:a16="http://schemas.microsoft.com/office/drawing/2014/main" id="{B08CC9AE-8A47-5674-AB08-9FA0E5EE3D82}"/>
              </a:ext>
            </a:extLst>
          </p:cNvPr>
          <p:cNvPicPr preferRelativeResize="0">
            <a:picLocks/>
          </p:cNvPicPr>
          <p:nvPr/>
        </p:nvPicPr>
        <p:blipFill rotWithShape="1">
          <a:blip r:embed="rId2">
            <a:alphaModFix/>
          </a:blip>
          <a:srcRect l="-9037" r="-9036"/>
          <a:stretch/>
        </p:blipFill>
        <p:spPr>
          <a:xfrm>
            <a:off x="2243005" y="930758"/>
            <a:ext cx="7705990" cy="3353695"/>
          </a:xfrm>
          <a:prstGeom prst="rect">
            <a:avLst/>
          </a:prstGeom>
          <a:noFill/>
          <a:ln>
            <a:noFill/>
          </a:ln>
        </p:spPr>
      </p:pic>
    </p:spTree>
    <p:extLst>
      <p:ext uri="{BB962C8B-B14F-4D97-AF65-F5344CB8AC3E}">
        <p14:creationId xmlns:p14="http://schemas.microsoft.com/office/powerpoint/2010/main" val="283489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Countercyclical</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lstStyle/>
          <a:p>
            <a:r>
              <a:rPr lang="en-US" dirty="0"/>
              <a:t>Monetary policy should be </a:t>
            </a:r>
            <a:r>
              <a:rPr lang="en-US" u="sng" dirty="0"/>
              <a:t>countercyclical</a:t>
            </a:r>
            <a:r>
              <a:rPr lang="en-US" dirty="0"/>
              <a:t>.</a:t>
            </a:r>
          </a:p>
          <a:p>
            <a:endParaRPr lang="en-US" dirty="0"/>
          </a:p>
          <a:p>
            <a:r>
              <a:rPr lang="en-US" b="1" dirty="0"/>
              <a:t>Countercyclical</a:t>
            </a:r>
            <a:r>
              <a:rPr lang="en-US" dirty="0"/>
              <a:t> - moving in the opposite direction of the business cycle of economic downturns and upswings</a:t>
            </a:r>
          </a:p>
          <a:p>
            <a:endParaRPr lang="en-US" dirty="0"/>
          </a:p>
        </p:txBody>
      </p:sp>
    </p:spTree>
    <p:extLst>
      <p:ext uri="{BB962C8B-B14F-4D97-AF65-F5344CB8AC3E}">
        <p14:creationId xmlns:p14="http://schemas.microsoft.com/office/powerpoint/2010/main" val="1205609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The Pathways of Monetary Policy</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056845"/>
            <a:ext cx="10515600" cy="1983151"/>
          </a:xfrm>
        </p:spPr>
        <p:txBody>
          <a:bodyPr>
            <a:normAutofit fontScale="85000" lnSpcReduction="20000"/>
          </a:bodyPr>
          <a:lstStyle/>
          <a:p>
            <a:r>
              <a:rPr lang="en-US" dirty="0"/>
              <a:t>For (a), in </a:t>
            </a:r>
            <a:r>
              <a:rPr lang="en-US" u="sng" dirty="0"/>
              <a:t>expansionary</a:t>
            </a:r>
            <a:r>
              <a:rPr lang="en-US" dirty="0"/>
              <a:t> monetary policy the central bank causes the supply of money and loanable funds (M) to increase, which lowers the interest rate (r), stimulating additional borrowing for investment (I) and consumption (C), and shifting aggregate demand </a:t>
            </a:r>
            <a:r>
              <a:rPr lang="en-US" i="1" dirty="0"/>
              <a:t>right</a:t>
            </a:r>
            <a:r>
              <a:rPr lang="en-US" dirty="0"/>
              <a:t>. </a:t>
            </a:r>
          </a:p>
          <a:p>
            <a:endParaRPr lang="en-US" dirty="0"/>
          </a:p>
          <a:p>
            <a:r>
              <a:rPr lang="en-US" dirty="0"/>
              <a:t>The result is a higher price level (P) and, at least in the short run, higher real GDP. </a:t>
            </a:r>
          </a:p>
          <a:p>
            <a:endParaRPr lang="en-US" dirty="0"/>
          </a:p>
        </p:txBody>
      </p:sp>
      <p:pic>
        <p:nvPicPr>
          <p:cNvPr id="4" name="Picture 3" descr="This image is a chart showing the mechanisms through which monetary policy affects output.  Described in the slide.">
            <a:extLst>
              <a:ext uri="{FF2B5EF4-FFF2-40B4-BE49-F238E27FC236}">
                <a16:creationId xmlns:a16="http://schemas.microsoft.com/office/drawing/2014/main" id="{C17B89B5-D52E-1F66-48F9-B7EDC4DC5CA6}"/>
              </a:ext>
            </a:extLst>
          </p:cNvPr>
          <p:cNvPicPr>
            <a:picLocks noChangeAspect="1"/>
          </p:cNvPicPr>
          <p:nvPr/>
        </p:nvPicPr>
        <p:blipFill>
          <a:blip r:embed="rId2"/>
          <a:stretch>
            <a:fillRect/>
          </a:stretch>
        </p:blipFill>
        <p:spPr>
          <a:xfrm>
            <a:off x="2035429" y="1073918"/>
            <a:ext cx="8121142" cy="2698718"/>
          </a:xfrm>
          <a:prstGeom prst="rect">
            <a:avLst/>
          </a:prstGeom>
        </p:spPr>
      </p:pic>
    </p:spTree>
    <p:extLst>
      <p:ext uri="{BB962C8B-B14F-4D97-AF65-F5344CB8AC3E}">
        <p14:creationId xmlns:p14="http://schemas.microsoft.com/office/powerpoint/2010/main" val="479907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marL="0" marR="0" lvl="0" indent="0" rtl="0">
              <a:spcBef>
                <a:spcPts val="0"/>
              </a:spcBef>
            </a:pPr>
            <a:r>
              <a:rPr lang="en-US" dirty="0"/>
              <a:t>The Pathways of Monetary Policy, Continued</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056845"/>
            <a:ext cx="10515600" cy="1880120"/>
          </a:xfrm>
        </p:spPr>
        <p:txBody>
          <a:bodyPr>
            <a:normAutofit fontScale="85000" lnSpcReduction="10000"/>
          </a:bodyPr>
          <a:lstStyle/>
          <a:p>
            <a:r>
              <a:rPr lang="en-US" dirty="0"/>
              <a:t>For (b), in </a:t>
            </a:r>
            <a:r>
              <a:rPr lang="en-US" u="sng" dirty="0"/>
              <a:t>contractionary</a:t>
            </a:r>
            <a:r>
              <a:rPr lang="en-US" dirty="0"/>
              <a:t> monetary policy, the central bank causes the supply of money (M) and credit in the economy to decrease, which raises the interest rate (r), discouraging borrowing for investment (I) and consumption (C), and shifting aggregate demand </a:t>
            </a:r>
            <a:r>
              <a:rPr lang="en-US" i="1" dirty="0"/>
              <a:t>left</a:t>
            </a:r>
            <a:r>
              <a:rPr lang="en-US" dirty="0"/>
              <a:t>. </a:t>
            </a:r>
          </a:p>
          <a:p>
            <a:r>
              <a:rPr lang="en-US" dirty="0"/>
              <a:t>The result is a lower price level (P) and, at least in the short run, lower real GDP.</a:t>
            </a:r>
          </a:p>
          <a:p>
            <a:endParaRPr lang="en-US" dirty="0"/>
          </a:p>
        </p:txBody>
      </p:sp>
      <p:pic>
        <p:nvPicPr>
          <p:cNvPr id="3" name="Picture 2" descr="This image is a chart showing the mechanisms through which monetary policy affects output.  Described in the slide.">
            <a:extLst>
              <a:ext uri="{FF2B5EF4-FFF2-40B4-BE49-F238E27FC236}">
                <a16:creationId xmlns:a16="http://schemas.microsoft.com/office/drawing/2014/main" id="{9942652E-89F0-CDC6-C482-8989CFA65373}"/>
              </a:ext>
            </a:extLst>
          </p:cNvPr>
          <p:cNvPicPr>
            <a:picLocks noChangeAspect="1"/>
          </p:cNvPicPr>
          <p:nvPr/>
        </p:nvPicPr>
        <p:blipFill>
          <a:blip r:embed="rId2"/>
          <a:stretch>
            <a:fillRect/>
          </a:stretch>
        </p:blipFill>
        <p:spPr>
          <a:xfrm>
            <a:off x="2035429" y="1073918"/>
            <a:ext cx="8121142" cy="2698718"/>
          </a:xfrm>
          <a:prstGeom prst="rect">
            <a:avLst/>
          </a:prstGeom>
        </p:spPr>
      </p:pic>
    </p:spTree>
    <p:extLst>
      <p:ext uri="{BB962C8B-B14F-4D97-AF65-F5344CB8AC3E}">
        <p14:creationId xmlns:p14="http://schemas.microsoft.com/office/powerpoint/2010/main" val="2958757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Federal Reserve Actions Over Last Four Decades</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673755"/>
            <a:ext cx="10515600" cy="1369017"/>
          </a:xfrm>
        </p:spPr>
        <p:txBody>
          <a:bodyPr>
            <a:normAutofit fontScale="92500" lnSpcReduction="10000"/>
          </a:bodyPr>
          <a:lstStyle/>
          <a:p>
            <a:r>
              <a:rPr lang="en-US" dirty="0"/>
              <a:t>Through the episodes here, the Federal Reserve typically reacted,</a:t>
            </a:r>
          </a:p>
          <a:p>
            <a:pPr lvl="1"/>
            <a:r>
              <a:rPr lang="en-US" dirty="0"/>
              <a:t>to higher inflation - with a contractionary monetary policy and a higher interest rate. </a:t>
            </a:r>
          </a:p>
          <a:p>
            <a:pPr lvl="1"/>
            <a:r>
              <a:rPr lang="en-US" dirty="0"/>
              <a:t>to higher unemployment - with an expansionary monetary policy and a lower interest rate.</a:t>
            </a:r>
          </a:p>
          <a:p>
            <a:endParaRPr lang="en-US" dirty="0"/>
          </a:p>
        </p:txBody>
      </p:sp>
      <p:pic>
        <p:nvPicPr>
          <p:cNvPr id="5" name="Picture 4" descr="This graph illustrates three lines: the Federal funds interest rate, the inflation rate, and the unemployment rate. The y-axis shows these rates as a percent, from –2 to 18, in increments of 2 percent. The x-axis shows years, from 1976 to 2020. Ten episodes are identified; these represent monetary policy actions undertaken by the Federal Reserve. The federal funds rate line generally follows the inflation rate line. The unemployment rate line generally moves in the opposite direction of the federal funds rate line and the inflation rate line. Episode 1 occurs in the late 1970s. The rate of inflation is greater than 10 percent in 1979 and 1980, and the federal funds rate increases from 5.5 percent in 1977 to 16 percent in 1981. This also causes the unemployment rate to increase to 10 percent in 1982. Episode 9 occurs in 2008 and 2009 during the Great Recession. The inflation rate declines to slightly negative in 2009, and the unemployment rate increases to nearly 10 percent in 2009. The federal funds rate declines to 2 percent in 2008 and to nearly 0 percent in 2009.">
            <a:extLst>
              <a:ext uri="{FF2B5EF4-FFF2-40B4-BE49-F238E27FC236}">
                <a16:creationId xmlns:a16="http://schemas.microsoft.com/office/drawing/2014/main" id="{6A63A396-4C28-B7C2-0DC0-7D9BFF286013}"/>
              </a:ext>
            </a:extLst>
          </p:cNvPr>
          <p:cNvPicPr>
            <a:picLocks noChangeAspect="1"/>
          </p:cNvPicPr>
          <p:nvPr/>
        </p:nvPicPr>
        <p:blipFill>
          <a:blip r:embed="rId2"/>
          <a:stretch>
            <a:fillRect/>
          </a:stretch>
        </p:blipFill>
        <p:spPr>
          <a:xfrm>
            <a:off x="2719070" y="815228"/>
            <a:ext cx="6753860" cy="3884046"/>
          </a:xfrm>
          <a:prstGeom prst="rect">
            <a:avLst/>
          </a:prstGeom>
        </p:spPr>
      </p:pic>
    </p:spTree>
    <p:extLst>
      <p:ext uri="{BB962C8B-B14F-4D97-AF65-F5344CB8AC3E}">
        <p14:creationId xmlns:p14="http://schemas.microsoft.com/office/powerpoint/2010/main" val="120292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a:xfrm>
            <a:off x="838200" y="365126"/>
            <a:ext cx="10515600" cy="590838"/>
          </a:xfrm>
        </p:spPr>
        <p:txBody>
          <a:bodyPr>
            <a:normAutofit fontScale="90000"/>
          </a:bodyPr>
          <a:lstStyle/>
          <a:p>
            <a:r>
              <a:rPr lang="en-US" dirty="0"/>
              <a:t>28.1 </a:t>
            </a:r>
            <a:r>
              <a:rPr lang="en-US" dirty="0" err="1"/>
              <a:t>Marriner</a:t>
            </a:r>
            <a:r>
              <a:rPr lang="en-US" dirty="0"/>
              <a:t> S. Eccles Federal Reserve Headquarters, </a:t>
            </a:r>
            <a:br>
              <a:rPr lang="en-US" dirty="0"/>
            </a:br>
            <a:r>
              <a:rPr lang="en-US" dirty="0"/>
              <a:t>Washington D.C.</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910567"/>
            <a:ext cx="10515600" cy="1068383"/>
          </a:xfrm>
        </p:spPr>
        <p:txBody>
          <a:bodyPr>
            <a:normAutofit fontScale="62500" lnSpcReduction="20000"/>
          </a:bodyPr>
          <a:lstStyle/>
          <a:p>
            <a:r>
              <a:rPr lang="en-US" dirty="0"/>
              <a:t>Some of the most influential decisions regarding monetary policy in the United States are made behind these doors. </a:t>
            </a:r>
          </a:p>
          <a:p>
            <a:pPr marL="0" indent="0">
              <a:buNone/>
            </a:pPr>
            <a:r>
              <a:rPr lang="en-US" dirty="0"/>
              <a:t>(Credit: modification of “</a:t>
            </a:r>
            <a:r>
              <a:rPr lang="en-US" dirty="0" err="1"/>
              <a:t>Marriner</a:t>
            </a:r>
            <a:r>
              <a:rPr lang="en-US" dirty="0"/>
              <a:t> S. Eccles Federal Reserve” by </a:t>
            </a:r>
            <a:r>
              <a:rPr lang="en-US" dirty="0" err="1"/>
              <a:t>LunchboxLarry</a:t>
            </a:r>
            <a:r>
              <a:rPr lang="en-US" dirty="0"/>
              <a:t>/Flickr Creative Commons, CC BY 2.0)</a:t>
            </a:r>
          </a:p>
          <a:p>
            <a:endParaRPr lang="en-US" dirty="0"/>
          </a:p>
        </p:txBody>
      </p:sp>
      <p:pic>
        <p:nvPicPr>
          <p:cNvPr id="2" name="Shape 88" descr="Picture of the Federal Reserve Headquarters">
            <a:extLst>
              <a:ext uri="{FF2B5EF4-FFF2-40B4-BE49-F238E27FC236}">
                <a16:creationId xmlns:a16="http://schemas.microsoft.com/office/drawing/2014/main" id="{922220BE-A614-8985-CB39-35CA4482D1EC}"/>
              </a:ext>
            </a:extLst>
          </p:cNvPr>
          <p:cNvPicPr preferRelativeResize="0">
            <a:picLocks/>
          </p:cNvPicPr>
          <p:nvPr/>
        </p:nvPicPr>
        <p:blipFill rotWithShape="1">
          <a:blip r:embed="rId2">
            <a:alphaModFix/>
          </a:blip>
          <a:srcRect/>
          <a:stretch/>
        </p:blipFill>
        <p:spPr>
          <a:xfrm>
            <a:off x="3102518" y="1183230"/>
            <a:ext cx="5986963" cy="3500071"/>
          </a:xfrm>
          <a:prstGeom prst="rect">
            <a:avLst/>
          </a:prstGeom>
          <a:noFill/>
          <a:ln>
            <a:noFill/>
          </a:ln>
        </p:spPr>
      </p:pic>
    </p:spTree>
    <p:extLst>
      <p:ext uri="{BB962C8B-B14F-4D97-AF65-F5344CB8AC3E}">
        <p14:creationId xmlns:p14="http://schemas.microsoft.com/office/powerpoint/2010/main" val="2560367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28.5 Pitfalls for Monetary Policy</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normAutofit fontScale="92500" lnSpcReduction="10000"/>
          </a:bodyPr>
          <a:lstStyle/>
          <a:p>
            <a:r>
              <a:rPr lang="en-US" dirty="0"/>
              <a:t>Banks are legally required to hold a minimum level of reserves, but no rule prohibits them from holding additional </a:t>
            </a:r>
            <a:r>
              <a:rPr lang="en-US" u="sng" dirty="0"/>
              <a:t>excess reserves</a:t>
            </a:r>
            <a:r>
              <a:rPr lang="en-US" dirty="0"/>
              <a:t>.</a:t>
            </a:r>
          </a:p>
          <a:p>
            <a:endParaRPr lang="en-US" dirty="0"/>
          </a:p>
          <a:p>
            <a:r>
              <a:rPr lang="en-US" b="1" dirty="0"/>
              <a:t>Excess reserves </a:t>
            </a:r>
            <a:r>
              <a:rPr lang="en-US" dirty="0"/>
              <a:t>- reserves banks hold that exceed the legally mandated limit.</a:t>
            </a:r>
          </a:p>
          <a:p>
            <a:endParaRPr lang="en-US" dirty="0"/>
          </a:p>
          <a:p>
            <a:r>
              <a:rPr lang="en-US" b="1" dirty="0"/>
              <a:t>Velocity</a:t>
            </a:r>
            <a:r>
              <a:rPr lang="en-US" dirty="0"/>
              <a:t> - the speed with which money circulates through the economy. </a:t>
            </a:r>
          </a:p>
          <a:p>
            <a:pPr marL="0" indent="0" algn="ctr">
              <a:buNone/>
            </a:pPr>
            <a:r>
              <a:rPr lang="en-US" dirty="0"/>
              <a:t>Velocity =  </a:t>
            </a:r>
            <a:r>
              <a:rPr lang="en-US" u="sng" dirty="0"/>
              <a:t>nominal GDP</a:t>
            </a:r>
          </a:p>
          <a:p>
            <a:pPr marL="0" indent="0" algn="ctr">
              <a:buNone/>
            </a:pPr>
            <a:r>
              <a:rPr lang="en-US" dirty="0"/>
              <a:t>                    money supply</a:t>
            </a:r>
          </a:p>
          <a:p>
            <a:endParaRPr lang="en-US" dirty="0"/>
          </a:p>
        </p:txBody>
      </p:sp>
    </p:spTree>
    <p:extLst>
      <p:ext uri="{BB962C8B-B14F-4D97-AF65-F5344CB8AC3E}">
        <p14:creationId xmlns:p14="http://schemas.microsoft.com/office/powerpoint/2010/main" val="3361095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Unpredictable Movements of Velocity</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4582687"/>
          </a:xfrm>
        </p:spPr>
        <p:txBody>
          <a:bodyPr>
            <a:normAutofit fontScale="85000" lnSpcReduction="20000"/>
          </a:bodyPr>
          <a:lstStyle/>
          <a:p>
            <a:r>
              <a:rPr lang="en-US" dirty="0"/>
              <a:t>Rewrite the definition of velocity so that the money supply is on the left-hand side of the equation. This is called the </a:t>
            </a:r>
            <a:r>
              <a:rPr lang="en-US" b="1" dirty="0"/>
              <a:t>basic quantity equation of money</a:t>
            </a:r>
            <a:r>
              <a:rPr lang="en-US" dirty="0"/>
              <a:t>:</a:t>
            </a:r>
          </a:p>
          <a:p>
            <a:pPr marL="0" indent="0" algn="ctr">
              <a:buNone/>
            </a:pPr>
            <a:r>
              <a:rPr lang="en-US" dirty="0"/>
              <a:t>Money supply × velocity = Nominal GDP</a:t>
            </a:r>
          </a:p>
          <a:p>
            <a:endParaRPr lang="en-US" dirty="0"/>
          </a:p>
          <a:p>
            <a:r>
              <a:rPr lang="en-US" dirty="0"/>
              <a:t>Recall that:</a:t>
            </a:r>
          </a:p>
          <a:p>
            <a:pPr marL="0" indent="0" algn="ctr">
              <a:buNone/>
            </a:pPr>
            <a:r>
              <a:rPr lang="en-US" dirty="0"/>
              <a:t>Nominal GDP = Price Level (or GDP Deflator) × Real GDP</a:t>
            </a:r>
          </a:p>
          <a:p>
            <a:endParaRPr lang="en-US" dirty="0"/>
          </a:p>
          <a:p>
            <a:r>
              <a:rPr lang="en-US" dirty="0"/>
              <a:t>Therefore,</a:t>
            </a:r>
          </a:p>
          <a:p>
            <a:pPr marL="0" indent="0" algn="ctr">
              <a:buNone/>
            </a:pPr>
            <a:r>
              <a:rPr lang="en-US" dirty="0"/>
              <a:t>Money Supply × velocity = Price Level × Real GDP</a:t>
            </a:r>
          </a:p>
          <a:p>
            <a:endParaRPr lang="en-US" dirty="0"/>
          </a:p>
          <a:p>
            <a:r>
              <a:rPr lang="en-US" dirty="0"/>
              <a:t>Looking at this equation, we see that changes in velocity can cause problems for monetary policy.</a:t>
            </a:r>
          </a:p>
          <a:p>
            <a:endParaRPr lang="en-US" dirty="0"/>
          </a:p>
        </p:txBody>
      </p:sp>
    </p:spTree>
    <p:extLst>
      <p:ext uri="{BB962C8B-B14F-4D97-AF65-F5344CB8AC3E}">
        <p14:creationId xmlns:p14="http://schemas.microsoft.com/office/powerpoint/2010/main" val="20244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Velocity Calculated Using M1</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298758"/>
            <a:ext cx="10515600" cy="1706257"/>
          </a:xfrm>
        </p:spPr>
        <p:txBody>
          <a:bodyPr>
            <a:normAutofit fontScale="70000" lnSpcReduction="20000"/>
          </a:bodyPr>
          <a:lstStyle/>
          <a:p>
            <a:r>
              <a:rPr lang="en-US" dirty="0"/>
              <a:t>Velocity is the nominal GDP divided by the money supply for a given year. </a:t>
            </a:r>
          </a:p>
          <a:p>
            <a:r>
              <a:rPr lang="en-US" dirty="0"/>
              <a:t>We can calculate different measures of velocity by using different measures of the money supply. </a:t>
            </a:r>
          </a:p>
          <a:p>
            <a:r>
              <a:rPr lang="en-US" dirty="0"/>
              <a:t>Velocity, as calculated by using M1 money supply, has lacked a steady trend since the 1980s, instead bouncing up and down. Note also that the redefinition of M1 to include savings deposits in 2020 (see Money and Banking) drastically increased M1 in 2020, causing velocity to plummet. (credit: Federal Reserve Bank of St. Louis)</a:t>
            </a:r>
          </a:p>
          <a:p>
            <a:endParaRPr lang="en-US" dirty="0"/>
          </a:p>
        </p:txBody>
      </p:sp>
      <p:pic>
        <p:nvPicPr>
          <p:cNvPr id="4" name="Picture 3" descr="This graph illustrates the change in the velocity of money over time. The y-axis measures velocity, as a number from 0 to 12, measured in increments of 2. The x-axis measures years, from 1966 to 2020. In 1966, velocity is around 5, and it increases to around 8 in 1981, then it is fairly steady until 1994, when it increases again to nearly 10 in 2007, then it decreases to around 6 in 2019, and drops to around 3 in 2020.">
            <a:extLst>
              <a:ext uri="{FF2B5EF4-FFF2-40B4-BE49-F238E27FC236}">
                <a16:creationId xmlns:a16="http://schemas.microsoft.com/office/drawing/2014/main" id="{22208549-417C-34BD-89C4-169AB43BBDE0}"/>
              </a:ext>
            </a:extLst>
          </p:cNvPr>
          <p:cNvPicPr>
            <a:picLocks noChangeAspect="1"/>
          </p:cNvPicPr>
          <p:nvPr/>
        </p:nvPicPr>
        <p:blipFill>
          <a:blip r:embed="rId2"/>
          <a:stretch>
            <a:fillRect/>
          </a:stretch>
        </p:blipFill>
        <p:spPr>
          <a:xfrm>
            <a:off x="2809028" y="973667"/>
            <a:ext cx="6573943" cy="3141133"/>
          </a:xfrm>
          <a:prstGeom prst="rect">
            <a:avLst/>
          </a:prstGeom>
        </p:spPr>
      </p:pic>
    </p:spTree>
    <p:extLst>
      <p:ext uri="{BB962C8B-B14F-4D97-AF65-F5344CB8AC3E}">
        <p14:creationId xmlns:p14="http://schemas.microsoft.com/office/powerpoint/2010/main" val="514334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Unemployment and Inflation</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955964"/>
            <a:ext cx="10515600" cy="4661065"/>
          </a:xfrm>
        </p:spPr>
        <p:txBody>
          <a:bodyPr>
            <a:normAutofit fontScale="92500" lnSpcReduction="10000"/>
          </a:bodyPr>
          <a:lstStyle/>
          <a:p>
            <a:r>
              <a:rPr lang="en-US" dirty="0"/>
              <a:t>Most </a:t>
            </a:r>
            <a:r>
              <a:rPr lang="en-US" i="1" dirty="0"/>
              <a:t>central bankers</a:t>
            </a:r>
            <a:r>
              <a:rPr lang="en-US" dirty="0"/>
              <a:t> believe that the primary task of monetary policy should be fighting inflation.</a:t>
            </a:r>
          </a:p>
          <a:p>
            <a:endParaRPr lang="en-US" dirty="0"/>
          </a:p>
          <a:p>
            <a:r>
              <a:rPr lang="en-US" dirty="0"/>
              <a:t>This vision of focusing monetary policy on a low rate of inflation is so attractive that many countries have rewritten their central banking laws since the 1990s to have their bank practice </a:t>
            </a:r>
            <a:r>
              <a:rPr lang="en-US" u="sng" dirty="0"/>
              <a:t>inflation targeting</a:t>
            </a:r>
            <a:r>
              <a:rPr lang="en-US" dirty="0"/>
              <a:t>.</a:t>
            </a:r>
          </a:p>
          <a:p>
            <a:endParaRPr lang="en-US" dirty="0"/>
          </a:p>
          <a:p>
            <a:r>
              <a:rPr lang="en-US" b="1" dirty="0"/>
              <a:t>Inflation targeting </a:t>
            </a:r>
            <a:r>
              <a:rPr lang="en-US" dirty="0"/>
              <a:t>- a rule that the central bank is required to focus only on keeping inflation low.</a:t>
            </a:r>
          </a:p>
          <a:p>
            <a:endParaRPr lang="en-US" dirty="0"/>
          </a:p>
          <a:p>
            <a:r>
              <a:rPr lang="en-US" i="1" dirty="0"/>
              <a:t>Economists</a:t>
            </a:r>
            <a:r>
              <a:rPr lang="en-US" dirty="0"/>
              <a:t> have no final consensus on whether a central bank should be required to focus only on inflation or should have greater discretion.</a:t>
            </a:r>
          </a:p>
          <a:p>
            <a:endParaRPr lang="en-US" dirty="0"/>
          </a:p>
        </p:txBody>
      </p:sp>
    </p:spTree>
    <p:extLst>
      <p:ext uri="{BB962C8B-B14F-4D97-AF65-F5344CB8AC3E}">
        <p14:creationId xmlns:p14="http://schemas.microsoft.com/office/powerpoint/2010/main" val="166447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Monetary Policy in a Neoclassical Model</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3858231"/>
            <a:ext cx="10515600" cy="2304049"/>
          </a:xfrm>
        </p:spPr>
        <p:txBody>
          <a:bodyPr>
            <a:normAutofit fontScale="70000" lnSpcReduction="20000"/>
          </a:bodyPr>
          <a:lstStyle/>
          <a:p>
            <a:r>
              <a:rPr lang="en-US" dirty="0"/>
              <a:t>In a neoclassical view, monetary policy affects only the price level, not the level of output in the economy. </a:t>
            </a:r>
          </a:p>
          <a:p>
            <a:r>
              <a:rPr lang="en-US" dirty="0"/>
              <a:t>For example, an expansionary monetary policy causes aggregate demand to shift from the original AD</a:t>
            </a:r>
            <a:r>
              <a:rPr lang="en-US" baseline="-25000" dirty="0"/>
              <a:t>0</a:t>
            </a:r>
            <a:r>
              <a:rPr lang="en-US" dirty="0"/>
              <a:t> to AD</a:t>
            </a:r>
            <a:r>
              <a:rPr lang="en-US" baseline="-25000" dirty="0"/>
              <a:t>1</a:t>
            </a:r>
            <a:r>
              <a:rPr lang="en-US" dirty="0"/>
              <a:t>. </a:t>
            </a:r>
          </a:p>
          <a:p>
            <a:r>
              <a:rPr lang="en-US" dirty="0"/>
              <a:t>However, the adjustment of the economy from the original equilibrium (E</a:t>
            </a:r>
            <a:r>
              <a:rPr lang="en-US" baseline="-25000" dirty="0"/>
              <a:t>0</a:t>
            </a:r>
            <a:r>
              <a:rPr lang="en-US" dirty="0"/>
              <a:t>) to the new equilibrium (E</a:t>
            </a:r>
            <a:r>
              <a:rPr lang="en-US" baseline="-25000" dirty="0"/>
              <a:t>1</a:t>
            </a:r>
            <a:r>
              <a:rPr lang="en-US" dirty="0"/>
              <a:t>) represents an inflationary increase in the price level from P</a:t>
            </a:r>
            <a:r>
              <a:rPr lang="en-US" baseline="-25000" dirty="0"/>
              <a:t>0</a:t>
            </a:r>
            <a:r>
              <a:rPr lang="en-US" dirty="0"/>
              <a:t> to P</a:t>
            </a:r>
            <a:r>
              <a:rPr lang="en-US" baseline="-25000" dirty="0"/>
              <a:t>1</a:t>
            </a:r>
            <a:r>
              <a:rPr lang="en-US" dirty="0"/>
              <a:t>, but has no effect in the long run on output or the unemployment rate. </a:t>
            </a:r>
          </a:p>
          <a:p>
            <a:r>
              <a:rPr lang="en-US" dirty="0"/>
              <a:t>In fact, no shift in AD will affect the equilibrium quantity of output in this model.</a:t>
            </a:r>
          </a:p>
          <a:p>
            <a:endParaRPr lang="en-US" dirty="0"/>
          </a:p>
        </p:txBody>
      </p:sp>
      <p:pic>
        <p:nvPicPr>
          <p:cNvPr id="4" name="Picture 3" descr="This graph shows the neo-classical view that in the long run, monetary policy only affects the price level, not output.">
            <a:extLst>
              <a:ext uri="{FF2B5EF4-FFF2-40B4-BE49-F238E27FC236}">
                <a16:creationId xmlns:a16="http://schemas.microsoft.com/office/drawing/2014/main" id="{46E899C7-D99D-8C1A-7FD9-89A462ACF1A1}"/>
              </a:ext>
            </a:extLst>
          </p:cNvPr>
          <p:cNvPicPr>
            <a:picLocks noChangeAspect="1"/>
          </p:cNvPicPr>
          <p:nvPr/>
        </p:nvPicPr>
        <p:blipFill>
          <a:blip r:embed="rId2"/>
          <a:stretch>
            <a:fillRect/>
          </a:stretch>
        </p:blipFill>
        <p:spPr>
          <a:xfrm>
            <a:off x="3981449" y="941379"/>
            <a:ext cx="4229101" cy="2765181"/>
          </a:xfrm>
          <a:prstGeom prst="rect">
            <a:avLst/>
          </a:prstGeom>
        </p:spPr>
      </p:pic>
    </p:spTree>
    <p:extLst>
      <p:ext uri="{BB962C8B-B14F-4D97-AF65-F5344CB8AC3E}">
        <p14:creationId xmlns:p14="http://schemas.microsoft.com/office/powerpoint/2010/main" val="3170038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327DF1AB-64D6-61A2-4077-FE6B123E1422}"/>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pPr lvl="0">
              <a:spcBef>
                <a:spcPts val="0"/>
              </a:spcBef>
            </a:pPr>
            <a:r>
              <a:rPr lang="en-US" dirty="0"/>
              <a:t>28.1 The Federal Reserve Banking System and Central Banks</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normAutofit/>
          </a:bodyPr>
          <a:lstStyle/>
          <a:p>
            <a:r>
              <a:rPr lang="en-US" b="1" dirty="0"/>
              <a:t>Central bank </a:t>
            </a:r>
            <a:r>
              <a:rPr lang="en-US" dirty="0"/>
              <a:t>- the organization responsible for conducting monetary policy and ensuring that a nation’s financial system operates smoothly.</a:t>
            </a:r>
          </a:p>
          <a:p>
            <a:endParaRPr lang="en-US" dirty="0"/>
          </a:p>
          <a:p>
            <a:r>
              <a:rPr lang="en-US" dirty="0"/>
              <a:t>In the U.S. the central bank is the Federal Reserve (“the Fed”).</a:t>
            </a:r>
          </a:p>
          <a:p>
            <a:pPr lvl="1"/>
            <a:r>
              <a:rPr lang="en-US" dirty="0"/>
              <a:t>Semi-decentralized, mixing government appointees with representation from private-sector banks.</a:t>
            </a:r>
          </a:p>
          <a:p>
            <a:pPr lvl="1"/>
            <a:r>
              <a:rPr lang="en-US" dirty="0"/>
              <a:t>Run by a Board of Governors, consisting of seven members appointed by the President of the United States and confirmed by the Senate.</a:t>
            </a:r>
          </a:p>
          <a:p>
            <a:endParaRPr lang="en-US" dirty="0"/>
          </a:p>
        </p:txBody>
      </p:sp>
    </p:spTree>
    <p:extLst>
      <p:ext uri="{BB962C8B-B14F-4D97-AF65-F5344CB8AC3E}">
        <p14:creationId xmlns:p14="http://schemas.microsoft.com/office/powerpoint/2010/main" val="11043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Chair of the Federal Reserve Board</a:t>
            </a:r>
          </a:p>
        </p:txBody>
      </p:sp>
      <p:sp>
        <p:nvSpPr>
          <p:cNvPr id="2" name="Content Placeholder 1">
            <a:extLst>
              <a:ext uri="{FF2B5EF4-FFF2-40B4-BE49-F238E27FC236}">
                <a16:creationId xmlns:a16="http://schemas.microsoft.com/office/drawing/2014/main" id="{412CD573-9F81-CC47-FF70-6A96D74AC411}"/>
              </a:ext>
            </a:extLst>
          </p:cNvPr>
          <p:cNvSpPr>
            <a:spLocks noGrp="1"/>
          </p:cNvSpPr>
          <p:nvPr>
            <p:ph sz="half" idx="1"/>
          </p:nvPr>
        </p:nvSpPr>
        <p:spPr/>
        <p:txBody>
          <a:bodyPr/>
          <a:lstStyle/>
          <a:p>
            <a:r>
              <a:rPr lang="en-US" dirty="0"/>
              <a:t>Jerome H. Powell </a:t>
            </a:r>
            <a:r>
              <a:rPr lang="en-US" sz="2400" dirty="0"/>
              <a:t>(Credit: “_NZ79221” by Board of Governors of the Federal Reserve System/Flickr, Public Domain)</a:t>
            </a:r>
          </a:p>
          <a:p>
            <a:endParaRPr lang="en-US" dirty="0"/>
          </a:p>
          <a:p>
            <a:r>
              <a:rPr lang="en-US" dirty="0"/>
              <a:t>While the Chair of the Federal Reserve has only one vote, they control the agenda, and is the Fed's public voice.</a:t>
            </a:r>
          </a:p>
          <a:p>
            <a:endParaRPr lang="en-US" dirty="0"/>
          </a:p>
        </p:txBody>
      </p:sp>
      <p:pic>
        <p:nvPicPr>
          <p:cNvPr id="10" name="Picture 9" descr="This image is a photograph of Jerome Powell.">
            <a:extLst>
              <a:ext uri="{FF2B5EF4-FFF2-40B4-BE49-F238E27FC236}">
                <a16:creationId xmlns:a16="http://schemas.microsoft.com/office/drawing/2014/main" id="{4CAE1167-1C53-11E4-CF23-008C07BF2A18}"/>
              </a:ext>
            </a:extLst>
          </p:cNvPr>
          <p:cNvPicPr>
            <a:picLocks noChangeAspect="1"/>
          </p:cNvPicPr>
          <p:nvPr/>
        </p:nvPicPr>
        <p:blipFill>
          <a:blip r:embed="rId2"/>
          <a:stretch>
            <a:fillRect/>
          </a:stretch>
        </p:blipFill>
        <p:spPr>
          <a:xfrm>
            <a:off x="7513982" y="1399583"/>
            <a:ext cx="3140764" cy="4058833"/>
          </a:xfrm>
          <a:prstGeom prst="rect">
            <a:avLst/>
          </a:prstGeom>
        </p:spPr>
      </p:pic>
    </p:spTree>
    <p:extLst>
      <p:ext uri="{BB962C8B-B14F-4D97-AF65-F5344CB8AC3E}">
        <p14:creationId xmlns:p14="http://schemas.microsoft.com/office/powerpoint/2010/main" val="280277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The Twelve Federal Reserve Districts</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a:xfrm>
            <a:off x="838200" y="4752109"/>
            <a:ext cx="10515600" cy="1323109"/>
          </a:xfrm>
        </p:spPr>
        <p:txBody>
          <a:bodyPr>
            <a:normAutofit fontScale="85000" lnSpcReduction="20000"/>
          </a:bodyPr>
          <a:lstStyle/>
          <a:p>
            <a:r>
              <a:rPr lang="en-US" dirty="0"/>
              <a:t>The Federal Reserve is more than the Board of Governors. </a:t>
            </a:r>
          </a:p>
          <a:p>
            <a:r>
              <a:rPr lang="en-US" dirty="0"/>
              <a:t>The Fed also includes 12 regional Federal Reserve banks, each of which is responsible for supporting the commercial banks and economy generally in its district.</a:t>
            </a:r>
          </a:p>
          <a:p>
            <a:endParaRPr lang="en-US" dirty="0"/>
          </a:p>
        </p:txBody>
      </p:sp>
      <p:pic>
        <p:nvPicPr>
          <p:cNvPr id="2" name="Shape 112" descr="Image of the United States Map with the districts of the federal reserve indicated.">
            <a:extLst>
              <a:ext uri="{FF2B5EF4-FFF2-40B4-BE49-F238E27FC236}">
                <a16:creationId xmlns:a16="http://schemas.microsoft.com/office/drawing/2014/main" id="{F23ED61F-B961-1F7B-04CB-540B808D15F0}"/>
              </a:ext>
            </a:extLst>
          </p:cNvPr>
          <p:cNvPicPr preferRelativeResize="0">
            <a:picLocks/>
          </p:cNvPicPr>
          <p:nvPr/>
        </p:nvPicPr>
        <p:blipFill rotWithShape="1">
          <a:blip r:embed="rId2">
            <a:alphaModFix/>
          </a:blip>
          <a:srcRect/>
          <a:stretch/>
        </p:blipFill>
        <p:spPr>
          <a:xfrm>
            <a:off x="2891710" y="1020873"/>
            <a:ext cx="6408580" cy="3500071"/>
          </a:xfrm>
          <a:prstGeom prst="rect">
            <a:avLst/>
          </a:prstGeom>
          <a:noFill/>
          <a:ln>
            <a:noFill/>
          </a:ln>
        </p:spPr>
      </p:pic>
    </p:spTree>
    <p:extLst>
      <p:ext uri="{BB962C8B-B14F-4D97-AF65-F5344CB8AC3E}">
        <p14:creationId xmlns:p14="http://schemas.microsoft.com/office/powerpoint/2010/main" val="334186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What Does a Central Bank Do?</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lstStyle/>
          <a:p>
            <a:r>
              <a:rPr lang="en-US" dirty="0"/>
              <a:t>The Federal Reserve is designed to perform three important functions:</a:t>
            </a:r>
          </a:p>
          <a:p>
            <a:endParaRPr lang="en-US" dirty="0"/>
          </a:p>
          <a:p>
            <a:pPr marL="971550" lvl="1" indent="-514350">
              <a:buFont typeface="+mj-lt"/>
              <a:buAutoNum type="arabicPeriod"/>
            </a:pPr>
            <a:r>
              <a:rPr lang="en-US" dirty="0"/>
              <a:t>To conduct monetary policy</a:t>
            </a:r>
          </a:p>
          <a:p>
            <a:pPr marL="971550" lvl="1" indent="-514350">
              <a:buFont typeface="+mj-lt"/>
              <a:buAutoNum type="arabicPeriod"/>
            </a:pPr>
            <a:r>
              <a:rPr lang="en-US" dirty="0"/>
              <a:t>To promote stability of the financial system</a:t>
            </a:r>
          </a:p>
          <a:p>
            <a:pPr marL="971550" lvl="1" indent="-514350">
              <a:buFont typeface="+mj-lt"/>
              <a:buAutoNum type="arabicPeriod"/>
            </a:pPr>
            <a:r>
              <a:rPr lang="en-US" dirty="0"/>
              <a:t>To provide banking services to commercial banks and other depository institutions, and to provide banking services to the federal government.</a:t>
            </a:r>
          </a:p>
          <a:p>
            <a:endParaRPr lang="en-US" dirty="0"/>
          </a:p>
        </p:txBody>
      </p:sp>
    </p:spTree>
    <p:extLst>
      <p:ext uri="{BB962C8B-B14F-4D97-AF65-F5344CB8AC3E}">
        <p14:creationId xmlns:p14="http://schemas.microsoft.com/office/powerpoint/2010/main" val="72245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28.2 Bank Regulation</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normAutofit fontScale="92500" lnSpcReduction="20000"/>
          </a:bodyPr>
          <a:lstStyle/>
          <a:p>
            <a:r>
              <a:rPr lang="en-US" dirty="0"/>
              <a:t>Bank regulation is intended to maintain banks' solvency by avoiding excessive risk. </a:t>
            </a:r>
          </a:p>
          <a:p>
            <a:endParaRPr lang="en-US" dirty="0"/>
          </a:p>
          <a:p>
            <a:r>
              <a:rPr lang="en-US" dirty="0"/>
              <a:t>Regulation falls into a number of categories:</a:t>
            </a:r>
          </a:p>
          <a:p>
            <a:pPr lvl="1"/>
            <a:r>
              <a:rPr lang="en-US" dirty="0"/>
              <a:t>reserve requirements</a:t>
            </a:r>
          </a:p>
          <a:p>
            <a:pPr lvl="1"/>
            <a:r>
              <a:rPr lang="en-US" dirty="0"/>
              <a:t>capital requirements </a:t>
            </a:r>
          </a:p>
          <a:p>
            <a:pPr lvl="1"/>
            <a:r>
              <a:rPr lang="en-US" dirty="0"/>
              <a:t>restrictions on the types of investments banks may make.</a:t>
            </a:r>
          </a:p>
          <a:p>
            <a:endParaRPr lang="en-US" dirty="0"/>
          </a:p>
          <a:p>
            <a:r>
              <a:rPr lang="en-US" dirty="0"/>
              <a:t>Regulation requires that banks maintain a minimum net worth, usually expressed as a percent of their assets, to protect their depositors and other creditors.</a:t>
            </a:r>
          </a:p>
          <a:p>
            <a:endParaRPr lang="en-US" dirty="0"/>
          </a:p>
        </p:txBody>
      </p:sp>
    </p:spTree>
    <p:extLst>
      <p:ext uri="{BB962C8B-B14F-4D97-AF65-F5344CB8AC3E}">
        <p14:creationId xmlns:p14="http://schemas.microsoft.com/office/powerpoint/2010/main" val="174152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C261FC-B56E-379F-C1D7-BD8E839847A5}"/>
              </a:ext>
            </a:extLst>
          </p:cNvPr>
          <p:cNvSpPr>
            <a:spLocks noGrp="1"/>
          </p:cNvSpPr>
          <p:nvPr>
            <p:ph type="title"/>
          </p:nvPr>
        </p:nvSpPr>
        <p:spPr/>
        <p:txBody>
          <a:bodyPr>
            <a:normAutofit fontScale="90000"/>
          </a:bodyPr>
          <a:lstStyle/>
          <a:p>
            <a:r>
              <a:rPr lang="en-US" dirty="0"/>
              <a:t>Bank Supervision</a:t>
            </a:r>
          </a:p>
        </p:txBody>
      </p:sp>
      <p:sp>
        <p:nvSpPr>
          <p:cNvPr id="7" name="Content Placeholder 6">
            <a:extLst>
              <a:ext uri="{FF2B5EF4-FFF2-40B4-BE49-F238E27FC236}">
                <a16:creationId xmlns:a16="http://schemas.microsoft.com/office/drawing/2014/main" id="{888167C7-69BC-AC7A-1A8A-877EFB6C62F1}"/>
              </a:ext>
            </a:extLst>
          </p:cNvPr>
          <p:cNvSpPr>
            <a:spLocks noGrp="1"/>
          </p:cNvSpPr>
          <p:nvPr>
            <p:ph idx="1"/>
          </p:nvPr>
        </p:nvSpPr>
        <p:spPr/>
        <p:txBody>
          <a:bodyPr/>
          <a:lstStyle/>
          <a:p>
            <a:r>
              <a:rPr lang="en-US" dirty="0"/>
              <a:t>Several government agencies monitor banks' balance sheets to make sure they have positive net worth and are not taking too high a level of risk.</a:t>
            </a:r>
          </a:p>
          <a:p>
            <a:pPr lvl="1"/>
            <a:r>
              <a:rPr lang="en-US" dirty="0"/>
              <a:t>Office of the Comptroller of the Currency (is within the U.S. Department of the Treasury)</a:t>
            </a:r>
          </a:p>
          <a:p>
            <a:pPr lvl="1"/>
            <a:r>
              <a:rPr lang="en-US" dirty="0"/>
              <a:t>National Credit Union Administration (NCUA)</a:t>
            </a:r>
          </a:p>
          <a:p>
            <a:pPr lvl="1"/>
            <a:r>
              <a:rPr lang="en-US" dirty="0"/>
              <a:t>The Federal Reserve</a:t>
            </a:r>
          </a:p>
          <a:p>
            <a:endParaRPr lang="en-US" dirty="0"/>
          </a:p>
        </p:txBody>
      </p:sp>
    </p:spTree>
    <p:extLst>
      <p:ext uri="{BB962C8B-B14F-4D97-AF65-F5344CB8AC3E}">
        <p14:creationId xmlns:p14="http://schemas.microsoft.com/office/powerpoint/2010/main" val="2980824463"/>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2516</Words>
  <Application>Microsoft Office PowerPoint</Application>
  <PresentationFormat>Widescreen</PresentationFormat>
  <Paragraphs>186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Economics</vt:lpstr>
      <vt:lpstr>Ch.28 OUTLINE</vt:lpstr>
      <vt:lpstr>28.1 Marriner S. Eccles Federal Reserve Headquarters,  Washington D.C.</vt:lpstr>
      <vt:lpstr>28.1 The Federal Reserve Banking System and Central Banks</vt:lpstr>
      <vt:lpstr>Chair of the Federal Reserve Board</vt:lpstr>
      <vt:lpstr>The Twelve Federal Reserve Districts</vt:lpstr>
      <vt:lpstr>What Does a Central Bank Do?</vt:lpstr>
      <vt:lpstr>28.2 Bank Regulation</vt:lpstr>
      <vt:lpstr>Bank Supervision</vt:lpstr>
      <vt:lpstr>A Run on the Bank</vt:lpstr>
      <vt:lpstr>Deposit Insurance and Lender of Last Resort</vt:lpstr>
      <vt:lpstr>28.3 How a Central Bank Executes Monetary Policy</vt:lpstr>
      <vt:lpstr>How Open Market Operations Increase the Money Supply</vt:lpstr>
      <vt:lpstr>How Open Market Operations Increase the Money Supply, Continued</vt:lpstr>
      <vt:lpstr>How Open Market Operations Decrease the Money Supply</vt:lpstr>
      <vt:lpstr>How Open Market Operations Decrease the Money Supply, Continued</vt:lpstr>
      <vt:lpstr>Changing Reserve Requirements</vt:lpstr>
      <vt:lpstr>Changing the Discount Rate</vt:lpstr>
      <vt:lpstr>Quantitative Easing</vt:lpstr>
      <vt:lpstr>28.4 Monetary Policy and Economic Outcomes</vt:lpstr>
      <vt:lpstr>The Effect of Monetary Policy on Interest Rates</vt:lpstr>
      <vt:lpstr>Monetary Policy and Interest Rates</vt:lpstr>
      <vt:lpstr>The Effect of Monetary Policy on Aggregate Demand</vt:lpstr>
      <vt:lpstr>Expansionary or Contractionary Monetary Policy</vt:lpstr>
      <vt:lpstr>Expansionary or Contractionary Monetary Policy, Continued</vt:lpstr>
      <vt:lpstr>Countercyclical</vt:lpstr>
      <vt:lpstr>The Pathways of Monetary Policy</vt:lpstr>
      <vt:lpstr>The Pathways of Monetary Policy, Continued</vt:lpstr>
      <vt:lpstr>Federal Reserve Actions Over Last Four Decades</vt:lpstr>
      <vt:lpstr>28.5 Pitfalls for Monetary Policy</vt:lpstr>
      <vt:lpstr>Unpredictable Movements of Velocity</vt:lpstr>
      <vt:lpstr>Velocity Calculated Using M1</vt:lpstr>
      <vt:lpstr>Unemployment and Inflation</vt:lpstr>
      <vt:lpstr>Monetary Policy in a Neoclassical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89</cp:revision>
  <dcterms:created xsi:type="dcterms:W3CDTF">2018-05-29T21:16:34Z</dcterms:created>
  <dcterms:modified xsi:type="dcterms:W3CDTF">2025-09-16T18:08:01Z</dcterms:modified>
</cp:coreProperties>
</file>