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Slab"/>
      <p:regular r:id="rId35"/>
      <p:bold r:id="rId36"/>
    </p:embeddedFont>
    <p:embeddedFont>
      <p:font typeface="Average"/>
      <p:regular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Slab-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Average-regular.fntdata"/><Relationship Id="rId14" Type="http://schemas.openxmlformats.org/officeDocument/2006/relationships/slide" Target="slides/slide9.xml"/><Relationship Id="rId36" Type="http://schemas.openxmlformats.org/officeDocument/2006/relationships/font" Target="fonts/RobotoSlab-bold.fntdata"/><Relationship Id="rId17" Type="http://schemas.openxmlformats.org/officeDocument/2006/relationships/slide" Target="slides/slide12.xml"/><Relationship Id="rId39" Type="http://schemas.openxmlformats.org/officeDocument/2006/relationships/font" Target="fonts/Oswald-bold.fntdata"/><Relationship Id="rId16" Type="http://schemas.openxmlformats.org/officeDocument/2006/relationships/slide" Target="slides/slide11.xml"/><Relationship Id="rId38" Type="http://schemas.openxmlformats.org/officeDocument/2006/relationships/font" Target="fonts/Oswa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63372ba0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63372ba0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63bf6fc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63bf6fc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63bf6fc0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63bf6fc0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63bf6fc0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63bf6fc0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63bf6fc0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63bf6fc0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63a517b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63a517b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63a517b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63a517b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63a517ba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63a517ba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63a517ba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63a517ba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63a517ba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63a517ba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6411b8f3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6411b8f3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63cf6ed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63cf6ed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63a517ba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63a517ba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63a517ba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63a517ba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63a517ba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63a517ba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63bf6fc05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63bf6fc05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63fe932f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63fe932f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63fe932f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63fe932f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63fe932f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63fe932f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63fe932f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63fe932f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63fe932f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63fe932f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63372ba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63372ba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63cf6ed54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63cf6ed54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63cf6ed54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63cf6ed54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63372ba0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63372ba0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63372ba0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63372ba0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63372ba0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63372ba0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63372ba0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63372ba0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drive.google.com/open?id=1TXkAZHpsIWC2IjpHzflugWJYarAp8L2L" TargetMode="External"/><Relationship Id="rId4" Type="http://schemas.openxmlformats.org/officeDocument/2006/relationships/hyperlink" Target="https://drive.google.com/open?id=1oUTshPWNVOf4g2oHxW0b62ojzVoji8Ew" TargetMode="External"/><Relationship Id="rId5" Type="http://schemas.openxmlformats.org/officeDocument/2006/relationships/hyperlink" Target="https://drive.google.com/open?id=1xMzamFcr9HSVfxcRmGMz1jHGZaI9XgA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Exploiting Memory Gaps in Structs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22 </a:t>
            </a:r>
            <a:endParaRPr/>
          </a:p>
          <a:p>
            <a:pPr indent="0" lvl="0" marL="0" rtl="0" algn="ctr">
              <a:spcBef>
                <a:spcPts val="0"/>
              </a:spcBef>
              <a:spcAft>
                <a:spcPts val="0"/>
              </a:spcAft>
              <a:buNone/>
            </a:pPr>
            <a:r>
              <a:rPr lang="en"/>
              <a:t> Daniel Bizup and Falgun Patel</a:t>
            </a:r>
            <a:endParaRPr/>
          </a:p>
        </p:txBody>
      </p:sp>
      <p:sp>
        <p:nvSpPr>
          <p:cNvPr id="61" name="Google Shape;61;p13"/>
          <p:cNvSpPr txBox="1"/>
          <p:nvPr/>
        </p:nvSpPr>
        <p:spPr>
          <a:xfrm>
            <a:off x="836800" y="86575"/>
            <a:ext cx="7877700" cy="5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5"/>
                </a:solidFill>
                <a:latin typeface="Roboto Slab"/>
                <a:ea typeface="Roboto Slab"/>
                <a:cs typeface="Roboto Slab"/>
                <a:sym typeface="Roboto Slab"/>
              </a:rPr>
              <a:t>ENPM 691: Hacking of C Programs and UNIX Binaries</a:t>
            </a:r>
            <a:endParaRPr sz="2400">
              <a:solidFill>
                <a:schemeClr val="accent5"/>
              </a:solidFill>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44625" y="155050"/>
            <a:ext cx="8368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the pop ret Exploit</a:t>
            </a:r>
            <a:endParaRPr/>
          </a:p>
        </p:txBody>
      </p:sp>
      <p:sp>
        <p:nvSpPr>
          <p:cNvPr id="123" name="Google Shape;123;p22"/>
          <p:cNvSpPr txBox="1"/>
          <p:nvPr>
            <p:ph idx="1" type="body"/>
          </p:nvPr>
        </p:nvSpPr>
        <p:spPr>
          <a:xfrm>
            <a:off x="102500" y="1275100"/>
            <a:ext cx="3972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The perl script can be used in conjunction with the victim program to spawn a shell</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executable was compiled with the -fno-stack-protector and -zexecstack flags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ASLR was enabled during this exploit</a:t>
            </a:r>
            <a:endParaRPr>
              <a:solidFill>
                <a:srgbClr val="FFFFFF"/>
              </a:solidFill>
            </a:endParaRPr>
          </a:p>
        </p:txBody>
      </p:sp>
      <p:pic>
        <p:nvPicPr>
          <p:cNvPr id="124" name="Google Shape;124;p22"/>
          <p:cNvPicPr preferRelativeResize="0"/>
          <p:nvPr/>
        </p:nvPicPr>
        <p:blipFill>
          <a:blip r:embed="rId3">
            <a:alphaModFix/>
          </a:blip>
          <a:stretch>
            <a:fillRect/>
          </a:stretch>
        </p:blipFill>
        <p:spPr>
          <a:xfrm>
            <a:off x="4385300" y="1152475"/>
            <a:ext cx="4758701" cy="2833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Call *%eax Exploit</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This exploit executes shell code in a location pointed to by the register %eax</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It does this by overwriting the instruction pointer with a pointer to a “call *%eax” instruction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Calling this instruction treats the shell code pointed to by %eax as a function, then executes that function</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77700" y="169475"/>
            <a:ext cx="8368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Victim Code for this Exploit</a:t>
            </a:r>
            <a:endParaRPr/>
          </a:p>
        </p:txBody>
      </p:sp>
      <p:sp>
        <p:nvSpPr>
          <p:cNvPr id="136" name="Google Shape;136;p24"/>
          <p:cNvSpPr txBox="1"/>
          <p:nvPr>
            <p:ph idx="1" type="body"/>
          </p:nvPr>
        </p:nvSpPr>
        <p:spPr>
          <a:xfrm>
            <a:off x="311700" y="1152475"/>
            <a:ext cx="4899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The addPlants() function uses strcpy to fill a buffer in a global struct. This strcpy can be used to overflow the buffer in the struct and fill the memory gap</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zeroizeStruct() function is meant to clear the global struct when it is no longer being used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function() function is vulnerable to the call *%eax exploit</a:t>
            </a:r>
            <a:endParaRPr>
              <a:solidFill>
                <a:srgbClr val="FFFFFF"/>
              </a:solidFill>
            </a:endParaRPr>
          </a:p>
        </p:txBody>
      </p:sp>
      <p:pic>
        <p:nvPicPr>
          <p:cNvPr id="137" name="Google Shape;137;p24"/>
          <p:cNvPicPr preferRelativeResize="0"/>
          <p:nvPr/>
        </p:nvPicPr>
        <p:blipFill>
          <a:blip r:embed="rId3">
            <a:alphaModFix/>
          </a:blip>
          <a:stretch>
            <a:fillRect/>
          </a:stretch>
        </p:blipFill>
        <p:spPr>
          <a:xfrm>
            <a:off x="5351566" y="0"/>
            <a:ext cx="3792430"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Payload for this Exploit</a:t>
            </a:r>
            <a:endParaRPr/>
          </a:p>
        </p:txBody>
      </p:sp>
      <p:sp>
        <p:nvSpPr>
          <p:cNvPr id="143" name="Google Shape;143;p25"/>
          <p:cNvSpPr txBox="1"/>
          <p:nvPr>
            <p:ph idx="1" type="body"/>
          </p:nvPr>
        </p:nvSpPr>
        <p:spPr>
          <a:xfrm>
            <a:off x="347775" y="1477100"/>
            <a:ext cx="4918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This perl script generates two payloads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first is used to fill the plant buffer and deposit the call *%eax instruction in the memory gap</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second payload contains the executable shell code and the address of the malicious code</a:t>
            </a:r>
            <a:endParaRPr>
              <a:solidFill>
                <a:srgbClr val="FFFFFF"/>
              </a:solidFill>
            </a:endParaRPr>
          </a:p>
        </p:txBody>
      </p:sp>
      <p:pic>
        <p:nvPicPr>
          <p:cNvPr id="144" name="Google Shape;144;p25"/>
          <p:cNvPicPr preferRelativeResize="0"/>
          <p:nvPr/>
        </p:nvPicPr>
        <p:blipFill>
          <a:blip r:embed="rId3">
            <a:alphaModFix/>
          </a:blip>
          <a:stretch>
            <a:fillRect/>
          </a:stretch>
        </p:blipFill>
        <p:spPr>
          <a:xfrm>
            <a:off x="5372098" y="0"/>
            <a:ext cx="3771902" cy="5143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the call *%eax Exploit</a:t>
            </a:r>
            <a:endParaRPr/>
          </a:p>
        </p:txBody>
      </p:sp>
      <p:sp>
        <p:nvSpPr>
          <p:cNvPr id="150" name="Google Shape;150;p26"/>
          <p:cNvSpPr txBox="1"/>
          <p:nvPr>
            <p:ph idx="1" type="body"/>
          </p:nvPr>
        </p:nvSpPr>
        <p:spPr>
          <a:xfrm>
            <a:off x="311700" y="1152475"/>
            <a:ext cx="4040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The perl script was used to generate input to the program and spawn a shell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executable was compiled with the -fno-stack-protector and -zexecstack flags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ASLR was enabled during this exploit</a:t>
            </a:r>
            <a:endParaRPr>
              <a:solidFill>
                <a:srgbClr val="000000"/>
              </a:solidFill>
            </a:endParaRPr>
          </a:p>
        </p:txBody>
      </p:sp>
      <p:pic>
        <p:nvPicPr>
          <p:cNvPr id="151" name="Google Shape;151;p26"/>
          <p:cNvPicPr preferRelativeResize="0"/>
          <p:nvPr/>
        </p:nvPicPr>
        <p:blipFill>
          <a:blip r:embed="rId3">
            <a:alphaModFix/>
          </a:blip>
          <a:stretch>
            <a:fillRect/>
          </a:stretch>
        </p:blipFill>
        <p:spPr>
          <a:xfrm>
            <a:off x="4477500" y="1152475"/>
            <a:ext cx="4666500" cy="28037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jmp *%esp</a:t>
            </a:r>
            <a:endParaRPr/>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This exploit works very similarly to the pop ret exploit by executing code in the argv array.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It uses a buffer overflow to change the instruction pointer to point to a jmp esp command which will then execute the shellcode placed above it on the stack.</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shell code in the argv array[2] is placed before jmp esp’s address so that the command can execute the code once it is called.</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48850" y="212750"/>
            <a:ext cx="8368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Victim Code for this Exploit</a:t>
            </a:r>
            <a:endParaRPr/>
          </a:p>
        </p:txBody>
      </p:sp>
      <p:sp>
        <p:nvSpPr>
          <p:cNvPr id="163" name="Google Shape;163;p28"/>
          <p:cNvSpPr txBox="1"/>
          <p:nvPr>
            <p:ph idx="1" type="body"/>
          </p:nvPr>
        </p:nvSpPr>
        <p:spPr>
          <a:xfrm>
            <a:off x="311700" y="1152475"/>
            <a:ext cx="4947600" cy="391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The same code is used for this exploit as well.</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newPet function takes user input and stores it in a global struct, possibly to be used elsewhere.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zeroizeStruct function resets the global struct when it is called in the cleanUp function, and would be used to get rid of any information left in the memory when the program terminates.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cleanUp function cleans up the global memory at the end of the program.</a:t>
            </a:r>
            <a:endParaRPr>
              <a:solidFill>
                <a:srgbClr val="FFFFFF"/>
              </a:solidFill>
            </a:endParaRPr>
          </a:p>
        </p:txBody>
      </p:sp>
      <p:pic>
        <p:nvPicPr>
          <p:cNvPr id="164" name="Google Shape;164;p28"/>
          <p:cNvPicPr preferRelativeResize="0"/>
          <p:nvPr/>
        </p:nvPicPr>
        <p:blipFill>
          <a:blip r:embed="rId3">
            <a:alphaModFix/>
          </a:blip>
          <a:stretch>
            <a:fillRect/>
          </a:stretch>
        </p:blipFill>
        <p:spPr>
          <a:xfrm>
            <a:off x="5388246" y="0"/>
            <a:ext cx="3755753"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87900" y="306525"/>
            <a:ext cx="8368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Payload for the jmp *%esp Exploit</a:t>
            </a:r>
            <a:endParaRPr/>
          </a:p>
        </p:txBody>
      </p:sp>
      <p:sp>
        <p:nvSpPr>
          <p:cNvPr id="170" name="Google Shape;170;p29"/>
          <p:cNvSpPr txBox="1"/>
          <p:nvPr>
            <p:ph idx="1" type="body"/>
          </p:nvPr>
        </p:nvSpPr>
        <p:spPr>
          <a:xfrm>
            <a:off x="387900" y="140327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This perl script generates two payloads for the victim program.</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first payload is used to overflow the buffer in the struct, which required 65 bytes.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payload then puts the jmp *%esp command into the memory gap in the struct. If disassembled, jmp *%esp can be written as e4 ff.</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So, the payload, after filling up the buffer places \xff\xe4 in the struct gap.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second payload contains 52 bytes followed by a code to spawn a shell and the address of the memory gap.</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first 40 bytes are used to fill the buffer(array of size 40) and the rest 12 bytes are to get the jump command into the right address ie. return address. </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7" name="Google Shape;177;p30"/>
          <p:cNvPicPr preferRelativeResize="0"/>
          <p:nvPr/>
        </p:nvPicPr>
        <p:blipFill rotWithShape="1">
          <a:blip r:embed="rId3">
            <a:alphaModFix/>
          </a:blip>
          <a:srcRect b="35411" l="-197" r="26964" t="10974"/>
          <a:stretch/>
        </p:blipFill>
        <p:spPr>
          <a:xfrm>
            <a:off x="0" y="0"/>
            <a:ext cx="9144001"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exploit works in the following way:</a:t>
            </a:r>
            <a:endParaRPr/>
          </a:p>
          <a:p>
            <a:pPr indent="0" lvl="0" marL="0" rtl="0" algn="l">
              <a:spcBef>
                <a:spcPts val="0"/>
              </a:spcBef>
              <a:spcAft>
                <a:spcPts val="0"/>
              </a:spcAft>
              <a:buNone/>
            </a:pPr>
            <a:r>
              <a:t/>
            </a:r>
            <a:endParaRPr/>
          </a:p>
        </p:txBody>
      </p:sp>
      <p:sp>
        <p:nvSpPr>
          <p:cNvPr id="183" name="Google Shape;18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Once the first buffer of size 65 bytes is filled and the command code for jmp *%esp is placed in the memory gap, we need to design argv[2] in such a way that as soon as the return address is referred to, it will execute the shellcode and spawn a shell.</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So, in this exploit, we place shellcode after the return address(the gap address in struct) because the command we are using as malicious code is jump to esp.</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So after we fill the argv[2] buffer and get jmp *%esp into the return address, which is the gap, all we need to do is place the shellcode after it so that it can get executed immediately as soon as the jmp command is hit.</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279675" y="277700"/>
            <a:ext cx="8368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67" name="Google Shape;67;p14"/>
          <p:cNvSpPr txBox="1"/>
          <p:nvPr>
            <p:ph idx="1" type="body"/>
          </p:nvPr>
        </p:nvSpPr>
        <p:spPr>
          <a:xfrm>
            <a:off x="344625" y="1208475"/>
            <a:ext cx="8368200" cy="336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Struct Memory Allocation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difference between gaps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Potential Exploits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Pop ret exploit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Call *%eax exploit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Jmp *%esp exploit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Conclusion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Get rid of padding?</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Pragma pack directive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Links to demonstrations</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2"/>
          <p:cNvSpPr txBox="1"/>
          <p:nvPr>
            <p:ph idx="1" type="body"/>
          </p:nvPr>
        </p:nvSpPr>
        <p:spPr>
          <a:xfrm>
            <a:off x="355000" y="526600"/>
            <a:ext cx="8520600" cy="419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the program ends and ret is hit pop eip puts the content of return address, which is the address of the gap into eip and esp is decremented by four.</a:t>
            </a:r>
            <a:endParaRPr/>
          </a:p>
          <a:p>
            <a:pPr indent="-342900" lvl="0" marL="457200" rtl="0" algn="l">
              <a:spcBef>
                <a:spcPts val="0"/>
              </a:spcBef>
              <a:spcAft>
                <a:spcPts val="0"/>
              </a:spcAft>
              <a:buSzPts val="1800"/>
              <a:buChar char="●"/>
            </a:pPr>
            <a:r>
              <a:rPr lang="en"/>
              <a:t>Eip now points to jmp *%esp through the return address and esp is pointing to the shellcode we placed at ebp+8.</a:t>
            </a:r>
            <a:endParaRPr/>
          </a:p>
          <a:p>
            <a:pPr indent="-342900" lvl="0" marL="457200" rtl="0" algn="l">
              <a:spcBef>
                <a:spcPts val="0"/>
              </a:spcBef>
              <a:spcAft>
                <a:spcPts val="0"/>
              </a:spcAft>
              <a:buSzPts val="1800"/>
              <a:buChar char="●"/>
            </a:pPr>
            <a:r>
              <a:rPr lang="en"/>
              <a:t>So, after ret is successfully executed, eip executes the instruction and jmp transfers the control to esp and esp is pointing to the shellcode which then gets executed.</a:t>
            </a:r>
            <a:endParaRPr/>
          </a:p>
          <a:p>
            <a:pPr indent="-342900" lvl="0" marL="457200" rtl="0" algn="l">
              <a:spcBef>
                <a:spcPts val="0"/>
              </a:spcBef>
              <a:spcAft>
                <a:spcPts val="0"/>
              </a:spcAft>
              <a:buSzPts val="1800"/>
              <a:buChar char="●"/>
            </a:pPr>
            <a:r>
              <a:rPr lang="en"/>
              <a:t>This is the reason we put shellcode above the return address so that when jmp *%esp is hit, esp must be pointing to the shellcode and we don’t have to fill the buffer unncessarily.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5" name="Google Shape;195;p33"/>
          <p:cNvPicPr preferRelativeResize="0"/>
          <p:nvPr/>
        </p:nvPicPr>
        <p:blipFill>
          <a:blip r:embed="rId3">
            <a:alphaModFix/>
          </a:blip>
          <a:stretch>
            <a:fillRect/>
          </a:stretch>
        </p:blipFill>
        <p:spPr>
          <a:xfrm>
            <a:off x="17859" y="0"/>
            <a:ext cx="910828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2" name="Google Shape;202;p34"/>
          <p:cNvPicPr preferRelativeResize="0"/>
          <p:nvPr/>
        </p:nvPicPr>
        <p:blipFill>
          <a:blip r:embed="rId3">
            <a:alphaModFix/>
          </a:blip>
          <a:stretch>
            <a:fillRect/>
          </a:stretch>
        </p:blipFill>
        <p:spPr>
          <a:xfrm>
            <a:off x="17859" y="0"/>
            <a:ext cx="9108280" cy="5143500"/>
          </a:xfrm>
          <a:prstGeom prst="rect">
            <a:avLst/>
          </a:prstGeom>
          <a:noFill/>
          <a:ln>
            <a:noFill/>
          </a:ln>
        </p:spPr>
      </p:pic>
      <p:sp>
        <p:nvSpPr>
          <p:cNvPr id="203" name="Google Shape;203;p34"/>
          <p:cNvSpPr txBox="1"/>
          <p:nvPr/>
        </p:nvSpPr>
        <p:spPr>
          <a:xfrm>
            <a:off x="4604775" y="923525"/>
            <a:ext cx="3963600" cy="7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Once strcpy is executed, we can make sure that the jmp *%esp code is successfully placed into the struct gap.</a:t>
            </a:r>
            <a:endParaRPr>
              <a:solidFill>
                <a:srgbClr val="FFFFFF"/>
              </a:solidFill>
            </a:endParaRPr>
          </a:p>
        </p:txBody>
      </p:sp>
      <p:pic>
        <p:nvPicPr>
          <p:cNvPr id="204" name="Google Shape;204;p34"/>
          <p:cNvPicPr preferRelativeResize="0"/>
          <p:nvPr/>
        </p:nvPicPr>
        <p:blipFill>
          <a:blip r:embed="rId4">
            <a:alphaModFix/>
          </a:blip>
          <a:stretch>
            <a:fillRect/>
          </a:stretch>
        </p:blipFill>
        <p:spPr>
          <a:xfrm>
            <a:off x="3892163" y="1966350"/>
            <a:ext cx="4752975" cy="1352550"/>
          </a:xfrm>
          <a:prstGeom prst="rect">
            <a:avLst/>
          </a:prstGeom>
          <a:noFill/>
          <a:ln>
            <a:noFill/>
          </a:ln>
        </p:spPr>
      </p:pic>
      <p:pic>
        <p:nvPicPr>
          <p:cNvPr id="205" name="Google Shape;205;p34"/>
          <p:cNvPicPr preferRelativeResize="0"/>
          <p:nvPr/>
        </p:nvPicPr>
        <p:blipFill>
          <a:blip r:embed="rId5">
            <a:alphaModFix/>
          </a:blip>
          <a:stretch>
            <a:fillRect/>
          </a:stretch>
        </p:blipFill>
        <p:spPr>
          <a:xfrm>
            <a:off x="3647950" y="4002713"/>
            <a:ext cx="4762500" cy="1019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2" name="Google Shape;212;p35"/>
          <p:cNvPicPr preferRelativeResize="0"/>
          <p:nvPr/>
        </p:nvPicPr>
        <p:blipFill>
          <a:blip r:embed="rId3">
            <a:alphaModFix/>
          </a:blip>
          <a:stretch>
            <a:fillRect/>
          </a:stretch>
        </p:blipFill>
        <p:spPr>
          <a:xfrm>
            <a:off x="17859" y="0"/>
            <a:ext cx="910828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18" name="Google Shape;21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Our team was able to place malicious code into the memory gaps of structs and execute that code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 zeroizeStruct function that cleared all variables in the struct but did not clear the memory gap did not protect against these exploits</a:t>
            </a:r>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there a way to avoid these gaps and get rid of padding?</a:t>
            </a:r>
            <a:endParaRPr/>
          </a:p>
        </p:txBody>
      </p:sp>
      <p:sp>
        <p:nvSpPr>
          <p:cNvPr id="224" name="Google Shape;22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Using #pragma pack (1) directive.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Most compilers, upon declaration of a structure, will insert gap memory(padding) between the addresses of the members in order to make sure that all the members’ addresses are aligned in address memory.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Making sure that the alignment is right gives us optimal performance on some system architectures which access variables that are not aligned properly.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#pragma sends a message to the compiler which results in </a:t>
            </a:r>
            <a:r>
              <a:rPr lang="en">
                <a:solidFill>
                  <a:srgbClr val="FFFFFF"/>
                </a:solidFill>
              </a:rPr>
              <a:t>disablement</a:t>
            </a:r>
            <a:r>
              <a:rPr lang="en">
                <a:solidFill>
                  <a:srgbClr val="FFFFFF"/>
                </a:solidFill>
              </a:rPr>
              <a:t> of address alignment warnings and certain flags that might be raised due to improper alignment of memory addresses.</a:t>
            </a:r>
            <a:endParaRPr>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t>
            </a:r>
            <a:endParaRPr/>
          </a:p>
          <a:p>
            <a:pPr indent="0" lvl="0" marL="0" rtl="0" algn="l">
              <a:spcBef>
                <a:spcPts val="0"/>
              </a:spcBef>
              <a:spcAft>
                <a:spcPts val="0"/>
              </a:spcAft>
              <a:buNone/>
            </a:pPr>
            <a:r>
              <a:t/>
            </a:r>
            <a:endParaRPr/>
          </a:p>
        </p:txBody>
      </p:sp>
      <p:sp>
        <p:nvSpPr>
          <p:cNvPr id="230" name="Google Shape;23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#pragma pack  is used in particular, to indicate that the structure that is being defined should not have a padded or an aligned memory address structure.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While on one hand, using this directive makes the structure less vulnerable to memory gap exploitation but there is a downside to that too. Having unaligned data addresses makes the variable access slower, to some extent and it is not a good speed optimization technique.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Most machines are, in fact, much faster at dealing with aligned data.</a:t>
            </a:r>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pic>
        <p:nvPicPr>
          <p:cNvPr id="235" name="Google Shape;235;p39"/>
          <p:cNvPicPr preferRelativeResize="0"/>
          <p:nvPr/>
        </p:nvPicPr>
        <p:blipFill>
          <a:blip r:embed="rId3">
            <a:alphaModFix/>
          </a:blip>
          <a:stretch>
            <a:fillRect/>
          </a:stretch>
        </p:blipFill>
        <p:spPr>
          <a:xfrm>
            <a:off x="152400" y="152400"/>
            <a:ext cx="4086365"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id="240" name="Google Shape;240;p40"/>
          <p:cNvPicPr preferRelativeResize="0"/>
          <p:nvPr/>
        </p:nvPicPr>
        <p:blipFill>
          <a:blip r:embed="rId3">
            <a:alphaModFix/>
          </a:blip>
          <a:stretch>
            <a:fillRect/>
          </a:stretch>
        </p:blipFill>
        <p:spPr>
          <a:xfrm>
            <a:off x="152400" y="152400"/>
            <a:ext cx="5915628" cy="48386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 to Demonstrations</a:t>
            </a:r>
            <a:endParaRPr/>
          </a:p>
        </p:txBody>
      </p:sp>
      <p:sp>
        <p:nvSpPr>
          <p:cNvPr id="246" name="Google Shape;246;p41"/>
          <p:cNvSpPr txBox="1"/>
          <p:nvPr>
            <p:ph idx="1" type="body"/>
          </p:nvPr>
        </p:nvSpPr>
        <p:spPr>
          <a:xfrm>
            <a:off x="340575" y="11380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Link to pop ret and call *%eax exploits (.flv file):</a:t>
            </a:r>
            <a:endParaRPr>
              <a:solidFill>
                <a:srgbClr val="FFFFFF"/>
              </a:solidFill>
            </a:endParaRPr>
          </a:p>
          <a:p>
            <a:pPr indent="-317500" lvl="1" marL="914400" rtl="0" algn="l">
              <a:spcBef>
                <a:spcPts val="0"/>
              </a:spcBef>
              <a:spcAft>
                <a:spcPts val="0"/>
              </a:spcAft>
              <a:buClr>
                <a:srgbClr val="FFFFFF"/>
              </a:buClr>
              <a:buSzPts val="1400"/>
              <a:buChar char="○"/>
            </a:pPr>
            <a:r>
              <a:rPr lang="en" u="sng">
                <a:solidFill>
                  <a:schemeClr val="hlink"/>
                </a:solidFill>
                <a:hlinkClick r:id="rId3"/>
              </a:rPr>
              <a:t>https://drive.google.com/open?id=1TXkAZHpsIWC2IjpHzflugWJYarAp8L2L</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Link to pop ret and call *%eax exploits (.mp4 file):</a:t>
            </a:r>
            <a:endParaRPr>
              <a:solidFill>
                <a:srgbClr val="FFFFFF"/>
              </a:solidFill>
            </a:endParaRPr>
          </a:p>
          <a:p>
            <a:pPr indent="-317500" lvl="1" marL="914400" rtl="0" algn="l">
              <a:spcBef>
                <a:spcPts val="0"/>
              </a:spcBef>
              <a:spcAft>
                <a:spcPts val="0"/>
              </a:spcAft>
              <a:buClr>
                <a:srgbClr val="FFFFFF"/>
              </a:buClr>
              <a:buSzPts val="1400"/>
              <a:buChar char="○"/>
            </a:pPr>
            <a:r>
              <a:rPr lang="en" u="sng">
                <a:solidFill>
                  <a:schemeClr val="hlink"/>
                </a:solidFill>
                <a:hlinkClick r:id="rId4"/>
              </a:rPr>
              <a:t>https://drive.google.com/open?id=1oUTshPWNVOf4g2oHxW0b62ojzVoji8Ew</a:t>
            </a:r>
            <a:r>
              <a:rPr lang="en">
                <a:solidFill>
                  <a:srgbClr val="FFFFFF"/>
                </a:solidFill>
              </a:rPr>
              <a:t> </a:t>
            </a:r>
            <a:endParaRPr>
              <a:solidFill>
                <a:srgbClr val="FFFFFF"/>
              </a:solidFill>
            </a:endParaRPr>
          </a:p>
          <a:p>
            <a:pPr indent="0" lvl="0" marL="91440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chemeClr val="dk1"/>
                </a:solidFill>
              </a:rPr>
              <a:t>Link to jmp *%esp exploit and pragma introduction (.mp4 file):</a:t>
            </a:r>
            <a:endParaRPr>
              <a:solidFill>
                <a:schemeClr val="dk1"/>
              </a:solidFill>
            </a:endParaRPr>
          </a:p>
          <a:p>
            <a:pPr indent="0" lvl="0" marL="457200" rtl="0" algn="l">
              <a:spcBef>
                <a:spcPts val="1600"/>
              </a:spcBef>
              <a:spcAft>
                <a:spcPts val="1600"/>
              </a:spcAft>
              <a:buNone/>
            </a:pPr>
            <a:r>
              <a:rPr lang="en" sz="1400" u="sng">
                <a:solidFill>
                  <a:schemeClr val="hlink"/>
                </a:solidFill>
                <a:hlinkClick r:id="rId5"/>
              </a:rPr>
              <a:t>https://drive.google.com/open?id=1xMzamFcr9HSVfxcRmGMz1jHGZaI9XgAN</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445600" y="234375"/>
            <a:ext cx="8368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 Memory Allocation</a:t>
            </a:r>
            <a:endParaRPr/>
          </a:p>
        </p:txBody>
      </p:sp>
      <p:sp>
        <p:nvSpPr>
          <p:cNvPr id="73" name="Google Shape;73;p15"/>
          <p:cNvSpPr txBox="1"/>
          <p:nvPr>
            <p:ph idx="1" type="body"/>
          </p:nvPr>
        </p:nvSpPr>
        <p:spPr>
          <a:xfrm>
            <a:off x="340550" y="1158000"/>
            <a:ext cx="2386200" cy="24777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400">
                <a:solidFill>
                  <a:srgbClr val="FFFFFF"/>
                </a:solidFill>
              </a:rPr>
              <a:t>struct structure1 </a:t>
            </a:r>
            <a:endParaRPr sz="1400">
              <a:solidFill>
                <a:srgbClr val="FFFFFF"/>
              </a:solidFill>
            </a:endParaRPr>
          </a:p>
          <a:p>
            <a:pPr indent="0" lvl="0" marL="0" rtl="0" algn="l">
              <a:spcBef>
                <a:spcPts val="1600"/>
              </a:spcBef>
              <a:spcAft>
                <a:spcPts val="0"/>
              </a:spcAft>
              <a:buNone/>
            </a:pPr>
            <a:r>
              <a:rPr lang="en" sz="1400">
                <a:solidFill>
                  <a:srgbClr val="FFFFFF"/>
                </a:solidFill>
              </a:rPr>
              <a:t>{ </a:t>
            </a:r>
            <a:endParaRPr sz="1400">
              <a:solidFill>
                <a:srgbClr val="FFFFFF"/>
              </a:solidFill>
            </a:endParaRPr>
          </a:p>
          <a:p>
            <a:pPr indent="0" lvl="0" marL="0" rtl="0" algn="l">
              <a:spcBef>
                <a:spcPts val="0"/>
              </a:spcBef>
              <a:spcAft>
                <a:spcPts val="0"/>
              </a:spcAft>
              <a:buNone/>
            </a:pPr>
            <a:r>
              <a:rPr lang="en" sz="1400">
                <a:solidFill>
                  <a:srgbClr val="FFFFFF"/>
                </a:solidFill>
              </a:rPr>
              <a:t>  int id1;</a:t>
            </a:r>
            <a:endParaRPr sz="1400">
              <a:solidFill>
                <a:srgbClr val="FFFFFF"/>
              </a:solidFill>
            </a:endParaRPr>
          </a:p>
          <a:p>
            <a:pPr indent="0" lvl="0" marL="0" rtl="0" algn="l">
              <a:spcBef>
                <a:spcPts val="0"/>
              </a:spcBef>
              <a:spcAft>
                <a:spcPts val="0"/>
              </a:spcAft>
              <a:buNone/>
            </a:pPr>
            <a:r>
              <a:rPr lang="en" sz="1400">
                <a:solidFill>
                  <a:srgbClr val="FFFFFF"/>
                </a:solidFill>
              </a:rPr>
              <a:t>  int id2;</a:t>
            </a:r>
            <a:endParaRPr sz="1400">
              <a:solidFill>
                <a:srgbClr val="FFFFFF"/>
              </a:solidFill>
            </a:endParaRPr>
          </a:p>
          <a:p>
            <a:pPr indent="0" lvl="0" marL="0" rtl="0" algn="l">
              <a:spcBef>
                <a:spcPts val="0"/>
              </a:spcBef>
              <a:spcAft>
                <a:spcPts val="0"/>
              </a:spcAft>
              <a:buClr>
                <a:srgbClr val="000000"/>
              </a:buClr>
              <a:buSzPts val="1100"/>
              <a:buFont typeface="Arial"/>
              <a:buNone/>
            </a:pPr>
            <a:r>
              <a:rPr lang="en" sz="1400">
                <a:solidFill>
                  <a:srgbClr val="FFFFFF"/>
                </a:solidFill>
              </a:rPr>
              <a:t>  char name;</a:t>
            </a:r>
            <a:endParaRPr sz="1400">
              <a:solidFill>
                <a:srgbClr val="FFFFFF"/>
              </a:solidFill>
            </a:endParaRPr>
          </a:p>
          <a:p>
            <a:pPr indent="0" lvl="0" marL="0" rtl="0" algn="l">
              <a:spcBef>
                <a:spcPts val="0"/>
              </a:spcBef>
              <a:spcAft>
                <a:spcPts val="0"/>
              </a:spcAft>
              <a:buClr>
                <a:srgbClr val="000000"/>
              </a:buClr>
              <a:buSzPts val="1100"/>
              <a:buFont typeface="Arial"/>
              <a:buNone/>
            </a:pPr>
            <a:r>
              <a:rPr lang="en" sz="1400">
                <a:solidFill>
                  <a:srgbClr val="FFFFFF"/>
                </a:solidFill>
              </a:rPr>
              <a:t>  char c;</a:t>
            </a:r>
            <a:endParaRPr sz="1400">
              <a:solidFill>
                <a:srgbClr val="FFFFFF"/>
              </a:solidFill>
            </a:endParaRPr>
          </a:p>
          <a:p>
            <a:pPr indent="0" lvl="0" marL="0" rtl="0" algn="l">
              <a:spcBef>
                <a:spcPts val="0"/>
              </a:spcBef>
              <a:spcAft>
                <a:spcPts val="0"/>
              </a:spcAft>
              <a:buClr>
                <a:srgbClr val="000000"/>
              </a:buClr>
              <a:buSzPts val="1100"/>
              <a:buFont typeface="Arial"/>
              <a:buNone/>
            </a:pPr>
            <a:r>
              <a:rPr lang="en" sz="1400">
                <a:solidFill>
                  <a:srgbClr val="FFFFFF"/>
                </a:solidFill>
              </a:rPr>
              <a:t>  float percentage;</a:t>
            </a:r>
            <a:endParaRPr sz="1400">
              <a:solidFill>
                <a:srgbClr val="FFFFFF"/>
              </a:solidFill>
            </a:endParaRPr>
          </a:p>
          <a:p>
            <a:pPr indent="0" lvl="0" marL="0" rtl="0" algn="l">
              <a:spcBef>
                <a:spcPts val="0"/>
              </a:spcBef>
              <a:spcAft>
                <a:spcPts val="0"/>
              </a:spcAft>
              <a:buClr>
                <a:srgbClr val="000000"/>
              </a:buClr>
              <a:buSzPts val="1100"/>
              <a:buFont typeface="Arial"/>
              <a:buNone/>
            </a:pPr>
            <a:r>
              <a:rPr lang="en" sz="1400">
                <a:solidFill>
                  <a:srgbClr val="FFFFFF"/>
                </a:solidFill>
              </a:rPr>
              <a:t>};</a:t>
            </a:r>
            <a:endParaRPr sz="1400">
              <a:solidFill>
                <a:srgbClr val="FFFFFF"/>
              </a:solidFill>
            </a:endParaRPr>
          </a:p>
          <a:p>
            <a:pPr indent="0" lvl="0" marL="0" rtl="0" algn="l">
              <a:spcBef>
                <a:spcPts val="1600"/>
              </a:spcBef>
              <a:spcAft>
                <a:spcPts val="1600"/>
              </a:spcAft>
              <a:buNone/>
            </a:pPr>
            <a:r>
              <a:t/>
            </a:r>
            <a:endParaRPr sz="1400">
              <a:solidFill>
                <a:srgbClr val="FFFFFF"/>
              </a:solidFill>
            </a:endParaRPr>
          </a:p>
        </p:txBody>
      </p:sp>
      <p:sp>
        <p:nvSpPr>
          <p:cNvPr id="74" name="Google Shape;74;p15"/>
          <p:cNvSpPr txBox="1"/>
          <p:nvPr/>
        </p:nvSpPr>
        <p:spPr>
          <a:xfrm>
            <a:off x="3368875" y="1197500"/>
            <a:ext cx="5071500" cy="15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FFFFFF"/>
                </a:solidFill>
              </a:rPr>
              <a:t>    printf("size of structure1 in bytes : %d\n", sizeof(a));</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printf ( "\n   Address of id1        = %u", &amp;a.id1 );</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printf ( "\n   Address of id2        = %u", &amp;a.id2 );</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printf ( "\n   Address of name       = %u", &amp;a.name );</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printf ( "\n   Address of c          = %u", &amp;a.c );</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printf ( "\n   Address of percentage = %u", &amp;a.percentage );</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75" name="Google Shape;75;p15"/>
          <p:cNvPicPr preferRelativeResize="0"/>
          <p:nvPr/>
        </p:nvPicPr>
        <p:blipFill>
          <a:blip r:embed="rId3">
            <a:alphaModFix/>
          </a:blip>
          <a:stretch>
            <a:fillRect/>
          </a:stretch>
        </p:blipFill>
        <p:spPr>
          <a:xfrm>
            <a:off x="4490350" y="3095650"/>
            <a:ext cx="3162300" cy="1085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nvSpPr>
        <p:spPr>
          <a:xfrm>
            <a:off x="577100" y="1332900"/>
            <a:ext cx="2597100" cy="24777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Average"/>
                <a:ea typeface="Average"/>
                <a:cs typeface="Average"/>
                <a:sym typeface="Average"/>
              </a:rPr>
              <a:t>struct structure2 </a:t>
            </a:r>
            <a:endParaRPr>
              <a:solidFill>
                <a:srgbClr val="FFFFFF"/>
              </a:solidFill>
              <a:latin typeface="Average"/>
              <a:ea typeface="Average"/>
              <a:cs typeface="Average"/>
              <a:sym typeface="Average"/>
            </a:endParaRPr>
          </a:p>
          <a:p>
            <a:pPr indent="0" lvl="0" marL="0" rtl="0" algn="l">
              <a:lnSpc>
                <a:spcPct val="115000"/>
              </a:lnSpc>
              <a:spcBef>
                <a:spcPts val="1600"/>
              </a:spcBef>
              <a:spcAft>
                <a:spcPts val="0"/>
              </a:spcAft>
              <a:buNone/>
            </a:pPr>
            <a:r>
              <a:rPr lang="en">
                <a:solidFill>
                  <a:srgbClr val="FFFFFF"/>
                </a:solidFill>
                <a:latin typeface="Average"/>
                <a:ea typeface="Average"/>
                <a:cs typeface="Average"/>
                <a:sym typeface="Average"/>
              </a:rPr>
              <a:t>{ </a:t>
            </a:r>
            <a:endParaRPr>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
                <a:solidFill>
                  <a:srgbClr val="FFFFFF"/>
                </a:solidFill>
                <a:latin typeface="Average"/>
                <a:ea typeface="Average"/>
                <a:cs typeface="Average"/>
                <a:sym typeface="Average"/>
              </a:rPr>
              <a:t>  int id1;</a:t>
            </a:r>
            <a:endParaRPr>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
                <a:solidFill>
                  <a:srgbClr val="FFFFFF"/>
                </a:solidFill>
                <a:latin typeface="Average"/>
                <a:ea typeface="Average"/>
                <a:cs typeface="Average"/>
                <a:sym typeface="Average"/>
              </a:rPr>
              <a:t>  char name;</a:t>
            </a:r>
            <a:endParaRPr>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
                <a:solidFill>
                  <a:srgbClr val="FFFFFF"/>
                </a:solidFill>
                <a:latin typeface="Average"/>
                <a:ea typeface="Average"/>
                <a:cs typeface="Average"/>
                <a:sym typeface="Average"/>
              </a:rPr>
              <a:t>  int id2;</a:t>
            </a:r>
            <a:endParaRPr>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
                <a:solidFill>
                  <a:srgbClr val="FFFFFF"/>
                </a:solidFill>
                <a:latin typeface="Average"/>
                <a:ea typeface="Average"/>
                <a:cs typeface="Average"/>
                <a:sym typeface="Average"/>
              </a:rPr>
              <a:t>  char c;</a:t>
            </a:r>
            <a:endParaRPr>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
                <a:solidFill>
                  <a:srgbClr val="FFFFFF"/>
                </a:solidFill>
                <a:latin typeface="Average"/>
                <a:ea typeface="Average"/>
                <a:cs typeface="Average"/>
                <a:sym typeface="Average"/>
              </a:rPr>
              <a:t>  float percentage;</a:t>
            </a:r>
            <a:endParaRPr>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
                <a:solidFill>
                  <a:srgbClr val="FFFFFF"/>
                </a:solidFill>
                <a:latin typeface="Average"/>
                <a:ea typeface="Average"/>
                <a:cs typeface="Average"/>
                <a:sym typeface="Average"/>
              </a:rPr>
              <a:t>};</a:t>
            </a:r>
            <a:endParaRPr>
              <a:solidFill>
                <a:srgbClr val="FFFFFF"/>
              </a:solidFill>
              <a:latin typeface="Average"/>
              <a:ea typeface="Average"/>
              <a:cs typeface="Average"/>
              <a:sym typeface="Average"/>
            </a:endParaRPr>
          </a:p>
          <a:p>
            <a:pPr indent="0" lvl="0" marL="0" rtl="0" algn="l">
              <a:lnSpc>
                <a:spcPct val="115000"/>
              </a:lnSpc>
              <a:spcBef>
                <a:spcPts val="1600"/>
              </a:spcBef>
              <a:spcAft>
                <a:spcPts val="1600"/>
              </a:spcAft>
              <a:buNone/>
            </a:pPr>
            <a:r>
              <a:t/>
            </a:r>
            <a:endParaRPr>
              <a:solidFill>
                <a:srgbClr val="FFFFFF"/>
              </a:solidFill>
              <a:latin typeface="Average"/>
              <a:ea typeface="Average"/>
              <a:cs typeface="Average"/>
              <a:sym typeface="Average"/>
            </a:endParaRPr>
          </a:p>
        </p:txBody>
      </p:sp>
      <p:sp>
        <p:nvSpPr>
          <p:cNvPr id="81" name="Google Shape;81;p16"/>
          <p:cNvSpPr txBox="1"/>
          <p:nvPr>
            <p:ph type="title"/>
          </p:nvPr>
        </p:nvSpPr>
        <p:spPr>
          <a:xfrm>
            <a:off x="445600" y="234375"/>
            <a:ext cx="8368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 Memory Allocation</a:t>
            </a:r>
            <a:endParaRPr/>
          </a:p>
        </p:txBody>
      </p:sp>
      <p:sp>
        <p:nvSpPr>
          <p:cNvPr id="82" name="Google Shape;82;p16"/>
          <p:cNvSpPr txBox="1"/>
          <p:nvPr/>
        </p:nvSpPr>
        <p:spPr>
          <a:xfrm>
            <a:off x="3368875" y="1197500"/>
            <a:ext cx="5071500" cy="15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FFFFFF"/>
                </a:solidFill>
              </a:rPr>
              <a:t>    printf("   \n\nsize of structure2 in bytes : %d\n", sizeof(b));</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printf ( "\n   Address of id1        = %u", &amp;b.id1 );</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printf ( "\n   Address of name       = %u", &amp;b.name );</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printf ( "\n   Address of id2        = %u", &amp;b.id2 );</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printf ( "\n   Address of c          = %u", &amp;b.c );</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printf ( "\n   Address of percentage = %u", &amp;b.percentage );</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83" name="Google Shape;83;p16"/>
          <p:cNvPicPr preferRelativeResize="0"/>
          <p:nvPr/>
        </p:nvPicPr>
        <p:blipFill>
          <a:blip r:embed="rId3">
            <a:alphaModFix/>
          </a:blip>
          <a:stretch>
            <a:fillRect/>
          </a:stretch>
        </p:blipFill>
        <p:spPr>
          <a:xfrm>
            <a:off x="4751900" y="3011125"/>
            <a:ext cx="2971800" cy="1314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149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the size difference?</a:t>
            </a:r>
            <a:endParaRPr/>
          </a:p>
        </p:txBody>
      </p:sp>
      <p:sp>
        <p:nvSpPr>
          <p:cNvPr id="89" name="Google Shape;89;p17"/>
          <p:cNvSpPr txBox="1"/>
          <p:nvPr>
            <p:ph idx="1" type="body"/>
          </p:nvPr>
        </p:nvSpPr>
        <p:spPr>
          <a:xfrm>
            <a:off x="275650" y="8062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The order of the variables in structs affects how much memory they take up.</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Of the two functionally identical structs on the right, s1 takes up the 16 bytes while s2 takes up 20 bytes.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This is because of an extra 4 bytes between the char and int.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We explored these “memory gaps” to see if we can insert code into them and execute that code.</a:t>
            </a:r>
            <a:endParaRPr>
              <a:solidFill>
                <a:srgbClr val="FFFFFF"/>
              </a:solidFill>
            </a:endParaRPr>
          </a:p>
          <a:p>
            <a:pPr indent="0" lvl="0" marL="0" rtl="0" algn="l">
              <a:spcBef>
                <a:spcPts val="1600"/>
              </a:spcBef>
              <a:spcAft>
                <a:spcPts val="1600"/>
              </a:spcAft>
              <a:buNone/>
            </a:pPr>
            <a:r>
              <a:t/>
            </a:r>
            <a:endParaRPr/>
          </a:p>
        </p:txBody>
      </p:sp>
      <p:pic>
        <p:nvPicPr>
          <p:cNvPr id="90" name="Google Shape;90;p17"/>
          <p:cNvPicPr preferRelativeResize="0"/>
          <p:nvPr/>
        </p:nvPicPr>
        <p:blipFill>
          <a:blip r:embed="rId3">
            <a:alphaModFix/>
          </a:blip>
          <a:stretch>
            <a:fillRect/>
          </a:stretch>
        </p:blipFill>
        <p:spPr>
          <a:xfrm>
            <a:off x="0" y="2977575"/>
            <a:ext cx="3987300" cy="2165925"/>
          </a:xfrm>
          <a:prstGeom prst="rect">
            <a:avLst/>
          </a:prstGeom>
          <a:noFill/>
          <a:ln>
            <a:noFill/>
          </a:ln>
        </p:spPr>
      </p:pic>
      <p:pic>
        <p:nvPicPr>
          <p:cNvPr id="91" name="Google Shape;91;p17"/>
          <p:cNvPicPr preferRelativeResize="0"/>
          <p:nvPr/>
        </p:nvPicPr>
        <p:blipFill>
          <a:blip r:embed="rId4">
            <a:alphaModFix/>
          </a:blip>
          <a:stretch>
            <a:fillRect/>
          </a:stretch>
        </p:blipFill>
        <p:spPr>
          <a:xfrm>
            <a:off x="3987300" y="2977575"/>
            <a:ext cx="5124450" cy="2165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279675" y="277700"/>
            <a:ext cx="8368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Exploits</a:t>
            </a:r>
            <a:endParaRPr/>
          </a:p>
        </p:txBody>
      </p:sp>
      <p:sp>
        <p:nvSpPr>
          <p:cNvPr id="97" name="Google Shape;97;p18"/>
          <p:cNvSpPr txBox="1"/>
          <p:nvPr>
            <p:ph idx="1" type="body"/>
          </p:nvPr>
        </p:nvSpPr>
        <p:spPr>
          <a:xfrm>
            <a:off x="344625" y="120847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There are a number of exploits that can be run with only 3 bytes, the following are the ones we looked into for our project: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p</a:t>
            </a:r>
            <a:r>
              <a:rPr lang="en">
                <a:solidFill>
                  <a:srgbClr val="FFFFFF"/>
                </a:solidFill>
              </a:rPr>
              <a:t>op, ret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call *%eax</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jmp *%esp</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Real world functions using structs may clear the structs when they are no longer in use for security reasons. It is possible that inexperienced coders will clear the entire buffer but not clear the memory gap. Included in our victim code is a zeroizeStruct function that is meant to clear the memory in the struct when it is no longer being used.</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Pop Ret Exploit</a:t>
            </a:r>
            <a:endParaRPr/>
          </a:p>
        </p:txBody>
      </p:sp>
      <p:sp>
        <p:nvSpPr>
          <p:cNvPr id="103" name="Google Shape;103;p19"/>
          <p:cNvSpPr txBox="1"/>
          <p:nvPr>
            <p:ph idx="1" type="body"/>
          </p:nvPr>
        </p:nvSpPr>
        <p:spPr>
          <a:xfrm>
            <a:off x="387900" y="15660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This exploit works by executing code in the argv array.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It uses a buffer overflow to change the instruction pointer to point to a pop command followed by a ret command.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shell code in the argv array is executed after the ret command.</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0" y="162250"/>
            <a:ext cx="8368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Victim Code for this Exploit</a:t>
            </a:r>
            <a:endParaRPr/>
          </a:p>
        </p:txBody>
      </p:sp>
      <p:sp>
        <p:nvSpPr>
          <p:cNvPr id="109" name="Google Shape;109;p20"/>
          <p:cNvSpPr txBox="1"/>
          <p:nvPr>
            <p:ph idx="1" type="body"/>
          </p:nvPr>
        </p:nvSpPr>
        <p:spPr>
          <a:xfrm>
            <a:off x="239550" y="1229700"/>
            <a:ext cx="4947600" cy="391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This code contains 3 functions of interest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newPet function takes user input and stores it in a global struct, possibly to be used elsewhere if this were a full program</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zeroizeStruct function resets the global struct when it is called in the cleanUp function, and would be used to get rid of any information left in the memory when the program terminates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cleanUp function cleans up the global memory at the end of the program, it is also vulnerable to the pop ret exploit</a:t>
            </a:r>
            <a:endParaRPr>
              <a:solidFill>
                <a:srgbClr val="FFFFFF"/>
              </a:solidFill>
            </a:endParaRPr>
          </a:p>
        </p:txBody>
      </p:sp>
      <p:pic>
        <p:nvPicPr>
          <p:cNvPr id="110" name="Google Shape;110;p20"/>
          <p:cNvPicPr preferRelativeResize="0"/>
          <p:nvPr/>
        </p:nvPicPr>
        <p:blipFill>
          <a:blip r:embed="rId3">
            <a:alphaModFix/>
          </a:blip>
          <a:stretch>
            <a:fillRect/>
          </a:stretch>
        </p:blipFill>
        <p:spPr>
          <a:xfrm>
            <a:off x="5388246" y="0"/>
            <a:ext cx="3755753"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0" y="75675"/>
            <a:ext cx="8368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Payload for the popret exploit</a:t>
            </a:r>
            <a:endParaRPr/>
          </a:p>
        </p:txBody>
      </p:sp>
      <p:sp>
        <p:nvSpPr>
          <p:cNvPr id="116" name="Google Shape;116;p21"/>
          <p:cNvSpPr txBox="1"/>
          <p:nvPr>
            <p:ph idx="1" type="body"/>
          </p:nvPr>
        </p:nvSpPr>
        <p:spPr>
          <a:xfrm>
            <a:off x="290075" y="1599725"/>
            <a:ext cx="4908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This perl script generates two payloads for the victim program</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first payload is used to overflow the buffer in the struct and put the pop and ret commands into the memory gap in the struct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second payload contains code to spawn a shell and the address of the memory gap</a:t>
            </a:r>
            <a:endParaRPr>
              <a:solidFill>
                <a:srgbClr val="FFFFFF"/>
              </a:solidFill>
            </a:endParaRPr>
          </a:p>
        </p:txBody>
      </p:sp>
      <p:pic>
        <p:nvPicPr>
          <p:cNvPr id="117" name="Google Shape;117;p21"/>
          <p:cNvPicPr preferRelativeResize="0"/>
          <p:nvPr/>
        </p:nvPicPr>
        <p:blipFill>
          <a:blip r:embed="rId3">
            <a:alphaModFix/>
          </a:blip>
          <a:stretch>
            <a:fillRect/>
          </a:stretch>
        </p:blipFill>
        <p:spPr>
          <a:xfrm>
            <a:off x="5615889" y="0"/>
            <a:ext cx="3780585"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