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72" r:id="rId5"/>
    <p:sldId id="268" r:id="rId6"/>
    <p:sldId id="262" r:id="rId7"/>
    <p:sldId id="261" r:id="rId8"/>
    <p:sldId id="266" r:id="rId9"/>
    <p:sldId id="280" r:id="rId10"/>
    <p:sldId id="264" r:id="rId11"/>
    <p:sldId id="277" r:id="rId12"/>
    <p:sldId id="279" r:id="rId13"/>
    <p:sldId id="281" r:id="rId14"/>
    <p:sldId id="282"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986" autoAdjust="0"/>
    <p:restoredTop sz="58230" autoAdjust="0"/>
  </p:normalViewPr>
  <p:slideViewPr>
    <p:cSldViewPr snapToGrid="0">
      <p:cViewPr>
        <p:scale>
          <a:sx n="66" d="100"/>
          <a:sy n="66" d="100"/>
        </p:scale>
        <p:origin x="1400" y="288"/>
      </p:cViewPr>
      <p:guideLst>
        <p:guide orient="horz" pos="3024"/>
        <p:guide pos="3840"/>
      </p:guideLst>
    </p:cSldViewPr>
  </p:slideViewPr>
  <p:notesTextViewPr>
    <p:cViewPr>
      <p:scale>
        <a:sx n="180" d="100"/>
        <a:sy n="18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1" u="sng" dirty="0"/>
              <a:t>POONAM</a:t>
            </a:r>
          </a:p>
          <a:p>
            <a:pPr marL="0" indent="0">
              <a:buFont typeface="Arial" panose="020B0604020202020204" pitchFamily="34" charset="0"/>
              <a:buNone/>
            </a:pPr>
            <a:endParaRPr lang="en-US" sz="1600" dirty="0"/>
          </a:p>
          <a:p>
            <a:pPr marL="171450" indent="-171450">
              <a:buFont typeface="Arial" panose="020B0604020202020204" pitchFamily="34" charset="0"/>
              <a:buChar char="•"/>
            </a:pPr>
            <a:r>
              <a:rPr lang="en-US" sz="1600" dirty="0"/>
              <a:t>Hello everyone! For our project, we decided to tackle a forestry classification task using a data set provided by Colorado State University and accessed through the UC Irvine Machine Learning Repository.</a:t>
            </a:r>
          </a:p>
          <a:p>
            <a:pPr marL="171450" indent="-171450">
              <a:buFont typeface="Arial" panose="020B0604020202020204" pitchFamily="34" charset="0"/>
              <a:buChar char="•"/>
            </a:pPr>
            <a:r>
              <a:rPr lang="en-US" sz="1600" dirty="0"/>
              <a:t>Essentially, we are using supervised learning techniques to build a model that can accurately predict what the primary type of tree is in any given 30x30 meter square in the Roosevelt National Forest in Northern Colorado.</a:t>
            </a:r>
          </a:p>
          <a:p>
            <a:pPr marL="171450" indent="-171450">
              <a:buFont typeface="Arial" panose="020B0604020202020204" pitchFamily="34" charset="0"/>
              <a:buChar char="•"/>
            </a:pPr>
            <a:r>
              <a:rPr lang="en-US" sz="1600" dirty="0"/>
              <a:t>Now that may seem a little niche, but we promise we’ll bring it around and give it some real-world meaning once we give you a sense of how we put this all together.</a:t>
            </a:r>
          </a:p>
        </p:txBody>
      </p:sp>
      <p:sp>
        <p:nvSpPr>
          <p:cNvPr id="4" name="Slide Number Placeholder 3"/>
          <p:cNvSpPr>
            <a:spLocks noGrp="1"/>
          </p:cNvSpPr>
          <p:nvPr>
            <p:ph type="sldNum" sz="quarter" idx="5"/>
          </p:nvPr>
        </p:nvSpPr>
        <p:spPr/>
        <p:txBody>
          <a:bodyPr/>
          <a:lstStyle/>
          <a:p>
            <a:fld id="{5E485773-E831-40C3-B08E-FE9BDAA69383}" type="slidenum">
              <a:rPr lang="en-US" smtClean="0"/>
              <a:t>1</a:t>
            </a:fld>
            <a:endParaRPr lang="en-US" dirty="0"/>
          </a:p>
        </p:txBody>
      </p:sp>
    </p:spTree>
    <p:extLst>
      <p:ext uri="{BB962C8B-B14F-4D97-AF65-F5344CB8AC3E}">
        <p14:creationId xmlns:p14="http://schemas.microsoft.com/office/powerpoint/2010/main" val="4035484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Joel</a:t>
            </a:r>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10</a:t>
            </a:fld>
            <a:endParaRPr lang="en-US" dirty="0"/>
          </a:p>
        </p:txBody>
      </p:sp>
    </p:spTree>
    <p:extLst>
      <p:ext uri="{BB962C8B-B14F-4D97-AF65-F5344CB8AC3E}">
        <p14:creationId xmlns:p14="http://schemas.microsoft.com/office/powerpoint/2010/main" val="1661037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Joel</a:t>
            </a:r>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11</a:t>
            </a:fld>
            <a:endParaRPr lang="en-US" dirty="0"/>
          </a:p>
        </p:txBody>
      </p:sp>
    </p:spTree>
    <p:extLst>
      <p:ext uri="{BB962C8B-B14F-4D97-AF65-F5344CB8AC3E}">
        <p14:creationId xmlns:p14="http://schemas.microsoft.com/office/powerpoint/2010/main" val="359700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Daniel</a:t>
            </a:r>
          </a:p>
        </p:txBody>
      </p:sp>
      <p:sp>
        <p:nvSpPr>
          <p:cNvPr id="4" name="Slide Number Placeholder 3"/>
          <p:cNvSpPr>
            <a:spLocks noGrp="1"/>
          </p:cNvSpPr>
          <p:nvPr>
            <p:ph type="sldNum" sz="quarter" idx="5"/>
          </p:nvPr>
        </p:nvSpPr>
        <p:spPr/>
        <p:txBody>
          <a:bodyPr/>
          <a:lstStyle/>
          <a:p>
            <a:fld id="{5E485773-E831-40C3-B08E-FE9BDAA69383}" type="slidenum">
              <a:rPr lang="en-US" smtClean="0"/>
              <a:t>12</a:t>
            </a:fld>
            <a:endParaRPr lang="en-US" dirty="0"/>
          </a:p>
        </p:txBody>
      </p:sp>
    </p:spTree>
    <p:extLst>
      <p:ext uri="{BB962C8B-B14F-4D97-AF65-F5344CB8AC3E}">
        <p14:creationId xmlns:p14="http://schemas.microsoft.com/office/powerpoint/2010/main" val="653940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13</a:t>
            </a:fld>
            <a:endParaRPr lang="en-US" dirty="0"/>
          </a:p>
        </p:txBody>
      </p:sp>
    </p:spTree>
    <p:extLst>
      <p:ext uri="{BB962C8B-B14F-4D97-AF65-F5344CB8AC3E}">
        <p14:creationId xmlns:p14="http://schemas.microsoft.com/office/powerpoint/2010/main" val="50537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t>POONAM</a:t>
            </a:r>
          </a:p>
          <a:p>
            <a:pPr marL="171450" indent="-171450">
              <a:buFont typeface="Arial" panose="020B0604020202020204" pitchFamily="34" charset="0"/>
              <a:buChar char="•"/>
            </a:pPr>
            <a:r>
              <a:rPr lang="en-US" dirty="0"/>
              <a:t>We’ll start by shedding a little more light on our motivations and explaining the nature of our data set without getting too bogged down in details. Obviously we don’t want to get into a situation where you can’t see the forest for the trees, as it were (</a:t>
            </a:r>
            <a:r>
              <a:rPr lang="en-US" dirty="0" err="1"/>
              <a:t>haha</a:t>
            </a:r>
            <a:r>
              <a:rPr lang="en-US" dirty="0"/>
              <a:t>).</a:t>
            </a:r>
          </a:p>
          <a:p>
            <a:pPr marL="171450" indent="-171450">
              <a:buFont typeface="Arial" panose="020B0604020202020204" pitchFamily="34" charset="0"/>
              <a:buChar char="•"/>
            </a:pPr>
            <a:r>
              <a:rPr lang="en-US" dirty="0"/>
              <a:t>Then we’ll give you a sense for what our data looks like through the output of our exploratory data analysis efforts.</a:t>
            </a:r>
          </a:p>
          <a:p>
            <a:pPr marL="171450" indent="-171450">
              <a:buFont typeface="Arial" panose="020B0604020202020204" pitchFamily="34" charset="0"/>
              <a:buChar char="•"/>
            </a:pPr>
            <a:r>
              <a:rPr lang="en-US" dirty="0"/>
              <a:t>Once we all know what we’re looking at, we can dive into the classification trials we ran and some intuition as to what each algorithm does.</a:t>
            </a:r>
          </a:p>
          <a:p>
            <a:pPr marL="171450" indent="-171450">
              <a:buFont typeface="Arial" panose="020B0604020202020204" pitchFamily="34" charset="0"/>
              <a:buChar char="•"/>
            </a:pPr>
            <a:r>
              <a:rPr lang="en-US" dirty="0"/>
              <a:t>We’ll tell you a bit about the best performance we were able to get from the models we tried—spoiler alert, the algorithms have a sense of humor on this topic. I’ll leave you to think about what we might mean by that.</a:t>
            </a:r>
          </a:p>
          <a:p>
            <a:pPr marL="171450" indent="-171450">
              <a:buFont typeface="Arial" panose="020B0604020202020204" pitchFamily="34" charset="0"/>
              <a:buChar char="•"/>
            </a:pPr>
            <a:r>
              <a:rPr lang="en-US" dirty="0"/>
              <a:t>And we’ll finish with an overview of the ways in which this model might be put to use in the real world.</a:t>
            </a:r>
          </a:p>
        </p:txBody>
      </p:sp>
      <p:sp>
        <p:nvSpPr>
          <p:cNvPr id="4" name="Slide Number Placeholder 3"/>
          <p:cNvSpPr>
            <a:spLocks noGrp="1"/>
          </p:cNvSpPr>
          <p:nvPr>
            <p:ph type="sldNum" sz="quarter" idx="5"/>
          </p:nvPr>
        </p:nvSpPr>
        <p:spPr/>
        <p:txBody>
          <a:bodyPr/>
          <a:lstStyle/>
          <a:p>
            <a:fld id="{5E485773-E831-40C3-B08E-FE9BDAA69383}" type="slidenum">
              <a:rPr lang="en-US" smtClean="0"/>
              <a:t>2</a:t>
            </a:fld>
            <a:endParaRPr lang="en-US" dirty="0"/>
          </a:p>
        </p:txBody>
      </p:sp>
    </p:spTree>
    <p:extLst>
      <p:ext uri="{BB962C8B-B14F-4D97-AF65-F5344CB8AC3E}">
        <p14:creationId xmlns:p14="http://schemas.microsoft.com/office/powerpoint/2010/main" val="160194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t>POONAM</a:t>
            </a:r>
          </a:p>
          <a:p>
            <a:pPr marL="171450" indent="-171450">
              <a:buFont typeface="Arial" panose="020B0604020202020204" pitchFamily="34" charset="0"/>
              <a:buChar char="•"/>
            </a:pPr>
            <a:r>
              <a:rPr lang="en-US" dirty="0"/>
              <a:t>Now we have some intuition as to what kinds of information are included in this data set, but it might not be immediately clear why we should care about the ability to predict forest cover types from cartographic variables. After all, ultimately if we can just go out and take pictures of the forest with drones or something, couldn’t we more easily classify that way?</a:t>
            </a:r>
          </a:p>
          <a:p>
            <a:pPr marL="171450" indent="-171450">
              <a:buFont typeface="Arial" panose="020B0604020202020204" pitchFamily="34" charset="0"/>
              <a:buChar char="•"/>
            </a:pPr>
            <a:r>
              <a:rPr lang="en-US" dirty="0"/>
              <a:t>Well sure, but what about areas where we have the cartographic information… but not the labeled data pertaining to cover type?</a:t>
            </a:r>
          </a:p>
          <a:p>
            <a:pPr marL="171450" indent="-171450">
              <a:buFont typeface="Arial" panose="020B0604020202020204" pitchFamily="34" charset="0"/>
              <a:buChar char="•"/>
            </a:pPr>
            <a:r>
              <a:rPr lang="en-US" dirty="0"/>
              <a:t>If we were to understand what tree species currently predominate in relatively pristine wilderness areas like the Roosevelt National Forest, that could help us figure out what types of trees used or could someday cover deforested areas where we’re seeing the most dramatic effects of the Anthropocene era.</a:t>
            </a:r>
          </a:p>
          <a:p>
            <a:pPr marL="171450" indent="-171450">
              <a:buFont typeface="Arial" panose="020B0604020202020204" pitchFamily="34" charset="0"/>
              <a:buChar char="•"/>
            </a:pPr>
            <a:r>
              <a:rPr lang="en-US" dirty="0"/>
              <a:t>Reforestation efforts have become a major aspect of national, corporate and individual responsibility, but ultimately if you don’t understand the land those efforts can be for naught.</a:t>
            </a:r>
          </a:p>
          <a:p>
            <a:pPr marL="171450" indent="-171450">
              <a:buFont typeface="Arial" panose="020B0604020202020204" pitchFamily="34" charset="0"/>
              <a:buChar char="•"/>
            </a:pPr>
            <a:r>
              <a:rPr lang="en-US" dirty="0"/>
              <a:t>That doesn’t mean reforestation is not important, though. Reforested areas act as carbon sinks, they aid in flood and fire control, and they can even improve the livability of urban areas. That said, if people are going to throw money and time at reforestation efforts, we want to make sure that the cost and time to effect are minimal, and that the ecological benefits are maximal.</a:t>
            </a:r>
          </a:p>
          <a:p>
            <a:pPr marL="171450" indent="-171450">
              <a:buFont typeface="Arial" panose="020B0604020202020204" pitchFamily="34" charset="0"/>
              <a:buChar char="•"/>
            </a:pPr>
            <a:r>
              <a:rPr lang="en-US" dirty="0"/>
              <a:t>And that’s why ML models like the one we’ve constructed here matter.</a:t>
            </a:r>
          </a:p>
        </p:txBody>
      </p:sp>
      <p:sp>
        <p:nvSpPr>
          <p:cNvPr id="4" name="Slide Number Placeholder 3"/>
          <p:cNvSpPr>
            <a:spLocks noGrp="1"/>
          </p:cNvSpPr>
          <p:nvPr>
            <p:ph type="sldNum" sz="quarter" idx="5"/>
          </p:nvPr>
        </p:nvSpPr>
        <p:spPr/>
        <p:txBody>
          <a:bodyPr/>
          <a:lstStyle/>
          <a:p>
            <a:fld id="{5E485773-E831-40C3-B08E-FE9BDAA69383}" type="slidenum">
              <a:rPr lang="en-US" smtClean="0"/>
              <a:t>3</a:t>
            </a:fld>
            <a:endParaRPr lang="en-US" dirty="0"/>
          </a:p>
        </p:txBody>
      </p:sp>
    </p:spTree>
    <p:extLst>
      <p:ext uri="{BB962C8B-B14F-4D97-AF65-F5344CB8AC3E}">
        <p14:creationId xmlns:p14="http://schemas.microsoft.com/office/powerpoint/2010/main" val="2482016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t>RA-CEE</a:t>
            </a:r>
          </a:p>
          <a:p>
            <a:pPr marL="171450" indent="-171450">
              <a:buFont typeface="Arial" panose="020B0604020202020204" pitchFamily="34" charset="0"/>
              <a:buChar char="•"/>
            </a:pPr>
            <a:r>
              <a:rPr lang="en-US" dirty="0"/>
              <a:t>Okay, like I said, we are dealing with a </a:t>
            </a:r>
            <a:r>
              <a:rPr lang="en-US" i="1" dirty="0"/>
              <a:t>supervised learning classification</a:t>
            </a:r>
            <a:r>
              <a:rPr lang="en-US" i="0" dirty="0"/>
              <a:t> task here. How do we know? Well, we have labeled data, where the target attribute is the </a:t>
            </a:r>
            <a:r>
              <a:rPr lang="en-US" i="1" dirty="0"/>
              <a:t>predominant type of tree growing in a 30x30 m patch of forest</a:t>
            </a:r>
            <a:r>
              <a:rPr lang="en-US" i="0" dirty="0"/>
              <a:t>. All of the non-target attributes fall into one of the categories listed on the left side of this slide.</a:t>
            </a:r>
          </a:p>
          <a:p>
            <a:pPr marL="171450" indent="-171450">
              <a:buFont typeface="Arial" panose="020B0604020202020204" pitchFamily="34" charset="0"/>
              <a:buChar char="•"/>
            </a:pPr>
            <a:r>
              <a:rPr lang="en-US" i="0" dirty="0"/>
              <a:t>So clearly, we have a discrete target variable and then both continuous and categorical data.</a:t>
            </a:r>
          </a:p>
          <a:p>
            <a:pPr marL="171450" indent="-171450">
              <a:buFont typeface="Arial" panose="020B0604020202020204" pitchFamily="34" charset="0"/>
              <a:buChar char="•"/>
            </a:pPr>
            <a:r>
              <a:rPr lang="en-US" i="0" dirty="0"/>
              <a:t>For instance, elevation would be continuous where Wilderness Area and Soil Type fields are binary categorical indicating which of 4 wilderness areas the patch is in and which of 40 soil types are present.</a:t>
            </a:r>
          </a:p>
          <a:p>
            <a:pPr marL="171450" indent="-171450">
              <a:buFont typeface="Arial" panose="020B0604020202020204" pitchFamily="34" charset="0"/>
              <a:buChar char="•"/>
            </a:pPr>
            <a:r>
              <a:rPr lang="en-US" i="0" dirty="0"/>
              <a:t>One important thing to note here, all of these variables are what we call cartographic variables, so they’re all information that can be gleaned from maps – either topographical maps that help us understand features of the land, or specialty maps constructed by the U.S. Geological Survey to keep track of things like the wilderness area and soil types over forested land in the U.S.</a:t>
            </a:r>
          </a:p>
          <a:p>
            <a:pPr marL="171450" indent="-171450">
              <a:buFont typeface="Arial" panose="020B0604020202020204" pitchFamily="34" charset="0"/>
              <a:buChar char="•"/>
            </a:pPr>
            <a:r>
              <a:rPr lang="en-US" i="0" dirty="0"/>
              <a:t>The second important thing is that the cover type target attribute was determined using U.S. Forest Service Resource Information System data.</a:t>
            </a:r>
          </a:p>
        </p:txBody>
      </p:sp>
      <p:sp>
        <p:nvSpPr>
          <p:cNvPr id="4" name="Slide Number Placeholder 3"/>
          <p:cNvSpPr>
            <a:spLocks noGrp="1"/>
          </p:cNvSpPr>
          <p:nvPr>
            <p:ph type="sldNum" sz="quarter" idx="5"/>
          </p:nvPr>
        </p:nvSpPr>
        <p:spPr/>
        <p:txBody>
          <a:bodyPr/>
          <a:lstStyle/>
          <a:p>
            <a:fld id="{5E485773-E831-40C3-B08E-FE9BDAA69383}" type="slidenum">
              <a:rPr lang="en-US" smtClean="0"/>
              <a:t>4</a:t>
            </a:fld>
            <a:endParaRPr lang="en-US" dirty="0"/>
          </a:p>
        </p:txBody>
      </p:sp>
    </p:spTree>
    <p:extLst>
      <p:ext uri="{BB962C8B-B14F-4D97-AF65-F5344CB8AC3E}">
        <p14:creationId xmlns:p14="http://schemas.microsoft.com/office/powerpoint/2010/main" val="79825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Racee</a:t>
            </a:r>
            <a:endParaRPr lang="en-US" b="1" dirty="0"/>
          </a:p>
        </p:txBody>
      </p:sp>
      <p:sp>
        <p:nvSpPr>
          <p:cNvPr id="4" name="Slide Number Placeholder 3"/>
          <p:cNvSpPr>
            <a:spLocks noGrp="1"/>
          </p:cNvSpPr>
          <p:nvPr>
            <p:ph type="sldNum" sz="quarter" idx="5"/>
          </p:nvPr>
        </p:nvSpPr>
        <p:spPr/>
        <p:txBody>
          <a:bodyPr/>
          <a:lstStyle/>
          <a:p>
            <a:fld id="{5E485773-E831-40C3-B08E-FE9BDAA69383}" type="slidenum">
              <a:rPr lang="en-US" smtClean="0"/>
              <a:t>5</a:t>
            </a:fld>
            <a:endParaRPr lang="en-US" dirty="0"/>
          </a:p>
        </p:txBody>
      </p:sp>
    </p:spTree>
    <p:extLst>
      <p:ext uri="{BB962C8B-B14F-4D97-AF65-F5344CB8AC3E}">
        <p14:creationId xmlns:p14="http://schemas.microsoft.com/office/powerpoint/2010/main" val="2539997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David</a:t>
            </a:r>
          </a:p>
        </p:txBody>
      </p:sp>
      <p:sp>
        <p:nvSpPr>
          <p:cNvPr id="4" name="Slide Number Placeholder 3"/>
          <p:cNvSpPr>
            <a:spLocks noGrp="1"/>
          </p:cNvSpPr>
          <p:nvPr>
            <p:ph type="sldNum" sz="quarter" idx="5"/>
          </p:nvPr>
        </p:nvSpPr>
        <p:spPr/>
        <p:txBody>
          <a:bodyPr/>
          <a:lstStyle/>
          <a:p>
            <a:fld id="{5E485773-E831-40C3-B08E-FE9BDAA69383}" type="slidenum">
              <a:rPr lang="en-US" smtClean="0"/>
              <a:t>6</a:t>
            </a:fld>
            <a:endParaRPr lang="en-US" dirty="0"/>
          </a:p>
        </p:txBody>
      </p:sp>
    </p:spTree>
    <p:extLst>
      <p:ext uri="{BB962C8B-B14F-4D97-AF65-F5344CB8AC3E}">
        <p14:creationId xmlns:p14="http://schemas.microsoft.com/office/powerpoint/2010/main" val="379143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David</a:t>
            </a:r>
          </a:p>
        </p:txBody>
      </p:sp>
      <p:sp>
        <p:nvSpPr>
          <p:cNvPr id="4" name="Slide Number Placeholder 3"/>
          <p:cNvSpPr>
            <a:spLocks noGrp="1"/>
          </p:cNvSpPr>
          <p:nvPr>
            <p:ph type="sldNum" sz="quarter" idx="5"/>
          </p:nvPr>
        </p:nvSpPr>
        <p:spPr/>
        <p:txBody>
          <a:bodyPr/>
          <a:lstStyle/>
          <a:p>
            <a:fld id="{5E485773-E831-40C3-B08E-FE9BDAA69383}" type="slidenum">
              <a:rPr lang="en-US" smtClean="0"/>
              <a:t>7</a:t>
            </a:fld>
            <a:endParaRPr lang="en-US" dirty="0"/>
          </a:p>
        </p:txBody>
      </p:sp>
    </p:spTree>
    <p:extLst>
      <p:ext uri="{BB962C8B-B14F-4D97-AF65-F5344CB8AC3E}">
        <p14:creationId xmlns:p14="http://schemas.microsoft.com/office/powerpoint/2010/main" val="392537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Daniel</a:t>
            </a:r>
          </a:p>
        </p:txBody>
      </p:sp>
      <p:sp>
        <p:nvSpPr>
          <p:cNvPr id="4" name="Slide Number Placeholder 3"/>
          <p:cNvSpPr>
            <a:spLocks noGrp="1"/>
          </p:cNvSpPr>
          <p:nvPr>
            <p:ph type="sldNum" sz="quarter" idx="5"/>
          </p:nvPr>
        </p:nvSpPr>
        <p:spPr/>
        <p:txBody>
          <a:bodyPr/>
          <a:lstStyle/>
          <a:p>
            <a:fld id="{5E485773-E831-40C3-B08E-FE9BDAA69383}" type="slidenum">
              <a:rPr lang="en-US" smtClean="0"/>
              <a:t>8</a:t>
            </a:fld>
            <a:endParaRPr lang="en-US" dirty="0"/>
          </a:p>
        </p:txBody>
      </p:sp>
    </p:spTree>
    <p:extLst>
      <p:ext uri="{BB962C8B-B14F-4D97-AF65-F5344CB8AC3E}">
        <p14:creationId xmlns:p14="http://schemas.microsoft.com/office/powerpoint/2010/main" val="227859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Joel</a:t>
            </a:r>
          </a:p>
        </p:txBody>
      </p:sp>
      <p:sp>
        <p:nvSpPr>
          <p:cNvPr id="4" name="Slide Number Placeholder 3"/>
          <p:cNvSpPr>
            <a:spLocks noGrp="1"/>
          </p:cNvSpPr>
          <p:nvPr>
            <p:ph type="sldNum" sz="quarter" idx="5"/>
          </p:nvPr>
        </p:nvSpPr>
        <p:spPr/>
        <p:txBody>
          <a:bodyPr/>
          <a:lstStyle/>
          <a:p>
            <a:fld id="{5E485773-E831-40C3-B08E-FE9BDAA69383}" type="slidenum">
              <a:rPr lang="en-US" smtClean="0"/>
              <a:t>9</a:t>
            </a:fld>
            <a:endParaRPr lang="en-US" dirty="0"/>
          </a:p>
        </p:txBody>
      </p:sp>
    </p:spTree>
    <p:extLst>
      <p:ext uri="{BB962C8B-B14F-4D97-AF65-F5344CB8AC3E}">
        <p14:creationId xmlns:p14="http://schemas.microsoft.com/office/powerpoint/2010/main" val="754087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3"/>
            <a:ext cx="3071005" cy="3051391"/>
          </a:xfrm>
        </p:spPr>
        <p:txBody>
          <a:bodyPr vert="horz" lIns="91440" tIns="45720" rIns="91440" bIns="45720" rtlCol="0" anchor="b" anchorCtr="0">
            <a:normAutofit fontScale="90000"/>
          </a:bodyPr>
          <a:lstStyle/>
          <a:p>
            <a:r>
              <a:rPr lang="en-US" sz="4400" dirty="0">
                <a:solidFill>
                  <a:schemeClr val="tx1"/>
                </a:solidFill>
              </a:rPr>
              <a:t>Forest Cover Type  Prediction with Machine Learning </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309778" y="5027545"/>
            <a:ext cx="3820169" cy="1401552"/>
          </a:xfrm>
        </p:spPr>
        <p:txBody>
          <a:bodyPr vert="horz" lIns="91440" tIns="45720" rIns="91440" bIns="45720" rtlCol="0" anchor="t">
            <a:normAutofit fontScale="55000" lnSpcReduction="20000"/>
          </a:bodyPr>
          <a:lstStyle/>
          <a:p>
            <a:r>
              <a:rPr lang="en-US" sz="1400" dirty="0">
                <a:latin typeface="Times New Roman" panose="02020603050405020304" pitchFamily="18" charset="0"/>
                <a:cs typeface="Times New Roman" panose="02020603050405020304" pitchFamily="18" charset="0"/>
              </a:rPr>
              <a:t>Joel Pangilinan</a:t>
            </a:r>
          </a:p>
          <a:p>
            <a:r>
              <a:rPr lang="en-US" sz="1400" dirty="0">
                <a:latin typeface="Times New Roman" panose="02020603050405020304" pitchFamily="18" charset="0"/>
                <a:cs typeface="Times New Roman" panose="02020603050405020304" pitchFamily="18" charset="0"/>
              </a:rPr>
              <a:t>Daniel Carrasco</a:t>
            </a:r>
          </a:p>
          <a:p>
            <a:r>
              <a:rPr lang="en-US" sz="1400" dirty="0">
                <a:latin typeface="Times New Roman" panose="02020603050405020304" pitchFamily="18" charset="0"/>
                <a:cs typeface="Times New Roman" panose="02020603050405020304" pitchFamily="18" charset="0"/>
              </a:rPr>
              <a:t>Poonam FANDAN</a:t>
            </a:r>
          </a:p>
          <a:p>
            <a:r>
              <a:rPr lang="en-US" sz="1400" dirty="0">
                <a:latin typeface="Times New Roman" panose="02020603050405020304" pitchFamily="18" charset="0"/>
                <a:cs typeface="Times New Roman" panose="02020603050405020304" pitchFamily="18" charset="0"/>
              </a:rPr>
              <a:t>Ra-cee Lucas</a:t>
            </a:r>
          </a:p>
          <a:p>
            <a:r>
              <a:rPr lang="en-US" sz="1400" dirty="0">
                <a:latin typeface="Times New Roman" panose="02020603050405020304" pitchFamily="18" charset="0"/>
                <a:cs typeface="Times New Roman" panose="02020603050405020304" pitchFamily="18" charset="0"/>
              </a:rPr>
              <a:t>David Levy</a:t>
            </a:r>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383024" y="0"/>
            <a:ext cx="7808976" cy="6858000"/>
          </a:xfrm>
        </p:spPr>
      </p:pic>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a:t>
            </a:r>
          </a:p>
        </p:txBody>
      </p:sp>
      <p:sp>
        <p:nvSpPr>
          <p:cNvPr id="33" name="Text Placeholder 4">
            <a:extLst>
              <a:ext uri="{FF2B5EF4-FFF2-40B4-BE49-F238E27FC236}">
                <a16:creationId xmlns:a16="http://schemas.microsoft.com/office/drawing/2014/main" id="{34364ABC-F501-477B-E2AF-73C2466E66C3}"/>
              </a:ext>
            </a:extLst>
          </p:cNvPr>
          <p:cNvSpPr>
            <a:spLocks noGrp="1"/>
          </p:cNvSpPr>
          <p:nvPr>
            <p:ph type="body" sz="quarter" idx="3"/>
          </p:nvPr>
        </p:nvSpPr>
        <p:spPr>
          <a:xfrm>
            <a:off x="6169024" y="1806038"/>
            <a:ext cx="5183188" cy="584549"/>
          </a:xfrm>
        </p:spPr>
        <p:txBody>
          <a:bodyPr/>
          <a:lstStyle/>
          <a:p>
            <a:r>
              <a:rPr lang="en-US" dirty="0"/>
              <a:t>Machine Learning type 2</a:t>
            </a:r>
          </a:p>
        </p:txBody>
      </p:sp>
      <p:sp>
        <p:nvSpPr>
          <p:cNvPr id="35" name="Content Placeholder 5">
            <a:extLst>
              <a:ext uri="{FF2B5EF4-FFF2-40B4-BE49-F238E27FC236}">
                <a16:creationId xmlns:a16="http://schemas.microsoft.com/office/drawing/2014/main" id="{4E138987-9A07-4A4D-0432-DA6BF76DCFC2}"/>
              </a:ext>
            </a:extLst>
          </p:cNvPr>
          <p:cNvSpPr>
            <a:spLocks noGrp="1"/>
          </p:cNvSpPr>
          <p:nvPr>
            <p:ph sz="quarter" idx="4"/>
          </p:nvPr>
        </p:nvSpPr>
        <p:spPr>
          <a:xfrm>
            <a:off x="6169024" y="2390588"/>
            <a:ext cx="5183188" cy="3751268"/>
          </a:xfrm>
        </p:spPr>
        <p:txBody>
          <a:bodyPr/>
          <a:lstStyle/>
          <a:p>
            <a:r>
              <a:rPr lang="en-US" dirty="0"/>
              <a:t>Results </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10</a:t>
            </a:fld>
            <a:endParaRPr lang="en-US"/>
          </a:p>
        </p:txBody>
      </p:sp>
      <p:pic>
        <p:nvPicPr>
          <p:cNvPr id="13" name="Picture 12" descr="A picture containing text, screenshot, diagram, line&#10;&#10;Description automatically generated">
            <a:extLst>
              <a:ext uri="{FF2B5EF4-FFF2-40B4-BE49-F238E27FC236}">
                <a16:creationId xmlns:a16="http://schemas.microsoft.com/office/drawing/2014/main" id="{59D4ACB4-D8CA-27B7-203E-7065DF628363}"/>
              </a:ext>
            </a:extLst>
          </p:cNvPr>
          <p:cNvPicPr>
            <a:picLocks noChangeAspect="1"/>
          </p:cNvPicPr>
          <p:nvPr/>
        </p:nvPicPr>
        <p:blipFill>
          <a:blip r:embed="rId3"/>
          <a:stretch>
            <a:fillRect/>
          </a:stretch>
        </p:blipFill>
        <p:spPr>
          <a:xfrm>
            <a:off x="839787" y="1806038"/>
            <a:ext cx="4860621" cy="4445690"/>
          </a:xfrm>
          <a:prstGeom prst="rect">
            <a:avLst/>
          </a:prstGeom>
        </p:spPr>
      </p:pic>
    </p:spTree>
    <p:extLst>
      <p:ext uri="{BB962C8B-B14F-4D97-AF65-F5344CB8AC3E}">
        <p14:creationId xmlns:p14="http://schemas.microsoft.com/office/powerpoint/2010/main" val="209464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a:t>
            </a:r>
          </a:p>
        </p:txBody>
      </p:sp>
      <p:sp>
        <p:nvSpPr>
          <p:cNvPr id="33" name="Text Placeholder 4">
            <a:extLst>
              <a:ext uri="{FF2B5EF4-FFF2-40B4-BE49-F238E27FC236}">
                <a16:creationId xmlns:a16="http://schemas.microsoft.com/office/drawing/2014/main" id="{34364ABC-F501-477B-E2AF-73C2466E66C3}"/>
              </a:ext>
            </a:extLst>
          </p:cNvPr>
          <p:cNvSpPr>
            <a:spLocks noGrp="1"/>
          </p:cNvSpPr>
          <p:nvPr>
            <p:ph type="body" sz="quarter" idx="3"/>
          </p:nvPr>
        </p:nvSpPr>
        <p:spPr>
          <a:xfrm>
            <a:off x="6169024" y="1806038"/>
            <a:ext cx="5183188" cy="584549"/>
          </a:xfrm>
        </p:spPr>
        <p:txBody>
          <a:bodyPr/>
          <a:lstStyle/>
          <a:p>
            <a:r>
              <a:rPr lang="en-US" dirty="0"/>
              <a:t>Machine Learning type 2</a:t>
            </a:r>
          </a:p>
        </p:txBody>
      </p:sp>
      <p:sp>
        <p:nvSpPr>
          <p:cNvPr id="35" name="Content Placeholder 5">
            <a:extLst>
              <a:ext uri="{FF2B5EF4-FFF2-40B4-BE49-F238E27FC236}">
                <a16:creationId xmlns:a16="http://schemas.microsoft.com/office/drawing/2014/main" id="{4E138987-9A07-4A4D-0432-DA6BF76DCFC2}"/>
              </a:ext>
            </a:extLst>
          </p:cNvPr>
          <p:cNvSpPr>
            <a:spLocks noGrp="1"/>
          </p:cNvSpPr>
          <p:nvPr>
            <p:ph sz="quarter" idx="4"/>
          </p:nvPr>
        </p:nvSpPr>
        <p:spPr>
          <a:xfrm>
            <a:off x="6169024" y="2390588"/>
            <a:ext cx="5183188" cy="3751268"/>
          </a:xfrm>
        </p:spPr>
        <p:txBody>
          <a:bodyPr/>
          <a:lstStyle/>
          <a:p>
            <a:r>
              <a:rPr lang="en-US" dirty="0"/>
              <a:t>Results </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11</a:t>
            </a:fld>
            <a:endParaRPr lang="en-US"/>
          </a:p>
        </p:txBody>
      </p:sp>
      <p:pic>
        <p:nvPicPr>
          <p:cNvPr id="15" name="Picture 14" descr="A picture containing text, screenshot, diagram, plot&#10;&#10;Description automatically generated">
            <a:extLst>
              <a:ext uri="{FF2B5EF4-FFF2-40B4-BE49-F238E27FC236}">
                <a16:creationId xmlns:a16="http://schemas.microsoft.com/office/drawing/2014/main" id="{0669C18B-6161-FCAD-7B58-5D75331A6202}"/>
              </a:ext>
            </a:extLst>
          </p:cNvPr>
          <p:cNvPicPr>
            <a:picLocks noChangeAspect="1"/>
          </p:cNvPicPr>
          <p:nvPr/>
        </p:nvPicPr>
        <p:blipFill>
          <a:blip r:embed="rId3"/>
          <a:stretch>
            <a:fillRect/>
          </a:stretch>
        </p:blipFill>
        <p:spPr>
          <a:xfrm>
            <a:off x="839788" y="1806038"/>
            <a:ext cx="4741225" cy="4336486"/>
          </a:xfrm>
          <a:prstGeom prst="rect">
            <a:avLst/>
          </a:prstGeom>
        </p:spPr>
      </p:pic>
    </p:spTree>
    <p:extLst>
      <p:ext uri="{BB962C8B-B14F-4D97-AF65-F5344CB8AC3E}">
        <p14:creationId xmlns:p14="http://schemas.microsoft.com/office/powerpoint/2010/main" val="324323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647701" y="1375939"/>
            <a:ext cx="5448300" cy="1240966"/>
          </a:xfrm>
        </p:spPr>
        <p:txBody>
          <a:bodyPr/>
          <a:lstStyle/>
          <a:p>
            <a:r>
              <a:rPr lang="en-US" dirty="0"/>
              <a:t>Summary</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635001" y="2688119"/>
            <a:ext cx="5115674" cy="3507457"/>
          </a:xfrm>
        </p:spPr>
        <p:txBody>
          <a:bodyPr>
            <a:normAutofit/>
          </a:bodyPr>
          <a:lstStyle/>
          <a:p>
            <a:r>
              <a:rPr lang="en-US" dirty="0"/>
              <a:t>A </a:t>
            </a:r>
            <a:r>
              <a:rPr lang="en-US" b="1" i="1" dirty="0"/>
              <a:t>random forest </a:t>
            </a:r>
            <a:r>
              <a:rPr lang="en-US" dirty="0"/>
              <a:t>approach proved to maximize the accuracy of our supervised learning classification task of predicting forest cover type with cartographic variable inputs that could easily be obtained for currently deforested areas. We hope to </a:t>
            </a:r>
          </a:p>
        </p:txBody>
      </p:sp>
      <p:pic>
        <p:nvPicPr>
          <p:cNvPr id="7" name="Picture Placeholder 6" descr="A picture containing trees, outdoor, forest, nature, mist">
            <a:extLst>
              <a:ext uri="{FF2B5EF4-FFF2-40B4-BE49-F238E27FC236}">
                <a16:creationId xmlns:a16="http://schemas.microsoft.com/office/drawing/2014/main" id="{67622E7C-99A9-46F7-8DC6-CB21DE6130A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48272" y="658368"/>
            <a:ext cx="4809744" cy="2606040"/>
          </a:xfrm>
        </p:spPr>
      </p:pic>
      <p:pic>
        <p:nvPicPr>
          <p:cNvPr id="9" name="Picture Placeholder 8" descr="A close up of a green tree branch with a baby pine cone">
            <a:extLst>
              <a:ext uri="{FF2B5EF4-FFF2-40B4-BE49-F238E27FC236}">
                <a16:creationId xmlns:a16="http://schemas.microsoft.com/office/drawing/2014/main" id="{43702E36-1B89-4AF5-B77B-B83BE9FCC95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748272" y="3584448"/>
            <a:ext cx="4809744" cy="2606040"/>
          </a:xfrm>
        </p:spPr>
      </p:pic>
      <p:sp>
        <p:nvSpPr>
          <p:cNvPr id="42" name="Date Placeholder 41">
            <a:extLst>
              <a:ext uri="{FF2B5EF4-FFF2-40B4-BE49-F238E27FC236}">
                <a16:creationId xmlns:a16="http://schemas.microsoft.com/office/drawing/2014/main" id="{A5A3223A-374C-401B-80E4-3393BA4AA8D5}"/>
              </a:ext>
            </a:extLst>
          </p:cNvPr>
          <p:cNvSpPr>
            <a:spLocks noGrp="1"/>
          </p:cNvSpPr>
          <p:nvPr>
            <p:ph type="dt" sz="half" idx="2"/>
          </p:nvPr>
        </p:nvSpPr>
        <p:spPr>
          <a:xfrm>
            <a:off x="258792" y="6356350"/>
            <a:ext cx="3322608" cy="365125"/>
          </a:xfrm>
        </p:spPr>
        <p:txBody>
          <a:bodyPr/>
          <a:lstStyle/>
          <a:p>
            <a:r>
              <a:rPr lang="en-US" dirty="0"/>
              <a:t>2023</a:t>
            </a:r>
          </a:p>
        </p:txBody>
      </p:sp>
      <p:sp>
        <p:nvSpPr>
          <p:cNvPr id="43" name="Footer Placeholder 42">
            <a:extLst>
              <a:ext uri="{FF2B5EF4-FFF2-40B4-BE49-F238E27FC236}">
                <a16:creationId xmlns:a16="http://schemas.microsoft.com/office/drawing/2014/main" id="{381B4F17-2538-4C37-AA9B-B8EBF5C89333}"/>
              </a:ext>
            </a:extLst>
          </p:cNvPr>
          <p:cNvSpPr>
            <a:spLocks noGrp="1"/>
          </p:cNvSpPr>
          <p:nvPr>
            <p:ph type="ftr" sz="quarter" idx="3"/>
          </p:nvPr>
        </p:nvSpPr>
        <p:spPr>
          <a:xfrm>
            <a:off x="3581399" y="6356350"/>
            <a:ext cx="5029203" cy="365125"/>
          </a:xfrm>
        </p:spPr>
        <p:txBody>
          <a:bodyPr/>
          <a:lstStyle/>
          <a:p>
            <a:r>
              <a:rPr lang="en-US" dirty="0"/>
              <a:t>Forest Cover Prediction – ML Models</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1903762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dirty="0"/>
              <a:t>Thank you</a:t>
            </a:r>
          </a:p>
        </p:txBody>
      </p:sp>
      <p:sp>
        <p:nvSpPr>
          <p:cNvPr id="3" name="Content Placeholder 2">
            <a:extLst>
              <a:ext uri="{FF2B5EF4-FFF2-40B4-BE49-F238E27FC236}">
                <a16:creationId xmlns:a16="http://schemas.microsoft.com/office/drawing/2014/main" id="{BD3F7967-21CD-4D4E-A475-5040D50F9B40}"/>
              </a:ext>
            </a:extLst>
          </p:cNvPr>
          <p:cNvSpPr>
            <a:spLocks noGrp="1"/>
          </p:cNvSpPr>
          <p:nvPr>
            <p:ph idx="1"/>
          </p:nvPr>
        </p:nvSpPr>
        <p:spPr>
          <a:xfrm>
            <a:off x="647701" y="2683104"/>
            <a:ext cx="3364358" cy="3673245"/>
          </a:xfrm>
        </p:spPr>
        <p:txBody>
          <a:bodyPr/>
          <a:lstStyle/>
          <a:p>
            <a:r>
              <a:rPr lang="en-US" dirty="0"/>
              <a:t>Joel  </a:t>
            </a:r>
            <a:r>
              <a:rPr lang="en-US" dirty="0" err="1"/>
              <a:t>Palinginan</a:t>
            </a:r>
            <a:endParaRPr lang="en-US" dirty="0"/>
          </a:p>
          <a:p>
            <a:r>
              <a:rPr lang="en-US" dirty="0"/>
              <a:t>Daniel Carrasco</a:t>
            </a:r>
          </a:p>
          <a:p>
            <a:r>
              <a:rPr lang="en-US" dirty="0"/>
              <a:t>Poonam </a:t>
            </a:r>
            <a:r>
              <a:rPr lang="en-US" dirty="0" err="1"/>
              <a:t>Fandan</a:t>
            </a:r>
            <a:endParaRPr lang="en-US" dirty="0"/>
          </a:p>
          <a:p>
            <a:r>
              <a:rPr lang="en-US" dirty="0"/>
              <a:t>Ra-cee Lucas</a:t>
            </a:r>
          </a:p>
          <a:p>
            <a:r>
              <a:rPr lang="en-US" dirty="0"/>
              <a:t>David Levy</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2023</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5587696" y="6353174"/>
            <a:ext cx="5029203" cy="365125"/>
          </a:xfrm>
        </p:spPr>
        <p:txBody>
          <a:bodyPr/>
          <a:lstStyle/>
          <a:p>
            <a:r>
              <a:rPr lang="en-US" dirty="0"/>
              <a:t>Forest Cover Prediction – ML Models</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13</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0"/>
            <a:ext cx="3483421" cy="2866599"/>
          </a:xfrm>
        </p:spPr>
        <p:txBody>
          <a:bodyPr/>
          <a:lstStyle/>
          <a:p>
            <a:r>
              <a:rPr lang="en-US" dirty="0">
                <a:latin typeface="Times New Roman" panose="02020603050405020304" pitchFamily="18" charset="0"/>
                <a:cs typeface="Times New Roman" panose="02020603050405020304" pitchFamily="18" charset="0"/>
              </a:rPr>
              <a:t>Presentation Overview</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387926" y="640080"/>
            <a:ext cx="6131214" cy="3066171"/>
          </a:xfrm>
        </p:spPr>
        <p:txBody>
          <a:bodyPr>
            <a:normAutofit/>
          </a:bodyPr>
          <a:lstStyle/>
          <a:p>
            <a:r>
              <a:rPr lang="en-US" dirty="0"/>
              <a:t>Objective &amp; Data Set</a:t>
            </a:r>
          </a:p>
          <a:p>
            <a:r>
              <a:rPr lang="en-US" dirty="0"/>
              <a:t>Exploratory Data Analysis</a:t>
            </a:r>
          </a:p>
          <a:p>
            <a:r>
              <a:rPr lang="en-US" dirty="0"/>
              <a:t>Supervised Classification Trials</a:t>
            </a:r>
          </a:p>
          <a:p>
            <a:r>
              <a:rPr lang="en-US" dirty="0"/>
              <a:t>ML Model &amp; Prediction Results</a:t>
            </a:r>
          </a:p>
          <a:p>
            <a:r>
              <a:rPr lang="en-US" dirty="0"/>
              <a:t>Applications &amp; Conclusion</a:t>
            </a:r>
          </a:p>
        </p:txBody>
      </p:sp>
      <p:pic>
        <p:nvPicPr>
          <p:cNvPr id="9" name="Picture Placeholder 8" descr="Close up picture of tree rings">
            <a:extLst>
              <a:ext uri="{FF2B5EF4-FFF2-40B4-BE49-F238E27FC236}">
                <a16:creationId xmlns:a16="http://schemas.microsoft.com/office/drawing/2014/main" id="{072D25A5-89BE-44C4-B28D-DA5455752AA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7512" y="4142232"/>
            <a:ext cx="2606040" cy="2075688"/>
          </a:xfrm>
        </p:spPr>
      </p:pic>
      <p:pic>
        <p:nvPicPr>
          <p:cNvPr id="11" name="Picture Placeholder 10" descr="A close up of a green tree branch with a baby pine cone">
            <a:extLst>
              <a:ext uri="{FF2B5EF4-FFF2-40B4-BE49-F238E27FC236}">
                <a16:creationId xmlns:a16="http://schemas.microsoft.com/office/drawing/2014/main" id="{29ECE34D-620F-4312-BB89-40BCDBDB250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3416041" y="4142232"/>
            <a:ext cx="2606040" cy="2075688"/>
          </a:xfrm>
        </p:spPr>
      </p:pic>
      <p:pic>
        <p:nvPicPr>
          <p:cNvPr id="13" name="Picture Placeholder 12" descr="A close-up of tree bark">
            <a:extLst>
              <a:ext uri="{FF2B5EF4-FFF2-40B4-BE49-F238E27FC236}">
                <a16:creationId xmlns:a16="http://schemas.microsoft.com/office/drawing/2014/main" id="{5C2E09F6-794D-4CBA-A9C6-4460C18FC393}"/>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169921" y="4142232"/>
            <a:ext cx="2606040" cy="2075688"/>
          </a:xfrm>
        </p:spPr>
      </p:pic>
      <p:pic>
        <p:nvPicPr>
          <p:cNvPr id="15" name="Picture Placeholder 14" descr="A close up of a green tree branch">
            <a:extLst>
              <a:ext uri="{FF2B5EF4-FFF2-40B4-BE49-F238E27FC236}">
                <a16:creationId xmlns:a16="http://schemas.microsoft.com/office/drawing/2014/main" id="{4A4FF327-FD26-47EF-A265-02A0BB3793C5}"/>
              </a:ext>
            </a:extLst>
          </p:cNvPr>
          <p:cNvPicPr>
            <a:picLocks noGrp="1" noChangeAspect="1"/>
          </p:cNvPicPr>
          <p:nvPr>
            <p:ph type="pic" sz="quarter" idx="14"/>
          </p:nvPr>
        </p:nvPicPr>
        <p:blipFill rotWithShape="1">
          <a:blip r:embed="rId6" cstate="screen">
            <a:extLst>
              <a:ext uri="{28A0092B-C50C-407E-A947-70E740481C1C}">
                <a14:useLocalDpi xmlns:a14="http://schemas.microsoft.com/office/drawing/2010/main" val="0"/>
              </a:ext>
            </a:extLst>
          </a:blip>
          <a:srcRect/>
          <a:stretch/>
        </p:blipFill>
        <p:spPr>
          <a:xfrm>
            <a:off x="8913100" y="4142232"/>
            <a:ext cx="2606040" cy="2075688"/>
          </a:xfrm>
        </p:spPr>
      </p:pic>
      <p:sp>
        <p:nvSpPr>
          <p:cNvPr id="74" name="Date Placeholder 73">
            <a:extLst>
              <a:ext uri="{FF2B5EF4-FFF2-40B4-BE49-F238E27FC236}">
                <a16:creationId xmlns:a16="http://schemas.microsoft.com/office/drawing/2014/main" id="{F58157BD-826A-4A73-AFE3-4DC840C3F88D}"/>
              </a:ext>
            </a:extLst>
          </p:cNvPr>
          <p:cNvSpPr>
            <a:spLocks noGrp="1"/>
          </p:cNvSpPr>
          <p:nvPr>
            <p:ph type="dt" sz="half" idx="2"/>
          </p:nvPr>
        </p:nvSpPr>
        <p:spPr>
          <a:xfrm>
            <a:off x="258792" y="6356350"/>
            <a:ext cx="3322608" cy="365125"/>
          </a:xfrm>
        </p:spPr>
        <p:txBody>
          <a:bodyPr/>
          <a:lstStyle/>
          <a:p>
            <a:r>
              <a:rPr lang="en-US" dirty="0"/>
              <a:t>20XX</a:t>
            </a:r>
          </a:p>
        </p:txBody>
      </p:sp>
      <p:sp>
        <p:nvSpPr>
          <p:cNvPr id="75" name="Footer Placeholder 74">
            <a:extLst>
              <a:ext uri="{FF2B5EF4-FFF2-40B4-BE49-F238E27FC236}">
                <a16:creationId xmlns:a16="http://schemas.microsoft.com/office/drawing/2014/main" id="{CF942400-E869-4121-A513-9B1FADE55AC8}"/>
              </a:ext>
            </a:extLst>
          </p:cNvPr>
          <p:cNvSpPr>
            <a:spLocks noGrp="1"/>
          </p:cNvSpPr>
          <p:nvPr>
            <p:ph type="ftr" sz="quarter" idx="3"/>
          </p:nvPr>
        </p:nvSpPr>
        <p:spPr>
          <a:xfrm>
            <a:off x="3581399" y="6356350"/>
            <a:ext cx="5029203" cy="365125"/>
          </a:xfrm>
        </p:spPr>
        <p:txBody>
          <a:bodyPr/>
          <a:lstStyle/>
          <a:p>
            <a:r>
              <a:rPr lang="en-US" dirty="0"/>
              <a:t>Forest Cover Prediction – ML Models</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13172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710240" y="136525"/>
            <a:ext cx="10515600" cy="899783"/>
          </a:xfrm>
        </p:spPr>
        <p:txBody>
          <a:bodyPr/>
          <a:lstStyle/>
          <a:p>
            <a:r>
              <a:rPr lang="en-US" dirty="0"/>
              <a:t>Forest Cover Types  — Why?</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710240" y="1036308"/>
            <a:ext cx="10112375" cy="899783"/>
          </a:xfrm>
        </p:spPr>
        <p:txBody>
          <a:bodyPr>
            <a:normAutofit fontScale="85000" lnSpcReduction="20000"/>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If we understand what tree species predominate in relatively pristine wilderness areas, we can make better decisions about reforestation efforts as more nations, corporations and individuals set out to reintroduce forest into our landscapes.</a:t>
            </a:r>
          </a:p>
        </p:txBody>
      </p:sp>
      <p:pic>
        <p:nvPicPr>
          <p:cNvPr id="13" name="Picture Placeholder 12" descr="A picture containing tree, outdoor, forest, nature">
            <a:extLst>
              <a:ext uri="{FF2B5EF4-FFF2-40B4-BE49-F238E27FC236}">
                <a16:creationId xmlns:a16="http://schemas.microsoft.com/office/drawing/2014/main" id="{28CD82BD-20D4-4910-9A71-4B534FCE62E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4160520"/>
            <a:ext cx="4067175" cy="2697480"/>
          </a:xfrm>
        </p:spPr>
      </p:pic>
      <p:pic>
        <p:nvPicPr>
          <p:cNvPr id="15" name="Picture Placeholder 14" descr="A close up of leaves with water droplets ">
            <a:extLst>
              <a:ext uri="{FF2B5EF4-FFF2-40B4-BE49-F238E27FC236}">
                <a16:creationId xmlns:a16="http://schemas.microsoft.com/office/drawing/2014/main" id="{34C758CA-99BE-4230-9424-008948EC328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4067175" y="4160520"/>
            <a:ext cx="4133088" cy="2697480"/>
          </a:xfrm>
        </p:spPr>
      </p:pic>
      <p:pic>
        <p:nvPicPr>
          <p:cNvPr id="17" name="Picture Placeholder 16" descr="A close up of a green tree branch">
            <a:extLst>
              <a:ext uri="{FF2B5EF4-FFF2-40B4-BE49-F238E27FC236}">
                <a16:creationId xmlns:a16="http://schemas.microsoft.com/office/drawing/2014/main" id="{B0A1EFCE-676C-4616-ABD3-11F042604AA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193024" y="4160520"/>
            <a:ext cx="4005072" cy="2697480"/>
          </a:xfrm>
        </p:spPr>
      </p:pic>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3</a:t>
            </a:fld>
            <a:endParaRPr lang="en-US" dirty="0"/>
          </a:p>
        </p:txBody>
      </p:sp>
      <p:sp>
        <p:nvSpPr>
          <p:cNvPr id="2" name="Text Placeholder 80">
            <a:extLst>
              <a:ext uri="{FF2B5EF4-FFF2-40B4-BE49-F238E27FC236}">
                <a16:creationId xmlns:a16="http://schemas.microsoft.com/office/drawing/2014/main" id="{84597B79-3FA2-5FE1-5C0C-7F6530B2E651}"/>
              </a:ext>
            </a:extLst>
          </p:cNvPr>
          <p:cNvSpPr txBox="1">
            <a:spLocks/>
          </p:cNvSpPr>
          <p:nvPr/>
        </p:nvSpPr>
        <p:spPr>
          <a:xfrm>
            <a:off x="710239" y="2266950"/>
            <a:ext cx="4795211" cy="1515104"/>
          </a:xfrm>
          <a:prstGeom prst="rect">
            <a:avLst/>
          </a:prstGeom>
        </p:spPr>
        <p:txBody>
          <a:bodyPr vert="horz" lIns="91440" tIns="45720" rIns="91440" bIns="45720" rtlCol="0" anchor="t">
            <a:normAutofit fontScale="85000" lnSpcReduction="20000"/>
          </a:bodyPr>
          <a:lstStyle>
            <a:lvl1pPr marL="0" indent="0" algn="just" defTabSz="914400" rtl="0" eaLnBrk="1" latinLnBrk="0" hangingPunct="1">
              <a:lnSpc>
                <a:spcPct val="120000"/>
              </a:lnSpc>
              <a:spcBef>
                <a:spcPts val="1000"/>
              </a:spcBef>
              <a:buSzPct val="80000"/>
              <a:buFont typeface="Arial" panose="020B0604020202020204" pitchFamily="34" charset="0"/>
              <a:buNone/>
              <a:defRPr sz="2400" kern="1200" spc="100" baseline="0">
                <a:solidFill>
                  <a:schemeClr val="tx2">
                    <a:alpha val="85000"/>
                  </a:schemeClr>
                </a:solidFill>
                <a:latin typeface="+mn-lt"/>
                <a:ea typeface="+mn-ea"/>
                <a:cs typeface="+mn-cs"/>
              </a:defRPr>
            </a:lvl1pPr>
            <a:lvl2pPr marL="274320" indent="0" algn="ctr" defTabSz="914400" rtl="0" eaLnBrk="1" latinLnBrk="0" hangingPunct="1">
              <a:lnSpc>
                <a:spcPct val="120000"/>
              </a:lnSpc>
              <a:spcBef>
                <a:spcPts val="500"/>
              </a:spcBef>
              <a:buFont typeface="Arial" panose="020B0604020202020204" pitchFamily="34" charset="0"/>
              <a:buNone/>
              <a:defRPr sz="1800" b="1" kern="1200" spc="100" baseline="0">
                <a:solidFill>
                  <a:schemeClr val="tx2">
                    <a:alpha val="85000"/>
                  </a:schemeClr>
                </a:solidFill>
                <a:latin typeface="+mn-lt"/>
                <a:ea typeface="+mn-ea"/>
                <a:cs typeface="+mn-cs"/>
              </a:defRPr>
            </a:lvl2pPr>
            <a:lvl3pPr marL="228600" indent="0" algn="ctr" defTabSz="914400" rtl="0" eaLnBrk="1" latinLnBrk="0" hangingPunct="1">
              <a:lnSpc>
                <a:spcPct val="120000"/>
              </a:lnSpc>
              <a:spcBef>
                <a:spcPts val="500"/>
              </a:spcBef>
              <a:buFont typeface="Arial" panose="020B0604020202020204" pitchFamily="34" charset="0"/>
              <a:buNone/>
              <a:defRPr sz="1800" kern="1200" spc="100" baseline="0">
                <a:solidFill>
                  <a:schemeClr val="tx2">
                    <a:alpha val="85000"/>
                  </a:schemeClr>
                </a:solidFill>
                <a:latin typeface="+mn-lt"/>
                <a:ea typeface="+mn-ea"/>
                <a:cs typeface="+mn-cs"/>
              </a:defRPr>
            </a:lvl3pPr>
            <a:lvl4pPr marL="640080" indent="0" algn="ctr"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685800" indent="0" algn="ctr" defTabSz="914400" rtl="0" eaLnBrk="1" latinLnBrk="0" hangingPunct="1">
              <a:lnSpc>
                <a:spcPct val="120000"/>
              </a:lnSpc>
              <a:spcBef>
                <a:spcPts val="500"/>
              </a:spcBef>
              <a:buSzPct val="80000"/>
              <a:buFont typeface="Arial" panose="020B0604020202020204" pitchFamily="34" charset="0"/>
              <a:buNone/>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1" dirty="0">
                <a:solidFill>
                  <a:schemeClr val="tx1"/>
                </a:solidFill>
                <a:latin typeface="Times New Roman" panose="02020603050405020304" pitchFamily="18" charset="0"/>
                <a:cs typeface="Times New Roman" panose="02020603050405020304" pitchFamily="18" charset="0"/>
              </a:rPr>
              <a:t>Benefits</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Carbon sinks</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Flood and fire control</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Improve livability of urban areas</a:t>
            </a:r>
          </a:p>
        </p:txBody>
      </p:sp>
      <p:sp>
        <p:nvSpPr>
          <p:cNvPr id="3" name="Text Placeholder 80">
            <a:extLst>
              <a:ext uri="{FF2B5EF4-FFF2-40B4-BE49-F238E27FC236}">
                <a16:creationId xmlns:a16="http://schemas.microsoft.com/office/drawing/2014/main" id="{A316DC66-648B-DD9B-0E0B-2830D6F07CB7}"/>
              </a:ext>
            </a:extLst>
          </p:cNvPr>
          <p:cNvSpPr txBox="1">
            <a:spLocks/>
          </p:cNvSpPr>
          <p:nvPr/>
        </p:nvSpPr>
        <p:spPr>
          <a:xfrm>
            <a:off x="6686550" y="2266950"/>
            <a:ext cx="4795211" cy="1515104"/>
          </a:xfrm>
          <a:prstGeom prst="rect">
            <a:avLst/>
          </a:prstGeom>
        </p:spPr>
        <p:txBody>
          <a:bodyPr vert="horz" lIns="91440" tIns="45720" rIns="91440" bIns="45720" rtlCol="0" anchor="t">
            <a:normAutofit fontScale="85000" lnSpcReduction="20000"/>
          </a:bodyPr>
          <a:lstStyle>
            <a:lvl1pPr marL="0" indent="0" algn="just" defTabSz="914400" rtl="0" eaLnBrk="1" latinLnBrk="0" hangingPunct="1">
              <a:lnSpc>
                <a:spcPct val="120000"/>
              </a:lnSpc>
              <a:spcBef>
                <a:spcPts val="1000"/>
              </a:spcBef>
              <a:buSzPct val="80000"/>
              <a:buFont typeface="Arial" panose="020B0604020202020204" pitchFamily="34" charset="0"/>
              <a:buNone/>
              <a:defRPr sz="2400" kern="1200" spc="100" baseline="0">
                <a:solidFill>
                  <a:schemeClr val="tx2">
                    <a:alpha val="85000"/>
                  </a:schemeClr>
                </a:solidFill>
                <a:latin typeface="+mn-lt"/>
                <a:ea typeface="+mn-ea"/>
                <a:cs typeface="+mn-cs"/>
              </a:defRPr>
            </a:lvl1pPr>
            <a:lvl2pPr marL="274320" indent="0" algn="ctr" defTabSz="914400" rtl="0" eaLnBrk="1" latinLnBrk="0" hangingPunct="1">
              <a:lnSpc>
                <a:spcPct val="120000"/>
              </a:lnSpc>
              <a:spcBef>
                <a:spcPts val="500"/>
              </a:spcBef>
              <a:buFont typeface="Arial" panose="020B0604020202020204" pitchFamily="34" charset="0"/>
              <a:buNone/>
              <a:defRPr sz="1800" b="1" kern="1200" spc="100" baseline="0">
                <a:solidFill>
                  <a:schemeClr val="tx2">
                    <a:alpha val="85000"/>
                  </a:schemeClr>
                </a:solidFill>
                <a:latin typeface="+mn-lt"/>
                <a:ea typeface="+mn-ea"/>
                <a:cs typeface="+mn-cs"/>
              </a:defRPr>
            </a:lvl2pPr>
            <a:lvl3pPr marL="228600" indent="0" algn="ctr" defTabSz="914400" rtl="0" eaLnBrk="1" latinLnBrk="0" hangingPunct="1">
              <a:lnSpc>
                <a:spcPct val="120000"/>
              </a:lnSpc>
              <a:spcBef>
                <a:spcPts val="500"/>
              </a:spcBef>
              <a:buFont typeface="Arial" panose="020B0604020202020204" pitchFamily="34" charset="0"/>
              <a:buNone/>
              <a:defRPr sz="1800" kern="1200" spc="100" baseline="0">
                <a:solidFill>
                  <a:schemeClr val="tx2">
                    <a:alpha val="85000"/>
                  </a:schemeClr>
                </a:solidFill>
                <a:latin typeface="+mn-lt"/>
                <a:ea typeface="+mn-ea"/>
                <a:cs typeface="+mn-cs"/>
              </a:defRPr>
            </a:lvl3pPr>
            <a:lvl4pPr marL="640080" indent="0" algn="ctr"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685800" indent="0" algn="ctr" defTabSz="914400" rtl="0" eaLnBrk="1" latinLnBrk="0" hangingPunct="1">
              <a:lnSpc>
                <a:spcPct val="120000"/>
              </a:lnSpc>
              <a:spcBef>
                <a:spcPts val="500"/>
              </a:spcBef>
              <a:buSzPct val="80000"/>
              <a:buFont typeface="Arial" panose="020B0604020202020204" pitchFamily="34" charset="0"/>
              <a:buNone/>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1" dirty="0">
                <a:solidFill>
                  <a:schemeClr val="tx1"/>
                </a:solidFill>
                <a:latin typeface="Times New Roman" panose="02020603050405020304" pitchFamily="18" charset="0"/>
                <a:cs typeface="Times New Roman" panose="02020603050405020304" pitchFamily="18" charset="0"/>
              </a:rPr>
              <a:t>Challenges</a:t>
            </a:r>
          </a:p>
          <a:p>
            <a:pPr marL="342900" indent="-34290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Cost</a:t>
            </a:r>
          </a:p>
          <a:p>
            <a:pPr marL="342900" indent="-34290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Time</a:t>
            </a:r>
          </a:p>
          <a:p>
            <a:pPr marL="342900" indent="-34290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Ecological health</a:t>
            </a:r>
          </a:p>
        </p:txBody>
      </p:sp>
    </p:spTree>
    <p:extLst>
      <p:ext uri="{BB962C8B-B14F-4D97-AF65-F5344CB8AC3E}">
        <p14:creationId xmlns:p14="http://schemas.microsoft.com/office/powerpoint/2010/main" val="328143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83E3-686A-4399-B44D-71E2E0C5990C}"/>
              </a:ext>
            </a:extLst>
          </p:cNvPr>
          <p:cNvSpPr>
            <a:spLocks noGrp="1"/>
          </p:cNvSpPr>
          <p:nvPr>
            <p:ph type="ctrTitle"/>
          </p:nvPr>
        </p:nvSpPr>
        <p:spPr>
          <a:xfrm>
            <a:off x="133350" y="3143251"/>
            <a:ext cx="6874327" cy="1209275"/>
          </a:xfrm>
        </p:spPr>
        <p:txBody>
          <a:bodyPr>
            <a:normAutofit/>
          </a:bodyPr>
          <a:lstStyle/>
          <a:p>
            <a:r>
              <a:rPr lang="en-US" dirty="0"/>
              <a:t>Data Set Overview </a:t>
            </a:r>
          </a:p>
        </p:txBody>
      </p:sp>
      <p:pic>
        <p:nvPicPr>
          <p:cNvPr id="6" name="Picture Placeholder 5" descr="A picture containing trees, outdoor, forest, nature, mist">
            <a:extLst>
              <a:ext uri="{FF2B5EF4-FFF2-40B4-BE49-F238E27FC236}">
                <a16:creationId xmlns:a16="http://schemas.microsoft.com/office/drawing/2014/main" id="{286EB37C-928B-4D9A-905B-8EA255EB144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524" y="0"/>
            <a:ext cx="12188952" cy="3295650"/>
          </a:xfrm>
        </p:spPr>
      </p:pic>
      <p:sp>
        <p:nvSpPr>
          <p:cNvPr id="5" name="Title 1">
            <a:extLst>
              <a:ext uri="{FF2B5EF4-FFF2-40B4-BE49-F238E27FC236}">
                <a16:creationId xmlns:a16="http://schemas.microsoft.com/office/drawing/2014/main" id="{B646BE4E-F9CE-1FEC-FC5E-500D70D56BA0}"/>
              </a:ext>
            </a:extLst>
          </p:cNvPr>
          <p:cNvSpPr txBox="1">
            <a:spLocks/>
          </p:cNvSpPr>
          <p:nvPr/>
        </p:nvSpPr>
        <p:spPr>
          <a:xfrm>
            <a:off x="265176" y="3747888"/>
            <a:ext cx="6874327" cy="120927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2800" dirty="0"/>
              <a:t>Features</a:t>
            </a:r>
          </a:p>
        </p:txBody>
      </p:sp>
      <p:sp>
        <p:nvSpPr>
          <p:cNvPr id="7" name="Title 1">
            <a:extLst>
              <a:ext uri="{FF2B5EF4-FFF2-40B4-BE49-F238E27FC236}">
                <a16:creationId xmlns:a16="http://schemas.microsoft.com/office/drawing/2014/main" id="{04DD04CE-4527-2F5B-B000-A06546948C30}"/>
              </a:ext>
            </a:extLst>
          </p:cNvPr>
          <p:cNvSpPr txBox="1">
            <a:spLocks/>
          </p:cNvSpPr>
          <p:nvPr/>
        </p:nvSpPr>
        <p:spPr>
          <a:xfrm>
            <a:off x="8054749" y="3747888"/>
            <a:ext cx="6874327" cy="120927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2800" dirty="0"/>
              <a:t>Target</a:t>
            </a:r>
          </a:p>
        </p:txBody>
      </p:sp>
      <p:sp>
        <p:nvSpPr>
          <p:cNvPr id="10" name="Title 1">
            <a:extLst>
              <a:ext uri="{FF2B5EF4-FFF2-40B4-BE49-F238E27FC236}">
                <a16:creationId xmlns:a16="http://schemas.microsoft.com/office/drawing/2014/main" id="{82A5E1CE-78EE-CC05-A1EA-3D9E1E986DEA}"/>
              </a:ext>
            </a:extLst>
          </p:cNvPr>
          <p:cNvSpPr txBox="1">
            <a:spLocks/>
          </p:cNvSpPr>
          <p:nvPr/>
        </p:nvSpPr>
        <p:spPr>
          <a:xfrm>
            <a:off x="8054749" y="4804763"/>
            <a:ext cx="3772816" cy="1843687"/>
          </a:xfrm>
          <a:prstGeom prst="rect">
            <a:avLst/>
          </a:prstGeom>
        </p:spPr>
        <p:txBody>
          <a:bodyPr vert="horz" lIns="91440" tIns="45720" rIns="91440" bIns="45720" numCol="2" rtlCol="0" anchor="t">
            <a:normAutofit lnSpcReduction="10000"/>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800" dirty="0"/>
              <a:t>Cover Type:</a:t>
            </a:r>
          </a:p>
          <a:p>
            <a:endParaRPr lang="en-US" sz="1800" dirty="0"/>
          </a:p>
          <a:p>
            <a:pPr marL="285750" indent="-285750">
              <a:buFont typeface="Arial" panose="020B0604020202020204" pitchFamily="34" charset="0"/>
              <a:buChar char="•"/>
            </a:pPr>
            <a:r>
              <a:rPr lang="en-US" sz="1800" dirty="0"/>
              <a:t>1 – Spruce/Fir</a:t>
            </a:r>
          </a:p>
          <a:p>
            <a:pPr marL="285750" indent="-285750">
              <a:buFont typeface="Arial" panose="020B0604020202020204" pitchFamily="34" charset="0"/>
              <a:buChar char="•"/>
            </a:pPr>
            <a:r>
              <a:rPr lang="en-US" sz="1800" dirty="0"/>
              <a:t>2 – Lodgepole Pine</a:t>
            </a:r>
          </a:p>
          <a:p>
            <a:pPr marL="285750" indent="-285750">
              <a:buFont typeface="Arial" panose="020B0604020202020204" pitchFamily="34" charset="0"/>
              <a:buChar char="•"/>
            </a:pPr>
            <a:r>
              <a:rPr lang="en-US" sz="1800" dirty="0"/>
              <a:t>3 – Ponderosa Pine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4 – Cottonwood / Willow</a:t>
            </a:r>
          </a:p>
          <a:p>
            <a:pPr marL="285750" indent="-285750">
              <a:buFont typeface="Arial" panose="020B0604020202020204" pitchFamily="34" charset="0"/>
              <a:buChar char="•"/>
            </a:pPr>
            <a:r>
              <a:rPr lang="en-US" sz="1800" dirty="0"/>
              <a:t>5 – Aspen</a:t>
            </a:r>
          </a:p>
          <a:p>
            <a:pPr marL="285750" indent="-285750">
              <a:buFont typeface="Arial" panose="020B0604020202020204" pitchFamily="34" charset="0"/>
              <a:buChar char="•"/>
            </a:pPr>
            <a:r>
              <a:rPr lang="en-US" sz="1800" dirty="0"/>
              <a:t>6 – Douglas-Fir</a:t>
            </a:r>
          </a:p>
          <a:p>
            <a:pPr marL="285750" indent="-285750">
              <a:buFont typeface="Arial" panose="020B0604020202020204" pitchFamily="34" charset="0"/>
              <a:buChar char="•"/>
            </a:pPr>
            <a:r>
              <a:rPr lang="en-US" sz="1800" dirty="0"/>
              <a:t>7 – Krummholz</a:t>
            </a:r>
          </a:p>
        </p:txBody>
      </p:sp>
      <p:sp>
        <p:nvSpPr>
          <p:cNvPr id="11" name="Title 1">
            <a:extLst>
              <a:ext uri="{FF2B5EF4-FFF2-40B4-BE49-F238E27FC236}">
                <a16:creationId xmlns:a16="http://schemas.microsoft.com/office/drawing/2014/main" id="{CC7A9BAC-C639-0A50-EEB2-AC0AD4BFF434}"/>
              </a:ext>
            </a:extLst>
          </p:cNvPr>
          <p:cNvSpPr txBox="1">
            <a:spLocks/>
          </p:cNvSpPr>
          <p:nvPr/>
        </p:nvSpPr>
        <p:spPr>
          <a:xfrm>
            <a:off x="265176" y="4619211"/>
            <a:ext cx="7505700" cy="2038350"/>
          </a:xfrm>
          <a:prstGeom prst="rect">
            <a:avLst/>
          </a:prstGeom>
        </p:spPr>
        <p:txBody>
          <a:bodyPr vert="horz" lIns="91440" tIns="45720" rIns="91440" bIns="45720" numCol="2" rtlCol="0" anchor="t">
            <a:normAutofit fontScale="85000" lnSpcReduction="10000"/>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pPr marL="285750" indent="-285750">
              <a:buFont typeface="Arial" panose="020B0604020202020204" pitchFamily="34" charset="0"/>
              <a:buChar char="•"/>
            </a:pPr>
            <a:r>
              <a:rPr lang="en-US" sz="2400" dirty="0"/>
              <a:t>Elevation (m)</a:t>
            </a:r>
          </a:p>
          <a:p>
            <a:pPr marL="285750" indent="-285750">
              <a:buFont typeface="Arial" panose="020B0604020202020204" pitchFamily="34" charset="0"/>
              <a:buChar char="•"/>
            </a:pPr>
            <a:r>
              <a:rPr lang="en-US" sz="2400" dirty="0"/>
              <a:t>Aspect (º azimuth)</a:t>
            </a:r>
          </a:p>
          <a:p>
            <a:pPr marL="285750" indent="-285750">
              <a:buFont typeface="Arial" panose="020B0604020202020204" pitchFamily="34" charset="0"/>
              <a:buChar char="•"/>
            </a:pPr>
            <a:r>
              <a:rPr lang="en-US" sz="2400" dirty="0"/>
              <a:t>Slope (º)</a:t>
            </a:r>
          </a:p>
          <a:p>
            <a:pPr marL="285750" indent="-285750">
              <a:buFont typeface="Arial" panose="020B0604020202020204" pitchFamily="34" charset="0"/>
              <a:buChar char="•"/>
            </a:pPr>
            <a:r>
              <a:rPr lang="en-US" sz="2400" dirty="0"/>
              <a:t>Horizontal Distance to Hydrology</a:t>
            </a:r>
          </a:p>
          <a:p>
            <a:pPr marL="285750" indent="-285750">
              <a:buFont typeface="Arial" panose="020B0604020202020204" pitchFamily="34" charset="0"/>
              <a:buChar char="•"/>
            </a:pPr>
            <a:r>
              <a:rPr lang="en-US" sz="2400" dirty="0"/>
              <a:t>Vertical Distance to Hydrology</a:t>
            </a:r>
          </a:p>
          <a:p>
            <a:pPr marL="285750" indent="-285750">
              <a:buFont typeface="Arial" panose="020B0604020202020204" pitchFamily="34" charset="0"/>
              <a:buChar char="•"/>
            </a:pPr>
            <a:r>
              <a:rPr lang="en-US" sz="2400" dirty="0"/>
              <a:t>Horizontal Distance to Roadways</a:t>
            </a:r>
          </a:p>
          <a:p>
            <a:pPr marL="285750" indent="-285750">
              <a:buFont typeface="Arial" panose="020B0604020202020204" pitchFamily="34" charset="0"/>
              <a:buChar char="•"/>
            </a:pPr>
            <a:r>
              <a:rPr lang="en-US" sz="2400" dirty="0" err="1"/>
              <a:t>Hillshade</a:t>
            </a:r>
            <a:r>
              <a:rPr lang="en-US" sz="2400" dirty="0"/>
              <a:t> 9am</a:t>
            </a:r>
          </a:p>
          <a:p>
            <a:pPr marL="285750" indent="-285750">
              <a:buFont typeface="Arial" panose="020B0604020202020204" pitchFamily="34" charset="0"/>
              <a:buChar char="•"/>
            </a:pPr>
            <a:r>
              <a:rPr lang="en-US" sz="2400" dirty="0" err="1"/>
              <a:t>Hillshade</a:t>
            </a:r>
            <a:r>
              <a:rPr lang="en-US" sz="2400" dirty="0"/>
              <a:t> 12pm</a:t>
            </a:r>
          </a:p>
          <a:p>
            <a:pPr marL="285750" indent="-285750">
              <a:buFont typeface="Arial" panose="020B0604020202020204" pitchFamily="34" charset="0"/>
              <a:buChar char="•"/>
            </a:pPr>
            <a:r>
              <a:rPr lang="en-US" sz="2400" dirty="0" err="1"/>
              <a:t>Hillshade</a:t>
            </a:r>
            <a:r>
              <a:rPr lang="en-US" sz="2400" dirty="0"/>
              <a:t> 3pm</a:t>
            </a:r>
          </a:p>
          <a:p>
            <a:pPr marL="285750" indent="-285750">
              <a:buFont typeface="Arial" panose="020B0604020202020204" pitchFamily="34" charset="0"/>
              <a:buChar char="•"/>
            </a:pPr>
            <a:r>
              <a:rPr lang="en-US" sz="2400" dirty="0"/>
              <a:t>Horizontal Distance to Fire Point</a:t>
            </a:r>
          </a:p>
          <a:p>
            <a:pPr marL="285750" indent="-285750">
              <a:buFont typeface="Arial" panose="020B0604020202020204" pitchFamily="34" charset="0"/>
              <a:buChar char="•"/>
            </a:pPr>
            <a:r>
              <a:rPr lang="en-US" sz="2400" dirty="0"/>
              <a:t>Wilderness Area</a:t>
            </a:r>
          </a:p>
          <a:p>
            <a:pPr marL="285750" indent="-285750">
              <a:buFont typeface="Arial" panose="020B0604020202020204" pitchFamily="34" charset="0"/>
              <a:buChar char="•"/>
            </a:pPr>
            <a:r>
              <a:rPr lang="en-US" sz="2400" dirty="0"/>
              <a:t>Soil Type</a:t>
            </a:r>
          </a:p>
        </p:txBody>
      </p:sp>
    </p:spTree>
    <p:extLst>
      <p:ext uri="{BB962C8B-B14F-4D97-AF65-F5344CB8AC3E}">
        <p14:creationId xmlns:p14="http://schemas.microsoft.com/office/powerpoint/2010/main" val="47718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Tools We Used</a:t>
            </a:r>
          </a:p>
        </p:txBody>
      </p:sp>
      <p:sp>
        <p:nvSpPr>
          <p:cNvPr id="31" name="Date Placeholder 30">
            <a:extLst>
              <a:ext uri="{FF2B5EF4-FFF2-40B4-BE49-F238E27FC236}">
                <a16:creationId xmlns:a16="http://schemas.microsoft.com/office/drawing/2014/main" id="{3357F65D-3D58-480C-B301-77A72059929A}"/>
              </a:ext>
            </a:extLst>
          </p:cNvPr>
          <p:cNvSpPr>
            <a:spLocks noGrp="1"/>
          </p:cNvSpPr>
          <p:nvPr>
            <p:ph type="dt" sz="half" idx="10"/>
          </p:nvPr>
        </p:nvSpPr>
        <p:spPr/>
        <p:txBody>
          <a:bodyPr/>
          <a:lstStyle/>
          <a:p>
            <a:r>
              <a:rPr lang="en-US" dirty="0"/>
              <a:t>2023</a:t>
            </a:r>
          </a:p>
        </p:txBody>
      </p:sp>
      <p:sp>
        <p:nvSpPr>
          <p:cNvPr id="32" name="Footer Placeholder 31">
            <a:extLst>
              <a:ext uri="{FF2B5EF4-FFF2-40B4-BE49-F238E27FC236}">
                <a16:creationId xmlns:a16="http://schemas.microsoft.com/office/drawing/2014/main" id="{E8F197E9-9EE5-4C27-93B9-2E44E0ED5AC3}"/>
              </a:ext>
            </a:extLst>
          </p:cNvPr>
          <p:cNvSpPr>
            <a:spLocks noGrp="1"/>
          </p:cNvSpPr>
          <p:nvPr>
            <p:ph type="ftr" sz="quarter" idx="11"/>
          </p:nvPr>
        </p:nvSpPr>
        <p:spPr/>
        <p:txBody>
          <a:bodyPr/>
          <a:lstStyle/>
          <a:p>
            <a:r>
              <a:rPr lang="en-US" dirty="0"/>
              <a:t>Forest Cover Prediction – ML Models</a:t>
            </a:r>
          </a:p>
        </p:txBody>
      </p:sp>
      <p:sp>
        <p:nvSpPr>
          <p:cNvPr id="33" name="Slide Number Placeholder 32">
            <a:extLst>
              <a:ext uri="{FF2B5EF4-FFF2-40B4-BE49-F238E27FC236}">
                <a16:creationId xmlns:a16="http://schemas.microsoft.com/office/drawing/2014/main" id="{8D0E8400-C1CB-4DB2-BF78-421C9EECDC76}"/>
              </a:ext>
            </a:extLst>
          </p:cNvPr>
          <p:cNvSpPr>
            <a:spLocks noGrp="1"/>
          </p:cNvSpPr>
          <p:nvPr>
            <p:ph type="sldNum" sz="quarter" idx="12"/>
          </p:nvPr>
        </p:nvSpPr>
        <p:spPr/>
        <p:txBody>
          <a:bodyPr/>
          <a:lstStyle/>
          <a:p>
            <a:fld id="{AE208ADF-3ADD-483D-A721-14E3EEE2C135}" type="slidenum">
              <a:rPr lang="en-US" smtClean="0"/>
              <a:pPr/>
              <a:t>5</a:t>
            </a:fld>
            <a:endParaRPr lang="en-US" dirty="0"/>
          </a:p>
        </p:txBody>
      </p:sp>
      <p:sp>
        <p:nvSpPr>
          <p:cNvPr id="10" name="Content Placeholder 9">
            <a:extLst>
              <a:ext uri="{FF2B5EF4-FFF2-40B4-BE49-F238E27FC236}">
                <a16:creationId xmlns:a16="http://schemas.microsoft.com/office/drawing/2014/main" id="{29D7E2DC-9DE1-FB46-3182-09C059AD21DF}"/>
              </a:ext>
            </a:extLst>
          </p:cNvPr>
          <p:cNvSpPr>
            <a:spLocks noGrp="1"/>
          </p:cNvSpPr>
          <p:nvPr>
            <p:ph sz="quarter" idx="4"/>
          </p:nvPr>
        </p:nvSpPr>
        <p:spPr>
          <a:xfrm>
            <a:off x="836612" y="2105247"/>
            <a:ext cx="10515600" cy="4036609"/>
          </a:xfrm>
        </p:spPr>
        <p:txBody>
          <a:bodyPr numCol="3"/>
          <a:lstStyle/>
          <a:p>
            <a:pPr marL="0" indent="0">
              <a:buNone/>
            </a:pPr>
            <a:r>
              <a:rPr lang="en-US" sz="2800" b="1" u="sng" dirty="0"/>
              <a:t>Preprocessing</a:t>
            </a:r>
          </a:p>
          <a:p>
            <a:r>
              <a:rPr lang="en-US" dirty="0"/>
              <a:t>PostgreSQL</a:t>
            </a:r>
          </a:p>
          <a:p>
            <a:r>
              <a:rPr lang="en-US" dirty="0" err="1"/>
              <a:t>Numpy</a:t>
            </a:r>
            <a:endParaRPr lang="en-US" dirty="0"/>
          </a:p>
          <a:p>
            <a:r>
              <a:rPr lang="en-US" dirty="0"/>
              <a:t>Pandas</a:t>
            </a:r>
          </a:p>
          <a:p>
            <a:endParaRPr lang="en-US" dirty="0"/>
          </a:p>
          <a:p>
            <a:pPr marL="0" indent="0">
              <a:buNone/>
            </a:pPr>
            <a:endParaRPr lang="en-US" sz="2800" b="1" u="sng" dirty="0"/>
          </a:p>
          <a:p>
            <a:pPr marL="0" indent="0">
              <a:buNone/>
            </a:pPr>
            <a:r>
              <a:rPr lang="en-US" sz="2800" b="1" u="sng" dirty="0"/>
              <a:t>Visualizations</a:t>
            </a:r>
          </a:p>
          <a:p>
            <a:r>
              <a:rPr lang="en-US" dirty="0"/>
              <a:t>Seaborn</a:t>
            </a:r>
          </a:p>
          <a:p>
            <a:r>
              <a:rPr lang="en-US" dirty="0"/>
              <a:t>Matplotlib</a:t>
            </a:r>
          </a:p>
          <a:p>
            <a:endParaRPr lang="en-US" dirty="0"/>
          </a:p>
          <a:p>
            <a:endParaRPr lang="en-US" dirty="0"/>
          </a:p>
          <a:p>
            <a:endParaRPr lang="en-US" dirty="0"/>
          </a:p>
          <a:p>
            <a:endParaRPr lang="en-US" dirty="0"/>
          </a:p>
          <a:p>
            <a:pPr marL="0" indent="0">
              <a:buNone/>
            </a:pPr>
            <a:r>
              <a:rPr lang="en-US" sz="2800" b="1" u="sng" dirty="0"/>
              <a:t>Machine Learning</a:t>
            </a:r>
          </a:p>
          <a:p>
            <a:r>
              <a:rPr lang="en-US" dirty="0"/>
              <a:t>Sci-Kit Learn</a:t>
            </a:r>
          </a:p>
          <a:p>
            <a:r>
              <a:rPr lang="en-US" dirty="0"/>
              <a:t>TensorFlow</a:t>
            </a:r>
          </a:p>
          <a:p>
            <a:r>
              <a:rPr lang="en-US" dirty="0"/>
              <a:t>Spark</a:t>
            </a:r>
          </a:p>
          <a:p>
            <a:r>
              <a:rPr lang="en-US" dirty="0" err="1"/>
              <a:t>PyTorch</a:t>
            </a:r>
            <a:endParaRPr lang="en-US" dirty="0"/>
          </a:p>
        </p:txBody>
      </p:sp>
      <p:pic>
        <p:nvPicPr>
          <p:cNvPr id="24" name="Graphic 23">
            <a:extLst>
              <a:ext uri="{FF2B5EF4-FFF2-40B4-BE49-F238E27FC236}">
                <a16:creationId xmlns:a16="http://schemas.microsoft.com/office/drawing/2014/main" id="{68A969C5-EB35-FF53-B2FD-FAFD51D6A9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612" y="4340070"/>
            <a:ext cx="5016770" cy="1439375"/>
          </a:xfrm>
          <a:prstGeom prst="rect">
            <a:avLst/>
          </a:prstGeom>
        </p:spPr>
      </p:pic>
    </p:spTree>
    <p:extLst>
      <p:ext uri="{BB962C8B-B14F-4D97-AF65-F5344CB8AC3E}">
        <p14:creationId xmlns:p14="http://schemas.microsoft.com/office/powerpoint/2010/main" val="76020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Exploratory Data Analysis</a:t>
            </a:r>
          </a:p>
        </p:txBody>
      </p:sp>
      <p:sp>
        <p:nvSpPr>
          <p:cNvPr id="31" name="Date Placeholder 30">
            <a:extLst>
              <a:ext uri="{FF2B5EF4-FFF2-40B4-BE49-F238E27FC236}">
                <a16:creationId xmlns:a16="http://schemas.microsoft.com/office/drawing/2014/main" id="{3357F65D-3D58-480C-B301-77A72059929A}"/>
              </a:ext>
            </a:extLst>
          </p:cNvPr>
          <p:cNvSpPr>
            <a:spLocks noGrp="1"/>
          </p:cNvSpPr>
          <p:nvPr>
            <p:ph type="dt" sz="half" idx="10"/>
          </p:nvPr>
        </p:nvSpPr>
        <p:spPr/>
        <p:txBody>
          <a:bodyPr/>
          <a:lstStyle/>
          <a:p>
            <a:r>
              <a:rPr lang="en-US" dirty="0"/>
              <a:t>2023</a:t>
            </a:r>
          </a:p>
        </p:txBody>
      </p:sp>
      <p:sp>
        <p:nvSpPr>
          <p:cNvPr id="32" name="Footer Placeholder 31">
            <a:extLst>
              <a:ext uri="{FF2B5EF4-FFF2-40B4-BE49-F238E27FC236}">
                <a16:creationId xmlns:a16="http://schemas.microsoft.com/office/drawing/2014/main" id="{E8F197E9-9EE5-4C27-93B9-2E44E0ED5AC3}"/>
              </a:ext>
            </a:extLst>
          </p:cNvPr>
          <p:cNvSpPr>
            <a:spLocks noGrp="1"/>
          </p:cNvSpPr>
          <p:nvPr>
            <p:ph type="ftr" sz="quarter" idx="11"/>
          </p:nvPr>
        </p:nvSpPr>
        <p:spPr/>
        <p:txBody>
          <a:bodyPr/>
          <a:lstStyle/>
          <a:p>
            <a:r>
              <a:rPr lang="en-US" dirty="0"/>
              <a:t>Forest Cover Prediction – ML Models</a:t>
            </a:r>
          </a:p>
        </p:txBody>
      </p:sp>
      <p:sp>
        <p:nvSpPr>
          <p:cNvPr id="33" name="Slide Number Placeholder 32">
            <a:extLst>
              <a:ext uri="{FF2B5EF4-FFF2-40B4-BE49-F238E27FC236}">
                <a16:creationId xmlns:a16="http://schemas.microsoft.com/office/drawing/2014/main" id="{8D0E8400-C1CB-4DB2-BF78-421C9EECDC76}"/>
              </a:ext>
            </a:extLst>
          </p:cNvPr>
          <p:cNvSpPr>
            <a:spLocks noGrp="1"/>
          </p:cNvSpPr>
          <p:nvPr>
            <p:ph type="sldNum" sz="quarter" idx="12"/>
          </p:nvPr>
        </p:nvSpPr>
        <p:spPr/>
        <p:txBody>
          <a:bodyPr/>
          <a:lstStyle/>
          <a:p>
            <a:fld id="{AE208ADF-3ADD-483D-A721-14E3EEE2C135}" type="slidenum">
              <a:rPr lang="en-US" smtClean="0"/>
              <a:pPr/>
              <a:t>6</a:t>
            </a:fld>
            <a:endParaRPr lang="en-US" dirty="0"/>
          </a:p>
        </p:txBody>
      </p:sp>
    </p:spTree>
    <p:extLst>
      <p:ext uri="{BB962C8B-B14F-4D97-AF65-F5344CB8AC3E}">
        <p14:creationId xmlns:p14="http://schemas.microsoft.com/office/powerpoint/2010/main" val="281055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D09F-B3D9-43B0-A67F-A687A64D3DAD}"/>
              </a:ext>
            </a:extLst>
          </p:cNvPr>
          <p:cNvSpPr>
            <a:spLocks noGrp="1"/>
          </p:cNvSpPr>
          <p:nvPr>
            <p:ph type="title"/>
          </p:nvPr>
        </p:nvSpPr>
        <p:spPr>
          <a:xfrm>
            <a:off x="839788" y="665629"/>
            <a:ext cx="10515600" cy="818995"/>
          </a:xfrm>
        </p:spPr>
        <p:txBody>
          <a:bodyPr anchor="ctr">
            <a:normAutofit/>
          </a:bodyPr>
          <a:lstStyle/>
          <a:p>
            <a:r>
              <a:rPr lang="en-US" dirty="0"/>
              <a:t>ML Algorithms We Chose</a:t>
            </a:r>
          </a:p>
        </p:txBody>
      </p:sp>
      <p:sp>
        <p:nvSpPr>
          <p:cNvPr id="27" name="Text Placeholder 2">
            <a:extLst>
              <a:ext uri="{FF2B5EF4-FFF2-40B4-BE49-F238E27FC236}">
                <a16:creationId xmlns:a16="http://schemas.microsoft.com/office/drawing/2014/main" id="{981BD128-574E-FE5B-A592-4F739DEE5E00}"/>
              </a:ext>
            </a:extLst>
          </p:cNvPr>
          <p:cNvSpPr>
            <a:spLocks noGrp="1"/>
          </p:cNvSpPr>
          <p:nvPr>
            <p:ph type="body" idx="1"/>
          </p:nvPr>
        </p:nvSpPr>
        <p:spPr>
          <a:xfrm>
            <a:off x="836612" y="1806039"/>
            <a:ext cx="3200400" cy="584548"/>
          </a:xfrm>
        </p:spPr>
        <p:txBody>
          <a:bodyPr/>
          <a:lstStyle/>
          <a:p>
            <a:r>
              <a:rPr lang="en-US" dirty="0"/>
              <a:t>Logistic Regression</a:t>
            </a:r>
          </a:p>
        </p:txBody>
      </p:sp>
      <p:sp>
        <p:nvSpPr>
          <p:cNvPr id="29" name="Content Placeholder 3">
            <a:extLst>
              <a:ext uri="{FF2B5EF4-FFF2-40B4-BE49-F238E27FC236}">
                <a16:creationId xmlns:a16="http://schemas.microsoft.com/office/drawing/2014/main" id="{7A3E7660-FBB9-B89A-D66B-4A43B5CA465D}"/>
              </a:ext>
            </a:extLst>
          </p:cNvPr>
          <p:cNvSpPr>
            <a:spLocks noGrp="1"/>
          </p:cNvSpPr>
          <p:nvPr>
            <p:ph sz="half" idx="2"/>
          </p:nvPr>
        </p:nvSpPr>
        <p:spPr>
          <a:xfrm>
            <a:off x="839788" y="2390588"/>
            <a:ext cx="3200400" cy="3751268"/>
          </a:xfrm>
        </p:spPr>
        <p:txBody>
          <a:bodyPr/>
          <a:lstStyle/>
          <a:p>
            <a:endParaRPr lang="en-US" dirty="0"/>
          </a:p>
        </p:txBody>
      </p:sp>
      <p:sp>
        <p:nvSpPr>
          <p:cNvPr id="31" name="Text Placeholder 4">
            <a:extLst>
              <a:ext uri="{FF2B5EF4-FFF2-40B4-BE49-F238E27FC236}">
                <a16:creationId xmlns:a16="http://schemas.microsoft.com/office/drawing/2014/main" id="{A9F9F1B4-EC73-FDA2-0EA8-746A715ABC7B}"/>
              </a:ext>
            </a:extLst>
          </p:cNvPr>
          <p:cNvSpPr>
            <a:spLocks noGrp="1"/>
          </p:cNvSpPr>
          <p:nvPr>
            <p:ph type="body" sz="quarter" idx="3"/>
          </p:nvPr>
        </p:nvSpPr>
        <p:spPr>
          <a:xfrm>
            <a:off x="4495800" y="1800575"/>
            <a:ext cx="3200400" cy="584549"/>
          </a:xfrm>
        </p:spPr>
        <p:txBody>
          <a:bodyPr/>
          <a:lstStyle/>
          <a:p>
            <a:r>
              <a:rPr lang="en-US" dirty="0"/>
              <a:t>Random</a:t>
            </a:r>
          </a:p>
          <a:p>
            <a:r>
              <a:rPr lang="en-US" dirty="0"/>
              <a:t>Forest</a:t>
            </a:r>
          </a:p>
        </p:txBody>
      </p:sp>
      <p:pic>
        <p:nvPicPr>
          <p:cNvPr id="7" name="Content Placeholder 6" descr="A picture containing screenshot, light, astronomy, art&#10;&#10;Description automatically generated">
            <a:extLst>
              <a:ext uri="{FF2B5EF4-FFF2-40B4-BE49-F238E27FC236}">
                <a16:creationId xmlns:a16="http://schemas.microsoft.com/office/drawing/2014/main" id="{F4AA79D8-0112-19EE-E33C-7F3CBFD2135C}"/>
              </a:ext>
            </a:extLst>
          </p:cNvPr>
          <p:cNvPicPr>
            <a:picLocks noGrp="1" noChangeAspect="1"/>
          </p:cNvPicPr>
          <p:nvPr>
            <p:ph sz="quarter" idx="4"/>
          </p:nvPr>
        </p:nvPicPr>
        <p:blipFill rotWithShape="1">
          <a:blip r:embed="rId3"/>
          <a:srcRect l="9870" r="33252" b="-2"/>
          <a:stretch/>
        </p:blipFill>
        <p:spPr>
          <a:xfrm>
            <a:off x="4495800" y="2385125"/>
            <a:ext cx="3200400" cy="3751268"/>
          </a:xfrm>
          <a:noFill/>
        </p:spPr>
      </p:pic>
      <p:sp>
        <p:nvSpPr>
          <p:cNvPr id="33" name="Text Placeholder 6">
            <a:extLst>
              <a:ext uri="{FF2B5EF4-FFF2-40B4-BE49-F238E27FC236}">
                <a16:creationId xmlns:a16="http://schemas.microsoft.com/office/drawing/2014/main" id="{5983E2D5-7762-0E59-4FB1-ACD90D4BCDDD}"/>
              </a:ext>
            </a:extLst>
          </p:cNvPr>
          <p:cNvSpPr>
            <a:spLocks noGrp="1"/>
          </p:cNvSpPr>
          <p:nvPr>
            <p:ph type="body" sz="quarter" idx="13"/>
          </p:nvPr>
        </p:nvSpPr>
        <p:spPr>
          <a:xfrm>
            <a:off x="8151814" y="1802952"/>
            <a:ext cx="3200400" cy="584549"/>
          </a:xfrm>
        </p:spPr>
        <p:txBody>
          <a:bodyPr/>
          <a:lstStyle/>
          <a:p>
            <a:r>
              <a:rPr lang="en-US" dirty="0"/>
              <a:t>Gaussian</a:t>
            </a:r>
          </a:p>
          <a:p>
            <a:r>
              <a:rPr lang="en-US" dirty="0"/>
              <a:t>NB</a:t>
            </a:r>
          </a:p>
          <a:p>
            <a:r>
              <a:rPr lang="en-US" dirty="0"/>
              <a:t>Bagging Classifier</a:t>
            </a:r>
          </a:p>
        </p:txBody>
      </p:sp>
      <p:sp>
        <p:nvSpPr>
          <p:cNvPr id="35" name="Content Placeholder 7">
            <a:extLst>
              <a:ext uri="{FF2B5EF4-FFF2-40B4-BE49-F238E27FC236}">
                <a16:creationId xmlns:a16="http://schemas.microsoft.com/office/drawing/2014/main" id="{508F6535-28C8-6BD1-66FF-D3D4663FA272}"/>
              </a:ext>
            </a:extLst>
          </p:cNvPr>
          <p:cNvSpPr>
            <a:spLocks noGrp="1"/>
          </p:cNvSpPr>
          <p:nvPr>
            <p:ph sz="quarter" idx="14"/>
          </p:nvPr>
        </p:nvSpPr>
        <p:spPr>
          <a:xfrm>
            <a:off x="8151814" y="2387502"/>
            <a:ext cx="3200400" cy="3751268"/>
          </a:xfrm>
        </p:spPr>
        <p:txBody>
          <a:bodyPr/>
          <a:lstStyle/>
          <a:p>
            <a:endParaRPr lang="en-US"/>
          </a:p>
        </p:txBody>
      </p:sp>
      <p:sp>
        <p:nvSpPr>
          <p:cNvPr id="20" name="Date Placeholder 19">
            <a:extLst>
              <a:ext uri="{FF2B5EF4-FFF2-40B4-BE49-F238E27FC236}">
                <a16:creationId xmlns:a16="http://schemas.microsoft.com/office/drawing/2014/main" id="{CD77A513-77D7-4293-BE19-1CC085BD36D8}"/>
              </a:ext>
            </a:extLst>
          </p:cNvPr>
          <p:cNvSpPr>
            <a:spLocks noGrp="1"/>
          </p:cNvSpPr>
          <p:nvPr>
            <p:ph type="dt" sz="half" idx="15"/>
          </p:nvPr>
        </p:nvSpPr>
        <p:spPr>
          <a:xfrm>
            <a:off x="258792" y="6356350"/>
            <a:ext cx="3322608" cy="365125"/>
          </a:xfrm>
        </p:spPr>
        <p:txBody>
          <a:bodyPr anchor="ctr">
            <a:normAutofit/>
          </a:bodyPr>
          <a:lstStyle/>
          <a:p>
            <a:pPr>
              <a:spcAft>
                <a:spcPts val="600"/>
              </a:spcAft>
            </a:pPr>
            <a:r>
              <a:rPr lang="en-US" dirty="0"/>
              <a:t>2023</a:t>
            </a:r>
          </a:p>
        </p:txBody>
      </p:sp>
      <p:sp>
        <p:nvSpPr>
          <p:cNvPr id="21" name="Footer Placeholder 20">
            <a:extLst>
              <a:ext uri="{FF2B5EF4-FFF2-40B4-BE49-F238E27FC236}">
                <a16:creationId xmlns:a16="http://schemas.microsoft.com/office/drawing/2014/main" id="{17ACCFE4-6616-458B-9535-BD522C934CA3}"/>
              </a:ext>
            </a:extLst>
          </p:cNvPr>
          <p:cNvSpPr>
            <a:spLocks noGrp="1"/>
          </p:cNvSpPr>
          <p:nvPr>
            <p:ph type="ftr" sz="quarter" idx="16"/>
          </p:nvPr>
        </p:nvSpPr>
        <p:spPr>
          <a:xfrm>
            <a:off x="3581399" y="6356350"/>
            <a:ext cx="5029203" cy="365125"/>
          </a:xfrm>
        </p:spPr>
        <p:txBody>
          <a:bodyPr anchor="ctr">
            <a:normAutofit/>
          </a:bodyPr>
          <a:lstStyle/>
          <a:p>
            <a:r>
              <a:rPr lang="en-US" dirty="0"/>
              <a:t>Forest Cover Prediction – ML Models</a:t>
            </a:r>
          </a:p>
        </p:txBody>
      </p:sp>
      <p:sp>
        <p:nvSpPr>
          <p:cNvPr id="22" name="Slide Number Placeholder 21">
            <a:extLst>
              <a:ext uri="{FF2B5EF4-FFF2-40B4-BE49-F238E27FC236}">
                <a16:creationId xmlns:a16="http://schemas.microsoft.com/office/drawing/2014/main" id="{526602CE-71BA-46A4-8EEE-854AA75206DC}"/>
              </a:ext>
            </a:extLst>
          </p:cNvPr>
          <p:cNvSpPr>
            <a:spLocks noGrp="1"/>
          </p:cNvSpPr>
          <p:nvPr>
            <p:ph type="sldNum" sz="quarter" idx="17"/>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7</a:t>
            </a:fld>
            <a:endParaRPr lang="en-US"/>
          </a:p>
        </p:txBody>
      </p:sp>
    </p:spTree>
    <p:extLst>
      <p:ext uri="{BB962C8B-B14F-4D97-AF65-F5344CB8AC3E}">
        <p14:creationId xmlns:p14="http://schemas.microsoft.com/office/powerpoint/2010/main" val="157393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8</a:t>
            </a:fld>
            <a:endParaRPr lang="en-US"/>
          </a:p>
        </p:txBody>
      </p:sp>
      <p:pic>
        <p:nvPicPr>
          <p:cNvPr id="7" name="Picture 6" descr="A screenshot of a document&#10;&#10;Description automatically generated with low confidence">
            <a:extLst>
              <a:ext uri="{FF2B5EF4-FFF2-40B4-BE49-F238E27FC236}">
                <a16:creationId xmlns:a16="http://schemas.microsoft.com/office/drawing/2014/main" id="{CAC52023-71A9-7956-B97F-5E6ADE9E8938}"/>
              </a:ext>
            </a:extLst>
          </p:cNvPr>
          <p:cNvPicPr>
            <a:picLocks noChangeAspect="1"/>
          </p:cNvPicPr>
          <p:nvPr/>
        </p:nvPicPr>
        <p:blipFill>
          <a:blip r:embed="rId3"/>
          <a:stretch>
            <a:fillRect/>
          </a:stretch>
        </p:blipFill>
        <p:spPr>
          <a:xfrm>
            <a:off x="8754614" y="259585"/>
            <a:ext cx="2597598" cy="5932786"/>
          </a:xfrm>
          <a:prstGeom prst="rect">
            <a:avLst/>
          </a:prstGeom>
        </p:spPr>
      </p:pic>
      <p:graphicFrame>
        <p:nvGraphicFramePr>
          <p:cNvPr id="14" name="Table 14">
            <a:extLst>
              <a:ext uri="{FF2B5EF4-FFF2-40B4-BE49-F238E27FC236}">
                <a16:creationId xmlns:a16="http://schemas.microsoft.com/office/drawing/2014/main" id="{B30678BE-E7B0-1E77-B0A6-85C587B67F14}"/>
              </a:ext>
            </a:extLst>
          </p:cNvPr>
          <p:cNvGraphicFramePr>
            <a:graphicFrameLocks noGrp="1"/>
          </p:cNvGraphicFramePr>
          <p:nvPr>
            <p:extLst>
              <p:ext uri="{D42A27DB-BD31-4B8C-83A1-F6EECF244321}">
                <p14:modId xmlns:p14="http://schemas.microsoft.com/office/powerpoint/2010/main" val="562814683"/>
              </p:ext>
            </p:extLst>
          </p:nvPr>
        </p:nvGraphicFramePr>
        <p:xfrm>
          <a:off x="1014193" y="2046488"/>
          <a:ext cx="7371050" cy="3751198"/>
        </p:xfrm>
        <a:graphic>
          <a:graphicData uri="http://schemas.openxmlformats.org/drawingml/2006/table">
            <a:tbl>
              <a:tblPr firstRow="1" bandRow="1">
                <a:tableStyleId>{5C22544A-7EE6-4342-B048-85BDC9FD1C3A}</a:tableStyleId>
              </a:tblPr>
              <a:tblGrid>
                <a:gridCol w="3685525">
                  <a:extLst>
                    <a:ext uri="{9D8B030D-6E8A-4147-A177-3AD203B41FA5}">
                      <a16:colId xmlns:a16="http://schemas.microsoft.com/office/drawing/2014/main" val="2936900351"/>
                    </a:ext>
                  </a:extLst>
                </a:gridCol>
                <a:gridCol w="3685525">
                  <a:extLst>
                    <a:ext uri="{9D8B030D-6E8A-4147-A177-3AD203B41FA5}">
                      <a16:colId xmlns:a16="http://schemas.microsoft.com/office/drawing/2014/main" val="3663309511"/>
                    </a:ext>
                  </a:extLst>
                </a:gridCol>
              </a:tblGrid>
              <a:tr h="731838">
                <a:tc>
                  <a:txBody>
                    <a:bodyPr/>
                    <a:lstStyle/>
                    <a:p>
                      <a:r>
                        <a:rPr lang="en-US" dirty="0"/>
                        <a:t>Algorithm</a:t>
                      </a:r>
                    </a:p>
                  </a:txBody>
                  <a:tcPr/>
                </a:tc>
                <a:tc>
                  <a:txBody>
                    <a:bodyPr/>
                    <a:lstStyle/>
                    <a:p>
                      <a:r>
                        <a:rPr lang="en-US" dirty="0"/>
                        <a:t>Accuracy</a:t>
                      </a:r>
                    </a:p>
                  </a:txBody>
                  <a:tcPr/>
                </a:tc>
                <a:extLst>
                  <a:ext uri="{0D108BD9-81ED-4DB2-BD59-A6C34878D82A}">
                    <a16:rowId xmlns:a16="http://schemas.microsoft.com/office/drawing/2014/main" val="249746153"/>
                  </a:ext>
                </a:extLst>
              </a:tr>
              <a:tr h="754840">
                <a:tc>
                  <a:txBody>
                    <a:bodyPr/>
                    <a:lstStyle/>
                    <a:p>
                      <a:r>
                        <a:rPr lang="en-US" dirty="0">
                          <a:highlight>
                            <a:srgbClr val="FFFF00"/>
                          </a:highlight>
                        </a:rPr>
                        <a:t>Random Forest</a:t>
                      </a:r>
                    </a:p>
                  </a:txBody>
                  <a:tcPr/>
                </a:tc>
                <a:tc>
                  <a:txBody>
                    <a:bodyPr/>
                    <a:lstStyle/>
                    <a:p>
                      <a:r>
                        <a:rPr lang="en-US" dirty="0">
                          <a:highlight>
                            <a:srgbClr val="FFFF00"/>
                          </a:highlight>
                        </a:rPr>
                        <a:t>85.02%</a:t>
                      </a:r>
                    </a:p>
                  </a:txBody>
                  <a:tcPr/>
                </a:tc>
                <a:extLst>
                  <a:ext uri="{0D108BD9-81ED-4DB2-BD59-A6C34878D82A}">
                    <a16:rowId xmlns:a16="http://schemas.microsoft.com/office/drawing/2014/main" val="4186274081"/>
                  </a:ext>
                </a:extLst>
              </a:tr>
              <a:tr h="754840">
                <a:tc>
                  <a:txBody>
                    <a:bodyPr/>
                    <a:lstStyle/>
                    <a:p>
                      <a:r>
                        <a:rPr lang="en-US" dirty="0"/>
                        <a:t>Bagging Classifier</a:t>
                      </a:r>
                    </a:p>
                  </a:txBody>
                  <a:tcPr/>
                </a:tc>
                <a:tc>
                  <a:txBody>
                    <a:bodyPr/>
                    <a:lstStyle/>
                    <a:p>
                      <a:r>
                        <a:rPr lang="en-US" dirty="0"/>
                        <a:t>84.62%</a:t>
                      </a:r>
                    </a:p>
                  </a:txBody>
                  <a:tcPr/>
                </a:tc>
                <a:extLst>
                  <a:ext uri="{0D108BD9-81ED-4DB2-BD59-A6C34878D82A}">
                    <a16:rowId xmlns:a16="http://schemas.microsoft.com/office/drawing/2014/main" val="1801273742"/>
                  </a:ext>
                </a:extLst>
              </a:tr>
              <a:tr h="754840">
                <a:tc>
                  <a:txBody>
                    <a:bodyPr/>
                    <a:lstStyle/>
                    <a:p>
                      <a:r>
                        <a:rPr lang="en-US" dirty="0" err="1"/>
                        <a:t>GaussianNB</a:t>
                      </a:r>
                      <a:endParaRPr lang="en-US" dirty="0"/>
                    </a:p>
                  </a:txBody>
                  <a:tcPr/>
                </a:tc>
                <a:tc>
                  <a:txBody>
                    <a:bodyPr/>
                    <a:lstStyle/>
                    <a:p>
                      <a:r>
                        <a:rPr lang="en-US" dirty="0"/>
                        <a:t>59.68%</a:t>
                      </a:r>
                    </a:p>
                  </a:txBody>
                  <a:tcPr/>
                </a:tc>
                <a:extLst>
                  <a:ext uri="{0D108BD9-81ED-4DB2-BD59-A6C34878D82A}">
                    <a16:rowId xmlns:a16="http://schemas.microsoft.com/office/drawing/2014/main" val="4245116356"/>
                  </a:ext>
                </a:extLst>
              </a:tr>
              <a:tr h="754840">
                <a:tc>
                  <a:txBody>
                    <a:bodyPr/>
                    <a:lstStyle/>
                    <a:p>
                      <a:r>
                        <a:rPr lang="en-US" dirty="0"/>
                        <a:t>Logistic Regression</a:t>
                      </a:r>
                    </a:p>
                  </a:txBody>
                  <a:tcPr/>
                </a:tc>
                <a:tc>
                  <a:txBody>
                    <a:bodyPr/>
                    <a:lstStyle/>
                    <a:p>
                      <a:r>
                        <a:rPr lang="en-US" dirty="0"/>
                        <a:t>51.11%</a:t>
                      </a:r>
                    </a:p>
                  </a:txBody>
                  <a:tcPr/>
                </a:tc>
                <a:extLst>
                  <a:ext uri="{0D108BD9-81ED-4DB2-BD59-A6C34878D82A}">
                    <a16:rowId xmlns:a16="http://schemas.microsoft.com/office/drawing/2014/main" val="2116689429"/>
                  </a:ext>
                </a:extLst>
              </a:tr>
            </a:tbl>
          </a:graphicData>
        </a:graphic>
      </p:graphicFrame>
    </p:spTree>
    <p:extLst>
      <p:ext uri="{BB962C8B-B14F-4D97-AF65-F5344CB8AC3E}">
        <p14:creationId xmlns:p14="http://schemas.microsoft.com/office/powerpoint/2010/main" val="414163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a:t>
            </a:r>
          </a:p>
        </p:txBody>
      </p:sp>
      <p:sp>
        <p:nvSpPr>
          <p:cNvPr id="33" name="Text Placeholder 4">
            <a:extLst>
              <a:ext uri="{FF2B5EF4-FFF2-40B4-BE49-F238E27FC236}">
                <a16:creationId xmlns:a16="http://schemas.microsoft.com/office/drawing/2014/main" id="{34364ABC-F501-477B-E2AF-73C2466E66C3}"/>
              </a:ext>
            </a:extLst>
          </p:cNvPr>
          <p:cNvSpPr>
            <a:spLocks noGrp="1"/>
          </p:cNvSpPr>
          <p:nvPr>
            <p:ph type="body" sz="quarter" idx="3"/>
          </p:nvPr>
        </p:nvSpPr>
        <p:spPr>
          <a:xfrm>
            <a:off x="6169024" y="1806038"/>
            <a:ext cx="5183188" cy="584549"/>
          </a:xfrm>
        </p:spPr>
        <p:txBody>
          <a:bodyPr/>
          <a:lstStyle/>
          <a:p>
            <a:r>
              <a:rPr lang="en-US" dirty="0"/>
              <a:t>Machine Learning type 2</a:t>
            </a:r>
          </a:p>
        </p:txBody>
      </p:sp>
      <p:sp>
        <p:nvSpPr>
          <p:cNvPr id="35" name="Content Placeholder 5">
            <a:extLst>
              <a:ext uri="{FF2B5EF4-FFF2-40B4-BE49-F238E27FC236}">
                <a16:creationId xmlns:a16="http://schemas.microsoft.com/office/drawing/2014/main" id="{4E138987-9A07-4A4D-0432-DA6BF76DCFC2}"/>
              </a:ext>
            </a:extLst>
          </p:cNvPr>
          <p:cNvSpPr>
            <a:spLocks noGrp="1"/>
          </p:cNvSpPr>
          <p:nvPr>
            <p:ph sz="quarter" idx="4"/>
          </p:nvPr>
        </p:nvSpPr>
        <p:spPr>
          <a:xfrm>
            <a:off x="6169024" y="2390588"/>
            <a:ext cx="5183188" cy="3751268"/>
          </a:xfrm>
        </p:spPr>
        <p:txBody>
          <a:bodyPr/>
          <a:lstStyle/>
          <a:p>
            <a:r>
              <a:rPr lang="en-US" dirty="0"/>
              <a:t>Results </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9</a:t>
            </a:fld>
            <a:endParaRPr lang="en-US"/>
          </a:p>
        </p:txBody>
      </p:sp>
      <p:pic>
        <p:nvPicPr>
          <p:cNvPr id="7" name="Picture 6" descr="A picture containing text, screenshot, diagram, line&#10;&#10;Description automatically generated">
            <a:extLst>
              <a:ext uri="{FF2B5EF4-FFF2-40B4-BE49-F238E27FC236}">
                <a16:creationId xmlns:a16="http://schemas.microsoft.com/office/drawing/2014/main" id="{BD2332B4-4B66-A272-486C-0728FC83D99C}"/>
              </a:ext>
            </a:extLst>
          </p:cNvPr>
          <p:cNvPicPr>
            <a:picLocks noChangeAspect="1"/>
          </p:cNvPicPr>
          <p:nvPr/>
        </p:nvPicPr>
        <p:blipFill>
          <a:blip r:embed="rId3"/>
          <a:stretch>
            <a:fillRect/>
          </a:stretch>
        </p:blipFill>
        <p:spPr>
          <a:xfrm>
            <a:off x="839787" y="1784165"/>
            <a:ext cx="4860621" cy="4445690"/>
          </a:xfrm>
          <a:prstGeom prst="rect">
            <a:avLst/>
          </a:prstGeom>
        </p:spPr>
      </p:pic>
    </p:spTree>
    <p:extLst>
      <p:ext uri="{BB962C8B-B14F-4D97-AF65-F5344CB8AC3E}">
        <p14:creationId xmlns:p14="http://schemas.microsoft.com/office/powerpoint/2010/main" val="2870186550"/>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2.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233</TotalTime>
  <Words>1157</Words>
  <Application>Microsoft Macintosh PowerPoint</Application>
  <PresentationFormat>Widescreen</PresentationFormat>
  <Paragraphs>179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Dante</vt:lpstr>
      <vt:lpstr>Times New Roman</vt:lpstr>
      <vt:lpstr>PineVTI</vt:lpstr>
      <vt:lpstr>Forest Cover Type  Prediction with Machine Learning </vt:lpstr>
      <vt:lpstr>Presentation Overview</vt:lpstr>
      <vt:lpstr>Forest Cover Types  — Why?</vt:lpstr>
      <vt:lpstr>Data Set Overview </vt:lpstr>
      <vt:lpstr>Tools We Used</vt:lpstr>
      <vt:lpstr>Exploratory Data Analysis</vt:lpstr>
      <vt:lpstr>ML Algorithms We Chose</vt:lpstr>
      <vt:lpstr>Results</vt:lpstr>
      <vt:lpstr>Results</vt:lpstr>
      <vt:lpstr>Results</vt:lpstr>
      <vt:lpstr>Results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Cover Type  Predictions  </dc:title>
  <dc:creator>Ra-Cee Lucas</dc:creator>
  <cp:lastModifiedBy>Levy, David</cp:lastModifiedBy>
  <cp:revision>14</cp:revision>
  <dcterms:created xsi:type="dcterms:W3CDTF">2023-05-23T06:08:49Z</dcterms:created>
  <dcterms:modified xsi:type="dcterms:W3CDTF">2023-05-24T03:19:48Z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