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79" r:id="rId5"/>
    <p:sldId id="280" r:id="rId6"/>
    <p:sldId id="28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68" autoAdjust="0"/>
    <p:restoredTop sz="56146" autoAdjust="0"/>
  </p:normalViewPr>
  <p:slideViewPr>
    <p:cSldViewPr snapToGrid="0">
      <p:cViewPr varScale="1">
        <p:scale>
          <a:sx n="90" d="100"/>
          <a:sy n="90" d="100"/>
        </p:scale>
        <p:origin x="384" y="96"/>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Explanation: This visualization displays the distribution of tree cover types found in our predicted dataset. By analyzing this distribution, we can gain insights into the dominant tree cover types present in the dataset.</a:t>
            </a:r>
          </a:p>
          <a:p>
            <a:pPr algn="l"/>
            <a:endParaRPr lang="en-US" b="0" i="0" dirty="0">
              <a:solidFill>
                <a:srgbClr val="374151"/>
              </a:solidFill>
              <a:effectLst/>
              <a:latin typeface="Söhne"/>
            </a:endParaRPr>
          </a:p>
          <a:p>
            <a:pPr algn="l"/>
            <a:r>
              <a:rPr lang="en-US" b="0" i="0" dirty="0" err="1">
                <a:solidFill>
                  <a:srgbClr val="374151"/>
                </a:solidFill>
                <a:effectLst/>
                <a:latin typeface="Söhne"/>
              </a:rPr>
              <a:t>Lodgepole_Pine</a:t>
            </a:r>
            <a:r>
              <a:rPr lang="en-US" b="0" i="0" dirty="0">
                <a:solidFill>
                  <a:srgbClr val="374151"/>
                </a:solidFill>
                <a:effectLst/>
                <a:latin typeface="Söhne"/>
              </a:rPr>
              <a:t> as the predominant cover type in the study area and Cottonwood/Willow as being the smallest.</a:t>
            </a: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Key Takeaway: The distribution of tree cover types provides valuable insights into the composition of the dataset and can aid in understanding the vegetation patterns and characteristics of the study area.</a:t>
            </a:r>
          </a:p>
          <a:p>
            <a:pPr algn="l"/>
            <a:endParaRPr lang="en-US" b="0" i="0" dirty="0">
              <a:solidFill>
                <a:srgbClr val="374151"/>
              </a:solidFill>
              <a:effectLst/>
              <a:latin typeface="Söhne"/>
            </a:endParaRPr>
          </a:p>
          <a:p>
            <a:pPr algn="l"/>
            <a:r>
              <a:rPr lang="en-US" b="0" i="0" dirty="0">
                <a:solidFill>
                  <a:srgbClr val="374151"/>
                </a:solidFill>
                <a:effectLst/>
                <a:latin typeface="Söhne"/>
              </a:rPr>
              <a:t>******************************************************</a:t>
            </a:r>
          </a:p>
          <a:p>
            <a:pPr algn="l"/>
            <a:endParaRPr lang="en-US" b="0" i="0" dirty="0">
              <a:solidFill>
                <a:srgbClr val="374151"/>
              </a:solidFill>
              <a:effectLst/>
              <a:latin typeface="Söhne"/>
            </a:endParaRPr>
          </a:p>
          <a:p>
            <a:pPr algn="l"/>
            <a:r>
              <a:rPr lang="en-US" b="0" i="0" dirty="0">
                <a:solidFill>
                  <a:srgbClr val="374151"/>
                </a:solidFill>
                <a:effectLst/>
                <a:latin typeface="Söhne"/>
              </a:rPr>
              <a:t>Slide 1: Number of Trees by Cover Type</a:t>
            </a:r>
          </a:p>
          <a:p>
            <a:pPr algn="l"/>
            <a:endParaRPr lang="en-US" b="0" i="0" dirty="0">
              <a:solidFill>
                <a:srgbClr val="374151"/>
              </a:solidFill>
              <a:effectLst/>
              <a:latin typeface="Söhne"/>
            </a:endParaRPr>
          </a:p>
          <a:p>
            <a:pPr algn="l"/>
            <a:r>
              <a:rPr lang="en-US" b="0" i="0" dirty="0">
                <a:solidFill>
                  <a:srgbClr val="374151"/>
                </a:solidFill>
                <a:effectLst/>
                <a:latin typeface="Söhne"/>
              </a:rPr>
              <a:t>Title: Distribution of Tree Cover Types</a:t>
            </a:r>
          </a:p>
          <a:p>
            <a:pPr algn="l"/>
            <a:endParaRPr lang="en-US" b="0" i="0" dirty="0">
              <a:solidFill>
                <a:srgbClr val="374151"/>
              </a:solidFill>
              <a:effectLst/>
              <a:latin typeface="Söhne"/>
            </a:endParaRPr>
          </a:p>
          <a:p>
            <a:pPr algn="l"/>
            <a:r>
              <a:rPr lang="en-US" b="0" i="0" dirty="0">
                <a:solidFill>
                  <a:srgbClr val="374151"/>
                </a:solidFill>
                <a:effectLst/>
                <a:latin typeface="Söhne"/>
              </a:rPr>
              <a:t>Explanation: This visualization displays the distribution of tree cover types found in our predicted dataset. By analyzing this distribution, we can gain insights into the dominant tree cover types present in the dataset.</a:t>
            </a:r>
          </a:p>
          <a:p>
            <a:pPr algn="l"/>
            <a:endParaRPr lang="en-US" b="0" i="0" dirty="0">
              <a:solidFill>
                <a:srgbClr val="374151"/>
              </a:solidFill>
              <a:effectLst/>
              <a:latin typeface="Söhne"/>
            </a:endParaRPr>
          </a:p>
          <a:p>
            <a:pPr algn="l"/>
            <a:r>
              <a:rPr lang="en-US" b="0" i="0" dirty="0">
                <a:solidFill>
                  <a:srgbClr val="374151"/>
                </a:solidFill>
                <a:effectLst/>
                <a:latin typeface="Söhne"/>
              </a:rPr>
              <a:t>Key Observations:</a:t>
            </a:r>
          </a:p>
          <a:p>
            <a:pPr algn="l">
              <a:buFont typeface="Arial" panose="020B0604020202020204" pitchFamily="34" charset="0"/>
              <a:buChar char="•"/>
            </a:pPr>
            <a:r>
              <a:rPr lang="en-US" b="0" i="0" dirty="0">
                <a:solidFill>
                  <a:srgbClr val="374151"/>
                </a:solidFill>
                <a:effectLst/>
                <a:latin typeface="Söhne"/>
              </a:rPr>
              <a:t>Cover Type 2: Lodgepole Pine - This cover type appears to be the most abundant in the dataset, as it has the highest count among all cover types.</a:t>
            </a:r>
          </a:p>
          <a:p>
            <a:pPr algn="l">
              <a:buFont typeface="Arial" panose="020B0604020202020204" pitchFamily="34" charset="0"/>
              <a:buChar char="•"/>
            </a:pPr>
            <a:r>
              <a:rPr lang="en-US" b="0" i="0" dirty="0">
                <a:solidFill>
                  <a:srgbClr val="374151"/>
                </a:solidFill>
                <a:effectLst/>
                <a:latin typeface="Söhne"/>
              </a:rPr>
              <a:t>Cover Type 1: Spruce/Fir - Spruce/Fir also represents a significant portion of the tree cover in the dataset.</a:t>
            </a:r>
          </a:p>
          <a:p>
            <a:pPr algn="l">
              <a:buFont typeface="Arial" panose="020B0604020202020204" pitchFamily="34" charset="0"/>
              <a:buChar char="•"/>
            </a:pPr>
            <a:r>
              <a:rPr lang="en-US" b="0" i="0" dirty="0">
                <a:solidFill>
                  <a:srgbClr val="374151"/>
                </a:solidFill>
                <a:effectLst/>
                <a:latin typeface="Söhne"/>
              </a:rPr>
              <a:t>Cover Type 7: Krummholz and Aspen - Krummholz another prominent cover type, although it is less prevalent compared to Spruce/Fir and Lodgepole Pine.</a:t>
            </a:r>
          </a:p>
          <a:p>
            <a:pPr algn="l">
              <a:buFont typeface="Arial" panose="020B0604020202020204" pitchFamily="34" charset="0"/>
              <a:buChar char="•"/>
            </a:pPr>
            <a:r>
              <a:rPr lang="en-US" b="0" i="0" dirty="0">
                <a:solidFill>
                  <a:srgbClr val="374151"/>
                </a:solidFill>
                <a:effectLst/>
                <a:latin typeface="Söhne"/>
              </a:rPr>
              <a:t>Cover </a:t>
            </a:r>
            <a:r>
              <a:rPr lang="en-US" b="0" i="0">
                <a:solidFill>
                  <a:srgbClr val="374151"/>
                </a:solidFill>
                <a:effectLst/>
                <a:latin typeface="Söhne"/>
              </a:rPr>
              <a:t>Types 3, 4 and 6: </a:t>
            </a:r>
            <a:r>
              <a:rPr lang="en-US" b="0" i="0" dirty="0">
                <a:solidFill>
                  <a:srgbClr val="374151"/>
                </a:solidFill>
                <a:effectLst/>
                <a:latin typeface="Söhne"/>
              </a:rPr>
              <a:t>These cover types exhibit relatively lower counts compared to the aforementioned types, suggesting they are less common in the dataset.</a:t>
            </a:r>
          </a:p>
          <a:p>
            <a:pPr algn="l"/>
            <a:r>
              <a:rPr lang="en-US" b="0" i="0" dirty="0">
                <a:solidFill>
                  <a:srgbClr val="374151"/>
                </a:solidFill>
                <a:effectLst/>
                <a:latin typeface="Söhne"/>
              </a:rPr>
              <a:t>Understanding the distribution of tree cover types is crucial for further analysis and decision-making in areas such as forestry management, ecological studies, and land-use planning.</a:t>
            </a:r>
          </a:p>
          <a:p>
            <a:pPr algn="l"/>
            <a:endParaRPr lang="en-US" b="0" i="0" dirty="0">
              <a:solidFill>
                <a:srgbClr val="374151"/>
              </a:solidFill>
              <a:effectLst/>
              <a:latin typeface="Söhne"/>
            </a:endParaRPr>
          </a:p>
          <a:p>
            <a:pPr algn="l"/>
            <a:r>
              <a:rPr lang="en-US" b="0" i="0" dirty="0">
                <a:solidFill>
                  <a:srgbClr val="374151"/>
                </a:solidFill>
                <a:effectLst/>
                <a:latin typeface="Söhne"/>
              </a:rPr>
              <a:t>Key Takeaway: The distribution of tree cover types provides valuable insights into the composition of the dataset and can aid in understanding the vegetation patterns and characteristics of the study area.</a:t>
            </a:r>
          </a:p>
          <a:p>
            <a:pPr algn="l"/>
            <a:endParaRPr lang="en-US" b="0" i="0" dirty="0">
              <a:solidFill>
                <a:srgbClr val="374151"/>
              </a:solidFill>
              <a:effectLst/>
              <a:latin typeface="Söhne"/>
            </a:endParaRPr>
          </a:p>
          <a:p>
            <a:pPr algn="l"/>
            <a:r>
              <a:rPr lang="en-US" b="0" i="0" dirty="0">
                <a:solidFill>
                  <a:srgbClr val="374151"/>
                </a:solidFill>
                <a:effectLst/>
                <a:latin typeface="Söhne"/>
              </a:rPr>
              <a:t>On our first visualization, I’m showing here the number of cover types across all four wilderness areas.</a:t>
            </a:r>
          </a:p>
          <a:p>
            <a:pPr algn="l"/>
            <a:r>
              <a:rPr lang="en-US" b="0" i="0" dirty="0">
                <a:solidFill>
                  <a:srgbClr val="374151"/>
                </a:solidFill>
                <a:effectLst/>
                <a:latin typeface="Söhne"/>
              </a:rPr>
              <a:t>***********************************</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E485773-E831-40C3-B08E-FE9BDAA69383}" type="slidenum">
              <a:rPr lang="en-US" smtClean="0"/>
              <a:t>1</a:t>
            </a:fld>
            <a:endParaRPr lang="en-US" dirty="0"/>
          </a:p>
        </p:txBody>
      </p:sp>
    </p:spTree>
    <p:extLst>
      <p:ext uri="{BB962C8B-B14F-4D97-AF65-F5344CB8AC3E}">
        <p14:creationId xmlns:p14="http://schemas.microsoft.com/office/powerpoint/2010/main" val="405862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Slide 2: Distribution of Cover Types by Wilderness Areas</a:t>
            </a:r>
          </a:p>
          <a:p>
            <a:pPr algn="l"/>
            <a:endParaRPr lang="en-US" b="0" i="0" dirty="0">
              <a:solidFill>
                <a:srgbClr val="374151"/>
              </a:solidFill>
              <a:effectLst/>
              <a:latin typeface="Söhne"/>
            </a:endParaRPr>
          </a:p>
          <a:p>
            <a:pPr algn="l"/>
            <a:r>
              <a:rPr lang="en-US" b="0" i="0" dirty="0">
                <a:solidFill>
                  <a:srgbClr val="374151"/>
                </a:solidFill>
                <a:effectLst/>
                <a:latin typeface="Söhne"/>
              </a:rPr>
              <a:t>Title: Cover Types Across Wilderness Areas</a:t>
            </a:r>
          </a:p>
          <a:p>
            <a:pPr algn="l"/>
            <a:endParaRPr lang="en-US" b="0" i="0" dirty="0">
              <a:solidFill>
                <a:srgbClr val="374151"/>
              </a:solidFill>
              <a:effectLst/>
              <a:latin typeface="Söhne"/>
            </a:endParaRPr>
          </a:p>
          <a:p>
            <a:pPr algn="l"/>
            <a:r>
              <a:rPr lang="en-US" b="0" i="0" dirty="0">
                <a:solidFill>
                  <a:srgbClr val="374151"/>
                </a:solidFill>
                <a:effectLst/>
                <a:latin typeface="Söhne"/>
              </a:rPr>
              <a:t>Explanation: This visualization explores the relationship between the wilderness areas and the distribution of cover types. Wilderness areas are specific regions characterized by their unique environmental and geographical features.</a:t>
            </a:r>
          </a:p>
          <a:p>
            <a:pPr algn="l"/>
            <a:endParaRPr lang="en-US" b="0" i="0" dirty="0">
              <a:solidFill>
                <a:srgbClr val="374151"/>
              </a:solidFill>
              <a:effectLst/>
              <a:latin typeface="Söhne"/>
            </a:endParaRPr>
          </a:p>
          <a:p>
            <a:pPr algn="l"/>
            <a:r>
              <a:rPr lang="en-US" b="0" i="0" dirty="0">
                <a:solidFill>
                  <a:srgbClr val="374151"/>
                </a:solidFill>
                <a:effectLst/>
                <a:latin typeface="Söhne"/>
              </a:rPr>
              <a:t>Key Observations:</a:t>
            </a:r>
          </a:p>
          <a:p>
            <a:pPr algn="l">
              <a:buFont typeface="Arial" panose="020B0604020202020204" pitchFamily="34" charset="0"/>
              <a:buChar char="•"/>
            </a:pPr>
            <a:r>
              <a:rPr lang="en-US" b="0" i="0" dirty="0">
                <a:solidFill>
                  <a:srgbClr val="374151"/>
                </a:solidFill>
                <a:effectLst/>
                <a:latin typeface="Söhne"/>
              </a:rPr>
              <a:t>Wilderness Area 1 (</a:t>
            </a:r>
            <a:r>
              <a:rPr lang="en-US" b="0" i="0" dirty="0" err="1">
                <a:solidFill>
                  <a:srgbClr val="374151"/>
                </a:solidFill>
                <a:effectLst/>
                <a:latin typeface="Söhne"/>
              </a:rPr>
              <a:t>Rawah</a:t>
            </a:r>
            <a:r>
              <a:rPr lang="en-US" b="0" i="0" dirty="0">
                <a:solidFill>
                  <a:srgbClr val="374151"/>
                </a:solidFill>
                <a:effectLst/>
                <a:latin typeface="Söhne"/>
              </a:rPr>
              <a:t>): This area shows a diverse range of cover types, including Spruce/Fir, Lodgepole Pine, Ponderosa Pine, Cottonwood/Willow, Aspen, and Douglas-fir. It has a relatively higher count of Spruce/Fir and Lodgepole Pine compared to other cover types.</a:t>
            </a:r>
          </a:p>
          <a:p>
            <a:pPr algn="l">
              <a:buFont typeface="Arial" panose="020B0604020202020204" pitchFamily="34" charset="0"/>
              <a:buChar char="•"/>
            </a:pPr>
            <a:r>
              <a:rPr lang="en-US" b="0" i="0" dirty="0">
                <a:solidFill>
                  <a:srgbClr val="374151"/>
                </a:solidFill>
                <a:effectLst/>
                <a:latin typeface="Söhne"/>
              </a:rPr>
              <a:t>Wilderness Area 2 (</a:t>
            </a:r>
            <a:r>
              <a:rPr lang="en-US" b="0" i="0" dirty="0" err="1">
                <a:solidFill>
                  <a:srgbClr val="374151"/>
                </a:solidFill>
                <a:effectLst/>
                <a:latin typeface="Söhne"/>
              </a:rPr>
              <a:t>Neota</a:t>
            </a:r>
            <a:r>
              <a:rPr lang="en-US" b="0" i="0" dirty="0">
                <a:solidFill>
                  <a:srgbClr val="374151"/>
                </a:solidFill>
                <a:effectLst/>
                <a:latin typeface="Söhne"/>
              </a:rPr>
              <a:t>) : The dominant cover type in this area is Spruce/Fir, followed by Lodgepole Pine and Aspen. Other cover types appear to have lower representation.</a:t>
            </a:r>
          </a:p>
          <a:p>
            <a:pPr algn="l">
              <a:buFont typeface="Arial" panose="020B0604020202020204" pitchFamily="34" charset="0"/>
              <a:buChar char="•"/>
            </a:pPr>
            <a:r>
              <a:rPr lang="en-US" b="0" i="0" dirty="0">
                <a:solidFill>
                  <a:srgbClr val="374151"/>
                </a:solidFill>
                <a:effectLst/>
                <a:latin typeface="Söhne"/>
              </a:rPr>
              <a:t>Wilderness Area 3 (Comanche) : Spruce/Fir and Lodgepole Pine are the prominent cover types in this area, with Spruce/Fir being more abundant. The other cover types are less prevalent.</a:t>
            </a:r>
          </a:p>
          <a:p>
            <a:pPr algn="l">
              <a:buFont typeface="Arial" panose="020B0604020202020204" pitchFamily="34" charset="0"/>
              <a:buChar char="•"/>
            </a:pPr>
            <a:r>
              <a:rPr lang="en-US" b="0" i="0" dirty="0">
                <a:solidFill>
                  <a:srgbClr val="374151"/>
                </a:solidFill>
                <a:effectLst/>
                <a:latin typeface="Söhne"/>
              </a:rPr>
              <a:t>Wilderness Area 4 (</a:t>
            </a:r>
            <a:r>
              <a:rPr lang="en-US" b="0" i="0" dirty="0" err="1">
                <a:solidFill>
                  <a:srgbClr val="374151"/>
                </a:solidFill>
                <a:effectLst/>
                <a:latin typeface="Söhne"/>
              </a:rPr>
              <a:t>Cache_la_Poudre</a:t>
            </a:r>
            <a:r>
              <a:rPr lang="en-US" b="0" i="0" dirty="0">
                <a:solidFill>
                  <a:srgbClr val="374151"/>
                </a:solidFill>
                <a:effectLst/>
                <a:latin typeface="Söhne"/>
              </a:rPr>
              <a:t>) : This area primarily consists of Spruce/Fir and Lodgepole Pine cover types, with Spruce/Fir being the more dominant of the two.</a:t>
            </a:r>
          </a:p>
          <a:p>
            <a:pPr algn="l"/>
            <a:r>
              <a:rPr lang="en-US" b="0" i="0" dirty="0">
                <a:solidFill>
                  <a:srgbClr val="374151"/>
                </a:solidFill>
                <a:effectLst/>
                <a:latin typeface="Söhne"/>
              </a:rPr>
              <a:t>This visualization provides insights into the relationship between wilderness areas and the composition of tree cover types within each area. Understanding this distribution can assist in ecosystem analysis, conservation efforts, and determining suitable management strategies for different wilderness areas.</a:t>
            </a:r>
          </a:p>
          <a:p>
            <a:endParaRPr lang="en-US" dirty="0"/>
          </a:p>
          <a:p>
            <a:r>
              <a:rPr lang="en-US" b="0" i="0" dirty="0">
                <a:solidFill>
                  <a:srgbClr val="374151"/>
                </a:solidFill>
                <a:effectLst/>
                <a:latin typeface="Söhne"/>
              </a:rPr>
              <a:t>Key Takeaway: The distribution of cover types across different wilderness areas provides valuable information about the vegetation characteristics specific to each area. Understanding these patterns can aid in assessing the ecological diversity and management needs of different wilderness areas.</a:t>
            </a:r>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2</a:t>
            </a:fld>
            <a:endParaRPr lang="en-US" dirty="0"/>
          </a:p>
        </p:txBody>
      </p:sp>
    </p:spTree>
    <p:extLst>
      <p:ext uri="{BB962C8B-B14F-4D97-AF65-F5344CB8AC3E}">
        <p14:creationId xmlns:p14="http://schemas.microsoft.com/office/powerpoint/2010/main" val="97669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Slide 3: Distribution of Cover Types by Elevation</a:t>
            </a:r>
          </a:p>
          <a:p>
            <a:pPr algn="l"/>
            <a:endParaRPr lang="en-US" b="0" i="0" dirty="0">
              <a:solidFill>
                <a:srgbClr val="374151"/>
              </a:solidFill>
              <a:effectLst/>
              <a:latin typeface="Söhne"/>
            </a:endParaRPr>
          </a:p>
          <a:p>
            <a:pPr algn="l"/>
            <a:r>
              <a:rPr lang="en-US" b="0" i="0" dirty="0">
                <a:solidFill>
                  <a:srgbClr val="374151"/>
                </a:solidFill>
                <a:effectLst/>
                <a:latin typeface="Söhne"/>
              </a:rPr>
              <a:t>Title: Cover Types Across Elevation Levels</a:t>
            </a:r>
          </a:p>
          <a:p>
            <a:pPr algn="l"/>
            <a:endParaRPr lang="en-US" b="0" i="0" dirty="0">
              <a:solidFill>
                <a:srgbClr val="374151"/>
              </a:solidFill>
              <a:effectLst/>
              <a:latin typeface="Söhne"/>
            </a:endParaRPr>
          </a:p>
          <a:p>
            <a:pPr algn="l"/>
            <a:r>
              <a:rPr lang="en-US" b="0" i="0" dirty="0">
                <a:solidFill>
                  <a:srgbClr val="374151"/>
                </a:solidFill>
                <a:effectLst/>
                <a:latin typeface="Söhne"/>
              </a:rPr>
              <a:t>Explanation: This visualization examines the distribution of tree cover types across different elevation levels. The x-axis represents the elevation values, while the y-axis represents the count of each cover type corresponding to the respective elevation range.</a:t>
            </a:r>
          </a:p>
          <a:p>
            <a:pPr algn="l"/>
            <a:endParaRPr lang="en-US" b="0" i="0" dirty="0">
              <a:solidFill>
                <a:srgbClr val="374151"/>
              </a:solidFill>
              <a:effectLst/>
              <a:latin typeface="Söhne"/>
            </a:endParaRPr>
          </a:p>
          <a:p>
            <a:pPr algn="l"/>
            <a:r>
              <a:rPr lang="en-US" b="0" i="0" dirty="0">
                <a:solidFill>
                  <a:srgbClr val="374151"/>
                </a:solidFill>
                <a:effectLst/>
                <a:latin typeface="Söhne"/>
              </a:rPr>
              <a:t>Key Observations:</a:t>
            </a:r>
          </a:p>
          <a:p>
            <a:pPr algn="l">
              <a:buFont typeface="Arial" panose="020B0604020202020204" pitchFamily="34" charset="0"/>
              <a:buChar char="•"/>
            </a:pPr>
            <a:r>
              <a:rPr lang="en-US" b="0" i="0" dirty="0">
                <a:solidFill>
                  <a:srgbClr val="374151"/>
                </a:solidFill>
                <a:effectLst/>
                <a:latin typeface="Söhne"/>
              </a:rPr>
              <a:t>Lower Elevation Ranges: At lower elevation levels, the dominant cover types are Cottonwood/Willow, Aspen, and Douglas-fir. These cover types are typically associated with lower-lying areas.</a:t>
            </a:r>
          </a:p>
          <a:p>
            <a:pPr algn="l">
              <a:buFont typeface="Arial" panose="020B0604020202020204" pitchFamily="34" charset="0"/>
              <a:buChar char="•"/>
            </a:pPr>
            <a:r>
              <a:rPr lang="en-US" b="0" i="0" dirty="0">
                <a:solidFill>
                  <a:srgbClr val="374151"/>
                </a:solidFill>
                <a:effectLst/>
                <a:latin typeface="Söhne"/>
              </a:rPr>
              <a:t>Mid to High Elevation Ranges: As the elevation increases, the dominant cover types transition to Spruce/Fir, Lodgepole Pine, Ponderosa Pine, and other coniferous species. These cover types thrive at higher altitudes and exhibit a significant presence in the dataset.</a:t>
            </a:r>
          </a:p>
          <a:p>
            <a:pPr algn="l">
              <a:buFont typeface="Arial" panose="020B0604020202020204" pitchFamily="34" charset="0"/>
              <a:buChar char="•"/>
            </a:pPr>
            <a:r>
              <a:rPr lang="en-US" b="0" i="0" dirty="0">
                <a:solidFill>
                  <a:srgbClr val="374151"/>
                </a:solidFill>
                <a:effectLst/>
                <a:latin typeface="Söhne"/>
              </a:rPr>
              <a:t>Transition Zones: In certain elevation ranges, there may be overlap or coexistence of different cover types, indicating ecotones or transitional areas between distinct vegetation zones.</a:t>
            </a:r>
          </a:p>
          <a:p>
            <a:pPr algn="l"/>
            <a:r>
              <a:rPr lang="en-US" b="0" i="0" dirty="0">
                <a:solidFill>
                  <a:srgbClr val="374151"/>
                </a:solidFill>
                <a:effectLst/>
                <a:latin typeface="Söhne"/>
              </a:rPr>
              <a:t>Analyzing the distribution of cover types with respect to.</a:t>
            </a:r>
          </a:p>
          <a:p>
            <a:endParaRPr lang="en-US" dirty="0"/>
          </a:p>
          <a:p>
            <a:r>
              <a:rPr lang="en-US" b="0" i="0" dirty="0">
                <a:solidFill>
                  <a:srgbClr val="374151"/>
                </a:solidFill>
                <a:effectLst/>
                <a:latin typeface="Söhne"/>
              </a:rPr>
              <a:t>Key Takeaway: The distribution of cover types with respect to elevation provides insights into the preferences and adaptability of different tree species to specific altitude ranges. Understanding these relationships is crucial for studying ecological patterns and predicting vegetation changes across varying elevations.</a:t>
            </a:r>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3</a:t>
            </a:fld>
            <a:endParaRPr lang="en-US" dirty="0"/>
          </a:p>
        </p:txBody>
      </p:sp>
    </p:spTree>
    <p:extLst>
      <p:ext uri="{BB962C8B-B14F-4D97-AF65-F5344CB8AC3E}">
        <p14:creationId xmlns:p14="http://schemas.microsoft.com/office/powerpoint/2010/main" val="88119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 – Number of Trees by Cover Type</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1</a:t>
            </a:fld>
            <a:endParaRPr lang="en-US"/>
          </a:p>
        </p:txBody>
      </p:sp>
      <p:pic>
        <p:nvPicPr>
          <p:cNvPr id="15" name="Picture 14">
            <a:extLst>
              <a:ext uri="{FF2B5EF4-FFF2-40B4-BE49-F238E27FC236}">
                <a16:creationId xmlns:a16="http://schemas.microsoft.com/office/drawing/2014/main" id="{351AE817-D3FE-DADE-EA1A-C2E7A1ACDC4C}"/>
              </a:ext>
            </a:extLst>
          </p:cNvPr>
          <p:cNvPicPr>
            <a:picLocks noChangeAspect="1"/>
          </p:cNvPicPr>
          <p:nvPr/>
        </p:nvPicPr>
        <p:blipFill>
          <a:blip r:embed="rId3"/>
          <a:stretch>
            <a:fillRect/>
          </a:stretch>
        </p:blipFill>
        <p:spPr>
          <a:xfrm>
            <a:off x="1920096" y="1941003"/>
            <a:ext cx="8156028" cy="3958968"/>
          </a:xfrm>
          <a:prstGeom prst="rect">
            <a:avLst/>
          </a:prstGeom>
        </p:spPr>
      </p:pic>
    </p:spTree>
    <p:extLst>
      <p:ext uri="{BB962C8B-B14F-4D97-AF65-F5344CB8AC3E}">
        <p14:creationId xmlns:p14="http://schemas.microsoft.com/office/powerpoint/2010/main" val="287018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336331" y="665629"/>
            <a:ext cx="11256579" cy="818995"/>
          </a:xfrm>
        </p:spPr>
        <p:txBody>
          <a:bodyPr anchor="ctr">
            <a:normAutofit fontScale="90000"/>
          </a:bodyPr>
          <a:lstStyle/>
          <a:p>
            <a:r>
              <a:rPr lang="en-US" dirty="0"/>
              <a:t>Results – Distribution of Cover Types by Wilderness Areas</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2</a:t>
            </a:fld>
            <a:endParaRPr lang="en-US"/>
          </a:p>
        </p:txBody>
      </p:sp>
      <p:pic>
        <p:nvPicPr>
          <p:cNvPr id="7" name="Picture 6">
            <a:extLst>
              <a:ext uri="{FF2B5EF4-FFF2-40B4-BE49-F238E27FC236}">
                <a16:creationId xmlns:a16="http://schemas.microsoft.com/office/drawing/2014/main" id="{1673DDFC-1376-E421-C4FE-5228BFD69CA6}"/>
              </a:ext>
            </a:extLst>
          </p:cNvPr>
          <p:cNvPicPr>
            <a:picLocks noChangeAspect="1"/>
          </p:cNvPicPr>
          <p:nvPr/>
        </p:nvPicPr>
        <p:blipFill>
          <a:blip r:embed="rId3"/>
          <a:stretch>
            <a:fillRect/>
          </a:stretch>
        </p:blipFill>
        <p:spPr>
          <a:xfrm>
            <a:off x="2143590" y="2017759"/>
            <a:ext cx="7642060" cy="3805455"/>
          </a:xfrm>
          <a:prstGeom prst="rect">
            <a:avLst/>
          </a:prstGeom>
        </p:spPr>
      </p:pic>
    </p:spTree>
    <p:extLst>
      <p:ext uri="{BB962C8B-B14F-4D97-AF65-F5344CB8AC3E}">
        <p14:creationId xmlns:p14="http://schemas.microsoft.com/office/powerpoint/2010/main" val="8295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336331" y="665629"/>
            <a:ext cx="11256579" cy="818995"/>
          </a:xfrm>
        </p:spPr>
        <p:txBody>
          <a:bodyPr anchor="ctr">
            <a:normAutofit/>
          </a:bodyPr>
          <a:lstStyle/>
          <a:p>
            <a:r>
              <a:rPr lang="en-US" dirty="0"/>
              <a:t>Results – Distribution of Cover Types by Elevation</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3</a:t>
            </a:fld>
            <a:endParaRPr lang="en-US"/>
          </a:p>
        </p:txBody>
      </p:sp>
      <p:pic>
        <p:nvPicPr>
          <p:cNvPr id="7" name="Picture 6">
            <a:extLst>
              <a:ext uri="{FF2B5EF4-FFF2-40B4-BE49-F238E27FC236}">
                <a16:creationId xmlns:a16="http://schemas.microsoft.com/office/drawing/2014/main" id="{C9E532FE-0C3E-F14B-8E65-16F77EDD2CC6}"/>
              </a:ext>
            </a:extLst>
          </p:cNvPr>
          <p:cNvPicPr>
            <a:picLocks noChangeAspect="1"/>
          </p:cNvPicPr>
          <p:nvPr/>
        </p:nvPicPr>
        <p:blipFill>
          <a:blip r:embed="rId3"/>
          <a:stretch>
            <a:fillRect/>
          </a:stretch>
        </p:blipFill>
        <p:spPr>
          <a:xfrm>
            <a:off x="1597571" y="1814308"/>
            <a:ext cx="8734097" cy="4212357"/>
          </a:xfrm>
          <a:prstGeom prst="rect">
            <a:avLst/>
          </a:prstGeom>
        </p:spPr>
      </p:pic>
    </p:spTree>
    <p:extLst>
      <p:ext uri="{BB962C8B-B14F-4D97-AF65-F5344CB8AC3E}">
        <p14:creationId xmlns:p14="http://schemas.microsoft.com/office/powerpoint/2010/main" val="2814851352"/>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2.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547</TotalTime>
  <Words>920</Words>
  <Application>Microsoft Office PowerPoint</Application>
  <PresentationFormat>Widescreen</PresentationFormat>
  <Paragraphs>67</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Dante</vt:lpstr>
      <vt:lpstr>Söhne</vt:lpstr>
      <vt:lpstr>PineVTI</vt:lpstr>
      <vt:lpstr>Results – Number of Trees by Cover Type</vt:lpstr>
      <vt:lpstr>Results – Distribution of Cover Types by Wilderness Areas</vt:lpstr>
      <vt:lpstr>Results – Distribution of Cover Types by Elevation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Cover Type  Predictions</dc:title>
  <dc:creator>Ra-Cee Lucas</dc:creator>
  <cp:lastModifiedBy>Joel Pangilinan</cp:lastModifiedBy>
  <cp:revision>11</cp:revision>
  <dcterms:created xsi:type="dcterms:W3CDTF">2023-05-23T06:08:49Z</dcterms:created>
  <dcterms:modified xsi:type="dcterms:W3CDTF">2023-05-24T22:58:23Z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