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D32813-697D-42D5-ACFD-0DDD1165F286}">
  <a:tblStyle styleId="{19D32813-697D-42D5-ACFD-0DDD1165F2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d7b31881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d7b31881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d7b31881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d7b31881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d7b31881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d7b31881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d7b31881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d7b31881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d7b31881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d7b31881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d7b31881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d7b31881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d7b31881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d7b31881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d7b31881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d7b31881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d7b31881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d7b31881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d7b31881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d7b31881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e169609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e169609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dbd1ebad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dbd1ebad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dbd1eba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dbd1eba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dbd1ebad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dbd1ebad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dbd1ebad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dbd1ebad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dbd1ebad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4dbd1ebad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dbd1ebad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4dbd1ebad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dbd1ebad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4dbd1ebad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dbd1ebad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4dbd1ebad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dc8d52d5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4dc8d52d5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dbd1ebad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4dbd1ebad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e169609e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e169609e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dbd1ebad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4dbd1ebad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dbd1ebad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4dbd1ebad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4dbd1ebad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4dbd1ebad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4e169609e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4e169609e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e169609e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4e169609e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4e169609e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4e169609e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4e169609e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4e169609e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4e169609e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4e169609e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28459b41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28459b41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4e169609e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4e169609e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d5ee021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d5ee021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28459b41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28459b41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28459b41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28459b41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28459b41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28459b41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28459b41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28459b41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28459b41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28459b41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28459b41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28459b41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28459b41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28459b41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28459b41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28459b41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28459b41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28459b41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28459b41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28459b41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d5ee021d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d5ee021d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28459b41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28459b41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28459b41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28459b41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28459b410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28459b41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28459b410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28459b410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28459b410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28459b410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28459b410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28459b41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28459b41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28459b41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28459b41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28459b41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28459b41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28459b41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28459b41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528459b41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e169609e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e169609e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28459b41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28459b41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28459b410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28459b41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28459b41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28459b41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28459b410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28459b410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28459b41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28459b41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28459b410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28459b41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d5ee021d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d5ee021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d5ee021d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d5ee021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d7b31881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d7b31881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9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Process-Driven Future: Collaborative Modernization of the Online Exam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32125"/>
            <a:ext cx="8520600" cy="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Prioritizing Team Ownership, Standardization and Collective </a:t>
            </a:r>
            <a:r>
              <a:rPr lang="en"/>
              <a:t>Accountability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Establishing the Monolith Baseline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22"/>
          <p:cNvGraphicFramePr/>
          <p:nvPr/>
        </p:nvGraphicFramePr>
        <p:xfrm>
          <a:off x="405500" y="129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{19D32813-697D-42D5-ACFD-0DDD1165F286}</a:tableStyleId>
              </a:tblPr>
              <a:tblGrid>
                <a:gridCol w="3893000"/>
                <a:gridCol w="3893000"/>
              </a:tblGrid>
              <a:tr h="4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Process Maturity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Ensure scalable, repeatable engineering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Housekeeping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Maintain a high-quality working environment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Tech Debt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 proactive cleanup alongside split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Existing Feature &amp; Maintenance Backlog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Affects resourcing and sequencing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&amp; Coupling Metrics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62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Module Interactions</a:t>
            </a:r>
            <a:r>
              <a:rPr lang="en" sz="1400">
                <a:solidFill>
                  <a:schemeClr val="dk1"/>
                </a:solidFill>
              </a:rPr>
              <a:t>: Coupling between components (code calls, shared libraries).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Database Access Patterns</a:t>
            </a:r>
            <a:r>
              <a:rPr lang="en" sz="1400">
                <a:solidFill>
                  <a:schemeClr val="dk1"/>
                </a:solidFill>
              </a:rPr>
              <a:t>: Co-used tables, tight joins, shared DB triggers.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Change Frequency</a:t>
            </a:r>
            <a:r>
              <a:rPr lang="en" sz="1400">
                <a:solidFill>
                  <a:schemeClr val="dk1"/>
                </a:solidFill>
              </a:rPr>
              <a:t>: Modules that change tog</a:t>
            </a:r>
            <a:r>
              <a:rPr lang="en" sz="1400">
                <a:solidFill>
                  <a:schemeClr val="dk1"/>
                </a:solidFill>
              </a:rPr>
              <a:t>e</a:t>
            </a:r>
            <a:r>
              <a:rPr lang="en" sz="1400">
                <a:solidFill>
                  <a:schemeClr val="dk1"/>
                </a:solidFill>
              </a:rPr>
              <a:t>ther (via Git history).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/>
              <a:t>Why: </a:t>
            </a:r>
            <a:r>
              <a:rPr lang="en" sz="1400"/>
              <a:t>Identify natural service boundaries and reduce entangled dependencies.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Performance Metrics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Latency &amp; Throughput: </a:t>
            </a:r>
            <a:r>
              <a:rPr lang="en" sz="1400">
                <a:solidFill>
                  <a:schemeClr val="dk1"/>
                </a:solidFill>
              </a:rPr>
              <a:t>Avg/P95/P99 response times, RPS per endpoint.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Slow Queries: </a:t>
            </a:r>
            <a:r>
              <a:rPr lang="en" sz="1400">
                <a:solidFill>
                  <a:schemeClr val="dk1"/>
                </a:solidFill>
              </a:rPr>
              <a:t>Slow Queries: DB profiling for joins, scans.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Resource Usage: </a:t>
            </a:r>
            <a:r>
              <a:rPr lang="en" sz="1400">
                <a:solidFill>
                  <a:schemeClr val="dk1"/>
                </a:solidFill>
              </a:rPr>
              <a:t>CPU, memory, disk I/O, GC pauses.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Why: </a:t>
            </a:r>
            <a:r>
              <a:rPr lang="en" sz="1400"/>
              <a:t>Spot bottlenecks and plan for resource allocation per microservice.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&amp; Stability Metrics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Error Rates: </a:t>
            </a:r>
            <a:r>
              <a:rPr lang="en" sz="1400">
                <a:solidFill>
                  <a:schemeClr val="dk1"/>
                </a:solidFill>
              </a:rPr>
              <a:t>HTTP 4xx/5xx, DB timeouts, connection pool saturation.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Outage Logs &amp; Mean Time to Repair: </a:t>
            </a:r>
            <a:r>
              <a:rPr lang="en" sz="1400">
                <a:solidFill>
                  <a:schemeClr val="dk1"/>
                </a:solidFill>
              </a:rPr>
              <a:t>Incident logs and recovery metrics.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Why: </a:t>
            </a:r>
            <a:r>
              <a:rPr lang="en" sz="1400"/>
              <a:t>Highlight fragile areas and justify isolation for resilience.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&amp; Business Metrics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User Patterns: </a:t>
            </a:r>
            <a:r>
              <a:rPr lang="en" sz="1400">
                <a:solidFill>
                  <a:schemeClr val="dk1"/>
                </a:solidFill>
              </a:rPr>
              <a:t>Peak usage windows, concurrent users.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Feature Usage: </a:t>
            </a:r>
            <a:r>
              <a:rPr lang="en" sz="1400">
                <a:solidFill>
                  <a:schemeClr val="dk1"/>
                </a:solidFill>
              </a:rPr>
              <a:t>Popular vs. underused features.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Transaction Volume: </a:t>
            </a:r>
            <a:r>
              <a:rPr lang="en" sz="1400">
                <a:solidFill>
                  <a:schemeClr val="dk1"/>
                </a:solidFill>
              </a:rPr>
              <a:t>Exams created/taken/graded.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Why: </a:t>
            </a:r>
            <a:r>
              <a:rPr lang="en" sz="1400"/>
              <a:t>Prioritize migration of critical or high-value workflows.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&amp; Deployment Metrics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Build/Deploy Times: </a:t>
            </a:r>
            <a:r>
              <a:rPr lang="en" sz="1400">
                <a:solidFill>
                  <a:schemeClr val="dk1"/>
                </a:solidFill>
              </a:rPr>
              <a:t>CI/CD cycle times, rollback rates.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Release Frequency: </a:t>
            </a:r>
            <a:r>
              <a:rPr lang="en" sz="1400">
                <a:solidFill>
                  <a:schemeClr val="dk1"/>
                </a:solidFill>
              </a:rPr>
              <a:t>How often changes go live.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Why: </a:t>
            </a:r>
            <a:r>
              <a:rPr lang="en" sz="1400"/>
              <a:t>Baseline for improving release agility and automation in microservices.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Integration Metrics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Third-party APIs: </a:t>
            </a:r>
            <a:r>
              <a:rPr lang="en" sz="1400">
                <a:solidFill>
                  <a:schemeClr val="dk1"/>
                </a:solidFill>
              </a:rPr>
              <a:t>External dependencies, latency, failure rates.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Internal Interfaces: </a:t>
            </a:r>
            <a:r>
              <a:rPr lang="en" sz="1400">
                <a:solidFill>
                  <a:schemeClr val="dk1"/>
                </a:solidFill>
              </a:rPr>
              <a:t>Batch jobs, internal consumers (Modules or components that directly call each other within the monolith), Internal workflows that rely on events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Why: </a:t>
            </a:r>
            <a:r>
              <a:rPr lang="en" sz="1400"/>
              <a:t>Avoid migration risks and plan contract testing.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Metrics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Infrastructure: </a:t>
            </a:r>
            <a:r>
              <a:rPr lang="en" sz="1400">
                <a:solidFill>
                  <a:schemeClr val="dk1"/>
                </a:solidFill>
              </a:rPr>
              <a:t>Server, cloud, licensing.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Operational: </a:t>
            </a:r>
            <a:r>
              <a:rPr lang="en" sz="1400">
                <a:solidFill>
                  <a:schemeClr val="dk1"/>
                </a:solidFill>
              </a:rPr>
              <a:t>Debugging effort, deployment complexity.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Why: </a:t>
            </a:r>
            <a:r>
              <a:rPr lang="en" sz="1400"/>
              <a:t>Demonstrate ROI and guide cost-efficient redesign.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&amp; Compliance Metrics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Access Logs: </a:t>
            </a:r>
            <a:r>
              <a:rPr lang="en" sz="1400">
                <a:solidFill>
                  <a:schemeClr val="dk1"/>
                </a:solidFill>
              </a:rPr>
              <a:t>Sensitive data usage.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Auth Failures: </a:t>
            </a:r>
            <a:r>
              <a:rPr lang="en" sz="1400">
                <a:solidFill>
                  <a:schemeClr val="dk1"/>
                </a:solidFill>
              </a:rPr>
              <a:t>Frequency of login/access issues.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Compliance: </a:t>
            </a:r>
            <a:r>
              <a:rPr lang="en" sz="1400">
                <a:solidFill>
                  <a:schemeClr val="dk1"/>
                </a:solidFill>
              </a:rPr>
              <a:t>Data retention and residency requirements.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Why: </a:t>
            </a:r>
            <a:r>
              <a:rPr lang="en" sz="1400"/>
              <a:t>Ensure no gaps in regulatory or data security post-migration.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KPIs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Exam Metrics: </a:t>
            </a:r>
            <a:r>
              <a:rPr lang="en" sz="1400">
                <a:solidFill>
                  <a:schemeClr val="dk1"/>
                </a:solidFill>
              </a:rPr>
              <a:t>Completion and grading time.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User Satisfaction: </a:t>
            </a:r>
            <a:r>
              <a:rPr lang="en" sz="1400">
                <a:solidFill>
                  <a:schemeClr val="dk1"/>
                </a:solidFill>
              </a:rPr>
              <a:t>Feedback loops from teachers/students/admins.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Why: </a:t>
            </a:r>
            <a:r>
              <a:rPr lang="en" sz="1400"/>
              <a:t>Align tech changes with end-user and business outcomes.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Author:</a:t>
            </a:r>
            <a:r>
              <a:rPr lang="en"/>
              <a:t> Paul Cunningham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Date:</a:t>
            </a:r>
            <a:r>
              <a:rPr lang="en"/>
              <a:t> 22 April 2025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Github: </a:t>
            </a:r>
            <a:r>
              <a:rPr lang="en"/>
              <a:t>https://github.com/pfcit/nextgen-exam-system/blob/main/ExamSystemMigration.pptx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Orientation &amp; Engineering Maturity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00">
                <a:solidFill>
                  <a:schemeClr val="dk1"/>
                </a:solidFill>
              </a:rPr>
              <a:t>Jira Hygiene: </a:t>
            </a:r>
            <a:r>
              <a:rPr lang="en" sz="1400">
                <a:solidFill>
                  <a:schemeClr val="dk1"/>
                </a:solidFill>
              </a:rPr>
              <a:t>Percentage of stories with resolution notes, linked tickets, and acceptance criteria.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00">
                <a:solidFill>
                  <a:schemeClr val="dk1"/>
                </a:solidFill>
              </a:rPr>
              <a:t>Definition of Done (DoD): </a:t>
            </a:r>
            <a:r>
              <a:rPr lang="en" sz="1400">
                <a:solidFill>
                  <a:schemeClr val="dk1"/>
                </a:solidFill>
              </a:rPr>
              <a:t>Usage across teams; % of features that meet agreed DoD.</a:t>
            </a:r>
            <a:br>
              <a:rPr lang="en" sz="1400">
                <a:solidFill>
                  <a:schemeClr val="dk1"/>
                </a:solidFill>
              </a:rPr>
            </a:br>
            <a:endParaRPr b="1" sz="1400">
              <a:solidFill>
                <a:schemeClr val="dk1"/>
              </a:solidFill>
            </a:endParaRPr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00">
                <a:solidFill>
                  <a:schemeClr val="dk1"/>
                </a:solidFill>
              </a:rPr>
              <a:t>Incident Postmortems: </a:t>
            </a:r>
            <a:r>
              <a:rPr lang="en" sz="1400">
                <a:solidFill>
                  <a:schemeClr val="dk1"/>
                </a:solidFill>
              </a:rPr>
              <a:t>Logged RCA reports with action items closed within SLA.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00">
                <a:solidFill>
                  <a:schemeClr val="dk1"/>
                </a:solidFill>
              </a:rPr>
              <a:t>Process Evolution: </a:t>
            </a:r>
            <a:r>
              <a:rPr lang="en" sz="1400">
                <a:solidFill>
                  <a:schemeClr val="dk1"/>
                </a:solidFill>
              </a:rPr>
              <a:t>Active retrospectives with tracked process changes.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/>
              <a:t>Why: </a:t>
            </a:r>
            <a:r>
              <a:rPr lang="en" sz="1400"/>
              <a:t>Mature process governance reduces churn(Rework, inefficiencies, and unnecessary back-and-forth), accelerates onboarding, and ensures alignment across services.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Housekeeping &amp; Operational Discipline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Dependency Management: </a:t>
            </a:r>
            <a:r>
              <a:rPr lang="en" sz="1400">
                <a:solidFill>
                  <a:schemeClr val="dk1"/>
                </a:solidFill>
              </a:rPr>
              <a:t>Use of parent POMs or BOMs; outdated dependencies flagged in pipeline.</a:t>
            </a:r>
            <a:br>
              <a:rPr lang="en" sz="1400">
                <a:solidFill>
                  <a:schemeClr val="dk1"/>
                </a:solidFill>
              </a:rPr>
            </a:b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Config Hygiene: </a:t>
            </a:r>
            <a:r>
              <a:rPr lang="en" sz="1400">
                <a:solidFill>
                  <a:schemeClr val="dk1"/>
                </a:solidFill>
              </a:rPr>
              <a:t>K8s/YAML versioned alongside code, secrets in Vault/SealedSecrets, no in-app config overrides.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Codebase Hygiene: </a:t>
            </a:r>
            <a:r>
              <a:rPr lang="en" sz="1400">
                <a:solidFill>
                  <a:schemeClr val="dk1"/>
                </a:solidFill>
              </a:rPr>
              <a:t>Dead code, outdated comments, TODOs count, and tech-debt backlog.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Why: </a:t>
            </a:r>
            <a:r>
              <a:rPr lang="en" sz="1400"/>
              <a:t>Clean environments reduce regressions and make teams confident to iterate rapidly.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Debt &amp; Modernization Score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Code Smells: </a:t>
            </a:r>
            <a:r>
              <a:rPr lang="en" sz="1400">
                <a:solidFill>
                  <a:schemeClr val="dk1"/>
                </a:solidFill>
              </a:rPr>
              <a:t>Static analysis (e.g., SonarQube) score across modules</a:t>
            </a:r>
            <a:r>
              <a:rPr lang="en" sz="1400">
                <a:solidFill>
                  <a:schemeClr val="dk1"/>
                </a:solidFill>
              </a:rPr>
              <a:t>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Modern Language Usage: </a:t>
            </a:r>
            <a:r>
              <a:rPr lang="en" sz="1400">
                <a:solidFill>
                  <a:schemeClr val="dk1"/>
                </a:solidFill>
              </a:rPr>
              <a:t>% of code on Java 17+ or language features like records, virtual threads.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Legacy Dependencies: </a:t>
            </a:r>
            <a:r>
              <a:rPr lang="en" sz="1400">
                <a:solidFill>
                  <a:schemeClr val="dk1"/>
                </a:solidFill>
              </a:rPr>
              <a:t>Usage of deprecated libraries, libraries with CVEs.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Service Age Profile: </a:t>
            </a:r>
            <a:r>
              <a:rPr lang="en" sz="1400">
                <a:solidFill>
                  <a:schemeClr val="dk1"/>
                </a:solidFill>
              </a:rPr>
              <a:t>Modules untouched for &gt;1 year and owned by no team</a:t>
            </a:r>
            <a:r>
              <a:rPr b="1" lang="en" sz="1400">
                <a:solidFill>
                  <a:schemeClr val="dk1"/>
                </a:solidFill>
              </a:rPr>
              <a:t>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Why: </a:t>
            </a:r>
            <a:r>
              <a:rPr lang="en" sz="1400"/>
              <a:t>Measuring and managing debt enables deliberate modernization during the split.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Maintenance &amp; Backlog Pressure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171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Maintenance Load</a:t>
            </a:r>
            <a:endParaRPr b="1" sz="1400"/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Number and frequency of </a:t>
            </a:r>
            <a:r>
              <a:rPr b="1" lang="en" sz="1400"/>
              <a:t>bug fixes</a:t>
            </a:r>
            <a:r>
              <a:rPr lang="en" sz="1400"/>
              <a:t>, support tickets, and manual interventions required to keep the monolith stable.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Technical areas with </a:t>
            </a:r>
            <a:r>
              <a:rPr b="1" lang="en" sz="1400"/>
              <a:t>frequent regressions</a:t>
            </a:r>
            <a:r>
              <a:rPr lang="en" sz="1400"/>
              <a:t> or high change failure rates.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Requirements Backlog</a:t>
            </a:r>
            <a:endParaRPr b="1" sz="1400"/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400"/>
              <a:t>Outstanding feature requests</a:t>
            </a:r>
            <a:r>
              <a:rPr lang="en" sz="1400"/>
              <a:t> that are blocked by monolith complexity or tech debt.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Areas where delivery is </a:t>
            </a:r>
            <a:r>
              <a:rPr b="1" lang="en" sz="1400"/>
              <a:t>slow or error-prone due to tight coupling</a:t>
            </a:r>
            <a:r>
              <a:rPr lang="en" sz="1400"/>
              <a:t> or lack of modularity.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Why It Matters</a:t>
            </a:r>
            <a:endParaRPr b="1" sz="1400"/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Identifies </a:t>
            </a:r>
            <a:r>
              <a:rPr b="1" lang="en" sz="1400"/>
              <a:t>pain points that frustrate teams or users today</a:t>
            </a:r>
            <a:r>
              <a:rPr lang="en" sz="1400"/>
              <a:t> — these are good candidates for migration or re-architecture.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Highlights where microservices can </a:t>
            </a:r>
            <a:r>
              <a:rPr b="1" lang="en" sz="1400"/>
              <a:t>accelerate delivery</a:t>
            </a:r>
            <a:r>
              <a:rPr lang="en" sz="1400"/>
              <a:t>, reduce support load, or enable independent releases.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Helps </a:t>
            </a:r>
            <a:r>
              <a:rPr b="1" lang="en" sz="1400"/>
              <a:t>justify migration work</a:t>
            </a:r>
            <a:r>
              <a:rPr lang="en" sz="1400"/>
              <a:t> to leadership by showing how it unblocks real business demand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Recommended Tooling for Java Environments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Process Orientation &amp; Engineering Maturity</a:t>
            </a:r>
            <a:endParaRPr b="1" sz="1300">
              <a:solidFill>
                <a:schemeClr val="dk1"/>
              </a:solidFill>
            </a:endParaRPr>
          </a:p>
          <a:p>
            <a:pPr indent="-298767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300">
                <a:solidFill>
                  <a:schemeClr val="dk1"/>
                </a:solidFill>
              </a:rPr>
              <a:t>Agile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Observability</a:t>
            </a:r>
            <a:endParaRPr b="1"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Prometheus + Grafana</a:t>
            </a:r>
            <a:r>
              <a:rPr lang="en" sz="1100">
                <a:solidFill>
                  <a:schemeClr val="dk1"/>
                </a:solidFill>
              </a:rPr>
              <a:t>: Performance metrics.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Elastic Stack (ELK)</a:t>
            </a:r>
            <a:r>
              <a:rPr lang="en" sz="1100">
                <a:solidFill>
                  <a:schemeClr val="dk1"/>
                </a:solidFill>
              </a:rPr>
              <a:t>: Log aggregation and dashboards.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OpenTelemetry</a:t>
            </a:r>
            <a:r>
              <a:rPr lang="en" sz="1100">
                <a:solidFill>
                  <a:schemeClr val="dk1"/>
                </a:solidFill>
              </a:rPr>
              <a:t> + </a:t>
            </a:r>
            <a:r>
              <a:rPr b="1" lang="en" sz="1100">
                <a:solidFill>
                  <a:schemeClr val="dk1"/>
                </a:solidFill>
              </a:rPr>
              <a:t>Micrometer</a:t>
            </a:r>
            <a:r>
              <a:rPr lang="en" sz="1100">
                <a:solidFill>
                  <a:schemeClr val="dk1"/>
                </a:solidFill>
              </a:rPr>
              <a:t>: Tracing and metrics collection.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Java-Specific Profiling</a:t>
            </a:r>
            <a:endParaRPr b="1"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Java Flight Recorder (JFR)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Async Profiler</a:t>
            </a:r>
            <a:r>
              <a:rPr lang="en" sz="1100">
                <a:solidFill>
                  <a:schemeClr val="dk1"/>
                </a:solidFill>
              </a:rPr>
              <a:t>: JVM performance.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Spring Boot Actuator</a:t>
            </a:r>
            <a:r>
              <a:rPr lang="en" sz="1100">
                <a:solidFill>
                  <a:schemeClr val="dk1"/>
                </a:solidFill>
              </a:rPr>
              <a:t>: Endpoint metrics.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PgBadger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Oracle AWR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Slow Query Logs</a:t>
            </a:r>
            <a:r>
              <a:rPr lang="en" sz="1100">
                <a:solidFill>
                  <a:schemeClr val="dk1"/>
                </a:solidFill>
              </a:rPr>
              <a:t>: DB query analysis.</a:t>
            </a:r>
            <a:br>
              <a:rPr lang="en" sz="1100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253900" y="1094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  Common Monolith to Microservices Migration Strategies</a:t>
            </a:r>
            <a:endParaRPr b="1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Strangler Pattern (a.k.a. Strangler Fig)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11700" y="1142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How it works: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Incrementally replace parts of the monolith with microservices, routing traffic to new services when ready.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Pros: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Low risk, gradual transition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Production-ready services from day one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Easy rollback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Challenges: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Needs dual routing and integration layers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Complex routing logic as the system evolves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Ideal For: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Low-risk migrations, especially when the monolith must stay alive during the transition.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Systems with clearly separable domains or APIs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Organizations with CI/CD and strong monitoring in place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Module-by-Module Extraction</a:t>
            </a:r>
            <a:endParaRPr/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How it works: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split the monolith along internal module boundaries, rewriting or extracting each one into a service.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Pros: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Low risk, gradual transition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Production-ready services from day one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Easy rollback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Challenges: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Needs dual routing and integration layers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Complex routing logic as the system evolves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Ideal For: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Low-risk migrations, especially when the monolith must stay alive during the transition.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Systems with clearly separable domains or APIs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Organizations with CI/CD and strong monitoring in place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Rewrite as Microservices (Big Bang)</a:t>
            </a:r>
            <a:endParaRPr/>
          </a:p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How it works: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redesign the system from scratch as a microservices architecture.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Pros: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Clean slate, no legacy code baggage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Ideal architecture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Challenges: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High risk, time-consuming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 immediate business value; hard to justify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Ideal For: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Systems with unmaintainable legacy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88"/>
              <a:t>Domain-Driven Decomposition (Business Capability Mapping)</a:t>
            </a:r>
            <a:endParaRPr sz="1988"/>
          </a:p>
        </p:txBody>
      </p:sp>
      <p:sp>
        <p:nvSpPr>
          <p:cNvPr id="226" name="Google Shape;22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How it works: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use Domain-Driven Design (DDD) to break down the system based on business domains and bounded contexts (A specific responsibility within the business domain).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Pros: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Strong alignment with business logic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Enables cross-functional team 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Challenges: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Requires business + tech collaboration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Needs up-front modeling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Ideal For: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Enterprises with cross-functional teams.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Systems with complex business rules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Using A Process Driven Approach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The Current Challenges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What Are Microservices?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Why transform the system?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Establishing the Monolith Baseline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Common Monolith to Microservices Migration Strategies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The Migration Plan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	HIgh Level Overview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	Strategy: Strangling and Domain Decomposition with Feature Toggling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	The Plan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Effort Estimation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API-First or Contract-First Migration</a:t>
            </a:r>
            <a:endParaRPr/>
          </a:p>
        </p:txBody>
      </p:sp>
      <p:sp>
        <p:nvSpPr>
          <p:cNvPr id="232" name="Google Shape;23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How it works: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Define service boundaries and APIs first (e.g., via OpenAPI), then build microservices behind those APIs.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Pros: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Promotes clear contracts and separation of concerns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Encourages consumer-provider mindset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Challenges: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Requires coordination across teams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May involve API versioning and schema evolution issues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Service Façades / Anti-Corruption Layers</a:t>
            </a:r>
            <a:endParaRPr/>
          </a:p>
        </p:txBody>
      </p:sp>
      <p:sp>
        <p:nvSpPr>
          <p:cNvPr id="238" name="Google Shape;23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How it works: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Introduce adapters that expose a microservice-like interface while still relying on the monolith behind the scenes.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Pros: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Shields new services from legacy complexity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Helps migrate gradually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Challenges: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Extra maintenance of façade code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Adds latency and integration complexity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Ideal For: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Systems with legacy protocols or data models.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Toggle Migration</a:t>
            </a:r>
            <a:endParaRPr/>
          </a:p>
        </p:txBody>
      </p:sp>
      <p:sp>
        <p:nvSpPr>
          <p:cNvPr id="244" name="Google Shape;24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How it works: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Release new microservices behind toggles/flags, gradually enabling them for subsets of users.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Pros: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Safe rollout and quick rollback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Enables A/B testing and canary releases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Challenges: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Toggle logic adds complexity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Risk of toggle sprawl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Migration Plan - High Level Overview</a:t>
            </a:r>
            <a:endParaRPr/>
          </a:p>
        </p:txBody>
      </p:sp>
      <p:sp>
        <p:nvSpPr>
          <p:cNvPr id="250" name="Google Shape;25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We’re embarking on a project to </a:t>
            </a:r>
            <a:r>
              <a:rPr b="1" lang="en" sz="1100">
                <a:solidFill>
                  <a:schemeClr val="dk1"/>
                </a:solidFill>
              </a:rPr>
              <a:t>modernize the entire online exam system</a:t>
            </a:r>
            <a:r>
              <a:rPr lang="en" sz="1100">
                <a:solidFill>
                  <a:schemeClr val="dk1"/>
                </a:solidFill>
              </a:rPr>
              <a:t>, moving it from its current monolithic architecture to a more </a:t>
            </a:r>
            <a:r>
              <a:rPr b="1" lang="en" sz="1100">
                <a:solidFill>
                  <a:schemeClr val="dk1"/>
                </a:solidFill>
              </a:rPr>
              <a:t>flexible, scalable, and secure microservices-based architecture</a:t>
            </a:r>
            <a:r>
              <a:rPr lang="en" sz="1100">
                <a:solidFill>
                  <a:schemeClr val="dk1"/>
                </a:solidFill>
              </a:rPr>
              <a:t>. This approach will allow us to handle growing demand, improve performance, and better meet security and regulatory requirements. The migration will be done in phases, ensuring a smooth transition without disrupting exam operations.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Key Areas of Focus in the Migration: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System Modernization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Transition the monolithic application (everything bundled into one) to </a:t>
            </a:r>
            <a:r>
              <a:rPr b="1" lang="en" sz="1100">
                <a:solidFill>
                  <a:schemeClr val="dk1"/>
                </a:solidFill>
              </a:rPr>
              <a:t>microservices</a:t>
            </a:r>
            <a:r>
              <a:rPr lang="en" sz="1100">
                <a:solidFill>
                  <a:schemeClr val="dk1"/>
                </a:solidFill>
              </a:rPr>
              <a:t> (smaller, self-contained services) that can be updated independently.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For example, breaking out parts of the system like </a:t>
            </a:r>
            <a:r>
              <a:rPr b="1" lang="en" sz="1100">
                <a:solidFill>
                  <a:schemeClr val="dk1"/>
                </a:solidFill>
              </a:rPr>
              <a:t>question bank management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candidate profile management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exam delivery</a:t>
            </a:r>
            <a:r>
              <a:rPr lang="en" sz="1100">
                <a:solidFill>
                  <a:schemeClr val="dk1"/>
                </a:solidFill>
              </a:rPr>
              <a:t>, and </a:t>
            </a:r>
            <a:r>
              <a:rPr b="1" lang="en" sz="1100">
                <a:solidFill>
                  <a:schemeClr val="dk1"/>
                </a:solidFill>
              </a:rPr>
              <a:t>results processing</a:t>
            </a:r>
            <a:r>
              <a:rPr lang="en" sz="1100">
                <a:solidFill>
                  <a:schemeClr val="dk1"/>
                </a:solidFill>
              </a:rPr>
              <a:t> into individual services that can scale on-demand.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The Migration Plan - High Level Overview</a:t>
            </a:r>
            <a:endParaRPr/>
          </a:p>
        </p:txBody>
      </p:sp>
      <p:sp>
        <p:nvSpPr>
          <p:cNvPr id="256" name="Google Shape;25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2. Database </a:t>
            </a:r>
            <a:r>
              <a:rPr b="1" lang="en" sz="1100">
                <a:solidFill>
                  <a:schemeClr val="dk1"/>
                </a:solidFill>
              </a:rPr>
              <a:t>Modernization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Move from a </a:t>
            </a:r>
            <a:r>
              <a:rPr b="1" lang="en" sz="1100">
                <a:solidFill>
                  <a:schemeClr val="dk1"/>
                </a:solidFill>
              </a:rPr>
              <a:t>single, monolithic database</a:t>
            </a:r>
            <a:r>
              <a:rPr lang="en" sz="1100">
                <a:solidFill>
                  <a:schemeClr val="dk1"/>
                </a:solidFill>
              </a:rPr>
              <a:t> to multiple </a:t>
            </a:r>
            <a:r>
              <a:rPr b="1" lang="en" sz="1100">
                <a:solidFill>
                  <a:schemeClr val="dk1"/>
                </a:solidFill>
              </a:rPr>
              <a:t>smaller databases</a:t>
            </a:r>
            <a:r>
              <a:rPr lang="en" sz="1100">
                <a:solidFill>
                  <a:schemeClr val="dk1"/>
                </a:solidFill>
              </a:rPr>
              <a:t>, each optimized for different microservices (e.g., a service for managing exam questions, another for candidate data).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Implement </a:t>
            </a:r>
            <a:r>
              <a:rPr b="1" lang="en" sz="1100">
                <a:solidFill>
                  <a:schemeClr val="dk1"/>
                </a:solidFill>
              </a:rPr>
              <a:t>real-time data synchronization</a:t>
            </a:r>
            <a:r>
              <a:rPr lang="en" sz="1100">
                <a:solidFill>
                  <a:schemeClr val="dk1"/>
                </a:solidFill>
              </a:rPr>
              <a:t> using tools like </a:t>
            </a:r>
            <a:r>
              <a:rPr b="1" lang="en" sz="1100">
                <a:solidFill>
                  <a:schemeClr val="dk1"/>
                </a:solidFill>
              </a:rPr>
              <a:t>Debezium</a:t>
            </a:r>
            <a:r>
              <a:rPr lang="en" sz="1100">
                <a:solidFill>
                  <a:schemeClr val="dk1"/>
                </a:solidFill>
              </a:rPr>
              <a:t> to keep the old and new systems in sync during the migration.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3</a:t>
            </a:r>
            <a:r>
              <a:rPr lang="en" sz="1100">
                <a:solidFill>
                  <a:schemeClr val="dk1"/>
                </a:solidFill>
              </a:rPr>
              <a:t>. </a:t>
            </a:r>
            <a:r>
              <a:rPr b="1" lang="en" sz="1100">
                <a:solidFill>
                  <a:schemeClr val="dk1"/>
                </a:solidFill>
              </a:rPr>
              <a:t>Scalability &amp; Performance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Implement tools like </a:t>
            </a:r>
            <a:r>
              <a:rPr b="1" lang="en" sz="1100">
                <a:solidFill>
                  <a:schemeClr val="dk1"/>
                </a:solidFill>
              </a:rPr>
              <a:t>Kafka</a:t>
            </a:r>
            <a:r>
              <a:rPr lang="en" sz="1100">
                <a:solidFill>
                  <a:schemeClr val="dk1"/>
                </a:solidFill>
              </a:rPr>
              <a:t> for real-time messaging between microservices, allowing us to process events like </a:t>
            </a:r>
            <a:r>
              <a:rPr b="1" lang="en" sz="1100">
                <a:solidFill>
                  <a:schemeClr val="dk1"/>
                </a:solidFill>
              </a:rPr>
              <a:t>exam submissions</a:t>
            </a:r>
            <a:r>
              <a:rPr lang="en" sz="1100">
                <a:solidFill>
                  <a:schemeClr val="dk1"/>
                </a:solidFill>
              </a:rPr>
              <a:t> or </a:t>
            </a:r>
            <a:r>
              <a:rPr b="1" lang="en" sz="1100">
                <a:solidFill>
                  <a:schemeClr val="dk1"/>
                </a:solidFill>
              </a:rPr>
              <a:t>real-time marking</a:t>
            </a:r>
            <a:r>
              <a:rPr lang="en" sz="1100">
                <a:solidFill>
                  <a:schemeClr val="dk1"/>
                </a:solidFill>
              </a:rPr>
              <a:t> efficiently and at scale.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The Migration Plan - High Level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4. Security &amp; Compliance: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Ensure that the new system meets the highest security standards by implementing </a:t>
            </a:r>
            <a:r>
              <a:rPr b="1" lang="en" sz="1100">
                <a:solidFill>
                  <a:schemeClr val="dk1"/>
                </a:solidFill>
              </a:rPr>
              <a:t>OAuth2</a:t>
            </a:r>
            <a:r>
              <a:rPr lang="en" sz="1100">
                <a:solidFill>
                  <a:schemeClr val="dk1"/>
                </a:solidFill>
              </a:rPr>
              <a:t> for secure authentication, </a:t>
            </a:r>
            <a:r>
              <a:rPr b="1" lang="en" sz="1100">
                <a:solidFill>
                  <a:schemeClr val="dk1"/>
                </a:solidFill>
              </a:rPr>
              <a:t>RBAC</a:t>
            </a:r>
            <a:r>
              <a:rPr lang="en" sz="1100">
                <a:solidFill>
                  <a:schemeClr val="dk1"/>
                </a:solidFill>
              </a:rPr>
              <a:t> for role-based access control, and </a:t>
            </a:r>
            <a:r>
              <a:rPr b="1" lang="en" sz="1100">
                <a:solidFill>
                  <a:schemeClr val="dk1"/>
                </a:solidFill>
              </a:rPr>
              <a:t>TLS</a:t>
            </a:r>
            <a:r>
              <a:rPr lang="en" sz="1100">
                <a:solidFill>
                  <a:schemeClr val="dk1"/>
                </a:solidFill>
              </a:rPr>
              <a:t> for encrypted data transmission.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Tools like </a:t>
            </a:r>
            <a:r>
              <a:rPr b="1" lang="en" sz="1100">
                <a:solidFill>
                  <a:schemeClr val="dk1"/>
                </a:solidFill>
              </a:rPr>
              <a:t>Keycloak</a:t>
            </a:r>
            <a:r>
              <a:rPr lang="en" sz="1100">
                <a:solidFill>
                  <a:schemeClr val="dk1"/>
                </a:solidFill>
              </a:rPr>
              <a:t> will manage </a:t>
            </a:r>
            <a:r>
              <a:rPr b="1" lang="en" sz="1100">
                <a:solidFill>
                  <a:schemeClr val="dk1"/>
                </a:solidFill>
              </a:rPr>
              <a:t>authentication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authorization</a:t>
            </a:r>
            <a:r>
              <a:rPr lang="en" sz="1100">
                <a:solidFill>
                  <a:schemeClr val="dk1"/>
                </a:solidFill>
              </a:rPr>
              <a:t>, ensuring that only authorized users can access certain features of the system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5. Continuous Deployment (CI/CD)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Implement </a:t>
            </a:r>
            <a:r>
              <a:rPr b="1" lang="en" sz="1100">
                <a:solidFill>
                  <a:schemeClr val="dk1"/>
                </a:solidFill>
              </a:rPr>
              <a:t>automated CI/CD pipelines</a:t>
            </a:r>
            <a:r>
              <a:rPr lang="en" sz="1100">
                <a:solidFill>
                  <a:schemeClr val="dk1"/>
                </a:solidFill>
              </a:rPr>
              <a:t> for continuous testing, building, and deploying of the services to ensure fast and reliable updates to the system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The Migration Plan - High Level Overview</a:t>
            </a:r>
            <a:endParaRPr/>
          </a:p>
        </p:txBody>
      </p:sp>
      <p:sp>
        <p:nvSpPr>
          <p:cNvPr id="268" name="Google Shape;26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6. Gradual Transition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Migrate the system </a:t>
            </a:r>
            <a:r>
              <a:rPr b="1" lang="en" sz="1100">
                <a:solidFill>
                  <a:schemeClr val="dk1"/>
                </a:solidFill>
              </a:rPr>
              <a:t>in phases</a:t>
            </a:r>
            <a:r>
              <a:rPr lang="en" sz="1100">
                <a:solidFill>
                  <a:schemeClr val="dk1"/>
                </a:solidFill>
              </a:rPr>
              <a:t>, starting with </a:t>
            </a:r>
            <a:r>
              <a:rPr b="1" lang="en" sz="1100">
                <a:solidFill>
                  <a:schemeClr val="dk1"/>
                </a:solidFill>
              </a:rPr>
              <a:t>read-only services</a:t>
            </a:r>
            <a:r>
              <a:rPr lang="en" sz="1100">
                <a:solidFill>
                  <a:schemeClr val="dk1"/>
                </a:solidFill>
              </a:rPr>
              <a:t> (like the question bank) and progressing to </a:t>
            </a:r>
            <a:r>
              <a:rPr b="1" lang="en" sz="1100">
                <a:solidFill>
                  <a:schemeClr val="dk1"/>
                </a:solidFill>
              </a:rPr>
              <a:t>write-heavy services</a:t>
            </a:r>
            <a:r>
              <a:rPr lang="en" sz="1100">
                <a:solidFill>
                  <a:schemeClr val="dk1"/>
                </a:solidFill>
              </a:rPr>
              <a:t> (like exam delivery and submission).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During the migration, the old and new systems will run in parallel to ensure no disruption to exam users.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Strangling and Domain Decomposition with Feature Toggling</a:t>
            </a:r>
            <a:endParaRPr sz="1800"/>
          </a:p>
        </p:txBody>
      </p:sp>
      <p:sp>
        <p:nvSpPr>
          <p:cNvPr id="274" name="Google Shape;27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 have chosen a combination of three Migration Design Patterns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Domain-Driven Decomposition</a:t>
            </a:r>
            <a:endParaRPr b="1"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Analyzing the monolith and defining the target architecture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Strangler Fig Pattern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This is where the actual migration begins — strangling the monolith, piece by piece: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Feature Toggle/Incremental Rollouts</a:t>
            </a:r>
            <a:r>
              <a:rPr lang="en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Controlling runtime behavior without deploying new code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Domain-Driven Decomposition Tasks</a:t>
            </a:r>
            <a:endParaRPr/>
          </a:p>
        </p:txBody>
      </p:sp>
      <p:sp>
        <p:nvSpPr>
          <p:cNvPr id="280" name="Google Shape;280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1" name="Google Shape;281;p50"/>
          <p:cNvGraphicFramePr/>
          <p:nvPr/>
        </p:nvGraphicFramePr>
        <p:xfrm>
          <a:off x="413100" y="119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{19D32813-697D-42D5-ACFD-0DDD1165F286}</a:tableStyleId>
              </a:tblPr>
              <a:tblGrid>
                <a:gridCol w="2364775"/>
                <a:gridCol w="5721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Domain Modeling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Identify bounded contexts and candidate services (e.g., QuestionBankService, CandidateService)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Ownership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 how data will be split per microservice. Decide which service owns which tables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Service Contracts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Define service APIs, events, and data flows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Database Decomposition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 monolithic schemas to service-specific schemas or table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Code Refactor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facades/adapters in the monolith to isolate modules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Platform Setup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Prepare infrastructure for individual microservices (CI/CD, logging, metrics, health checks, etc.)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Tooling Decisions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Choose tools like Flyway, Debezium, Kafka, Kubernetes, React, API Gateway etc.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Strangler Pattern Tasks</a:t>
            </a:r>
            <a:endParaRPr/>
          </a:p>
        </p:txBody>
      </p:sp>
      <p:sp>
        <p:nvSpPr>
          <p:cNvPr id="287" name="Google Shape;28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graphicFrame>
        <p:nvGraphicFramePr>
          <p:cNvPr id="288" name="Google Shape;288;p51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{19D32813-697D-42D5-ACFD-0DDD1165F286}</a:tableStyleId>
              </a:tblPr>
              <a:tblGrid>
                <a:gridCol w="2203600"/>
                <a:gridCol w="6075650"/>
              </a:tblGrid>
              <a:tr h="40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API Gateway Routing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Route specific endpoints to new microservices (e.g., /questions to QuestionBankService)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Dual-Writes or Sync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Debezium for CDC or dual-writes for services now owning their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Step-by-step Migration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Replace monolith functionality endpoint-by-endpoint or screen-by-screen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UI Changes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Re-point frontend to new APIs gradually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 Monolith Logic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functionality from monolith as it’s replaced in microservices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Side-by-side Validation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 services in parallel to compare results during migration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Database Cutover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witch from monolith database to service-owned schema when stable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Monitoring &amp; Metrics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Watch service-specific metrics and logs for regressions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Build a React App Shell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container (single-page React app) responsible for routing, layout, navigation, and user session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3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Process Driven Approach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/>
              <a:t>Objective:</a:t>
            </a:r>
            <a:endParaRPr b="1" sz="21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/>
              <a:t>P</a:t>
            </a:r>
            <a:r>
              <a:rPr lang="en" sz="2150"/>
              <a:t>rioritizing team collaboration, standardized processes and automation over individual heroics.</a:t>
            </a:r>
            <a:endParaRPr sz="2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50"/>
              <a:t>Core Principles:</a:t>
            </a:r>
            <a:endParaRPr b="1" sz="21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50"/>
              <a:t>“No Process? No Progress”</a:t>
            </a:r>
            <a:endParaRPr b="1" sz="21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50"/>
              <a:t>Not Done until it’s documented and embedded in the process</a:t>
            </a:r>
            <a:endParaRPr b="1" sz="21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50"/>
              <a:t>Housekeeping first:</a:t>
            </a:r>
            <a:r>
              <a:rPr lang="en" sz="2150"/>
              <a:t> Versioned configs, dependency governance, and traceable workflows.</a:t>
            </a:r>
            <a:endParaRPr sz="21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50"/>
              <a:t>Collective Ownership:</a:t>
            </a:r>
            <a:endParaRPr b="1" sz="215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/>
              <a:t>Rotate Roles (rotate scrum master each sprint - I</a:t>
            </a:r>
            <a:r>
              <a:rPr lang="en" sz="2150"/>
              <a:t>nterns up first)</a:t>
            </a:r>
            <a:r>
              <a:rPr lang="en" sz="2150"/>
              <a:t> </a:t>
            </a:r>
            <a:endParaRPr sz="215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/>
              <a:t>The team builds, maintains and follows the process. The process drives the team to improve the process.</a:t>
            </a:r>
            <a:endParaRPr b="1" sz="2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50"/>
              <a:t>Outcome:</a:t>
            </a:r>
            <a:r>
              <a:rPr lang="en" sz="2150"/>
              <a:t> </a:t>
            </a:r>
            <a:endParaRPr sz="215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50"/>
              <a:t>A resilient, scalable system and a resilient, empowered team.</a:t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Tasks Under Feature Toggle</a:t>
            </a:r>
            <a:endParaRPr/>
          </a:p>
        </p:txBody>
      </p:sp>
      <p:sp>
        <p:nvSpPr>
          <p:cNvPr id="294" name="Google Shape;294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5" name="Google Shape;295;p52"/>
          <p:cNvGraphicFramePr/>
          <p:nvPr/>
        </p:nvGraphicFramePr>
        <p:xfrm>
          <a:off x="45165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{19D32813-697D-42D5-ACFD-0DDD1165F286}</a:tableStyleId>
              </a:tblPr>
              <a:tblGrid>
                <a:gridCol w="1943525"/>
                <a:gridCol w="6297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Routing Logic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Switch between monolith and microservice endpoints (e.g., toggle whether /questions hits monolith or new QuestionBankService)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Dual Writes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Enable/disable writing to both the monolith DB and the new microservice DB during migration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 Redirection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Toggle reads from new service while still writing to the old system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UI Behavior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Toggle visibility of new UI that consumes a microservice instead of the monolith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Side-by-side Execution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 both old and new logic paths and compare outputs silently (A/B comparison)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Gradual Rollout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Enable feature for % of users, teams, or tenants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Fallbacks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Turn off the new service in case of failure and fall back to monolith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Shadow Traffic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Send a copy of live requests to new service without impacting actual results (read-only)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</a:t>
            </a:r>
            <a:endParaRPr/>
          </a:p>
        </p:txBody>
      </p:sp>
      <p:sp>
        <p:nvSpPr>
          <p:cNvPr id="301" name="Google Shape;301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Phase 1: Baseline &amp; Platform Setup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Phase 2: Carve Out Read-Only / Low-Coupling Services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Phase 3: Migrate Stateful &amp; Write-heavy Services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Phase 4: Retire Legacy Modules</a:t>
            </a:r>
            <a:endParaRPr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1: Baseline &amp; Platform Setup Tasks</a:t>
            </a:r>
            <a:endParaRPr/>
          </a:p>
        </p:txBody>
      </p:sp>
      <p:sp>
        <p:nvSpPr>
          <p:cNvPr id="307" name="Google Shape;307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Gather previously defined metrics to establish a migration baseline(e.g. coupling, performance, availability, technical debt, team processes)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Schema &amp; Data Usage Analysis(Use tools like SchemaSpy, Jailer, or ERAlchemy to reverse-engineer the legacy monolith DB)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Identify: </a:t>
            </a:r>
            <a:endParaRPr/>
          </a:p>
          <a:p>
            <a:pPr indent="-291465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Table-level access patterns (CRUD vs read-only)</a:t>
            </a:r>
            <a:endParaRPr/>
          </a:p>
          <a:p>
            <a:pPr indent="-29146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Foreign key chains (coupling)</a:t>
            </a:r>
            <a:endParaRPr/>
          </a:p>
          <a:p>
            <a:pPr indent="-29146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Candidate tables for each microservice's domain</a:t>
            </a:r>
            <a:endParaRPr/>
          </a:p>
          <a:p>
            <a:pPr indent="-29146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Orphaned/unused tables or columns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Define Target Database Architecture</a:t>
            </a:r>
            <a:endParaRPr/>
          </a:p>
          <a:p>
            <a:pPr indent="-291465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Microservices Databases: Design a dedicated database schema for each microservice (e.g.,QuestionBankService, CandidateService, ExamDeliveryService, etc.).</a:t>
            </a:r>
            <a:endParaRPr/>
          </a:p>
          <a:p>
            <a:pPr indent="-29146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Legacy Database: Review and understand the monolithic database schema to plan which data and structures need to be migrated.</a:t>
            </a:r>
            <a:endParaRPr/>
          </a:p>
          <a:p>
            <a:pPr indent="0" lvl="0" marL="2743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Phase 1: Baseline &amp; Platform Setup Tasks - Domain-to-Database Mapping</a:t>
            </a:r>
            <a:endParaRPr sz="1820"/>
          </a:p>
        </p:txBody>
      </p:sp>
      <p:sp>
        <p:nvSpPr>
          <p:cNvPr id="313" name="Google Shape;313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4" name="Google Shape;314;p55"/>
          <p:cNvGraphicFramePr/>
          <p:nvPr/>
        </p:nvGraphicFramePr>
        <p:xfrm>
          <a:off x="4131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{19D32813-697D-42D5-ACFD-0DDD1165F286}</a:tableStyleId>
              </a:tblPr>
              <a:tblGrid>
                <a:gridCol w="1905725"/>
                <a:gridCol w="1501150"/>
                <a:gridCol w="4737525"/>
              </a:tblGrid>
              <a:tr h="44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Microservice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DB Type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Reasoning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4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QuestionBankService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MongoDB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Flexible schema, stores hierarchical questions with rich metadata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CandidateService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PostgreSQL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Relational consistency for personal info, compliance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ResultsService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PostgreSQL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Structured scoring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ExamDeliveryService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PostgreSQL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ACID session control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SubmissionService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MongoDB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Nested answers, attachments, dynamic fields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AutoMarkingService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PostgreSQL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Deterministic scoring, analytics integration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MarkingService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PostgreSQL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Manual marking history, audit trails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3. </a:t>
            </a:r>
            <a:r>
              <a:rPr lang="en"/>
              <a:t>Schema Migration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Install Flyway in your project or CI/CD pipeline.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Configure Flyway to point to both legacy databases (monolith) and the new microservices databases.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Initial Migrations: Write migration scripts for creating the initial tables in the new microservices databases e.g.: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highlight>
                  <a:schemeClr val="lt1"/>
                </a:highlight>
              </a:rPr>
              <a:t>QuestionBankService: CREATE TABLE question_bank (id SERIAL PRIMARY KEY, question TEXT, ...)</a:t>
            </a:r>
            <a:endParaRPr>
              <a:solidFill>
                <a:srgbClr val="38761D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highlight>
                  <a:schemeClr val="lt1"/>
                </a:highlight>
              </a:rPr>
              <a:t>CandidateService: CREATE TABLE candidates (id SERIAL PRIMARY KEY, name TEXT, ...)</a:t>
            </a:r>
            <a:endParaRPr>
              <a:solidFill>
                <a:srgbClr val="38761D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highlight>
                  <a:schemeClr val="lt1"/>
                </a:highlight>
              </a:rPr>
              <a:t>ExamDeliveryService: CREATE TABLE exam_sessions (id SERIAL PRIMARY KEY, candidate_id INT, start_time TIMESTAMP, ...)</a:t>
            </a:r>
            <a:endParaRPr>
              <a:solidFill>
                <a:srgbClr val="38761D"/>
              </a:solidFill>
              <a:highlight>
                <a:schemeClr val="lt1"/>
              </a:highlight>
            </a:endParaRPr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Version Control: Store all migration scripts in version control (Git) to ensure consistency across environments (dev, test, prod).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133"/>
              <a:t>4. Setup Kubernetes High Availability cluster with base Helm templating</a:t>
            </a:r>
            <a:endParaRPr sz="2133"/>
          </a:p>
        </p:txBody>
      </p:sp>
      <p:sp>
        <p:nvSpPr>
          <p:cNvPr id="326" name="Google Shape;326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Security Configuration: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RBAC policies for least-privilege access.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NetworkPolicies using Cilium to isolate services.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Open Policy Agent Gatekeeper to enforce pod security.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Configure Secrets management.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Enable TLS for all Ingress endpoints.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Observability Setup: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Prometheus Operator (or kube-prometheus-stack):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Monitors cluster components (CPU, memory, disk, pod restarts).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Collects pod-level metrics with kube-state-metrics.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Grafana Dashboards for: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Node health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Pod memory/CPU usage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Deployment status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Horizontal Pod Autoscaler activity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ELK Stack  for log aggregation.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Symphony Bot - Scrapes ELK to post error logs to Message Channel enabling notifications to stakeholders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562"/>
              <a:buFont typeface="Arial"/>
              <a:buNone/>
            </a:pPr>
            <a:r>
              <a:rPr lang="en" sz="2133"/>
              <a:t>4. Setup Kubernetes High Availability cluster with base Helm templating</a:t>
            </a:r>
            <a:endParaRPr sz="2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Deployment Best Practices: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 readiness/liveness probes in all services.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PodDisruptionBudgets (PDBs) to ensure HA during rolling updates.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Configure Horizontal Pod Autoscaling (HPA) based on CPU/memory/custom metrics.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resource requests/limits for every container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Setup CI/CD pipelines</a:t>
            </a:r>
            <a:endParaRPr/>
          </a:p>
        </p:txBody>
      </p:sp>
      <p:sp>
        <p:nvSpPr>
          <p:cNvPr id="338" name="Google Shape;338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 to Git triggers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Maven builds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Sonarqube Scans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CVE scans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Containerized builds and deploys to test Kubernettes Pod with Health Checks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 artifact to Nexus Repo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Notify stakeholders about any failures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Setup Kafka Messaging Infrastructure</a:t>
            </a:r>
            <a:endParaRPr/>
          </a:p>
        </p:txBody>
      </p:sp>
      <p:sp>
        <p:nvSpPr>
          <p:cNvPr id="344" name="Google Shape;344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 Kafka brokers (3+ for HA).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critical topics (e.g., exam-submitted, candidate-registered, marking-complete).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Configure partitions based on throughput needs.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 TLS + SASL authentication.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Kafka ACLs for producer/consumer role separation.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Kafka metrics via JMX + Prometheus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Throughput (msg/sec)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Partition distribution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Consumer group health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</a:t>
            </a:r>
            <a:r>
              <a:rPr lang="en"/>
              <a:t>Use tools like Kafka UI / Cruise Control for ops.</a:t>
            </a:r>
            <a:endParaRPr/>
          </a:p>
        </p:txBody>
      </p:sp>
      <p:sp>
        <p:nvSpPr>
          <p:cNvPr id="350" name="Google Shape;350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Kafka UI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graphical interface to interact with Kafka.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it lets you do: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Browse topics and partitions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View or consume messages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Monitor consumer groups (lag, offsets)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Create/delete topics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Cruise Control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Kafka cluster balancing tool developed by LinkedIn.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it lets you do: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Rebalance partitions across brokers to prevent hot spots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Detect and fix broker skew (e.g., one broker holding too much data or traffic)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Automate broker scaling (add/remove)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Generate optimization proposals based on metrics like disk usage, CPU, or partition count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Current Challenges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Monolith Pain Points:</a:t>
            </a:r>
            <a:endParaRPr sz="4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Difficulty scaling components (e.g., exam scheduling during peak times).</a:t>
            </a:r>
            <a:endParaRPr sz="4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Slow deployments due to tightly coupled code.</a:t>
            </a:r>
            <a:endParaRPr sz="4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High risk of system-wide failures.</a:t>
            </a:r>
            <a:endParaRPr sz="4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Rising maintenance costs.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0"/>
              <a:t>Hero Culture:</a:t>
            </a:r>
            <a:r>
              <a:rPr lang="en" sz="4800"/>
              <a:t> Only "Dave" knows how the Question Bank works.</a:t>
            </a:r>
            <a:endParaRPr sz="4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62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Setup Debezium for CDC from legacy DB tables into Kafka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9. API Gateway setup for routing and service exposure.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10. </a:t>
            </a:r>
            <a:r>
              <a:rPr lang="en"/>
              <a:t>Define Bounded Contexts through DDD-lite workshops.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11. Deploy Generic Service to prove the Environment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NotificationService (email/SMS)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2: Carve Out Read-Only / Low-Coupling Services</a:t>
            </a:r>
            <a:endParaRPr/>
          </a:p>
        </p:txBody>
      </p:sp>
      <p:sp>
        <p:nvSpPr>
          <p:cNvPr id="362" name="Google Shape;362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Prioritize services with: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Fewer write dependencies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Low coupling to legacy DB tables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High read demand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Initial Services to Extract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QuestionBankService (read-only, stable schema)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CadidateService (basic profile retrieval)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ResultsService (read-only score summaries)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Route new UI/API calls through API Gateway.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Enable Feature Toggles for switching flows to new services.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3: Migrate Stateful &amp; Write-heavy Services</a:t>
            </a:r>
            <a:endParaRPr/>
          </a:p>
        </p:txBody>
      </p:sp>
      <p:sp>
        <p:nvSpPr>
          <p:cNvPr id="368" name="Google Shape;368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Schema Updates &amp; Adjustments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 your microservices evolve, continue using Flyway to apply incremental schema changes.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497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For example, add new columns or tables (e.g., adding exam_results to the ExamDeliveryService).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Migration Script Format: Write SQL scripts for each change, such as: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497" lvl="1" marL="914400" rtl="0" algn="l"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○"/>
            </a:pPr>
            <a:r>
              <a:rPr lang="en">
                <a:solidFill>
                  <a:srgbClr val="38761D"/>
                </a:solidFill>
              </a:rPr>
              <a:t>V1__create_candidates_table.sql</a:t>
            </a:r>
            <a:endParaRPr>
              <a:solidFill>
                <a:srgbClr val="38761D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○"/>
            </a:pPr>
            <a:r>
              <a:rPr lang="en">
                <a:solidFill>
                  <a:srgbClr val="38761D"/>
                </a:solidFill>
              </a:rPr>
              <a:t>V2__add_exam_results_column.sql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3: Migrate Stateful &amp; Write-heavy Services</a:t>
            </a:r>
            <a:endParaRPr/>
          </a:p>
        </p:txBody>
      </p:sp>
      <p:sp>
        <p:nvSpPr>
          <p:cNvPr id="374" name="Google Shape;374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2. </a:t>
            </a:r>
            <a:r>
              <a:rPr b="1" lang="en"/>
              <a:t>Real-time Data Synchronization (CDC with Debezium)</a:t>
            </a:r>
            <a:endParaRPr b="1"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Configure Debezium connectors to monitor changes in the legacy monolithic database.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For example, monitor tables like candidates, exam_sessions, question_bank, etc.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 Kafka Connect to connect Debezium with your Kafka cluster.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Capture Changes: Use Debezium to capture all data changes (insert, update, delete) made to the legacy database.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For example:</a:t>
            </a:r>
            <a:endParaRPr/>
          </a:p>
          <a:p>
            <a:pPr indent="-27749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When a new candidate registers, Debezium captures the insert into the candidates table.</a:t>
            </a:r>
            <a:endParaRPr/>
          </a:p>
          <a:p>
            <a:pPr indent="-27749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When an exam submission occurs, Debezium captures changes to the exam_sessions or exam_submissions table.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Kafka Topics: Create Kafka topics that represent different types of data (e.g., candidate-registered, exam-submission, question-updated).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Debezium will stream captured changes into these Kafka topics.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Microservices (e.g., CandidateService, ExamDeliveryService) will consume these topics to keep data in sync with the legacy system during migration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Configure microservices to consume data from Kafka and update their own databases as changes are made in the legacy system.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For example, when a new candidate is registered in the legacy system, the CandidateService microservice consumes the data and persists it in its own database.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Phase 3: Migrate Stateful &amp; Write-heavy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r>
              <a:rPr lang="en"/>
              <a:t>. Stateful/Core Services to Migrate: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ExamDeliveryService (real-time session handling)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SubmissionService (answer capture + integrity)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AutoMarkingService (invoke rules)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MarkingService (manual marking + moderation tools)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Parallel run critical paths with synthetic/test traffic.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Phase 3: Migrate Stateful &amp; Write-heavy Services</a:t>
            </a:r>
            <a:endParaRPr/>
          </a:p>
        </p:txBody>
      </p:sp>
      <p:sp>
        <p:nvSpPr>
          <p:cNvPr id="386" name="Google Shape;386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5. Data Migration</a:t>
            </a:r>
            <a:endParaRPr b="1"/>
          </a:p>
          <a:p>
            <a:pPr indent="-28289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Dump or Export: Use a one-time data export to migrate existing data from legacy database to microservices databases.</a:t>
            </a:r>
            <a:endParaRPr/>
          </a:p>
          <a:p>
            <a:pPr indent="-2708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can be done via tools like pg_dump for PostgreSQL.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Sync Data with CDC</a:t>
            </a:r>
            <a:endParaRPr b="1"/>
          </a:p>
          <a:p>
            <a:pPr indent="-28289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 you migrate the legacy data into the microservices databases, Debezium continues to stream changes, ensuring that data between systems stays in sync.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Sync Complete: When the majority of data is migrated and Debezium has captured most changes, you can proceed to cutover.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Cutover to Microservices Databases</a:t>
            </a:r>
            <a:endParaRPr b="1"/>
          </a:p>
          <a:p>
            <a:pPr indent="-28289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Stop Writes to Legacy DB: Once the majority of data is migrated and synchronized, disable writes to the legacy database.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Reconfigure Application: Update application services to interact with the new microservices databases, ensuring no further interactions with the legacy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Monitor Data Consistency</a:t>
            </a:r>
            <a:endParaRPr b="1"/>
          </a:p>
          <a:p>
            <a:pPr indent="-28289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Kafka metrics and observability tools (e.g., Prometheus, Grafana) to monitor the health of your CDC pipeline and ensure data consistency between legacy and microservices databases.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 up alerts in case of discrepancies (e.g., missed Kafka events, lag in Debezium stream).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Rollback Strategy</a:t>
            </a:r>
            <a:endParaRPr b="1"/>
          </a:p>
          <a:p>
            <a:pPr indent="-28289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any issues arise, use Flyway's rollback feature to undo schema changes, or Debezium's CDC to capture missed changes or adjust data in the new system.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3: Migrate Stateful &amp; Write-heavy Services</a:t>
            </a:r>
            <a:endParaRPr/>
          </a:p>
        </p:txBody>
      </p:sp>
      <p:sp>
        <p:nvSpPr>
          <p:cNvPr id="392" name="Google Shape;392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6.  Introduce Shared Auth (Authentication &amp; Authorization)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You centralize identity and access control across all microservices by introducing a common authentication provider, such as:</a:t>
            </a:r>
            <a:endParaRPr/>
          </a:p>
          <a:p>
            <a:pPr indent="-325755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Keycloak, Auth0, or OAuth2/OIDC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JWT tokens passed in HTTP headers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Services validate these tokens to authenticate and authorize users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Why?</a:t>
            </a:r>
            <a:endParaRPr b="1"/>
          </a:p>
          <a:p>
            <a:pPr indent="-325755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Consistent login behavior across services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Avoid duplicate user management logic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Supports Single Sign-On (SSO), role-based access, etc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Phase 3: Migrate Stateful &amp; Write-heavy Services</a:t>
            </a:r>
            <a:endParaRPr/>
          </a:p>
        </p:txBody>
      </p:sp>
      <p:sp>
        <p:nvSpPr>
          <p:cNvPr id="398" name="Google Shape;398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7</a:t>
            </a:r>
            <a:r>
              <a:rPr b="1" lang="en"/>
              <a:t>.  </a:t>
            </a:r>
            <a:r>
              <a:rPr b="1" lang="en"/>
              <a:t>Introduce event-driven architecture by using Kafka for: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Decoupling services via asynchronous communication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Emitting domain events like:</a:t>
            </a:r>
            <a:endParaRPr b="1"/>
          </a:p>
          <a:p>
            <a:pPr indent="-300037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candidate-registered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exam-submitted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result-generated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Why?</a:t>
            </a:r>
            <a:endParaRPr/>
          </a:p>
          <a:p>
            <a:pPr indent="-300037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Services don’t need to call each other directly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 scalable and fault-tolerant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Enables audit logs, retries, and analytics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3: Migrate Stateful &amp; Write-heavy Services</a:t>
            </a:r>
            <a:endParaRPr/>
          </a:p>
        </p:txBody>
      </p:sp>
      <p:sp>
        <p:nvSpPr>
          <p:cNvPr id="404" name="Google Shape;404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 </a:t>
            </a:r>
            <a:r>
              <a:rPr b="1" lang="en"/>
              <a:t>. Introduce a Service Mesh Layer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To manage service-to-service communication, observability, and network policy enforcement.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Use Linkerd</a:t>
            </a:r>
            <a:endParaRPr b="1"/>
          </a:p>
          <a:p>
            <a:pPr indent="-282892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simple, fast, and reliable service mesh with low maintenance</a:t>
            </a:r>
            <a:endParaRPr/>
          </a:p>
          <a:p>
            <a:pPr indent="-28289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production-ready tool that’s easy to install and operate</a:t>
            </a:r>
            <a:endParaRPr/>
          </a:p>
          <a:p>
            <a:pPr indent="-28289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Great performance with just the essentials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Capabilities:</a:t>
            </a:r>
            <a:endParaRPr b="1"/>
          </a:p>
          <a:p>
            <a:pPr indent="-282892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Secure service comms via mTLS</a:t>
            </a:r>
            <a:endParaRPr/>
          </a:p>
          <a:p>
            <a:pPr indent="-28289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Fine-grained traffic control (e.g., canary deployments)</a:t>
            </a:r>
            <a:endParaRPr/>
          </a:p>
          <a:p>
            <a:pPr indent="-28289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Built-in telemetry (latency, errors)</a:t>
            </a:r>
            <a:endParaRPr/>
          </a:p>
          <a:p>
            <a:pPr indent="-28289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Circuit breaking, retries, timeouts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Why?</a:t>
            </a:r>
            <a:endParaRPr b="1"/>
          </a:p>
          <a:p>
            <a:pPr indent="-282892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Zero code changes for reliability features</a:t>
            </a:r>
            <a:endParaRPr/>
          </a:p>
          <a:p>
            <a:pPr indent="-28289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Enforces standardized communication between services</a:t>
            </a:r>
            <a:endParaRPr/>
          </a:p>
          <a:p>
            <a:pPr indent="-28289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Simplifies debugging with distributed tracing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Phase 3: Migrate Stateful &amp; Write-heavy Services</a:t>
            </a:r>
            <a:endParaRPr/>
          </a:p>
        </p:txBody>
      </p:sp>
      <p:sp>
        <p:nvSpPr>
          <p:cNvPr id="410" name="Google Shape;410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UI Tasks for Phase 3: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9. Refactor UI to integrate with new services like:</a:t>
            </a:r>
            <a:endParaRPr/>
          </a:p>
          <a:p>
            <a:pPr indent="-334327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ExamDeliveryService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SubmissionService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AutoMarkingService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MarkingService.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10. Update UI forms and workflows to handle real-time exam delivery and submissions.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11. Test new UI interactions with stateful services like submission and marking.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12. Deploy UI in parallel with legacy UI to ensure smooth transition and parallel running of critical paths.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Phase 4: Retire Legacy Modules</a:t>
            </a:r>
            <a:endParaRPr b="1"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16" name="Google Shape;416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Monitor feature parity and user adoption via analytics.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Redirect calls permanently to microservices.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Deprecate &amp; archive monolith components: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Remove legacy DB dependencies.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Remove obsolete endpoints.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Retire background jobs</a:t>
            </a:r>
            <a:r>
              <a:rPr lang="en"/>
              <a:t>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Final migration of the UI: Complete the switch from legacy UI to the new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UI tasks.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Ensure feature parity between the old and new UI, with no lost functionality.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Remove legacy UI code: Clean up old UI-related code from the monolith.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Monitor analytics to confirm that users have fully adopted the new UI.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End user training/support for the new UI interface.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Deprecate any legacy UI components.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Effort Estimation</a:t>
            </a:r>
            <a:endParaRPr/>
          </a:p>
        </p:txBody>
      </p:sp>
      <p:sp>
        <p:nvSpPr>
          <p:cNvPr id="422" name="Google Shape;422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Phase 1: Baseline &amp; Platform Setup (2-3 months)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Objective:</a:t>
            </a:r>
            <a:r>
              <a:rPr lang="en"/>
              <a:t> This phase involves setting up the core platform, gathering initial metrics, establishing the migration baseline, and configuring essential infrastructure components.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Week 1-2: Initial Planning &amp; Assessment</a:t>
            </a:r>
            <a:endParaRPr b="1"/>
          </a:p>
          <a:p>
            <a:pPr indent="-2743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Metrics gathering (coupling, performance, availability, etc.)</a:t>
            </a:r>
            <a:endParaRPr/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Assess the existing architecture and identify critical components</a:t>
            </a:r>
            <a:endParaRPr/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Workshops for Bounded Contexts (DDD-lite workshops to define Bounded Contexts and map out services for migration)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Week 3-4: Infrastructure Setup</a:t>
            </a:r>
            <a:endParaRPr b="1"/>
          </a:p>
          <a:p>
            <a:pPr indent="-2743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 up CI/CD pipelines (test, build, deploy into Kubernetes with health checks)</a:t>
            </a:r>
            <a:endParaRPr/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 up Kubernetes Cluster &amp; Helm Setup for microservices deployment</a:t>
            </a:r>
            <a:endParaRPr/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Ensure scalability and HA configurations are production-ready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Week 5-6: Messaging Infrastructure &amp; Security Setup</a:t>
            </a:r>
            <a:endParaRPr b="1"/>
          </a:p>
          <a:p>
            <a:pPr indent="-2743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Deploy Kafka brokers (3+ brokers for high availability) with Zookeeper or KRaft</a:t>
            </a:r>
            <a:endParaRPr/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Define Kafka topics for the online exam system</a:t>
            </a:r>
            <a:endParaRPr/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 up TLS + SASL authentication, Kafka ACLs, and JMX + Prometheus for monitoring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Week 7-8: Data Sync (Debezium) &amp; Observability Setup</a:t>
            </a:r>
            <a:endParaRPr b="1"/>
          </a:p>
          <a:p>
            <a:pPr indent="-2743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 up Debezium for CDC from legacy DB to Kafka</a:t>
            </a:r>
            <a:endParaRPr/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 up Observability tools (OpenTelemetry, Prometheus, Grafana, ELK)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Effort Estimation</a:t>
            </a:r>
            <a:endParaRPr/>
          </a:p>
        </p:txBody>
      </p:sp>
      <p:sp>
        <p:nvSpPr>
          <p:cNvPr id="428" name="Google Shape;428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Week 9-10: Security &amp; Generic Services Setup</a:t>
            </a:r>
            <a:endParaRPr b="1"/>
          </a:p>
          <a:p>
            <a:pPr indent="-2657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Implement end-to-end security (TLS, OAuth2/OIDC, RBAC)</a:t>
            </a:r>
            <a:endParaRPr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Integrate AuthN/AuthZ with Keycloak</a:t>
            </a:r>
            <a:endParaRPr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 up secrets management with Vault/SealedSecrets</a:t>
            </a:r>
            <a:endParaRPr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 up NotificationService and FileService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Week 11-12: API Gateway &amp; Final Configuration</a:t>
            </a:r>
            <a:endParaRPr b="1"/>
          </a:p>
          <a:p>
            <a:pPr indent="-2657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 up API Gateway for routing, security, and service exposure</a:t>
            </a:r>
            <a:endParaRPr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Perform integration testing and basic performance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Estimated Duration: 2-3 months (12 weeks)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Phase 2: Database Migration (2-3 months)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Objective:</a:t>
            </a:r>
            <a:r>
              <a:rPr lang="en"/>
              <a:t> The focus in this phase is to migrate the existing legacy database to the new schema and set up change data capture (CDC).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Week 1-2: Database Assessment &amp; Planning</a:t>
            </a:r>
            <a:endParaRPr b="1"/>
          </a:p>
          <a:p>
            <a:pPr indent="-2657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Analyze the existing database schema and identify key areas for transformation</a:t>
            </a:r>
            <a:endParaRPr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 up Flyway for schema versioning and prepare migration scripts</a:t>
            </a:r>
            <a:endParaRPr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Identify critical data transformation requirements and ETL steps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Week 3-4: Flyway &amp; Debezium Setup</a:t>
            </a:r>
            <a:endParaRPr b="1"/>
          </a:p>
          <a:p>
            <a:pPr indent="-2657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 up Flyway for schema migration and version control</a:t>
            </a:r>
            <a:endParaRPr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Configure Debezium to capture changes from the legacy database and publish to Kafka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Effort Estimation</a:t>
            </a:r>
            <a:endParaRPr/>
          </a:p>
        </p:txBody>
      </p:sp>
      <p:sp>
        <p:nvSpPr>
          <p:cNvPr id="434" name="Google Shape;434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Week 5-6: Data Transformation &amp; Validation</a:t>
            </a:r>
            <a:endParaRPr b="1"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Perform ETL (Extract, Transform, Load) on legacy data to fit the new schema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 data migration with sample datasets, ensuring integrity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Week 7-8: Data Sync &amp; Validation</a:t>
            </a:r>
            <a:endParaRPr b="1"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Implement real-time sync using Debezium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Validate migration success and perform testing with the new schema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Week 9-10: Migration Finalization</a:t>
            </a:r>
            <a:endParaRPr b="1"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Finalize all schema and data migrations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Monitor for consistency between legacy and migrated data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Address any issues identified in earlier 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Week 11-12: Legacy System Cutover</a:t>
            </a:r>
            <a:endParaRPr b="1"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Perform cutover from the legacy DB to the new system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Monitor for any issues and resolve as needed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Estimated Duration: 2-3 months (12 weeks)</a:t>
            </a:r>
            <a:endParaRPr b="1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Effort Estimation</a:t>
            </a:r>
            <a:endParaRPr/>
          </a:p>
        </p:txBody>
      </p:sp>
      <p:sp>
        <p:nvSpPr>
          <p:cNvPr id="440" name="Google Shape;440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Phase 3: Service Migration (4-6 months)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Objective: </a:t>
            </a:r>
            <a:r>
              <a:rPr lang="en"/>
              <a:t>This phase involves migrating services from the monolithic system to microservices, following a step-by-step approach.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Week 1-4: Carve Out Read-Only / Low-Coupling Services</a:t>
            </a:r>
            <a:endParaRPr b="1"/>
          </a:p>
          <a:p>
            <a:pPr indent="-2657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QuestionBankService (read-only, stable schema)</a:t>
            </a:r>
            <a:endParaRPr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CandidateService (profile retrieval)</a:t>
            </a:r>
            <a:endParaRPr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ResultsService (score summaries)</a:t>
            </a:r>
            <a:endParaRPr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 up routing for these services via API Gateway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Week 5-8: Migrate Stateful Services (Part 1)</a:t>
            </a:r>
            <a:endParaRPr b="1"/>
          </a:p>
          <a:p>
            <a:pPr indent="-2657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ExamDeliveryService</a:t>
            </a:r>
            <a:endParaRPr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SubmissionService</a:t>
            </a:r>
            <a:endParaRPr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Implement monitoring, logging, and performance checks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Week 9-12: Migrate Stateful Services (Part 2)</a:t>
            </a:r>
            <a:endParaRPr b="1"/>
          </a:p>
          <a:p>
            <a:pPr indent="-2657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AutoMarkingService</a:t>
            </a:r>
            <a:endParaRPr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MarkingService</a:t>
            </a:r>
            <a:endParaRPr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Complete the service migration, ensuring feature parity with the legacy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Week 13-16: Full Service Migration &amp; Testing</a:t>
            </a:r>
            <a:endParaRPr b="1"/>
          </a:p>
          <a:p>
            <a:pPr indent="-2657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Ensure all services are fully migrated</a:t>
            </a:r>
            <a:endParaRPr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Perform end-to-end testing and validation for each migrated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Estimated Duration: 4-6 months (16-24 weeks)</a:t>
            </a:r>
            <a:endParaRPr b="1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Effort Estimation</a:t>
            </a:r>
            <a:endParaRPr/>
          </a:p>
        </p:txBody>
      </p:sp>
      <p:sp>
        <p:nvSpPr>
          <p:cNvPr id="446" name="Google Shape;446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Phase 4: Legacy System Retirement (1-2 months)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Objective: </a:t>
            </a:r>
            <a:r>
              <a:rPr lang="en"/>
              <a:t>This phase focuses on ensuring that the migration is fully complete and the legacy systems can be safely decommissioned.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Week 1-2: Feature Parity Validation</a:t>
            </a:r>
            <a:endParaRPr b="1"/>
          </a:p>
          <a:p>
            <a:pPr indent="-2743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Ensure all legacy features are fully replicated in the microservices architecture</a:t>
            </a:r>
            <a:endParaRPr/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Perform testing for edge cases and critical paths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Week 3-4: Final Cutover &amp; Decommissioning</a:t>
            </a:r>
            <a:endParaRPr b="1"/>
          </a:p>
          <a:p>
            <a:pPr indent="-2743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Decommission legacy systems</a:t>
            </a:r>
            <a:endParaRPr/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Finalize all traffic routing to microservices</a:t>
            </a:r>
            <a:endParaRPr/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Remove legacy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Estimated Duration: 1-2 months (4-8 weeks)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Total Estimated Duration for Full Migration:</a:t>
            </a:r>
            <a:endParaRPr b="1"/>
          </a:p>
          <a:p>
            <a:pPr indent="-2743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Phase 1: 2-3 months</a:t>
            </a:r>
            <a:endParaRPr/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Phase 2: 2-3 months</a:t>
            </a:r>
            <a:endParaRPr/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Phase 3: 4-6 months</a:t>
            </a:r>
            <a:endParaRPr/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Phase 4: 1-2 months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Total Duration: 9-14 months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Microservices?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Non Tech Analogy: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Monolith = A single large cargo ship.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Microservices = Fleet of specialized boats (e.g., cargo, speedboats, rescue).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Benefits: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Independent scaling, faster updates, fault isolation.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transform the system?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existing platform has grown into a tightly woven, single-structure application. This complexity makes it harder to evolve, scale, and support. Moving to a microservices-based approach is a strategic step toward future-proofing the system: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Responsive Scaling: </a:t>
            </a:r>
            <a:r>
              <a:rPr lang="en"/>
              <a:t>Instead of scaling the entire system, we can expand only high-demand areas — like online exams — leading to more efficient use of resources during peak periods.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Minimized Disruption:</a:t>
            </a:r>
            <a:r>
              <a:rPr lang="en"/>
              <a:t> Isolating functionality into standalone services allows us to enhance or fix individual parts without interrupting the full platform — supporting better availability and user experience.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Faster Innovation:</a:t>
            </a:r>
            <a:r>
              <a:rPr lang="en"/>
              <a:t> Smaller services unlock faster development cycles, letting teams release improvements sooner, in parallel, and with clearer ownership.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Smart Cost Management:</a:t>
            </a:r>
            <a:r>
              <a:rPr lang="en"/>
              <a:t> With microservices, we can optimize resources by scaling only the parts of the system that need more power, reducing overall operational costs.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transition is not just a technical upgrade — it’s an investment in agility, resilience, and operational efficiency.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Establishing the Monolith Baseline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239450" y="1257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5" name="Google Shape;105;p21"/>
          <p:cNvGraphicFramePr/>
          <p:nvPr/>
        </p:nvGraphicFramePr>
        <p:xfrm>
          <a:off x="395200" y="106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{19D32813-697D-42D5-ACFD-0DDD1165F286}</a:tableStyleId>
              </a:tblPr>
              <a:tblGrid>
                <a:gridCol w="3619500"/>
                <a:gridCol w="3619500"/>
              </a:tblGrid>
              <a:tr h="3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Metric Category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Purpose / Justification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Dependency &amp; Coupling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Find natural split points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Performance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Isolate hotspot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Failure &amp; Stability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Improve resilience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Usage &amp; Business Value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Migrate what's important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DevOps &amp; CI/CD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Enable frequent releases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System Integrations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Avoid breaking dependencies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Cost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Guide infra sizing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Security &amp; Compliance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Avoid regulatory drift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Custom KPIs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Tie to business impact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