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76A5B8-CB81-48BF-9745-6D1E48E06CC8}">
  <a:tblStyle styleId="{2276A5B8-CB81-48BF-9745-6D1E48E06C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d7b31881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d7b31881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d7b31881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d7b31881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d7b31881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d7b31881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d7b31881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d7b31881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d7b31881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d7b31881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d7b31881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d7b31881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d7b31881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d7b31881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d7b31881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d7b31881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dbd1ebad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dbd1ebad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dbd1eba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dbd1eba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5ee021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5ee021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dbd1ebad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dbd1ebad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dbd1ebad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dbd1ebad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dbd1ebad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dbd1ebad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dbd1ebad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dbd1ebad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dbd1ebad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dbd1ebad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dbd1ebad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dbd1ebad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dc8d52d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dc8d52d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dbd1ebad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dbd1ebad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dbd1ebad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4dbd1ebad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dbd1ebad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dbd1ebad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d5ee021d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d5ee021d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dbd1ebad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4dbd1ebad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d5ee021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d5ee021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d5ee021d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d5ee021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d5ee021d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d5ee021d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d7b31881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d7b31881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d7b31881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d7b31881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d7b31881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d7b31881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9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Process-Driven Future: Collaborative Modernization of the Online Exam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32125"/>
            <a:ext cx="85206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Prioritizing Team Ownership, Standardization and Collective </a:t>
            </a:r>
            <a:r>
              <a:rPr lang="en"/>
              <a:t>Accountability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Performance Metrics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Latency &amp; Throughput: </a:t>
            </a:r>
            <a:r>
              <a:rPr lang="en" sz="1400">
                <a:solidFill>
                  <a:schemeClr val="dk1"/>
                </a:solidFill>
              </a:rPr>
              <a:t>Avg/P95/P99 response times, RPS per endpoint.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Slow Queries: </a:t>
            </a:r>
            <a:r>
              <a:rPr lang="en" sz="1400">
                <a:solidFill>
                  <a:schemeClr val="dk1"/>
                </a:solidFill>
              </a:rPr>
              <a:t>Slow Queries: DB profiling for joins, scans.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Resource Usage: </a:t>
            </a:r>
            <a:r>
              <a:rPr lang="en" sz="1400">
                <a:solidFill>
                  <a:schemeClr val="dk1"/>
                </a:solidFill>
              </a:rPr>
              <a:t>CPU, memory, disk I/O, GC pauses.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Spot bottlenecks and plan for resource allocation per microservice.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&amp; Stability Metrics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Error Rates: </a:t>
            </a:r>
            <a:r>
              <a:rPr lang="en" sz="1400">
                <a:solidFill>
                  <a:schemeClr val="dk1"/>
                </a:solidFill>
              </a:rPr>
              <a:t>HTTP 4xx/5xx, DB timeouts, connection pool saturation.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Outage Logs &amp; Mean Time to Repair: </a:t>
            </a:r>
            <a:r>
              <a:rPr lang="en" sz="1400">
                <a:solidFill>
                  <a:schemeClr val="dk1"/>
                </a:solidFill>
              </a:rPr>
              <a:t>Incident logs and recovery metrics.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Highlight fragile areas and justify isolation for resilience.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&amp; Business Metrics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User Patterns: </a:t>
            </a:r>
            <a:r>
              <a:rPr lang="en" sz="1400">
                <a:solidFill>
                  <a:schemeClr val="dk1"/>
                </a:solidFill>
              </a:rPr>
              <a:t>Peak usage windows, concurrent users.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Feature Usage: </a:t>
            </a:r>
            <a:r>
              <a:rPr lang="en" sz="1400">
                <a:solidFill>
                  <a:schemeClr val="dk1"/>
                </a:solidFill>
              </a:rPr>
              <a:t>Popular vs. underused features.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Transaction Volume: </a:t>
            </a:r>
            <a:r>
              <a:rPr lang="en" sz="1400">
                <a:solidFill>
                  <a:schemeClr val="dk1"/>
                </a:solidFill>
              </a:rPr>
              <a:t>Exams created/taken/graded.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Prioritize migration of critical or high-value workflows.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&amp; Deployment Metrics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Build/Deploy Times: </a:t>
            </a:r>
            <a:r>
              <a:rPr lang="en" sz="1400">
                <a:solidFill>
                  <a:schemeClr val="dk1"/>
                </a:solidFill>
              </a:rPr>
              <a:t>CI/CD cycle times, rollback rates.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Release Frequency: </a:t>
            </a:r>
            <a:r>
              <a:rPr lang="en" sz="1400">
                <a:solidFill>
                  <a:schemeClr val="dk1"/>
                </a:solidFill>
              </a:rPr>
              <a:t>How often changes go live.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Baseline for improving release agility and automation in microservices.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Integration Metrics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Third-party APIs: </a:t>
            </a:r>
            <a:r>
              <a:rPr lang="en" sz="1400">
                <a:solidFill>
                  <a:schemeClr val="dk1"/>
                </a:solidFill>
              </a:rPr>
              <a:t>External dependencies, latency, failure rates.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Internal Interfaces: </a:t>
            </a:r>
            <a:r>
              <a:rPr lang="en" sz="1400">
                <a:solidFill>
                  <a:schemeClr val="dk1"/>
                </a:solidFill>
              </a:rPr>
              <a:t>Batch jobs, internal consumers (Modules or components that directly call each other within the monolith), Internal workflows that rely on events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Avoid migration risks and plan contract testing.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Metrics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Infrastructure: </a:t>
            </a:r>
            <a:r>
              <a:rPr lang="en" sz="1400">
                <a:solidFill>
                  <a:schemeClr val="dk1"/>
                </a:solidFill>
              </a:rPr>
              <a:t>Server, cloud, licensing.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Operational: </a:t>
            </a:r>
            <a:r>
              <a:rPr lang="en" sz="1400">
                <a:solidFill>
                  <a:schemeClr val="dk1"/>
                </a:solidFill>
              </a:rPr>
              <a:t>Debugging effort, deployment complexity.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Demonstrate ROI and guide cost-efficient redesign.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&amp; Compliance Metrics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Access Logs: </a:t>
            </a:r>
            <a:r>
              <a:rPr lang="en" sz="1400">
                <a:solidFill>
                  <a:schemeClr val="dk1"/>
                </a:solidFill>
              </a:rPr>
              <a:t>Sensitive data usage.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Auth Failures: </a:t>
            </a:r>
            <a:r>
              <a:rPr lang="en" sz="1400">
                <a:solidFill>
                  <a:schemeClr val="dk1"/>
                </a:solidFill>
              </a:rPr>
              <a:t>Frequency of login/access issues.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Compliance: </a:t>
            </a:r>
            <a:r>
              <a:rPr lang="en" sz="1400">
                <a:solidFill>
                  <a:schemeClr val="dk1"/>
                </a:solidFill>
              </a:rPr>
              <a:t>Data retention and residency requirements.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Ensure no gaps in regulatory or data security post-migration.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KPIs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Exam Metrics: </a:t>
            </a:r>
            <a:r>
              <a:rPr lang="en" sz="1400">
                <a:solidFill>
                  <a:schemeClr val="dk1"/>
                </a:solidFill>
              </a:rPr>
              <a:t>Completion and grading time.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User Satisfaction: </a:t>
            </a:r>
            <a:r>
              <a:rPr lang="en" sz="1400">
                <a:solidFill>
                  <a:schemeClr val="dk1"/>
                </a:solidFill>
              </a:rPr>
              <a:t>Feedback loops from teachers/students/admins.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Align tech changes with end-user and business outcomes.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Orientation &amp; Engineering Maturity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</a:rPr>
              <a:t>Jira Hygiene: </a:t>
            </a:r>
            <a:r>
              <a:rPr lang="en" sz="1400">
                <a:solidFill>
                  <a:schemeClr val="dk1"/>
                </a:solidFill>
              </a:rPr>
              <a:t>Percentage of stories with resolution notes, linked tickets, and acceptance criteria.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</a:rPr>
              <a:t>Definition of Done (DoD): </a:t>
            </a:r>
            <a:r>
              <a:rPr lang="en" sz="1400">
                <a:solidFill>
                  <a:schemeClr val="dk1"/>
                </a:solidFill>
              </a:rPr>
              <a:t>Usage across teams; % of features that meet agreed DoD.</a:t>
            </a:r>
            <a:br>
              <a:rPr lang="en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</a:rPr>
              <a:t>Incident Postmortems: </a:t>
            </a:r>
            <a:r>
              <a:rPr lang="en" sz="1400">
                <a:solidFill>
                  <a:schemeClr val="dk1"/>
                </a:solidFill>
              </a:rPr>
              <a:t>Logged RCA reports with action items closed within SLA.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</a:rPr>
              <a:t>Process Evolution: </a:t>
            </a:r>
            <a:r>
              <a:rPr lang="en" sz="1400">
                <a:solidFill>
                  <a:schemeClr val="dk1"/>
                </a:solidFill>
              </a:rPr>
              <a:t>Active retrospectives with tracked process changes.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Mature process governance reduces churn(Rework, inefficiencies, and unnecessary back-and-forth), accelerates onboarding, and ensures alignment across services.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Housekeeping &amp; Operational Discipline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Dependency Management: </a:t>
            </a:r>
            <a:r>
              <a:rPr lang="en" sz="1400">
                <a:solidFill>
                  <a:schemeClr val="dk1"/>
                </a:solidFill>
              </a:rPr>
              <a:t>Use of parent POMs or BOMs; outdated dependencies flagged in pipeline.</a:t>
            </a:r>
            <a:br>
              <a:rPr lang="en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Config Hygiene: </a:t>
            </a:r>
            <a:r>
              <a:rPr lang="en" sz="1400">
                <a:solidFill>
                  <a:schemeClr val="dk1"/>
                </a:solidFill>
              </a:rPr>
              <a:t>K8s/YAML versioned alongside code, secrets in Vault/SealedSecrets, no in-app config overrides.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Codebase Hygiene: </a:t>
            </a:r>
            <a:r>
              <a:rPr lang="en" sz="1400">
                <a:solidFill>
                  <a:schemeClr val="dk1"/>
                </a:solidFill>
              </a:rPr>
              <a:t>Dead code, outdated comments, TODOs count, and tech-debt backlog.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Clean environments reduce regressions and make teams confident to iterate rapidly.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Development Approach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/>
              <a:t>Objective:</a:t>
            </a:r>
            <a:endParaRPr b="1" sz="2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/>
              <a:t>P</a:t>
            </a:r>
            <a:r>
              <a:rPr lang="en" sz="2150"/>
              <a:t>rioritizing team collaboration, standardized processes and automation over individual heroics.</a:t>
            </a:r>
            <a:endParaRPr sz="2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Core Principles:</a:t>
            </a:r>
            <a:endParaRPr b="1" sz="2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“No Process? No Progress”</a:t>
            </a:r>
            <a:endParaRPr b="1" sz="2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Not Done until it’s documented and embedded in the process</a:t>
            </a:r>
            <a:endParaRPr b="1" sz="2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Housekeeping first:</a:t>
            </a:r>
            <a:r>
              <a:rPr lang="en" sz="2150"/>
              <a:t> Versioned configs, dependency governance, and traceable workflows.</a:t>
            </a:r>
            <a:endParaRPr sz="2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Collective Ownership:</a:t>
            </a:r>
            <a:endParaRPr b="1" sz="21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/>
              <a:t>Rotate Roles (rotate scrum master each sprint - I</a:t>
            </a:r>
            <a:r>
              <a:rPr lang="en" sz="2150"/>
              <a:t>nterns up first)</a:t>
            </a:r>
            <a:r>
              <a:rPr lang="en" sz="2150"/>
              <a:t> </a:t>
            </a:r>
            <a:endParaRPr sz="21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/>
              <a:t>The team builds, maintains and follows the process. The process drives the team to improve the process.</a:t>
            </a:r>
            <a:endParaRPr b="1" sz="2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Outcome:</a:t>
            </a:r>
            <a:r>
              <a:rPr lang="en" sz="2150"/>
              <a:t> </a:t>
            </a:r>
            <a:endParaRPr sz="215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50"/>
              <a:t>A resilient, scalable system and a resilient, empowered team.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Debt &amp; Modernization Score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Code Smells: </a:t>
            </a:r>
            <a:r>
              <a:rPr lang="en" sz="1400">
                <a:solidFill>
                  <a:schemeClr val="dk1"/>
                </a:solidFill>
              </a:rPr>
              <a:t>Static analysis (e.g., SonarQube) score across modules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Modern Language Usage: </a:t>
            </a:r>
            <a:r>
              <a:rPr lang="en" sz="1400">
                <a:solidFill>
                  <a:schemeClr val="dk1"/>
                </a:solidFill>
              </a:rPr>
              <a:t>% of code on Java 17+ or language features like records, virtual threads.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Legacy Dependencies: </a:t>
            </a:r>
            <a:r>
              <a:rPr lang="en" sz="1400">
                <a:solidFill>
                  <a:schemeClr val="dk1"/>
                </a:solidFill>
              </a:rPr>
              <a:t>Usage of deprecated libraries, libraries with CVEs.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Service Age Profile: </a:t>
            </a:r>
            <a:r>
              <a:rPr lang="en" sz="1400">
                <a:solidFill>
                  <a:schemeClr val="dk1"/>
                </a:solidFill>
              </a:rPr>
              <a:t>Modules untouched for &gt;1 year and owned by no team</a:t>
            </a:r>
            <a:r>
              <a:rPr b="1" lang="en" sz="1400">
                <a:solidFill>
                  <a:schemeClr val="dk1"/>
                </a:solidFill>
              </a:rPr>
              <a:t>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Why: </a:t>
            </a:r>
            <a:r>
              <a:rPr lang="en" sz="1400"/>
              <a:t>Measuring and managing debt enables deliberate modernization during the split.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Maintenance &amp; Backlog Pressure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7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Maintenance Load</a:t>
            </a:r>
            <a:endParaRPr b="1" sz="1400"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Number and frequency of </a:t>
            </a:r>
            <a:r>
              <a:rPr b="1" lang="en" sz="1400"/>
              <a:t>bug fixes</a:t>
            </a:r>
            <a:r>
              <a:rPr lang="en" sz="1400"/>
              <a:t>, support tickets, and manual interventions required to keep the monolith stable.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Technical areas with </a:t>
            </a:r>
            <a:r>
              <a:rPr b="1" lang="en" sz="1400"/>
              <a:t>frequent regressions</a:t>
            </a:r>
            <a:r>
              <a:rPr lang="en" sz="1400"/>
              <a:t> or high change failure rates.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Requirements Backlog</a:t>
            </a:r>
            <a:endParaRPr b="1" sz="1400"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Outstanding feature requests</a:t>
            </a:r>
            <a:r>
              <a:rPr lang="en" sz="1400"/>
              <a:t> that are blocked by monolith complexity or tech debt.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Areas where delivery is </a:t>
            </a:r>
            <a:r>
              <a:rPr b="1" lang="en" sz="1400"/>
              <a:t>slow or error-prone due to tight coupling</a:t>
            </a:r>
            <a:r>
              <a:rPr lang="en" sz="1400"/>
              <a:t> or lack of modularity.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Why It Matters</a:t>
            </a:r>
            <a:endParaRPr b="1" sz="1400"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Identifies </a:t>
            </a:r>
            <a:r>
              <a:rPr b="1" lang="en" sz="1400"/>
              <a:t>pain points that frustrate teams or users today</a:t>
            </a:r>
            <a:r>
              <a:rPr lang="en" sz="1400"/>
              <a:t> — these are good candidates for migration or re-architecture.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Highlights where microservices can </a:t>
            </a:r>
            <a:r>
              <a:rPr b="1" lang="en" sz="1400"/>
              <a:t>accelerate delivery</a:t>
            </a:r>
            <a:r>
              <a:rPr lang="en" sz="1400"/>
              <a:t>, reduce support load, or enable independent releases.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Helps </a:t>
            </a:r>
            <a:r>
              <a:rPr b="1" lang="en" sz="1400"/>
              <a:t>justify migration work</a:t>
            </a:r>
            <a:r>
              <a:rPr lang="en" sz="1400"/>
              <a:t> to leadership by showing how it unblocks real business demand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Recommended Tooling for Java Environments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Process Orientation &amp; Engineering Maturity</a:t>
            </a:r>
            <a:endParaRPr b="1" sz="1300">
              <a:solidFill>
                <a:schemeClr val="dk1"/>
              </a:solidFill>
            </a:endParaRPr>
          </a:p>
          <a:p>
            <a:pPr indent="-298767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300">
                <a:solidFill>
                  <a:schemeClr val="dk1"/>
                </a:solidFill>
              </a:rPr>
              <a:t>Agile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Observability</a:t>
            </a: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Prometheus + Grafana</a:t>
            </a:r>
            <a:r>
              <a:rPr lang="en" sz="1100">
                <a:solidFill>
                  <a:schemeClr val="dk1"/>
                </a:solidFill>
              </a:rPr>
              <a:t>: Performance metrics.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Elastic Stack (ELK)</a:t>
            </a:r>
            <a:r>
              <a:rPr lang="en" sz="1100">
                <a:solidFill>
                  <a:schemeClr val="dk1"/>
                </a:solidFill>
              </a:rPr>
              <a:t>: Log aggregation and dashboards.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OpenTelemetry</a:t>
            </a:r>
            <a:r>
              <a:rPr lang="en" sz="1100">
                <a:solidFill>
                  <a:schemeClr val="dk1"/>
                </a:solidFill>
              </a:rPr>
              <a:t> + </a:t>
            </a:r>
            <a:r>
              <a:rPr b="1" lang="en" sz="1100">
                <a:solidFill>
                  <a:schemeClr val="dk1"/>
                </a:solidFill>
              </a:rPr>
              <a:t>Micrometer</a:t>
            </a:r>
            <a:r>
              <a:rPr lang="en" sz="1100">
                <a:solidFill>
                  <a:schemeClr val="dk1"/>
                </a:solidFill>
              </a:rPr>
              <a:t>: Tracing and metrics collection.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Java-Specific Profiling</a:t>
            </a: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Java Flight Recorder (JFR)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Async Profiler</a:t>
            </a:r>
            <a:r>
              <a:rPr lang="en" sz="1100">
                <a:solidFill>
                  <a:schemeClr val="dk1"/>
                </a:solidFill>
              </a:rPr>
              <a:t>: JVM performance.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Spring Boot Actuator</a:t>
            </a:r>
            <a:r>
              <a:rPr lang="en" sz="1100">
                <a:solidFill>
                  <a:schemeClr val="dk1"/>
                </a:solidFill>
              </a:rPr>
              <a:t>: Endpoint metrics.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PgBadger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Oracle AWR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Slow Query Logs</a:t>
            </a:r>
            <a:r>
              <a:rPr lang="en" sz="1100">
                <a:solidFill>
                  <a:schemeClr val="dk1"/>
                </a:solidFill>
              </a:rPr>
              <a:t>: DB query analysis.</a:t>
            </a:r>
            <a:br>
              <a:rPr lang="en" sz="11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  Common Monolith to Microservices Migration Strategies</a:t>
            </a:r>
            <a:endParaRPr b="1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Strangler Pattern (a.k.a. Strangler Fig)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142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How it works: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Incrementally replace parts of the monolith with microservices, routing traffic to new services when ready.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Pros: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Low risk, gradual transition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Production-ready services from day one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Easy rollback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Challenges: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Needs dual routing and integration layers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Complex routing logic as the system evolves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Ideal For: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Low-risk migrations, especially when the monolith must stay alive during the transition.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Systems with clearly separable domains or APIs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Organizations with CI/CD and strong monitoring in place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Module-by-Module Extraction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How it works: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split the monolith along internal module boundaries, rewriting or extracting each one into a service.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Pros: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Low risk, gradual transition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Production-ready services from day one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Easy rollback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Challenges: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Needs dual routing and integration layers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Complex routing logic as the system evolves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Ideal For: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Low-risk migrations, especially when the monolith must stay alive during the transition.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Systems with clearly separable domains or APIs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Organizations with CI/CD and strong monitoring in place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Rewrite as Microservices (Big Bang)</a:t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How it works: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redesign the system from scratch as a microservices architecture.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Clean slate, no legacy code baggage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Ideal architecture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Challenges: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High risk, time-consuming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 immediate business value; hard to justify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Ideal For: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Systems with unmaintainable legacy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88"/>
              <a:t>Domain-Driven Decomposition (Business Capability Mapping)</a:t>
            </a:r>
            <a:endParaRPr sz="1988"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How it works: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use Domain-Driven Design (DDD) to break down the system based on business domains and bounded contexts.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Pros: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Strong alignment with business logic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Enables cross-functional team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Challenges: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Requires business + tech collaboration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Needs up-front modeling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Ideal For: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Enterprises with cross-functional teams.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Systems with complex business rules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API-First or Contract-First Migration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How it works: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 service boundaries and APIs first (e.g., via OpenAPI), then build microservices behind those APIs.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Promotes clear contracts and separation of concerns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Encourages consumer-provider mindset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Challenges: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Requires coordination across teams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May involve API versioning and schema evolution issues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Service Façades / Anti-Corruption Layers</a:t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How it works: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Introduce adapters that expose a microservice-like interface while still relying on the monolith behind the scenes.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Shields new services from legacy complexity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Helps migrate gradually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Challenges: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Extra maintenance of façade code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Adds latency and integration complexity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Ideal For: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Systems with legacy protocols or data models.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Challenges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Monolith Pain Points: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Difficulty scaling components (e.g., exam scheduling during peak times).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Slow deployments due to tightly coupled code.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High risk of system-wide failures.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Rising maintenance costs.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/>
              <a:t>Hero Culture:</a:t>
            </a:r>
            <a:r>
              <a:rPr lang="en" sz="4800"/>
              <a:t> Only "Dave" knows how the Question Bank works.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Toggle Migration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How it works: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Release new microservices behind toggles/flags, gradually enabling them for subsets of users.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Pros: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Safe rollout and quick rollback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Enables A/B testing and canary releases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Challenges: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Toggle logic adds complexity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Risk of toggle sprawl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Microservices?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Non Tech Analogy: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Monolith = A single large cargo ship.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Microservices = Fleet of specialized boats (e.g., cargo, speedboats, rescue).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Benefits: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Independent scaling, faster updates, fault isolation.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transform the system?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existing platform has grown into a tightly woven, single-structure application. This complexity makes it harder to evolve, scale, and support. Moving to a microservices-based approach is a strategic step toward future-proofing the system: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Responsive Scaling: </a:t>
            </a:r>
            <a:r>
              <a:rPr lang="en"/>
              <a:t>Instead of scaling the entire system, we can expand only high-demand areas — like online exams — leading to more efficient use of resources during peak periods.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Minimized Disruption:</a:t>
            </a:r>
            <a:r>
              <a:rPr lang="en"/>
              <a:t> Isolating functionality into standalone services allows us to enhance or fix individual parts without interrupting the full platform — supporting better availability and user experience.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Faster Innovation:</a:t>
            </a:r>
            <a:r>
              <a:rPr lang="en"/>
              <a:t> Smaller services unlock faster development cycles, letting teams release improvements sooner, in parallel, and with clearer ownership.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Smart Cost Management:</a:t>
            </a:r>
            <a:r>
              <a:rPr lang="en"/>
              <a:t> With microservices, we can optimize resources by scaling only the parts of the system that need more power, reducing overall operational costs.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transition is not just a technical upgrade — it’s an investment in agility, resilience, and operational efficiency.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Strategy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Establishing the Monolith Baseline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Common Monolith to Microservices Migration Strategies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A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The Appropriate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 Plan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Establishing the Monolith Baseline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39450" y="1257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395200" y="106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{2276A5B8-CB81-48BF-9745-6D1E48E06CC8}</a:tableStyleId>
              </a:tblPr>
              <a:tblGrid>
                <a:gridCol w="3619500"/>
                <a:gridCol w="3619500"/>
              </a:tblGrid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Metric Category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Purpose / Justification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Dependency &amp; Coupling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Find natural split points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Performance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Isolate hotspot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Failure &amp; Stability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Improve resilience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Usage &amp; Business Value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Migrate what's important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DevOps &amp; CI/CD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Enable frequent releases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System Integrations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Avoid breaking dependencies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Cost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Guide infra sizing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Security &amp; Compliance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Avoid regulatory drift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Custom KPIs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Tie to business impact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Establishing the Monolith Baseline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20"/>
          <p:cNvGraphicFramePr/>
          <p:nvPr/>
        </p:nvGraphicFramePr>
        <p:xfrm>
          <a:off x="405500" y="129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{2276A5B8-CB81-48BF-9745-6D1E48E06CC8}</a:tableStyleId>
              </a:tblPr>
              <a:tblGrid>
                <a:gridCol w="3893000"/>
                <a:gridCol w="3893000"/>
              </a:tblGrid>
              <a:tr h="4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Process Maturity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Ensure scalable, repeatable engineering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Housekeeping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Maintain a high-quality working environment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Tech Debt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 proactive cleanup alongside split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Existing Feature &amp; Maintenance Backlog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Affects resourcing and sequencing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&amp; Coupling Metrics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62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Module Interactions</a:t>
            </a:r>
            <a:r>
              <a:rPr lang="en" sz="1400">
                <a:solidFill>
                  <a:schemeClr val="dk1"/>
                </a:solidFill>
              </a:rPr>
              <a:t>: Coupling between components (code calls, shared libraries).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Database Access Patterns</a:t>
            </a:r>
            <a:r>
              <a:rPr lang="en" sz="1400">
                <a:solidFill>
                  <a:schemeClr val="dk1"/>
                </a:solidFill>
              </a:rPr>
              <a:t>: Co-used tables, tight joins, shared DB triggers.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Change Frequency</a:t>
            </a:r>
            <a:r>
              <a:rPr lang="en" sz="1400">
                <a:solidFill>
                  <a:schemeClr val="dk1"/>
                </a:solidFill>
              </a:rPr>
              <a:t>: Modules that change tog</a:t>
            </a:r>
            <a:r>
              <a:rPr lang="en" sz="1400">
                <a:solidFill>
                  <a:schemeClr val="dk1"/>
                </a:solidFill>
              </a:rPr>
              <a:t>e</a:t>
            </a:r>
            <a:r>
              <a:rPr lang="en" sz="1400">
                <a:solidFill>
                  <a:schemeClr val="dk1"/>
                </a:solidFill>
              </a:rPr>
              <a:t>ther (via Git history).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Why: </a:t>
            </a:r>
            <a:r>
              <a:rPr lang="en" sz="1400"/>
              <a:t>Identify natural service boundaries and reduce entangled dependencies.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