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93D3E1-0061-4188-AB45-018CE95DF4DF}">
  <a:tblStyle styleId="{0693D3E1-0061-4188-AB45-018CE95DF4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d7b31881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d7b31881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d7b31881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d7b31881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d7b31881d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d7b31881d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4d7b31881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4d7b31881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d7b31881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d7b31881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d7b31881d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d7b31881d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d7b31881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d7b31881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d7b31881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d7b31881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d7b31881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d7b31881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d7b31881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d7b31881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169609e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169609e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dbd1ebad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dbd1ebad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dbd1ebad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dbd1ebad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dbd1ebad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dbd1ebad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dbd1ebad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dbd1ebad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dbd1ebad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dbd1ebad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dbd1ebad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dbd1ebad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dbd1ebadc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dbd1ebadc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dbd1ebadc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dbd1ebadc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dc8d52d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dc8d52d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dbd1ebad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dbd1ebad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e169609e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e169609e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dbd1ebad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dbd1ebad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dbd1ebadc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dbd1ebad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dbd1ebadc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dbd1ebad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e169609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e169609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e169609e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4e169609e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4e169609e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4e169609e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4e169609e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4e169609e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e169609e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4e169609e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28459b4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28459b4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4e169609e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4e169609e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d5ee021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d5ee021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28459b41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28459b41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28459b41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28459b41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28459b410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28459b41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28459b41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28459b41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28459b410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28459b410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528459b41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528459b41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28459b41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528459b41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28459b41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28459b41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528459b41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528459b41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28459b41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28459b41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d5ee021d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d5ee021d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28459b41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28459b41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28459b41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28459b41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28459b41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28459b41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28459b41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28459b41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28459b41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28459b41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28459b41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28459b41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28459b410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28459b410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28459b410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28459b41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28459b41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28459b41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28459b41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28459b41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e169609e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e169609e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528459b41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528459b41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528459b41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528459b41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3528459b410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3528459b41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528459b41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528459b41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528459b410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528459b410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528459b41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528459b41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528459b410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528459b410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528459b410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528459b410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528459b41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528459b41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4fcb8345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4fcb8345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d5ee021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d5ee021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d5ee021d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d5ee021d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d7b31881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d7b31881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pfcit/nextgen-exam-system/blob/main/ExamSystemMigration.pptx"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2997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a Process-Driven Future: Collaborative Modernization of the Online Exam System</a:t>
            </a:r>
            <a:endParaRPr/>
          </a:p>
        </p:txBody>
      </p:sp>
      <p:sp>
        <p:nvSpPr>
          <p:cNvPr id="55" name="Google Shape;55;p13"/>
          <p:cNvSpPr txBox="1"/>
          <p:nvPr>
            <p:ph idx="1" type="subTitle"/>
          </p:nvPr>
        </p:nvSpPr>
        <p:spPr>
          <a:xfrm>
            <a:off x="311700" y="3932125"/>
            <a:ext cx="8520600" cy="8553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Prioritizing Team Ownership, Standardization and Collective </a:t>
            </a:r>
            <a:r>
              <a:rPr lang="en"/>
              <a:t>Accountability</a:t>
            </a:r>
            <a:r>
              <a:rPr lang="en"/>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Establishing the Monolith Baseline</a:t>
            </a:r>
            <a:endParaRPr/>
          </a:p>
          <a:p>
            <a:pPr indent="0" lvl="0" marL="0" rtl="0" algn="l">
              <a:spcBef>
                <a:spcPts val="0"/>
              </a:spcBef>
              <a:spcAft>
                <a:spcPts val="0"/>
              </a:spcAft>
              <a:buNone/>
            </a:pPr>
            <a:r>
              <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2" name="Google Shape;112;p22"/>
          <p:cNvGraphicFramePr/>
          <p:nvPr/>
        </p:nvGraphicFramePr>
        <p:xfrm>
          <a:off x="405500" y="1293700"/>
          <a:ext cx="3000000" cy="3000000"/>
        </p:xfrm>
        <a:graphic>
          <a:graphicData uri="http://schemas.openxmlformats.org/drawingml/2006/table">
            <a:tbl>
              <a:tblPr>
                <a:noFill/>
                <a:tableStyleId>{0693D3E1-0061-4188-AB45-018CE95DF4DF}</a:tableStyleId>
              </a:tblPr>
              <a:tblGrid>
                <a:gridCol w="3893000"/>
                <a:gridCol w="3893000"/>
              </a:tblGrid>
              <a:tr h="442950">
                <a:tc>
                  <a:txBody>
                    <a:bodyPr/>
                    <a:lstStyle/>
                    <a:p>
                      <a:pPr indent="0" lvl="0" marL="0" rtl="0" algn="l">
                        <a:spcBef>
                          <a:spcPts val="0"/>
                        </a:spcBef>
                        <a:spcAft>
                          <a:spcPts val="0"/>
                        </a:spcAft>
                        <a:buNone/>
                      </a:pPr>
                      <a:r>
                        <a:rPr b="1" lang="en"/>
                        <a:t>Process Maturity</a:t>
                      </a:r>
                      <a:endParaRPr b="1"/>
                    </a:p>
                  </a:txBody>
                  <a:tcPr marT="91425" marB="91425" marR="91425" marL="91425"/>
                </a:tc>
                <a:tc>
                  <a:txBody>
                    <a:bodyPr/>
                    <a:lstStyle/>
                    <a:p>
                      <a:pPr indent="0" lvl="0" marL="0" rtl="0" algn="l">
                        <a:spcBef>
                          <a:spcPts val="0"/>
                        </a:spcBef>
                        <a:spcAft>
                          <a:spcPts val="0"/>
                        </a:spcAft>
                        <a:buNone/>
                      </a:pPr>
                      <a:r>
                        <a:rPr lang="en"/>
                        <a:t>Ensure scalable, repeatable engineering</a:t>
                      </a:r>
                      <a:endParaRPr/>
                    </a:p>
                  </a:txBody>
                  <a:tcPr marT="91425" marB="91425" marR="91425" marL="91425"/>
                </a:tc>
              </a:tr>
              <a:tr h="381000">
                <a:tc>
                  <a:txBody>
                    <a:bodyPr/>
                    <a:lstStyle/>
                    <a:p>
                      <a:pPr indent="0" lvl="0" marL="0" rtl="0" algn="l">
                        <a:spcBef>
                          <a:spcPts val="0"/>
                        </a:spcBef>
                        <a:spcAft>
                          <a:spcPts val="0"/>
                        </a:spcAft>
                        <a:buNone/>
                      </a:pPr>
                      <a:r>
                        <a:rPr b="1" lang="en"/>
                        <a:t>Housekeeping</a:t>
                      </a:r>
                      <a:endParaRPr b="1"/>
                    </a:p>
                  </a:txBody>
                  <a:tcPr marT="91425" marB="91425" marR="91425" marL="91425"/>
                </a:tc>
                <a:tc>
                  <a:txBody>
                    <a:bodyPr/>
                    <a:lstStyle/>
                    <a:p>
                      <a:pPr indent="0" lvl="0" marL="0" rtl="0" algn="l">
                        <a:spcBef>
                          <a:spcPts val="0"/>
                        </a:spcBef>
                        <a:spcAft>
                          <a:spcPts val="0"/>
                        </a:spcAft>
                        <a:buNone/>
                      </a:pPr>
                      <a:r>
                        <a:rPr lang="en"/>
                        <a:t>Maintain a high-quality working environment</a:t>
                      </a:r>
                      <a:endParaRPr/>
                    </a:p>
                  </a:txBody>
                  <a:tcPr marT="91425" marB="91425" marR="91425" marL="91425"/>
                </a:tc>
              </a:tr>
              <a:tr h="381000">
                <a:tc>
                  <a:txBody>
                    <a:bodyPr/>
                    <a:lstStyle/>
                    <a:p>
                      <a:pPr indent="0" lvl="0" marL="0" rtl="0" algn="l">
                        <a:spcBef>
                          <a:spcPts val="0"/>
                        </a:spcBef>
                        <a:spcAft>
                          <a:spcPts val="0"/>
                        </a:spcAft>
                        <a:buNone/>
                      </a:pPr>
                      <a:r>
                        <a:rPr b="1" lang="en"/>
                        <a:t>Tech Debt</a:t>
                      </a:r>
                      <a:endParaRPr b="1"/>
                    </a:p>
                  </a:txBody>
                  <a:tcPr marT="91425" marB="91425" marR="91425" marL="91425"/>
                </a:tc>
                <a:tc>
                  <a:txBody>
                    <a:bodyPr/>
                    <a:lstStyle/>
                    <a:p>
                      <a:pPr indent="0" lvl="0" marL="0" rtl="0" algn="l">
                        <a:spcBef>
                          <a:spcPts val="0"/>
                        </a:spcBef>
                        <a:spcAft>
                          <a:spcPts val="0"/>
                        </a:spcAft>
                        <a:buNone/>
                      </a:pPr>
                      <a:r>
                        <a:rPr lang="en"/>
                        <a:t>Plan proactive cleanup alongside split</a:t>
                      </a:r>
                      <a:endParaRPr/>
                    </a:p>
                  </a:txBody>
                  <a:tcPr marT="91425" marB="91425" marR="91425" marL="91425"/>
                </a:tc>
              </a:tr>
              <a:tr h="381000">
                <a:tc>
                  <a:txBody>
                    <a:bodyPr/>
                    <a:lstStyle/>
                    <a:p>
                      <a:pPr indent="0" lvl="0" marL="0" rtl="0" algn="l">
                        <a:spcBef>
                          <a:spcPts val="0"/>
                        </a:spcBef>
                        <a:spcAft>
                          <a:spcPts val="0"/>
                        </a:spcAft>
                        <a:buNone/>
                      </a:pPr>
                      <a:r>
                        <a:rPr b="1" lang="en"/>
                        <a:t>Existing Feature &amp; Maintenance Backlog</a:t>
                      </a:r>
                      <a:endParaRPr b="1"/>
                    </a:p>
                  </a:txBody>
                  <a:tcPr marT="91425" marB="91425" marR="91425" marL="91425"/>
                </a:tc>
                <a:tc>
                  <a:txBody>
                    <a:bodyPr/>
                    <a:lstStyle/>
                    <a:p>
                      <a:pPr indent="0" lvl="0" marL="0" rtl="0" algn="l">
                        <a:spcBef>
                          <a:spcPts val="0"/>
                        </a:spcBef>
                        <a:spcAft>
                          <a:spcPts val="0"/>
                        </a:spcAft>
                        <a:buNone/>
                      </a:pPr>
                      <a:r>
                        <a:rPr lang="en"/>
                        <a:t>Affects resourcing and sequencing</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Dependency &amp; Coupling Metrics</a:t>
            </a:r>
            <a:endParaRPr/>
          </a:p>
        </p:txBody>
      </p:sp>
      <p:sp>
        <p:nvSpPr>
          <p:cNvPr id="118" name="Google Shape;118;p23"/>
          <p:cNvSpPr txBox="1"/>
          <p:nvPr>
            <p:ph idx="1" type="body"/>
          </p:nvPr>
        </p:nvSpPr>
        <p:spPr>
          <a:xfrm>
            <a:off x="311700" y="11627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Module Interactions</a:t>
            </a:r>
            <a:r>
              <a:rPr lang="en" sz="1400">
                <a:solidFill>
                  <a:schemeClr val="dk1"/>
                </a:solidFill>
              </a:rPr>
              <a:t>: Coupling between components (code calls, shared libraries).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Database Access Patterns</a:t>
            </a:r>
            <a:r>
              <a:rPr lang="en" sz="1400">
                <a:solidFill>
                  <a:schemeClr val="dk1"/>
                </a:solidFill>
              </a:rPr>
              <a:t>: Co-used tables, tight joins, shared DB triggers.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Change Frequency</a:t>
            </a:r>
            <a:r>
              <a:rPr lang="en" sz="1400">
                <a:solidFill>
                  <a:schemeClr val="dk1"/>
                </a:solidFill>
              </a:rPr>
              <a:t>: Modules that change tog</a:t>
            </a:r>
            <a:r>
              <a:rPr lang="en" sz="1400">
                <a:solidFill>
                  <a:schemeClr val="dk1"/>
                </a:solidFill>
              </a:rPr>
              <a:t>e</a:t>
            </a:r>
            <a:r>
              <a:rPr lang="en" sz="1400">
                <a:solidFill>
                  <a:schemeClr val="dk1"/>
                </a:solidFill>
              </a:rPr>
              <a:t>ther (via Git history).</a:t>
            </a:r>
            <a:endParaRPr sz="1400">
              <a:solidFill>
                <a:schemeClr val="dk1"/>
              </a:solidFill>
            </a:endParaRPr>
          </a:p>
          <a:p>
            <a:pPr indent="0" lvl="0" marL="457200" rtl="0" algn="l">
              <a:spcBef>
                <a:spcPts val="1200"/>
              </a:spcBef>
              <a:spcAft>
                <a:spcPts val="0"/>
              </a:spcAft>
              <a:buNone/>
            </a:pPr>
            <a:r>
              <a:t/>
            </a:r>
            <a:endParaRPr sz="1400">
              <a:solidFill>
                <a:schemeClr val="dk1"/>
              </a:solidFill>
            </a:endParaRPr>
          </a:p>
          <a:p>
            <a:pPr indent="0" lvl="0" marL="0" rtl="0" algn="l">
              <a:spcBef>
                <a:spcPts val="1200"/>
              </a:spcBef>
              <a:spcAft>
                <a:spcPts val="1200"/>
              </a:spcAft>
              <a:buNone/>
            </a:pPr>
            <a:r>
              <a:rPr b="1" lang="en" sz="1400"/>
              <a:t>Why: </a:t>
            </a:r>
            <a:r>
              <a:rPr lang="en" sz="1400"/>
              <a:t>Identify natural service boundaries and reduce entangled dependencies.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200"/>
              </a:spcAft>
              <a:buClr>
                <a:schemeClr val="dk1"/>
              </a:buClr>
              <a:buSzPct val="39285"/>
              <a:buFont typeface="Arial"/>
              <a:buNone/>
            </a:pPr>
            <a:r>
              <a:rPr lang="en"/>
              <a:t>Performance Metrics</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Latency &amp; Throughput: </a:t>
            </a:r>
            <a:r>
              <a:rPr lang="en" sz="1400">
                <a:solidFill>
                  <a:schemeClr val="dk1"/>
                </a:solidFill>
              </a:rPr>
              <a:t>Avg/P95/P99 response times, RPS per endpoint.</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Slow Queries: </a:t>
            </a:r>
            <a:r>
              <a:rPr lang="en" sz="1400">
                <a:solidFill>
                  <a:schemeClr val="dk1"/>
                </a:solidFill>
              </a:rPr>
              <a:t>Slow Queries: DB profiling for joins, scans.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Resource Usage: </a:t>
            </a:r>
            <a:r>
              <a:rPr lang="en" sz="1400">
                <a:solidFill>
                  <a:schemeClr val="dk1"/>
                </a:solidFill>
              </a:rPr>
              <a:t>CPU, memory, disk I/O, GC pauses.</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Spot bottlenecks and plan for resource allocation per microservice.</a:t>
            </a:r>
            <a:endParaRPr sz="1400"/>
          </a:p>
          <a:p>
            <a:pPr indent="0" lvl="0" marL="0" rtl="0" algn="l">
              <a:lnSpc>
                <a:spcPct val="95000"/>
              </a:lnSpc>
              <a:spcBef>
                <a:spcPts val="1200"/>
              </a:spcBef>
              <a:spcAft>
                <a:spcPts val="1200"/>
              </a:spcAft>
              <a:buNone/>
            </a:pPr>
            <a:r>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Failure &amp; Stability Metrics</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Error Rates: </a:t>
            </a:r>
            <a:r>
              <a:rPr lang="en" sz="1400">
                <a:solidFill>
                  <a:schemeClr val="dk1"/>
                </a:solidFill>
              </a:rPr>
              <a:t>HTTP 4xx/5xx, DB timeouts, connection pool saturation.</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Outage Logs &amp; Mean Time to Repair: </a:t>
            </a:r>
            <a:r>
              <a:rPr lang="en" sz="1400">
                <a:solidFill>
                  <a:schemeClr val="dk1"/>
                </a:solidFill>
              </a:rPr>
              <a:t>Incident logs and recovery metrics.</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Highlight fragile areas and justify isolation for resilience.</a:t>
            </a:r>
            <a:endParaRPr sz="1400"/>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Usage &amp; Business Metrics</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User Patterns: </a:t>
            </a:r>
            <a:r>
              <a:rPr lang="en" sz="1400">
                <a:solidFill>
                  <a:schemeClr val="dk1"/>
                </a:solidFill>
              </a:rPr>
              <a:t>Peak usage windows, concurrent users.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Feature Usage: </a:t>
            </a:r>
            <a:r>
              <a:rPr lang="en" sz="1400">
                <a:solidFill>
                  <a:schemeClr val="dk1"/>
                </a:solidFill>
              </a:rPr>
              <a:t>Popular vs. underused features.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Transaction Volume: </a:t>
            </a:r>
            <a:r>
              <a:rPr lang="en" sz="1400">
                <a:solidFill>
                  <a:schemeClr val="dk1"/>
                </a:solidFill>
              </a:rPr>
              <a:t>Exams created/taken/graded.</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Prioritize migration of critical or high-value workflows.</a:t>
            </a:r>
            <a:endParaRPr sz="1400"/>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DevOps &amp; Deployment Metrics</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Build/Deploy Times: </a:t>
            </a:r>
            <a:r>
              <a:rPr lang="en" sz="1400">
                <a:solidFill>
                  <a:schemeClr val="dk1"/>
                </a:solidFill>
              </a:rPr>
              <a:t>CI/CD cycle times, rollback rates.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Release Frequency: </a:t>
            </a:r>
            <a:r>
              <a:rPr lang="en" sz="1400">
                <a:solidFill>
                  <a:schemeClr val="dk1"/>
                </a:solidFill>
              </a:rPr>
              <a:t>How often changes go live.</a:t>
            </a:r>
            <a:br>
              <a:rPr lang="en" sz="1400">
                <a:solidFill>
                  <a:schemeClr val="dk1"/>
                </a:solidFill>
              </a:rPr>
            </a:b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Baseline for improving release agility and automation in microservices.</a:t>
            </a:r>
            <a:endParaRPr sz="14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Integration Metrics</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Third-party APIs: </a:t>
            </a:r>
            <a:r>
              <a:rPr lang="en" sz="1400">
                <a:solidFill>
                  <a:schemeClr val="dk1"/>
                </a:solidFill>
              </a:rPr>
              <a:t>External dependencies, latency, failure rates.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Internal Interfaces: </a:t>
            </a:r>
            <a:r>
              <a:rPr lang="en" sz="1400">
                <a:solidFill>
                  <a:schemeClr val="dk1"/>
                </a:solidFill>
              </a:rPr>
              <a:t>Batch jobs, internal consumers (Modules or components that directly call each other within the monolith), Internal workflows that rely on events</a:t>
            </a:r>
            <a:br>
              <a:rPr lang="en" sz="1400">
                <a:solidFill>
                  <a:schemeClr val="dk1"/>
                </a:solidFill>
              </a:rPr>
            </a:b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Avoid migration risks and plan contract testing.</a:t>
            </a:r>
            <a:endParaRPr sz="1400"/>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Cost Metrics</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Infrastructure: </a:t>
            </a:r>
            <a:r>
              <a:rPr lang="en" sz="1400">
                <a:solidFill>
                  <a:schemeClr val="dk1"/>
                </a:solidFill>
              </a:rPr>
              <a:t>Server, cloud, licensing.</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Operational: </a:t>
            </a:r>
            <a:r>
              <a:rPr lang="en" sz="1400">
                <a:solidFill>
                  <a:schemeClr val="dk1"/>
                </a:solidFill>
              </a:rPr>
              <a:t>Debugging effort, deployment complexity.</a:t>
            </a:r>
            <a:br>
              <a:rPr lang="en" sz="1400">
                <a:solidFill>
                  <a:schemeClr val="dk1"/>
                </a:solidFill>
              </a:rPr>
            </a:b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Demonstrate ROI and guide cost-efficient redesign.</a:t>
            </a:r>
            <a:endParaRPr sz="1400"/>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&amp; Compliance Metrics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Access Logs: </a:t>
            </a:r>
            <a:r>
              <a:rPr lang="en" sz="1400">
                <a:solidFill>
                  <a:schemeClr val="dk1"/>
                </a:solidFill>
              </a:rPr>
              <a:t>Sensitive data usage.</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Auth Failures: </a:t>
            </a:r>
            <a:r>
              <a:rPr lang="en" sz="1400">
                <a:solidFill>
                  <a:schemeClr val="dk1"/>
                </a:solidFill>
              </a:rPr>
              <a:t>Frequency of login/access issues.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Compliance: </a:t>
            </a:r>
            <a:r>
              <a:rPr lang="en" sz="1400">
                <a:solidFill>
                  <a:schemeClr val="dk1"/>
                </a:solidFill>
              </a:rPr>
              <a:t>Data retention and residency requirements.</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Ensure no gaps in regulatory or data security post-migration.</a:t>
            </a:r>
            <a:endParaRPr sz="14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 KPIs</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t/>
            </a:r>
            <a:endParaRPr b="1"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Exam Metrics: </a:t>
            </a:r>
            <a:r>
              <a:rPr lang="en" sz="1400">
                <a:solidFill>
                  <a:schemeClr val="dk1"/>
                </a:solidFill>
              </a:rPr>
              <a:t>Completion and grading time.</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User Satisfaction: </a:t>
            </a:r>
            <a:r>
              <a:rPr lang="en" sz="1400">
                <a:solidFill>
                  <a:schemeClr val="dk1"/>
                </a:solidFill>
              </a:rPr>
              <a:t>Feedback loops from teachers/students/admins.</a:t>
            </a: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Align tech changes with end-user and business outcomes.</a:t>
            </a:r>
            <a:endParaRPr sz="1400"/>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194575" y="1152475"/>
            <a:ext cx="8774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Author:</a:t>
            </a:r>
            <a:r>
              <a:rPr lang="en"/>
              <a:t> Paul Cunningham</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Date:</a:t>
            </a:r>
            <a:r>
              <a:rPr lang="en"/>
              <a:t> 22 April 2025</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Github: </a:t>
            </a:r>
            <a:r>
              <a:rPr lang="en" u="sng">
                <a:solidFill>
                  <a:schemeClr val="hlink"/>
                </a:solidFill>
                <a:hlinkClick r:id="rId3"/>
              </a:rPr>
              <a:t>https://github.com/pfcit/nextgen-exam-system/blob/main/ExamSystemMigration.pptx</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Process Orientation &amp; Engineering Maturity</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Clr>
                <a:schemeClr val="dk1"/>
              </a:buClr>
              <a:buSzPct val="78571"/>
              <a:buFont typeface="Arial"/>
              <a:buNone/>
            </a:pPr>
            <a:r>
              <a:t/>
            </a:r>
            <a:endParaRPr b="1" sz="1400">
              <a:solidFill>
                <a:schemeClr val="dk1"/>
              </a:solidFill>
            </a:endParaRPr>
          </a:p>
          <a:p>
            <a:pPr indent="-297497" lvl="0" marL="457200" rtl="0" algn="l">
              <a:spcBef>
                <a:spcPts val="1200"/>
              </a:spcBef>
              <a:spcAft>
                <a:spcPts val="0"/>
              </a:spcAft>
              <a:buClr>
                <a:schemeClr val="dk1"/>
              </a:buClr>
              <a:buSzPct val="100000"/>
              <a:buChar char="●"/>
            </a:pPr>
            <a:r>
              <a:rPr b="1" lang="en" sz="1400">
                <a:solidFill>
                  <a:schemeClr val="dk1"/>
                </a:solidFill>
              </a:rPr>
              <a:t>Jira Hygiene: </a:t>
            </a:r>
            <a:r>
              <a:rPr lang="en" sz="1400">
                <a:solidFill>
                  <a:schemeClr val="dk1"/>
                </a:solidFill>
              </a:rPr>
              <a:t>Percentage of stories with resolution notes, linked tickets, and acceptance criteria.</a:t>
            </a:r>
            <a:br>
              <a:rPr lang="en" sz="1400">
                <a:solidFill>
                  <a:schemeClr val="dk1"/>
                </a:solidFill>
              </a:rPr>
            </a:br>
            <a:endParaRPr sz="1400">
              <a:solidFill>
                <a:schemeClr val="dk1"/>
              </a:solidFill>
            </a:endParaRPr>
          </a:p>
          <a:p>
            <a:pPr indent="-297497" lvl="0" marL="457200" rtl="0" algn="l">
              <a:spcBef>
                <a:spcPts val="0"/>
              </a:spcBef>
              <a:spcAft>
                <a:spcPts val="0"/>
              </a:spcAft>
              <a:buClr>
                <a:schemeClr val="dk1"/>
              </a:buClr>
              <a:buSzPct val="100000"/>
              <a:buChar char="●"/>
            </a:pPr>
            <a:r>
              <a:rPr b="1" lang="en" sz="1400">
                <a:solidFill>
                  <a:schemeClr val="dk1"/>
                </a:solidFill>
              </a:rPr>
              <a:t>Definition of Done (DoD): </a:t>
            </a:r>
            <a:r>
              <a:rPr lang="en" sz="1400">
                <a:solidFill>
                  <a:schemeClr val="dk1"/>
                </a:solidFill>
              </a:rPr>
              <a:t>Usage across teams; % of features that meet agreed DoD.</a:t>
            </a:r>
            <a:br>
              <a:rPr lang="en" sz="1400">
                <a:solidFill>
                  <a:schemeClr val="dk1"/>
                </a:solidFill>
              </a:rPr>
            </a:br>
            <a:endParaRPr b="1" sz="1400">
              <a:solidFill>
                <a:schemeClr val="dk1"/>
              </a:solidFill>
            </a:endParaRPr>
          </a:p>
          <a:p>
            <a:pPr indent="-297497" lvl="0" marL="457200" rtl="0" algn="l">
              <a:spcBef>
                <a:spcPts val="0"/>
              </a:spcBef>
              <a:spcAft>
                <a:spcPts val="0"/>
              </a:spcAft>
              <a:buClr>
                <a:schemeClr val="dk1"/>
              </a:buClr>
              <a:buSzPct val="100000"/>
              <a:buChar char="●"/>
            </a:pPr>
            <a:r>
              <a:rPr b="1" lang="en" sz="1400">
                <a:solidFill>
                  <a:schemeClr val="dk1"/>
                </a:solidFill>
              </a:rPr>
              <a:t>Incident Postmortems: </a:t>
            </a:r>
            <a:r>
              <a:rPr lang="en" sz="1400">
                <a:solidFill>
                  <a:schemeClr val="dk1"/>
                </a:solidFill>
              </a:rPr>
              <a:t>Logged RCA reports with action items closed within SLA.</a:t>
            </a:r>
            <a:br>
              <a:rPr lang="en" sz="1400">
                <a:solidFill>
                  <a:schemeClr val="dk1"/>
                </a:solidFill>
              </a:rPr>
            </a:br>
            <a:endParaRPr sz="1400">
              <a:solidFill>
                <a:schemeClr val="dk1"/>
              </a:solidFill>
            </a:endParaRPr>
          </a:p>
          <a:p>
            <a:pPr indent="-297497" lvl="0" marL="457200" rtl="0" algn="l">
              <a:spcBef>
                <a:spcPts val="0"/>
              </a:spcBef>
              <a:spcAft>
                <a:spcPts val="0"/>
              </a:spcAft>
              <a:buClr>
                <a:schemeClr val="dk1"/>
              </a:buClr>
              <a:buSzPct val="100000"/>
              <a:buChar char="●"/>
            </a:pPr>
            <a:r>
              <a:rPr b="1" lang="en" sz="1400">
                <a:solidFill>
                  <a:schemeClr val="dk1"/>
                </a:solidFill>
              </a:rPr>
              <a:t>Process Evolution: </a:t>
            </a:r>
            <a:r>
              <a:rPr lang="en" sz="1400">
                <a:solidFill>
                  <a:schemeClr val="dk1"/>
                </a:solidFill>
              </a:rPr>
              <a:t>Active retrospectives with tracked process changes.</a:t>
            </a:r>
            <a:br>
              <a:rPr lang="en" sz="1400">
                <a:solidFill>
                  <a:schemeClr val="dk1"/>
                </a:solidFill>
              </a:rPr>
            </a:br>
            <a:endParaRPr sz="1400">
              <a:solidFill>
                <a:schemeClr val="dk1"/>
              </a:solidFill>
            </a:endParaRPr>
          </a:p>
          <a:p>
            <a:pPr indent="0" lvl="0" marL="457200" rtl="0" algn="l">
              <a:spcBef>
                <a:spcPts val="1200"/>
              </a:spcBef>
              <a:spcAft>
                <a:spcPts val="0"/>
              </a:spcAft>
              <a:buClr>
                <a:schemeClr val="dk1"/>
              </a:buClr>
              <a:buSzPct val="78571"/>
              <a:buFont typeface="Arial"/>
              <a:buNone/>
            </a:pPr>
            <a:r>
              <a:t/>
            </a:r>
            <a:endParaRPr sz="1400">
              <a:solidFill>
                <a:schemeClr val="dk1"/>
              </a:solidFill>
            </a:endParaRPr>
          </a:p>
          <a:p>
            <a:pPr indent="0" lvl="0" marL="0" rtl="0" algn="l">
              <a:spcBef>
                <a:spcPts val="1200"/>
              </a:spcBef>
              <a:spcAft>
                <a:spcPts val="0"/>
              </a:spcAft>
              <a:buClr>
                <a:schemeClr val="dk1"/>
              </a:buClr>
              <a:buSzPct val="78571"/>
              <a:buFont typeface="Arial"/>
              <a:buNone/>
            </a:pPr>
            <a:r>
              <a:rPr b="1" lang="en" sz="1400"/>
              <a:t>Why: </a:t>
            </a:r>
            <a:r>
              <a:rPr lang="en" sz="1400"/>
              <a:t>Mature process governance reduces churn(Rework, inefficiencies, and unnecessary back-and-forth), accelerates onboarding, and ensures alignment across services.</a:t>
            </a:r>
            <a:endParaRPr sz="1400"/>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Housekeeping &amp; Operational Discipline</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sz="1400">
              <a:solidFill>
                <a:schemeClr val="dk1"/>
              </a:solidFill>
            </a:endParaRPr>
          </a:p>
          <a:p>
            <a:pPr indent="-317500" lvl="0" marL="457200" rtl="0" algn="l">
              <a:spcBef>
                <a:spcPts val="1200"/>
              </a:spcBef>
              <a:spcAft>
                <a:spcPts val="0"/>
              </a:spcAft>
              <a:buClr>
                <a:schemeClr val="dk1"/>
              </a:buClr>
              <a:buSzPts val="1400"/>
              <a:buChar char="●"/>
            </a:pPr>
            <a:r>
              <a:rPr b="1" lang="en" sz="1400">
                <a:solidFill>
                  <a:schemeClr val="dk1"/>
                </a:solidFill>
              </a:rPr>
              <a:t>Dependency Management: </a:t>
            </a:r>
            <a:r>
              <a:rPr lang="en" sz="1400">
                <a:solidFill>
                  <a:schemeClr val="dk1"/>
                </a:solidFill>
              </a:rPr>
              <a:t>Use of parent POMs or BOMs; outdated dependencies flagged in pipeline.</a:t>
            </a:r>
            <a:br>
              <a:rPr lang="en" sz="1400">
                <a:solidFill>
                  <a:schemeClr val="dk1"/>
                </a:solidFill>
              </a:rPr>
            </a:b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Config Hygiene: </a:t>
            </a:r>
            <a:r>
              <a:rPr lang="en" sz="1400">
                <a:solidFill>
                  <a:schemeClr val="dk1"/>
                </a:solidFill>
              </a:rPr>
              <a:t>K8s/YAML versioned alongside code, secrets in Vault/SealedSecrets, no in-app config overrides.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Codebase Hygiene: </a:t>
            </a:r>
            <a:r>
              <a:rPr lang="en" sz="1400">
                <a:solidFill>
                  <a:schemeClr val="dk1"/>
                </a:solidFill>
              </a:rPr>
              <a:t>Dead code, outdated comments, TODOs count, and tech-debt backlog.</a:t>
            </a:r>
            <a:br>
              <a:rPr lang="en" sz="1400">
                <a:solidFill>
                  <a:schemeClr val="dk1"/>
                </a:solidFill>
              </a:rPr>
            </a:br>
            <a:endParaRPr sz="1400">
              <a:solidFill>
                <a:schemeClr val="dk1"/>
              </a:solidFill>
            </a:endParaRPr>
          </a:p>
          <a:p>
            <a:pPr indent="0" lvl="0" marL="45720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 sz="1400"/>
              <a:t>Why: </a:t>
            </a:r>
            <a:r>
              <a:rPr lang="en" sz="1400"/>
              <a:t>Clean environments reduce regressions and make teams confident to iterate rapidly.</a:t>
            </a:r>
            <a:endParaRPr sz="1400"/>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Debt &amp; Modernization Score</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rPr>
              <a:t>Code Smells: </a:t>
            </a:r>
            <a:r>
              <a:rPr lang="en" sz="1400">
                <a:solidFill>
                  <a:schemeClr val="dk1"/>
                </a:solidFill>
              </a:rPr>
              <a:t>Static analysis (e.g., SonarQube) score across modules</a:t>
            </a:r>
            <a:r>
              <a:rPr lang="en" sz="1400">
                <a:solidFill>
                  <a:schemeClr val="dk1"/>
                </a:solidFill>
              </a:rPr>
              <a:t>.</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Modern Language Usage: </a:t>
            </a:r>
            <a:r>
              <a:rPr lang="en" sz="1400">
                <a:solidFill>
                  <a:schemeClr val="dk1"/>
                </a:solidFill>
              </a:rPr>
              <a:t>% of code on Java 17+ or language features like records, virtual threads.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Legacy Dependencies: </a:t>
            </a:r>
            <a:r>
              <a:rPr lang="en" sz="1400">
                <a:solidFill>
                  <a:schemeClr val="dk1"/>
                </a:solidFill>
              </a:rPr>
              <a:t>Usage of deprecated libraries, libraries with CVEs.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Service Age Profile: </a:t>
            </a:r>
            <a:r>
              <a:rPr lang="en" sz="1400">
                <a:solidFill>
                  <a:schemeClr val="dk1"/>
                </a:solidFill>
              </a:rPr>
              <a:t>Modules untouched for &gt;1 year and owned by no team</a:t>
            </a:r>
            <a:r>
              <a:rPr b="1" lang="en" sz="1400">
                <a:solidFill>
                  <a:schemeClr val="dk1"/>
                </a:solidFill>
              </a:rPr>
              <a:t>.</a:t>
            </a:r>
            <a:endParaRPr b="1" sz="1400">
              <a:solidFill>
                <a:schemeClr val="dk1"/>
              </a:solidFill>
            </a:endParaRPr>
          </a:p>
          <a:p>
            <a:pPr indent="0" lvl="0" marL="0" rtl="0" algn="l">
              <a:spcBef>
                <a:spcPts val="1200"/>
              </a:spcBef>
              <a:spcAft>
                <a:spcPts val="0"/>
              </a:spcAft>
              <a:buNone/>
            </a:pPr>
            <a:r>
              <a:t/>
            </a:r>
            <a:endParaRPr b="1" sz="1400"/>
          </a:p>
          <a:p>
            <a:pPr indent="0" lvl="0" marL="0" rtl="0" algn="l">
              <a:spcBef>
                <a:spcPts val="1200"/>
              </a:spcBef>
              <a:spcAft>
                <a:spcPts val="0"/>
              </a:spcAft>
              <a:buClr>
                <a:schemeClr val="dk1"/>
              </a:buClr>
              <a:buSzPts val="1100"/>
              <a:buFont typeface="Arial"/>
              <a:buNone/>
            </a:pPr>
            <a:r>
              <a:rPr b="1" lang="en" sz="1400"/>
              <a:t>Why: </a:t>
            </a:r>
            <a:r>
              <a:rPr lang="en" sz="1400"/>
              <a:t>Measuring and managing debt enables deliberate modernization during the split.</a:t>
            </a:r>
            <a:endParaRPr sz="1400"/>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Maintenance &amp; Backlog Pressure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90" name="Google Shape;190;p35"/>
          <p:cNvSpPr txBox="1"/>
          <p:nvPr>
            <p:ph idx="1" type="body"/>
          </p:nvPr>
        </p:nvSpPr>
        <p:spPr>
          <a:xfrm>
            <a:off x="311700" y="1171750"/>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 sz="1400"/>
              <a:t>Maintenance Load</a:t>
            </a:r>
            <a:endParaRPr b="1" sz="1400"/>
          </a:p>
          <a:p>
            <a:pPr indent="-297497" lvl="0" marL="457200" rtl="0" algn="l">
              <a:spcBef>
                <a:spcPts val="1200"/>
              </a:spcBef>
              <a:spcAft>
                <a:spcPts val="0"/>
              </a:spcAft>
              <a:buSzPct val="100000"/>
              <a:buChar char="●"/>
            </a:pPr>
            <a:r>
              <a:rPr lang="en" sz="1400"/>
              <a:t>Number and frequency of </a:t>
            </a:r>
            <a:r>
              <a:rPr b="1" lang="en" sz="1400"/>
              <a:t>bug fixes</a:t>
            </a:r>
            <a:r>
              <a:rPr lang="en" sz="1400"/>
              <a:t>, support tickets, and manual interventions required to keep the monolith stable.</a:t>
            </a:r>
            <a:endParaRPr sz="1400"/>
          </a:p>
          <a:p>
            <a:pPr indent="-297497" lvl="0" marL="457200" rtl="0" algn="l">
              <a:spcBef>
                <a:spcPts val="0"/>
              </a:spcBef>
              <a:spcAft>
                <a:spcPts val="0"/>
              </a:spcAft>
              <a:buSzPct val="100000"/>
              <a:buChar char="●"/>
            </a:pPr>
            <a:r>
              <a:rPr lang="en" sz="1400"/>
              <a:t>Technical areas with </a:t>
            </a:r>
            <a:r>
              <a:rPr b="1" lang="en" sz="1400"/>
              <a:t>frequent regressions</a:t>
            </a:r>
            <a:r>
              <a:rPr lang="en" sz="1400"/>
              <a:t> or high change failure rates.</a:t>
            </a:r>
            <a:endParaRPr sz="1400"/>
          </a:p>
          <a:p>
            <a:pPr indent="0" lvl="0" marL="0" rtl="0" algn="l">
              <a:spcBef>
                <a:spcPts val="1200"/>
              </a:spcBef>
              <a:spcAft>
                <a:spcPts val="0"/>
              </a:spcAft>
              <a:buNone/>
            </a:pPr>
            <a:r>
              <a:rPr b="1" lang="en" sz="1400"/>
              <a:t>Requirements Backlog</a:t>
            </a:r>
            <a:endParaRPr b="1" sz="1400"/>
          </a:p>
          <a:p>
            <a:pPr indent="-297497" lvl="0" marL="457200" rtl="0" algn="l">
              <a:spcBef>
                <a:spcPts val="1200"/>
              </a:spcBef>
              <a:spcAft>
                <a:spcPts val="0"/>
              </a:spcAft>
              <a:buSzPct val="100000"/>
              <a:buChar char="●"/>
            </a:pPr>
            <a:r>
              <a:rPr b="1" lang="en" sz="1400"/>
              <a:t>Outstanding feature requests</a:t>
            </a:r>
            <a:r>
              <a:rPr lang="en" sz="1400"/>
              <a:t> that are blocked by monolith complexity or tech debt.</a:t>
            </a:r>
            <a:endParaRPr sz="1400"/>
          </a:p>
          <a:p>
            <a:pPr indent="-297497" lvl="0" marL="457200" rtl="0" algn="l">
              <a:spcBef>
                <a:spcPts val="0"/>
              </a:spcBef>
              <a:spcAft>
                <a:spcPts val="0"/>
              </a:spcAft>
              <a:buSzPct val="100000"/>
              <a:buChar char="●"/>
            </a:pPr>
            <a:r>
              <a:rPr lang="en" sz="1400"/>
              <a:t>Areas where delivery is </a:t>
            </a:r>
            <a:r>
              <a:rPr b="1" lang="en" sz="1400"/>
              <a:t>slow or error-prone due to tight coupling</a:t>
            </a:r>
            <a:r>
              <a:rPr lang="en" sz="1400"/>
              <a:t> or lack of modularity.</a:t>
            </a:r>
            <a:endParaRPr sz="1400"/>
          </a:p>
          <a:p>
            <a:pPr indent="0" lvl="0" marL="457200" rtl="0" algn="l">
              <a:spcBef>
                <a:spcPts val="1200"/>
              </a:spcBef>
              <a:spcAft>
                <a:spcPts val="0"/>
              </a:spcAft>
              <a:buNone/>
            </a:pPr>
            <a:r>
              <a:t/>
            </a:r>
            <a:endParaRPr sz="1400"/>
          </a:p>
          <a:p>
            <a:pPr indent="0" lvl="0" marL="0" rtl="0" algn="l">
              <a:spcBef>
                <a:spcPts val="1200"/>
              </a:spcBef>
              <a:spcAft>
                <a:spcPts val="0"/>
              </a:spcAft>
              <a:buNone/>
            </a:pPr>
            <a:r>
              <a:rPr b="1" lang="en" sz="1400"/>
              <a:t>Why It Matters</a:t>
            </a:r>
            <a:endParaRPr b="1" sz="1400"/>
          </a:p>
          <a:p>
            <a:pPr indent="-297497" lvl="0" marL="457200" rtl="0" algn="l">
              <a:spcBef>
                <a:spcPts val="1200"/>
              </a:spcBef>
              <a:spcAft>
                <a:spcPts val="0"/>
              </a:spcAft>
              <a:buSzPct val="100000"/>
              <a:buChar char="●"/>
            </a:pPr>
            <a:r>
              <a:rPr lang="en" sz="1400"/>
              <a:t>Identifies </a:t>
            </a:r>
            <a:r>
              <a:rPr b="1" lang="en" sz="1400"/>
              <a:t>pain points that frustrate teams or users today</a:t>
            </a:r>
            <a:r>
              <a:rPr lang="en" sz="1400"/>
              <a:t> — these are good candidates for migration or re-architecture.</a:t>
            </a:r>
            <a:endParaRPr sz="1400"/>
          </a:p>
          <a:p>
            <a:pPr indent="-297497" lvl="0" marL="457200" rtl="0" algn="l">
              <a:spcBef>
                <a:spcPts val="0"/>
              </a:spcBef>
              <a:spcAft>
                <a:spcPts val="0"/>
              </a:spcAft>
              <a:buSzPct val="100000"/>
              <a:buChar char="●"/>
            </a:pPr>
            <a:r>
              <a:rPr lang="en" sz="1400"/>
              <a:t>Highlights where microservices can </a:t>
            </a:r>
            <a:r>
              <a:rPr b="1" lang="en" sz="1400"/>
              <a:t>accelerate delivery</a:t>
            </a:r>
            <a:r>
              <a:rPr lang="en" sz="1400"/>
              <a:t>, reduce support load, or enable independent releases.</a:t>
            </a:r>
            <a:endParaRPr sz="1400"/>
          </a:p>
          <a:p>
            <a:pPr indent="-297497" lvl="0" marL="457200" rtl="0" algn="l">
              <a:spcBef>
                <a:spcPts val="0"/>
              </a:spcBef>
              <a:spcAft>
                <a:spcPts val="0"/>
              </a:spcAft>
              <a:buSzPct val="100000"/>
              <a:buChar char="●"/>
            </a:pPr>
            <a:r>
              <a:rPr lang="en" sz="1400"/>
              <a:t>Helps </a:t>
            </a:r>
            <a:r>
              <a:rPr b="1" lang="en" sz="1400"/>
              <a:t>justify migration work</a:t>
            </a:r>
            <a:r>
              <a:rPr lang="en" sz="1400"/>
              <a:t> to leadership by showing how it unblocks real business demand</a:t>
            </a:r>
            <a:endParaRPr sz="1400"/>
          </a:p>
          <a:p>
            <a:pPr indent="0" lvl="0" marL="457200" rtl="0" algn="l">
              <a:spcBef>
                <a:spcPts val="1200"/>
              </a:spcBef>
              <a:spcAft>
                <a:spcPts val="1200"/>
              </a:spcAft>
              <a:buNone/>
            </a:pPr>
            <a:r>
              <a:t/>
            </a: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300"/>
              <a:t>Recommended Tooling for Java Environments</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None/>
            </a:pPr>
            <a:r>
              <a:rPr b="1" lang="en" sz="1300">
                <a:solidFill>
                  <a:schemeClr val="dk1"/>
                </a:solidFill>
              </a:rPr>
              <a:t>Process Orientation &amp; Engineering Maturity</a:t>
            </a:r>
            <a:endParaRPr b="1" sz="1300">
              <a:solidFill>
                <a:schemeClr val="dk1"/>
              </a:solidFill>
            </a:endParaRPr>
          </a:p>
          <a:p>
            <a:pPr indent="-298767" lvl="0" marL="457200" rtl="0" algn="l">
              <a:spcBef>
                <a:spcPts val="1400"/>
              </a:spcBef>
              <a:spcAft>
                <a:spcPts val="0"/>
              </a:spcAft>
              <a:buClr>
                <a:schemeClr val="dk1"/>
              </a:buClr>
              <a:buSzPct val="100000"/>
              <a:buChar char="●"/>
            </a:pPr>
            <a:r>
              <a:rPr b="1" lang="en" sz="1300">
                <a:solidFill>
                  <a:schemeClr val="dk1"/>
                </a:solidFill>
              </a:rPr>
              <a:t>Agile</a:t>
            </a:r>
            <a:endParaRPr b="1" sz="13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Observability</a:t>
            </a:r>
            <a:endParaRPr b="1" sz="1100">
              <a:solidFill>
                <a:schemeClr val="dk1"/>
              </a:solidFill>
            </a:endParaRPr>
          </a:p>
          <a:p>
            <a:pPr indent="-287972" lvl="0" marL="457200" rtl="0" algn="l">
              <a:spcBef>
                <a:spcPts val="1200"/>
              </a:spcBef>
              <a:spcAft>
                <a:spcPts val="0"/>
              </a:spcAft>
              <a:buClr>
                <a:schemeClr val="dk1"/>
              </a:buClr>
              <a:buSzPct val="100000"/>
              <a:buChar char="●"/>
            </a:pPr>
            <a:r>
              <a:rPr b="1" lang="en" sz="1100">
                <a:solidFill>
                  <a:schemeClr val="dk1"/>
                </a:solidFill>
              </a:rPr>
              <a:t>Prometheus + Grafana</a:t>
            </a:r>
            <a:r>
              <a:rPr lang="en" sz="1100">
                <a:solidFill>
                  <a:schemeClr val="dk1"/>
                </a:solidFill>
              </a:rPr>
              <a:t>: Performance metrics.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Elastic Stack (ELK)</a:t>
            </a:r>
            <a:r>
              <a:rPr lang="en" sz="1100">
                <a:solidFill>
                  <a:schemeClr val="dk1"/>
                </a:solidFill>
              </a:rPr>
              <a:t>: Log aggregation and dashboards.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OpenTelemetry</a:t>
            </a:r>
            <a:r>
              <a:rPr lang="en" sz="1100">
                <a:solidFill>
                  <a:schemeClr val="dk1"/>
                </a:solidFill>
              </a:rPr>
              <a:t> + </a:t>
            </a:r>
            <a:r>
              <a:rPr b="1" lang="en" sz="1100">
                <a:solidFill>
                  <a:schemeClr val="dk1"/>
                </a:solidFill>
              </a:rPr>
              <a:t>Micrometer</a:t>
            </a:r>
            <a:r>
              <a:rPr lang="en" sz="1100">
                <a:solidFill>
                  <a:schemeClr val="dk1"/>
                </a:solidFill>
              </a:rPr>
              <a:t>: Tracing and metrics collection.</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rPr>
              <a:t>Java-Specific Profiling</a:t>
            </a:r>
            <a:endParaRPr b="1" sz="1100">
              <a:solidFill>
                <a:schemeClr val="dk1"/>
              </a:solidFill>
            </a:endParaRPr>
          </a:p>
          <a:p>
            <a:pPr indent="-287972" lvl="0" marL="457200" rtl="0" algn="l">
              <a:spcBef>
                <a:spcPts val="1200"/>
              </a:spcBef>
              <a:spcAft>
                <a:spcPts val="0"/>
              </a:spcAft>
              <a:buClr>
                <a:schemeClr val="dk1"/>
              </a:buClr>
              <a:buSzPct val="100000"/>
              <a:buChar char="●"/>
            </a:pPr>
            <a:r>
              <a:rPr b="1" lang="en" sz="1100">
                <a:solidFill>
                  <a:schemeClr val="dk1"/>
                </a:solidFill>
              </a:rPr>
              <a:t>Java Flight Recorder (JFR)</a:t>
            </a:r>
            <a:r>
              <a:rPr lang="en" sz="1100">
                <a:solidFill>
                  <a:schemeClr val="dk1"/>
                </a:solidFill>
              </a:rPr>
              <a:t>, </a:t>
            </a:r>
            <a:r>
              <a:rPr b="1" lang="en" sz="1100">
                <a:solidFill>
                  <a:schemeClr val="dk1"/>
                </a:solidFill>
              </a:rPr>
              <a:t>Async Profiler</a:t>
            </a:r>
            <a:r>
              <a:rPr lang="en" sz="1100">
                <a:solidFill>
                  <a:schemeClr val="dk1"/>
                </a:solidFill>
              </a:rPr>
              <a:t>: JVM performance.</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Spring Boot Actuator</a:t>
            </a:r>
            <a:r>
              <a:rPr lang="en" sz="1100">
                <a:solidFill>
                  <a:schemeClr val="dk1"/>
                </a:solidFill>
              </a:rPr>
              <a:t>: Endpoint metrics.</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Char char="●"/>
            </a:pPr>
            <a:r>
              <a:rPr b="1" lang="en" sz="1100">
                <a:solidFill>
                  <a:schemeClr val="dk1"/>
                </a:solidFill>
              </a:rPr>
              <a:t>PgBadger</a:t>
            </a:r>
            <a:r>
              <a:rPr lang="en" sz="1100">
                <a:solidFill>
                  <a:schemeClr val="dk1"/>
                </a:solidFill>
              </a:rPr>
              <a:t>, </a:t>
            </a:r>
            <a:r>
              <a:rPr b="1" lang="en" sz="1100">
                <a:solidFill>
                  <a:schemeClr val="dk1"/>
                </a:solidFill>
              </a:rPr>
              <a:t>Oracle AWR</a:t>
            </a:r>
            <a:r>
              <a:rPr lang="en" sz="1100">
                <a:solidFill>
                  <a:schemeClr val="dk1"/>
                </a:solidFill>
              </a:rPr>
              <a:t>, </a:t>
            </a:r>
            <a:r>
              <a:rPr b="1" lang="en" sz="1100">
                <a:solidFill>
                  <a:schemeClr val="dk1"/>
                </a:solidFill>
              </a:rPr>
              <a:t>Slow Query Logs</a:t>
            </a:r>
            <a:r>
              <a:rPr lang="en" sz="1100">
                <a:solidFill>
                  <a:schemeClr val="dk1"/>
                </a:solidFill>
              </a:rPr>
              <a:t>: DB query analysis.</a:t>
            </a:r>
            <a:br>
              <a:rPr lang="en" sz="1100">
                <a:solidFill>
                  <a:schemeClr val="dk1"/>
                </a:solidFill>
              </a:rPr>
            </a:b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2" name="Google Shape;202;p37"/>
          <p:cNvSpPr txBox="1"/>
          <p:nvPr>
            <p:ph idx="1" type="body"/>
          </p:nvPr>
        </p:nvSpPr>
        <p:spPr>
          <a:xfrm>
            <a:off x="253900" y="1094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t/>
            </a:r>
            <a:endParaRPr b="1"/>
          </a:p>
          <a:p>
            <a:pPr indent="0" lvl="0" marL="457200" rtl="0" algn="l">
              <a:spcBef>
                <a:spcPts val="1200"/>
              </a:spcBef>
              <a:spcAft>
                <a:spcPts val="1200"/>
              </a:spcAft>
              <a:buNone/>
            </a:pPr>
            <a:r>
              <a:rPr b="1" lang="en" sz="2000"/>
              <a:t>  Common Monolith to Microservices Migration Strategies</a:t>
            </a:r>
            <a:endParaRPr b="1"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Strangler Pattern (a.k.a. Strangler Fig)</a:t>
            </a:r>
            <a:endParaRPr/>
          </a:p>
        </p:txBody>
      </p:sp>
      <p:sp>
        <p:nvSpPr>
          <p:cNvPr id="208" name="Google Shape;208;p38"/>
          <p:cNvSpPr txBox="1"/>
          <p:nvPr>
            <p:ph idx="1" type="body"/>
          </p:nvPr>
        </p:nvSpPr>
        <p:spPr>
          <a:xfrm>
            <a:off x="311700" y="1142850"/>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00037" lvl="0" marL="457200" rtl="0" algn="l">
              <a:spcBef>
                <a:spcPts val="1200"/>
              </a:spcBef>
              <a:spcAft>
                <a:spcPts val="0"/>
              </a:spcAft>
              <a:buSzPct val="100000"/>
              <a:buChar char="●"/>
            </a:pPr>
            <a:r>
              <a:rPr lang="en"/>
              <a:t>Incrementally replace parts of the monolith with microservices, routing traffic to new services when ready.</a:t>
            </a:r>
            <a:endParaRPr/>
          </a:p>
          <a:p>
            <a:pPr indent="0" lvl="0" marL="0" rtl="0" algn="l">
              <a:spcBef>
                <a:spcPts val="1200"/>
              </a:spcBef>
              <a:spcAft>
                <a:spcPts val="0"/>
              </a:spcAft>
              <a:buClr>
                <a:schemeClr val="dk1"/>
              </a:buClr>
              <a:buSzPct val="61111"/>
              <a:buFont typeface="Arial"/>
              <a:buNone/>
            </a:pPr>
            <a:r>
              <a:rPr b="1" lang="en"/>
              <a:t>Pros:</a:t>
            </a:r>
            <a:endParaRPr b="1"/>
          </a:p>
          <a:p>
            <a:pPr indent="-300037" lvl="0" marL="457200" rtl="0" algn="l">
              <a:spcBef>
                <a:spcPts val="1200"/>
              </a:spcBef>
              <a:spcAft>
                <a:spcPts val="0"/>
              </a:spcAft>
              <a:buSzPct val="100000"/>
              <a:buChar char="●"/>
            </a:pPr>
            <a:r>
              <a:rPr lang="en"/>
              <a:t>Low risk, gradual transition</a:t>
            </a:r>
            <a:endParaRPr/>
          </a:p>
          <a:p>
            <a:pPr indent="-300037" lvl="0" marL="457200" rtl="0" algn="l">
              <a:spcBef>
                <a:spcPts val="0"/>
              </a:spcBef>
              <a:spcAft>
                <a:spcPts val="0"/>
              </a:spcAft>
              <a:buSzPct val="100000"/>
              <a:buChar char="●"/>
            </a:pPr>
            <a:r>
              <a:rPr lang="en"/>
              <a:t>Production-ready services from day one</a:t>
            </a:r>
            <a:endParaRPr/>
          </a:p>
          <a:p>
            <a:pPr indent="-300037" lvl="0" marL="457200" rtl="0" algn="l">
              <a:spcBef>
                <a:spcPts val="0"/>
              </a:spcBef>
              <a:spcAft>
                <a:spcPts val="0"/>
              </a:spcAft>
              <a:buSzPct val="100000"/>
              <a:buChar char="●"/>
            </a:pPr>
            <a:r>
              <a:rPr lang="en"/>
              <a:t>Easy rollback</a:t>
            </a:r>
            <a:endParaRPr/>
          </a:p>
          <a:p>
            <a:pPr indent="0" lvl="0" marL="0" rtl="0" algn="l">
              <a:spcBef>
                <a:spcPts val="1200"/>
              </a:spcBef>
              <a:spcAft>
                <a:spcPts val="0"/>
              </a:spcAft>
              <a:buClr>
                <a:schemeClr val="dk1"/>
              </a:buClr>
              <a:buSzPct val="61111"/>
              <a:buFont typeface="Arial"/>
              <a:buNone/>
            </a:pPr>
            <a:r>
              <a:rPr b="1" lang="en"/>
              <a:t>Challenges:</a:t>
            </a:r>
            <a:endParaRPr b="1"/>
          </a:p>
          <a:p>
            <a:pPr indent="-300037" lvl="0" marL="457200" rtl="0" algn="l">
              <a:spcBef>
                <a:spcPts val="1200"/>
              </a:spcBef>
              <a:spcAft>
                <a:spcPts val="0"/>
              </a:spcAft>
              <a:buSzPct val="100000"/>
              <a:buChar char="●"/>
            </a:pPr>
            <a:r>
              <a:rPr lang="en"/>
              <a:t>Needs dual routing and integration layers</a:t>
            </a:r>
            <a:endParaRPr/>
          </a:p>
          <a:p>
            <a:pPr indent="-300037" lvl="0" marL="457200" rtl="0" algn="l">
              <a:spcBef>
                <a:spcPts val="0"/>
              </a:spcBef>
              <a:spcAft>
                <a:spcPts val="0"/>
              </a:spcAft>
              <a:buSzPct val="100000"/>
              <a:buChar char="●"/>
            </a:pPr>
            <a:r>
              <a:rPr lang="en"/>
              <a:t>Complex routing logic as the system evolves</a:t>
            </a:r>
            <a:endParaRPr/>
          </a:p>
          <a:p>
            <a:pPr indent="0" lvl="0" marL="0" rtl="0" algn="l">
              <a:spcBef>
                <a:spcPts val="1200"/>
              </a:spcBef>
              <a:spcAft>
                <a:spcPts val="0"/>
              </a:spcAft>
              <a:buNone/>
            </a:pPr>
            <a:r>
              <a:rPr b="1" lang="en"/>
              <a:t>Ideal For:</a:t>
            </a:r>
            <a:endParaRPr b="1"/>
          </a:p>
          <a:p>
            <a:pPr indent="-300037" lvl="0" marL="457200" rtl="0" algn="l">
              <a:spcBef>
                <a:spcPts val="1200"/>
              </a:spcBef>
              <a:spcAft>
                <a:spcPts val="0"/>
              </a:spcAft>
              <a:buSzPct val="100000"/>
              <a:buChar char="●"/>
            </a:pPr>
            <a:r>
              <a:rPr lang="en"/>
              <a:t>Low-risk migrations, especially when the monolith must stay alive during the transition.</a:t>
            </a:r>
            <a:endParaRPr/>
          </a:p>
          <a:p>
            <a:pPr indent="-300037" lvl="0" marL="457200" rtl="0" algn="l">
              <a:spcBef>
                <a:spcPts val="0"/>
              </a:spcBef>
              <a:spcAft>
                <a:spcPts val="0"/>
              </a:spcAft>
              <a:buSzPct val="100000"/>
              <a:buChar char="●"/>
            </a:pPr>
            <a:r>
              <a:rPr lang="en"/>
              <a:t>Systems with clearly separable domains or APIs</a:t>
            </a:r>
            <a:endParaRPr/>
          </a:p>
          <a:p>
            <a:pPr indent="-300037" lvl="0" marL="457200" rtl="0" algn="l">
              <a:spcBef>
                <a:spcPts val="0"/>
              </a:spcBef>
              <a:spcAft>
                <a:spcPts val="0"/>
              </a:spcAft>
              <a:buSzPct val="100000"/>
              <a:buChar char="●"/>
            </a:pPr>
            <a:r>
              <a:rPr lang="en"/>
              <a:t>Organizations with CI/CD and strong monitoring in place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Module-by-Module Extraction</a:t>
            </a:r>
            <a:endParaRPr/>
          </a:p>
        </p:txBody>
      </p:sp>
      <p:sp>
        <p:nvSpPr>
          <p:cNvPr id="214" name="Google Shape;21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00037" lvl="0" marL="457200" rtl="0" algn="l">
              <a:spcBef>
                <a:spcPts val="1200"/>
              </a:spcBef>
              <a:spcAft>
                <a:spcPts val="0"/>
              </a:spcAft>
              <a:buSzPct val="100000"/>
              <a:buChar char="●"/>
            </a:pPr>
            <a:r>
              <a:rPr lang="en"/>
              <a:t>You split the monolith along internal module boundaries, rewriting or extracting each one into a service.</a:t>
            </a:r>
            <a:endParaRPr/>
          </a:p>
          <a:p>
            <a:pPr indent="0" lvl="0" marL="0" rtl="0" algn="l">
              <a:spcBef>
                <a:spcPts val="1200"/>
              </a:spcBef>
              <a:spcAft>
                <a:spcPts val="0"/>
              </a:spcAft>
              <a:buClr>
                <a:schemeClr val="dk1"/>
              </a:buClr>
              <a:buSzPct val="61111"/>
              <a:buFont typeface="Arial"/>
              <a:buNone/>
            </a:pPr>
            <a:r>
              <a:rPr b="1" lang="en"/>
              <a:t>Pros:</a:t>
            </a:r>
            <a:endParaRPr b="1"/>
          </a:p>
          <a:p>
            <a:pPr indent="-300037" lvl="0" marL="457200" rtl="0" algn="l">
              <a:spcBef>
                <a:spcPts val="1200"/>
              </a:spcBef>
              <a:spcAft>
                <a:spcPts val="0"/>
              </a:spcAft>
              <a:buSzPct val="100000"/>
              <a:buChar char="●"/>
            </a:pPr>
            <a:r>
              <a:rPr lang="en"/>
              <a:t>Low risk, gradual transition</a:t>
            </a:r>
            <a:endParaRPr/>
          </a:p>
          <a:p>
            <a:pPr indent="-300037" lvl="0" marL="457200" rtl="0" algn="l">
              <a:spcBef>
                <a:spcPts val="0"/>
              </a:spcBef>
              <a:spcAft>
                <a:spcPts val="0"/>
              </a:spcAft>
              <a:buSzPct val="100000"/>
              <a:buChar char="●"/>
            </a:pPr>
            <a:r>
              <a:rPr lang="en"/>
              <a:t>Production-ready services from day one</a:t>
            </a:r>
            <a:endParaRPr/>
          </a:p>
          <a:p>
            <a:pPr indent="-300037" lvl="0" marL="457200" rtl="0" algn="l">
              <a:spcBef>
                <a:spcPts val="0"/>
              </a:spcBef>
              <a:spcAft>
                <a:spcPts val="0"/>
              </a:spcAft>
              <a:buSzPct val="100000"/>
              <a:buChar char="●"/>
            </a:pPr>
            <a:r>
              <a:rPr lang="en"/>
              <a:t>Easy rollback</a:t>
            </a:r>
            <a:endParaRPr/>
          </a:p>
          <a:p>
            <a:pPr indent="0" lvl="0" marL="0" rtl="0" algn="l">
              <a:spcBef>
                <a:spcPts val="1200"/>
              </a:spcBef>
              <a:spcAft>
                <a:spcPts val="0"/>
              </a:spcAft>
              <a:buClr>
                <a:schemeClr val="dk1"/>
              </a:buClr>
              <a:buSzPct val="61111"/>
              <a:buFont typeface="Arial"/>
              <a:buNone/>
            </a:pPr>
            <a:r>
              <a:rPr b="1" lang="en"/>
              <a:t>Challenges:</a:t>
            </a:r>
            <a:endParaRPr b="1"/>
          </a:p>
          <a:p>
            <a:pPr indent="-300037" lvl="0" marL="457200" rtl="0" algn="l">
              <a:spcBef>
                <a:spcPts val="1200"/>
              </a:spcBef>
              <a:spcAft>
                <a:spcPts val="0"/>
              </a:spcAft>
              <a:buSzPct val="100000"/>
              <a:buChar char="●"/>
            </a:pPr>
            <a:r>
              <a:rPr lang="en"/>
              <a:t>Needs dual routing and integration layers</a:t>
            </a:r>
            <a:endParaRPr/>
          </a:p>
          <a:p>
            <a:pPr indent="-300037" lvl="0" marL="457200" rtl="0" algn="l">
              <a:spcBef>
                <a:spcPts val="0"/>
              </a:spcBef>
              <a:spcAft>
                <a:spcPts val="0"/>
              </a:spcAft>
              <a:buSzPct val="100000"/>
              <a:buChar char="●"/>
            </a:pPr>
            <a:r>
              <a:rPr lang="en"/>
              <a:t>Complex routing logic as the system evolves</a:t>
            </a:r>
            <a:endParaRPr/>
          </a:p>
          <a:p>
            <a:pPr indent="0" lvl="0" marL="0" rtl="0" algn="l">
              <a:spcBef>
                <a:spcPts val="1200"/>
              </a:spcBef>
              <a:spcAft>
                <a:spcPts val="0"/>
              </a:spcAft>
              <a:buClr>
                <a:schemeClr val="dk1"/>
              </a:buClr>
              <a:buSzPct val="61111"/>
              <a:buFont typeface="Arial"/>
              <a:buNone/>
            </a:pPr>
            <a:r>
              <a:rPr b="1" lang="en"/>
              <a:t>Ideal For:</a:t>
            </a:r>
            <a:endParaRPr b="1"/>
          </a:p>
          <a:p>
            <a:pPr indent="-300037" lvl="0" marL="457200" rtl="0" algn="l">
              <a:spcBef>
                <a:spcPts val="1200"/>
              </a:spcBef>
              <a:spcAft>
                <a:spcPts val="0"/>
              </a:spcAft>
              <a:buSzPct val="100000"/>
              <a:buChar char="●"/>
            </a:pPr>
            <a:r>
              <a:rPr lang="en"/>
              <a:t>Low-risk migrations, especially when the monolith must stay alive during the transition.</a:t>
            </a:r>
            <a:endParaRPr/>
          </a:p>
          <a:p>
            <a:pPr indent="-300037" lvl="0" marL="457200" rtl="0" algn="l">
              <a:spcBef>
                <a:spcPts val="0"/>
              </a:spcBef>
              <a:spcAft>
                <a:spcPts val="0"/>
              </a:spcAft>
              <a:buSzPct val="100000"/>
              <a:buChar char="●"/>
            </a:pPr>
            <a:r>
              <a:rPr lang="en"/>
              <a:t>Systems with clearly separable domains or APIs</a:t>
            </a:r>
            <a:endParaRPr/>
          </a:p>
          <a:p>
            <a:pPr indent="-300037" lvl="0" marL="457200" rtl="0" algn="l">
              <a:spcBef>
                <a:spcPts val="0"/>
              </a:spcBef>
              <a:spcAft>
                <a:spcPts val="0"/>
              </a:spcAft>
              <a:buSzPct val="100000"/>
              <a:buChar char="●"/>
            </a:pPr>
            <a:r>
              <a:rPr lang="en"/>
              <a:t>Organizations with CI/CD and strong monitoring in place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Rewrite as Microservices (Big Bang)</a:t>
            </a:r>
            <a:endParaRPr/>
          </a:p>
        </p:txBody>
      </p:sp>
      <p:sp>
        <p:nvSpPr>
          <p:cNvPr id="220" name="Google Shape;220;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08610" lvl="0" marL="457200" rtl="0" algn="l">
              <a:spcBef>
                <a:spcPts val="1200"/>
              </a:spcBef>
              <a:spcAft>
                <a:spcPts val="0"/>
              </a:spcAft>
              <a:buSzPct val="100000"/>
              <a:buChar char="●"/>
            </a:pPr>
            <a:r>
              <a:rPr lang="en"/>
              <a:t>You redesign the system from scratch as a microservices architecture.</a:t>
            </a:r>
            <a:endParaRPr/>
          </a:p>
          <a:p>
            <a:pPr indent="0" lvl="0" marL="0" rtl="0" algn="l">
              <a:spcBef>
                <a:spcPts val="1200"/>
              </a:spcBef>
              <a:spcAft>
                <a:spcPts val="0"/>
              </a:spcAft>
              <a:buClr>
                <a:schemeClr val="dk1"/>
              </a:buClr>
              <a:buSzPct val="61111"/>
              <a:buFont typeface="Arial"/>
              <a:buNone/>
            </a:pPr>
            <a:r>
              <a:rPr b="1" lang="en"/>
              <a:t>Pros:</a:t>
            </a:r>
            <a:endParaRPr b="1"/>
          </a:p>
          <a:p>
            <a:pPr indent="-308610" lvl="0" marL="457200" rtl="0" algn="l">
              <a:spcBef>
                <a:spcPts val="1200"/>
              </a:spcBef>
              <a:spcAft>
                <a:spcPts val="0"/>
              </a:spcAft>
              <a:buSzPct val="100000"/>
              <a:buChar char="●"/>
            </a:pPr>
            <a:r>
              <a:rPr lang="en"/>
              <a:t>Clean slate, no legacy code baggage</a:t>
            </a:r>
            <a:endParaRPr/>
          </a:p>
          <a:p>
            <a:pPr indent="-308610" lvl="0" marL="457200" rtl="0" algn="l">
              <a:spcBef>
                <a:spcPts val="0"/>
              </a:spcBef>
              <a:spcAft>
                <a:spcPts val="0"/>
              </a:spcAft>
              <a:buSzPct val="100000"/>
              <a:buChar char="●"/>
            </a:pPr>
            <a:r>
              <a:rPr lang="en"/>
              <a:t>Ideal architecture design</a:t>
            </a:r>
            <a:endParaRPr/>
          </a:p>
          <a:p>
            <a:pPr indent="0" lvl="0" marL="0" rtl="0" algn="l">
              <a:spcBef>
                <a:spcPts val="1200"/>
              </a:spcBef>
              <a:spcAft>
                <a:spcPts val="0"/>
              </a:spcAft>
              <a:buClr>
                <a:schemeClr val="dk1"/>
              </a:buClr>
              <a:buSzPct val="61111"/>
              <a:buFont typeface="Arial"/>
              <a:buNone/>
            </a:pPr>
            <a:r>
              <a:rPr b="1" lang="en"/>
              <a:t>Challenges:</a:t>
            </a:r>
            <a:endParaRPr b="1"/>
          </a:p>
          <a:p>
            <a:pPr indent="-308610" lvl="0" marL="457200" rtl="0" algn="l">
              <a:spcBef>
                <a:spcPts val="1200"/>
              </a:spcBef>
              <a:spcAft>
                <a:spcPts val="0"/>
              </a:spcAft>
              <a:buSzPct val="100000"/>
              <a:buChar char="●"/>
            </a:pPr>
            <a:r>
              <a:rPr lang="en"/>
              <a:t>High risk, time-consuming</a:t>
            </a:r>
            <a:endParaRPr/>
          </a:p>
          <a:p>
            <a:pPr indent="-308610" lvl="0" marL="457200" rtl="0" algn="l">
              <a:spcBef>
                <a:spcPts val="0"/>
              </a:spcBef>
              <a:spcAft>
                <a:spcPts val="0"/>
              </a:spcAft>
              <a:buSzPct val="100000"/>
              <a:buChar char="●"/>
            </a:pPr>
            <a:r>
              <a:rPr lang="en"/>
              <a:t>No immediate business value; hard to justify</a:t>
            </a:r>
            <a:endParaRPr/>
          </a:p>
          <a:p>
            <a:pPr indent="0" lvl="0" marL="0" rtl="0" algn="l">
              <a:spcBef>
                <a:spcPts val="1200"/>
              </a:spcBef>
              <a:spcAft>
                <a:spcPts val="0"/>
              </a:spcAft>
              <a:buClr>
                <a:schemeClr val="dk1"/>
              </a:buClr>
              <a:buSzPct val="61111"/>
              <a:buFont typeface="Arial"/>
              <a:buNone/>
            </a:pPr>
            <a:r>
              <a:rPr b="1" lang="en"/>
              <a:t>Ideal For:</a:t>
            </a:r>
            <a:endParaRPr b="1"/>
          </a:p>
          <a:p>
            <a:pPr indent="-308610" lvl="0" marL="457200" rtl="0" algn="l">
              <a:spcBef>
                <a:spcPts val="1200"/>
              </a:spcBef>
              <a:spcAft>
                <a:spcPts val="0"/>
              </a:spcAft>
              <a:buSzPct val="100000"/>
              <a:buChar char="●"/>
            </a:pPr>
            <a:r>
              <a:rPr lang="en"/>
              <a:t>Systems with unmaintainable legacy code.</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88"/>
              <a:t>Domain-Driven Decomposition (Business Capability Mapping)</a:t>
            </a:r>
            <a:endParaRPr sz="1988"/>
          </a:p>
        </p:txBody>
      </p:sp>
      <p:sp>
        <p:nvSpPr>
          <p:cNvPr id="226" name="Google Shape;226;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b="1" lang="en"/>
              <a:t>How it works:</a:t>
            </a:r>
            <a:endParaRPr b="1"/>
          </a:p>
          <a:p>
            <a:pPr indent="-300037" lvl="0" marL="457200" rtl="0" algn="l">
              <a:spcBef>
                <a:spcPts val="1200"/>
              </a:spcBef>
              <a:spcAft>
                <a:spcPts val="0"/>
              </a:spcAft>
              <a:buSzPct val="100000"/>
              <a:buChar char="●"/>
            </a:pPr>
            <a:r>
              <a:rPr lang="en"/>
              <a:t>You use Domain-Driven Design (DDD) to break down the system based on business domains and bounded contexts (A specific responsibility within the business domain).</a:t>
            </a:r>
            <a:endParaRPr/>
          </a:p>
          <a:p>
            <a:pPr indent="0" lvl="0" marL="0" rtl="0" algn="l">
              <a:spcBef>
                <a:spcPts val="1200"/>
              </a:spcBef>
              <a:spcAft>
                <a:spcPts val="0"/>
              </a:spcAft>
              <a:buClr>
                <a:schemeClr val="dk1"/>
              </a:buClr>
              <a:buSzPct val="61111"/>
              <a:buFont typeface="Arial"/>
              <a:buNone/>
            </a:pPr>
            <a:r>
              <a:rPr b="1" lang="en"/>
              <a:t>Pros:</a:t>
            </a:r>
            <a:endParaRPr b="1"/>
          </a:p>
          <a:p>
            <a:pPr indent="-300037" lvl="0" marL="457200" rtl="0" algn="l">
              <a:spcBef>
                <a:spcPts val="1200"/>
              </a:spcBef>
              <a:spcAft>
                <a:spcPts val="0"/>
              </a:spcAft>
              <a:buSzPct val="100000"/>
              <a:buChar char="●"/>
            </a:pPr>
            <a:r>
              <a:rPr lang="en"/>
              <a:t>Strong alignment with business logic</a:t>
            </a:r>
            <a:endParaRPr/>
          </a:p>
          <a:p>
            <a:pPr indent="-300037" lvl="0" marL="457200" rtl="0" algn="l">
              <a:spcBef>
                <a:spcPts val="0"/>
              </a:spcBef>
              <a:spcAft>
                <a:spcPts val="0"/>
              </a:spcAft>
              <a:buSzPct val="100000"/>
              <a:buChar char="●"/>
            </a:pPr>
            <a:r>
              <a:rPr lang="en"/>
              <a:t>Enables cross-functional team structure</a:t>
            </a:r>
            <a:endParaRPr/>
          </a:p>
          <a:p>
            <a:pPr indent="0" lvl="0" marL="0" rtl="0" algn="l">
              <a:spcBef>
                <a:spcPts val="1200"/>
              </a:spcBef>
              <a:spcAft>
                <a:spcPts val="0"/>
              </a:spcAft>
              <a:buClr>
                <a:schemeClr val="dk1"/>
              </a:buClr>
              <a:buSzPct val="61111"/>
              <a:buFont typeface="Arial"/>
              <a:buNone/>
            </a:pPr>
            <a:r>
              <a:rPr b="1" lang="en"/>
              <a:t>Challenges:</a:t>
            </a:r>
            <a:endParaRPr b="1"/>
          </a:p>
          <a:p>
            <a:pPr indent="-300037" lvl="0" marL="457200" rtl="0" algn="l">
              <a:spcBef>
                <a:spcPts val="1200"/>
              </a:spcBef>
              <a:spcAft>
                <a:spcPts val="0"/>
              </a:spcAft>
              <a:buSzPct val="100000"/>
              <a:buChar char="●"/>
            </a:pPr>
            <a:r>
              <a:rPr lang="en"/>
              <a:t>Requires business + tech collaboration</a:t>
            </a:r>
            <a:endParaRPr/>
          </a:p>
          <a:p>
            <a:pPr indent="-300037" lvl="0" marL="457200" rtl="0" algn="l">
              <a:spcBef>
                <a:spcPts val="0"/>
              </a:spcBef>
              <a:spcAft>
                <a:spcPts val="0"/>
              </a:spcAft>
              <a:buSzPct val="100000"/>
              <a:buChar char="●"/>
            </a:pPr>
            <a:r>
              <a:rPr lang="en"/>
              <a:t>Needs up-front modeling</a:t>
            </a:r>
            <a:endParaRPr/>
          </a:p>
          <a:p>
            <a:pPr indent="0" lvl="0" marL="0" rtl="0" algn="l">
              <a:spcBef>
                <a:spcPts val="1200"/>
              </a:spcBef>
              <a:spcAft>
                <a:spcPts val="0"/>
              </a:spcAft>
              <a:buClr>
                <a:schemeClr val="dk1"/>
              </a:buClr>
              <a:buSzPct val="61111"/>
              <a:buFont typeface="Arial"/>
              <a:buNone/>
            </a:pPr>
            <a:r>
              <a:rPr b="1" lang="en"/>
              <a:t>Ideal For:</a:t>
            </a:r>
            <a:endParaRPr b="1"/>
          </a:p>
          <a:p>
            <a:pPr indent="-300037" lvl="0" marL="457200" rtl="0" algn="l">
              <a:spcBef>
                <a:spcPts val="1200"/>
              </a:spcBef>
              <a:spcAft>
                <a:spcPts val="0"/>
              </a:spcAft>
              <a:buSzPct val="100000"/>
              <a:buChar char="●"/>
            </a:pPr>
            <a:r>
              <a:rPr lang="en"/>
              <a:t>Enterprises with cross-functional teams.</a:t>
            </a:r>
            <a:endParaRPr/>
          </a:p>
          <a:p>
            <a:pPr indent="-300037" lvl="0" marL="457200" rtl="0" algn="l">
              <a:spcBef>
                <a:spcPts val="0"/>
              </a:spcBef>
              <a:spcAft>
                <a:spcPts val="0"/>
              </a:spcAft>
              <a:buSzPct val="100000"/>
              <a:buChar char="●"/>
            </a:pPr>
            <a:r>
              <a:rPr lang="en"/>
              <a:t>Systems with complex business rules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457200" rtl="0" algn="l">
              <a:spcBef>
                <a:spcPts val="0"/>
              </a:spcBef>
              <a:spcAft>
                <a:spcPts val="0"/>
              </a:spcAft>
              <a:buNone/>
            </a:pPr>
            <a:r>
              <a:rPr lang="en" sz="2800">
                <a:solidFill>
                  <a:schemeClr val="dk1"/>
                </a:solidFill>
              </a:rPr>
              <a:t>Using A Process Driven Approach</a:t>
            </a:r>
            <a:endParaRPr sz="2800">
              <a:solidFill>
                <a:schemeClr val="dk1"/>
              </a:solidFill>
            </a:endParaRPr>
          </a:p>
          <a:p>
            <a:pPr indent="0" lvl="0" marL="457200" rtl="0" algn="l">
              <a:spcBef>
                <a:spcPts val="1200"/>
              </a:spcBef>
              <a:spcAft>
                <a:spcPts val="0"/>
              </a:spcAft>
              <a:buNone/>
            </a:pPr>
            <a:r>
              <a:rPr lang="en" sz="2800">
                <a:solidFill>
                  <a:schemeClr val="dk1"/>
                </a:solidFill>
              </a:rPr>
              <a:t>The Current Challenges</a:t>
            </a:r>
            <a:endParaRPr sz="2800">
              <a:solidFill>
                <a:schemeClr val="dk1"/>
              </a:solidFill>
            </a:endParaRPr>
          </a:p>
          <a:p>
            <a:pPr indent="0" lvl="0" marL="457200" rtl="0" algn="l">
              <a:spcBef>
                <a:spcPts val="1200"/>
              </a:spcBef>
              <a:spcAft>
                <a:spcPts val="0"/>
              </a:spcAft>
              <a:buNone/>
            </a:pPr>
            <a:r>
              <a:rPr lang="en" sz="2800">
                <a:solidFill>
                  <a:schemeClr val="dk1"/>
                </a:solidFill>
              </a:rPr>
              <a:t>What Are Microservices?</a:t>
            </a:r>
            <a:endParaRPr sz="2800">
              <a:solidFill>
                <a:schemeClr val="dk1"/>
              </a:solidFill>
            </a:endParaRPr>
          </a:p>
          <a:p>
            <a:pPr indent="0" lvl="0" marL="457200" rtl="0" algn="l">
              <a:spcBef>
                <a:spcPts val="1200"/>
              </a:spcBef>
              <a:spcAft>
                <a:spcPts val="0"/>
              </a:spcAft>
              <a:buNone/>
            </a:pPr>
            <a:r>
              <a:rPr lang="en" sz="2800">
                <a:solidFill>
                  <a:schemeClr val="dk1"/>
                </a:solidFill>
              </a:rPr>
              <a:t>Why transform the system?</a:t>
            </a:r>
            <a:endParaRPr sz="2800">
              <a:solidFill>
                <a:schemeClr val="dk1"/>
              </a:solidFill>
            </a:endParaRPr>
          </a:p>
          <a:p>
            <a:pPr indent="0" lvl="0" marL="457200" rtl="0" algn="l">
              <a:spcBef>
                <a:spcPts val="1200"/>
              </a:spcBef>
              <a:spcAft>
                <a:spcPts val="0"/>
              </a:spcAft>
              <a:buNone/>
            </a:pPr>
            <a:r>
              <a:rPr lang="en" sz="2800">
                <a:solidFill>
                  <a:schemeClr val="dk1"/>
                </a:solidFill>
              </a:rPr>
              <a:t>Establishing the Monolith Baseline</a:t>
            </a:r>
            <a:endParaRPr sz="2800">
              <a:solidFill>
                <a:schemeClr val="dk1"/>
              </a:solidFill>
            </a:endParaRPr>
          </a:p>
          <a:p>
            <a:pPr indent="0" lvl="0" marL="457200" rtl="0" algn="l">
              <a:spcBef>
                <a:spcPts val="1200"/>
              </a:spcBef>
              <a:spcAft>
                <a:spcPts val="0"/>
              </a:spcAft>
              <a:buNone/>
            </a:pPr>
            <a:r>
              <a:rPr lang="en" sz="2800">
                <a:solidFill>
                  <a:schemeClr val="dk1"/>
                </a:solidFill>
              </a:rPr>
              <a:t>Common Monolith to Microservices Migration Strategies</a:t>
            </a:r>
            <a:endParaRPr sz="2800">
              <a:solidFill>
                <a:schemeClr val="dk1"/>
              </a:solidFill>
            </a:endParaRPr>
          </a:p>
          <a:p>
            <a:pPr indent="0" lvl="0" marL="457200" rtl="0" algn="l">
              <a:spcBef>
                <a:spcPts val="1200"/>
              </a:spcBef>
              <a:spcAft>
                <a:spcPts val="0"/>
              </a:spcAft>
              <a:buNone/>
            </a:pPr>
            <a:r>
              <a:rPr lang="en" sz="2800">
                <a:solidFill>
                  <a:schemeClr val="dk1"/>
                </a:solidFill>
              </a:rPr>
              <a:t>The Migration Plan</a:t>
            </a:r>
            <a:endParaRPr sz="2800">
              <a:solidFill>
                <a:schemeClr val="dk1"/>
              </a:solidFill>
            </a:endParaRPr>
          </a:p>
          <a:p>
            <a:pPr indent="0" lvl="0" marL="457200" rtl="0" algn="l">
              <a:spcBef>
                <a:spcPts val="1200"/>
              </a:spcBef>
              <a:spcAft>
                <a:spcPts val="0"/>
              </a:spcAft>
              <a:buNone/>
            </a:pPr>
            <a:r>
              <a:rPr lang="en" sz="2800">
                <a:solidFill>
                  <a:schemeClr val="dk1"/>
                </a:solidFill>
              </a:rPr>
              <a:t>	HIgh Level Overview</a:t>
            </a:r>
            <a:endParaRPr sz="2800">
              <a:solidFill>
                <a:schemeClr val="dk1"/>
              </a:solidFill>
            </a:endParaRPr>
          </a:p>
          <a:p>
            <a:pPr indent="0" lvl="0" marL="457200" rtl="0" algn="l">
              <a:spcBef>
                <a:spcPts val="1200"/>
              </a:spcBef>
              <a:spcAft>
                <a:spcPts val="0"/>
              </a:spcAft>
              <a:buNone/>
            </a:pPr>
            <a:r>
              <a:rPr lang="en" sz="2800">
                <a:solidFill>
                  <a:schemeClr val="dk1"/>
                </a:solidFill>
              </a:rPr>
              <a:t>	Strategy: Strangling and Domain Decomposition with Feature Toggling</a:t>
            </a:r>
            <a:endParaRPr sz="2800">
              <a:solidFill>
                <a:schemeClr val="dk1"/>
              </a:solidFill>
            </a:endParaRPr>
          </a:p>
          <a:p>
            <a:pPr indent="0" lvl="0" marL="457200" rtl="0" algn="l">
              <a:spcBef>
                <a:spcPts val="1200"/>
              </a:spcBef>
              <a:spcAft>
                <a:spcPts val="0"/>
              </a:spcAft>
              <a:buNone/>
            </a:pPr>
            <a:r>
              <a:rPr lang="en" sz="2800">
                <a:solidFill>
                  <a:schemeClr val="dk1"/>
                </a:solidFill>
              </a:rPr>
              <a:t>	The Plan</a:t>
            </a:r>
            <a:endParaRPr sz="2800">
              <a:solidFill>
                <a:schemeClr val="dk1"/>
              </a:solidFill>
            </a:endParaRPr>
          </a:p>
          <a:p>
            <a:pPr indent="0" lvl="0" marL="457200" rtl="0" algn="l">
              <a:spcBef>
                <a:spcPts val="1200"/>
              </a:spcBef>
              <a:spcAft>
                <a:spcPts val="1200"/>
              </a:spcAft>
              <a:buNone/>
            </a:pPr>
            <a:r>
              <a:rPr lang="en" sz="2800">
                <a:solidFill>
                  <a:schemeClr val="dk1"/>
                </a:solidFill>
              </a:rPr>
              <a:t>Effort Estimation</a:t>
            </a:r>
            <a:endParaRPr sz="28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API-First or Contract-First Migration</a:t>
            </a:r>
            <a:endParaRPr/>
          </a:p>
        </p:txBody>
      </p:sp>
      <p:sp>
        <p:nvSpPr>
          <p:cNvPr id="232" name="Google Shape;23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b="1" lang="en"/>
              <a:t>How it works:</a:t>
            </a:r>
            <a:endParaRPr b="1"/>
          </a:p>
          <a:p>
            <a:pPr indent="-308610" lvl="0" marL="457200" rtl="0" algn="l">
              <a:spcBef>
                <a:spcPts val="1200"/>
              </a:spcBef>
              <a:spcAft>
                <a:spcPts val="0"/>
              </a:spcAft>
              <a:buSzPct val="100000"/>
              <a:buChar char="●"/>
            </a:pPr>
            <a:r>
              <a:rPr lang="en"/>
              <a:t>Define service boundaries and APIs first (e.g., via OpenAPI), then build microservices behind those APIs.</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a:t>Pros:</a:t>
            </a:r>
            <a:endParaRPr b="1"/>
          </a:p>
          <a:p>
            <a:pPr indent="-308610" lvl="0" marL="457200" rtl="0" algn="l">
              <a:spcBef>
                <a:spcPts val="1200"/>
              </a:spcBef>
              <a:spcAft>
                <a:spcPts val="0"/>
              </a:spcAft>
              <a:buSzPct val="100000"/>
              <a:buChar char="●"/>
            </a:pPr>
            <a:r>
              <a:rPr lang="en"/>
              <a:t>Promotes clear contracts and separation of concerns</a:t>
            </a:r>
            <a:endParaRPr/>
          </a:p>
          <a:p>
            <a:pPr indent="-308610" lvl="0" marL="457200" rtl="0" algn="l">
              <a:spcBef>
                <a:spcPts val="0"/>
              </a:spcBef>
              <a:spcAft>
                <a:spcPts val="0"/>
              </a:spcAft>
              <a:buSzPct val="100000"/>
              <a:buChar char="●"/>
            </a:pPr>
            <a:r>
              <a:rPr lang="en"/>
              <a:t>Encourages consumer-provider mindset</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a:t>Challenges:</a:t>
            </a:r>
            <a:endParaRPr b="1"/>
          </a:p>
          <a:p>
            <a:pPr indent="-308610" lvl="0" marL="457200" rtl="0" algn="l">
              <a:spcBef>
                <a:spcPts val="1200"/>
              </a:spcBef>
              <a:spcAft>
                <a:spcPts val="0"/>
              </a:spcAft>
              <a:buSzPct val="100000"/>
              <a:buChar char="●"/>
            </a:pPr>
            <a:r>
              <a:rPr lang="en"/>
              <a:t>Requires coordination across teams</a:t>
            </a:r>
            <a:endParaRPr/>
          </a:p>
          <a:p>
            <a:pPr indent="-308610" lvl="0" marL="457200" rtl="0" algn="l">
              <a:spcBef>
                <a:spcPts val="0"/>
              </a:spcBef>
              <a:spcAft>
                <a:spcPts val="0"/>
              </a:spcAft>
              <a:buSzPct val="100000"/>
              <a:buChar char="●"/>
            </a:pPr>
            <a:r>
              <a:rPr lang="en"/>
              <a:t>May involve API versioning and schema evolution issues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Service Façades / Anti-Corruption Layers</a:t>
            </a:r>
            <a:endParaRPr/>
          </a:p>
        </p:txBody>
      </p:sp>
      <p:sp>
        <p:nvSpPr>
          <p:cNvPr id="238" name="Google Shape;23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08610" lvl="0" marL="457200" rtl="0" algn="l">
              <a:spcBef>
                <a:spcPts val="1200"/>
              </a:spcBef>
              <a:spcAft>
                <a:spcPts val="0"/>
              </a:spcAft>
              <a:buSzPct val="100000"/>
              <a:buChar char="●"/>
            </a:pPr>
            <a:r>
              <a:rPr lang="en"/>
              <a:t>Introduce adapters that expose a microservice-like interface while still relying on the monolith behind the scenes.</a:t>
            </a:r>
            <a:endParaRPr/>
          </a:p>
          <a:p>
            <a:pPr indent="0" lvl="0" marL="0" rtl="0" algn="l">
              <a:spcBef>
                <a:spcPts val="1200"/>
              </a:spcBef>
              <a:spcAft>
                <a:spcPts val="0"/>
              </a:spcAft>
              <a:buClr>
                <a:schemeClr val="dk1"/>
              </a:buClr>
              <a:buSzPct val="61111"/>
              <a:buFont typeface="Arial"/>
              <a:buNone/>
            </a:pPr>
            <a:r>
              <a:rPr b="1" lang="en"/>
              <a:t>Pros:</a:t>
            </a:r>
            <a:endParaRPr b="1"/>
          </a:p>
          <a:p>
            <a:pPr indent="-308610" lvl="0" marL="457200" rtl="0" algn="l">
              <a:spcBef>
                <a:spcPts val="1200"/>
              </a:spcBef>
              <a:spcAft>
                <a:spcPts val="0"/>
              </a:spcAft>
              <a:buSzPct val="100000"/>
              <a:buChar char="●"/>
            </a:pPr>
            <a:r>
              <a:rPr lang="en"/>
              <a:t>Shields new services from legacy complexity</a:t>
            </a:r>
            <a:endParaRPr/>
          </a:p>
          <a:p>
            <a:pPr indent="-308610" lvl="0" marL="457200" rtl="0" algn="l">
              <a:spcBef>
                <a:spcPts val="0"/>
              </a:spcBef>
              <a:spcAft>
                <a:spcPts val="0"/>
              </a:spcAft>
              <a:buSzPct val="100000"/>
              <a:buChar char="●"/>
            </a:pPr>
            <a:r>
              <a:rPr lang="en"/>
              <a:t>Helps migrate gradually</a:t>
            </a:r>
            <a:endParaRPr/>
          </a:p>
          <a:p>
            <a:pPr indent="0" lvl="0" marL="0" rtl="0" algn="l">
              <a:spcBef>
                <a:spcPts val="1200"/>
              </a:spcBef>
              <a:spcAft>
                <a:spcPts val="0"/>
              </a:spcAft>
              <a:buClr>
                <a:schemeClr val="dk1"/>
              </a:buClr>
              <a:buSzPct val="61111"/>
              <a:buFont typeface="Arial"/>
              <a:buNone/>
            </a:pPr>
            <a:r>
              <a:rPr b="1" lang="en"/>
              <a:t>Challenges:</a:t>
            </a:r>
            <a:endParaRPr b="1"/>
          </a:p>
          <a:p>
            <a:pPr indent="-308610" lvl="0" marL="457200" rtl="0" algn="l">
              <a:spcBef>
                <a:spcPts val="1200"/>
              </a:spcBef>
              <a:spcAft>
                <a:spcPts val="0"/>
              </a:spcAft>
              <a:buSzPct val="100000"/>
              <a:buChar char="●"/>
            </a:pPr>
            <a:r>
              <a:rPr lang="en"/>
              <a:t>Extra maintenance of façade code</a:t>
            </a:r>
            <a:endParaRPr/>
          </a:p>
          <a:p>
            <a:pPr indent="-308610" lvl="0" marL="457200" rtl="0" algn="l">
              <a:spcBef>
                <a:spcPts val="0"/>
              </a:spcBef>
              <a:spcAft>
                <a:spcPts val="0"/>
              </a:spcAft>
              <a:buSzPct val="100000"/>
              <a:buChar char="●"/>
            </a:pPr>
            <a:r>
              <a:rPr lang="en"/>
              <a:t>Adds latency and integration complexity</a:t>
            </a:r>
            <a:endParaRPr/>
          </a:p>
          <a:p>
            <a:pPr indent="0" lvl="0" marL="0" rtl="0" algn="l">
              <a:spcBef>
                <a:spcPts val="1200"/>
              </a:spcBef>
              <a:spcAft>
                <a:spcPts val="0"/>
              </a:spcAft>
              <a:buClr>
                <a:schemeClr val="dk1"/>
              </a:buClr>
              <a:buSzPct val="61111"/>
              <a:buFont typeface="Arial"/>
              <a:buNone/>
            </a:pPr>
            <a:r>
              <a:rPr b="1" lang="en"/>
              <a:t>Ideal For:</a:t>
            </a:r>
            <a:endParaRPr b="1"/>
          </a:p>
          <a:p>
            <a:pPr indent="-308610" lvl="0" marL="457200" rtl="0" algn="l">
              <a:spcBef>
                <a:spcPts val="1200"/>
              </a:spcBef>
              <a:spcAft>
                <a:spcPts val="0"/>
              </a:spcAft>
              <a:buSzPct val="100000"/>
              <a:buChar char="●"/>
            </a:pPr>
            <a:r>
              <a:rPr lang="en"/>
              <a:t>Systems with legacy protocols or data models.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Toggle Migration</a:t>
            </a:r>
            <a:endParaRPr/>
          </a:p>
        </p:txBody>
      </p:sp>
      <p:sp>
        <p:nvSpPr>
          <p:cNvPr id="244" name="Google Shape;244;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b="1" lang="en"/>
              <a:t>How it works:</a:t>
            </a:r>
            <a:endParaRPr b="1"/>
          </a:p>
          <a:p>
            <a:pPr indent="-325755" lvl="0" marL="457200" rtl="0" algn="l">
              <a:spcBef>
                <a:spcPts val="1200"/>
              </a:spcBef>
              <a:spcAft>
                <a:spcPts val="0"/>
              </a:spcAft>
              <a:buSzPct val="100000"/>
              <a:buChar char="●"/>
            </a:pPr>
            <a:r>
              <a:rPr lang="en"/>
              <a:t>Release new microservices behind toggles/flags, gradually enabling them for subsets of users.</a:t>
            </a:r>
            <a:endParaRPr/>
          </a:p>
          <a:p>
            <a:pPr indent="0" lvl="0" marL="0" rtl="0" algn="l">
              <a:spcBef>
                <a:spcPts val="1200"/>
              </a:spcBef>
              <a:spcAft>
                <a:spcPts val="0"/>
              </a:spcAft>
              <a:buClr>
                <a:schemeClr val="dk1"/>
              </a:buClr>
              <a:buSzPct val="61111"/>
              <a:buFont typeface="Arial"/>
              <a:buNone/>
            </a:pPr>
            <a:r>
              <a:rPr b="1" lang="en"/>
              <a:t>Pros:</a:t>
            </a:r>
            <a:endParaRPr b="1"/>
          </a:p>
          <a:p>
            <a:pPr indent="-325755" lvl="0" marL="457200" rtl="0" algn="l">
              <a:spcBef>
                <a:spcPts val="1200"/>
              </a:spcBef>
              <a:spcAft>
                <a:spcPts val="0"/>
              </a:spcAft>
              <a:buSzPct val="100000"/>
              <a:buChar char="●"/>
            </a:pPr>
            <a:r>
              <a:rPr lang="en"/>
              <a:t>Safe rollout and quick rollback</a:t>
            </a:r>
            <a:endParaRPr/>
          </a:p>
          <a:p>
            <a:pPr indent="-325755" lvl="0" marL="457200" rtl="0" algn="l">
              <a:spcBef>
                <a:spcPts val="0"/>
              </a:spcBef>
              <a:spcAft>
                <a:spcPts val="0"/>
              </a:spcAft>
              <a:buSzPct val="100000"/>
              <a:buChar char="●"/>
            </a:pPr>
            <a:r>
              <a:rPr lang="en"/>
              <a:t>Enables A/B testing and canary releases</a:t>
            </a:r>
            <a:endParaRPr/>
          </a:p>
          <a:p>
            <a:pPr indent="0" lvl="0" marL="45720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b="1" lang="en"/>
              <a:t>Challenges:</a:t>
            </a:r>
            <a:endParaRPr b="1"/>
          </a:p>
          <a:p>
            <a:pPr indent="-325755" lvl="0" marL="457200" rtl="0" algn="l">
              <a:spcBef>
                <a:spcPts val="1200"/>
              </a:spcBef>
              <a:spcAft>
                <a:spcPts val="0"/>
              </a:spcAft>
              <a:buSzPct val="100000"/>
              <a:buChar char="●"/>
            </a:pPr>
            <a:r>
              <a:rPr lang="en"/>
              <a:t>Toggle logic adds complexity</a:t>
            </a:r>
            <a:endParaRPr/>
          </a:p>
          <a:p>
            <a:pPr indent="-325755" lvl="0" marL="457200" rtl="0" algn="l">
              <a:spcBef>
                <a:spcPts val="0"/>
              </a:spcBef>
              <a:spcAft>
                <a:spcPts val="0"/>
              </a:spcAft>
              <a:buSzPct val="100000"/>
              <a:buChar char="●"/>
            </a:pPr>
            <a:r>
              <a:rPr lang="en"/>
              <a:t>Risk of toggle sprawl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Migration Plan - High Level Overview</a:t>
            </a:r>
            <a:endParaRPr/>
          </a:p>
        </p:txBody>
      </p:sp>
      <p:sp>
        <p:nvSpPr>
          <p:cNvPr id="250" name="Google Shape;250;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100">
                <a:solidFill>
                  <a:schemeClr val="dk1"/>
                </a:solidFill>
              </a:rPr>
              <a:t>We’re embarking on a project to </a:t>
            </a:r>
            <a:r>
              <a:rPr b="1" lang="en" sz="1100">
                <a:solidFill>
                  <a:schemeClr val="dk1"/>
                </a:solidFill>
              </a:rPr>
              <a:t>modernize the entire online exam system</a:t>
            </a:r>
            <a:r>
              <a:rPr lang="en" sz="1100">
                <a:solidFill>
                  <a:schemeClr val="dk1"/>
                </a:solidFill>
              </a:rPr>
              <a:t>, moving it from its current monolithic architecture to a more </a:t>
            </a:r>
            <a:r>
              <a:rPr b="1" lang="en" sz="1100">
                <a:solidFill>
                  <a:schemeClr val="dk1"/>
                </a:solidFill>
              </a:rPr>
              <a:t>flexible, scalable, and secure microservices-based architecture</a:t>
            </a:r>
            <a:r>
              <a:rPr lang="en" sz="1100">
                <a:solidFill>
                  <a:schemeClr val="dk1"/>
                </a:solidFill>
              </a:rPr>
              <a:t>. This approach will allow us to handle growing demand, improve performance, and better meet security and regulatory requirements. The migration will be done in phases, ensuring a smooth transition without disrupting exam operations.</a:t>
            </a:r>
            <a:endParaRPr sz="1100">
              <a:solidFill>
                <a:schemeClr val="dk1"/>
              </a:solidFill>
            </a:endParaRPr>
          </a:p>
          <a:p>
            <a:pPr indent="0" lvl="0" marL="0" rtl="0" algn="l">
              <a:spcBef>
                <a:spcPts val="1200"/>
              </a:spcBef>
              <a:spcAft>
                <a:spcPts val="0"/>
              </a:spcAft>
              <a:buNone/>
            </a:pPr>
            <a:r>
              <a:rPr b="1" lang="en" sz="1100">
                <a:solidFill>
                  <a:schemeClr val="dk1"/>
                </a:solidFill>
              </a:rPr>
              <a:t>Key Areas of Focus in the Migration:</a:t>
            </a:r>
            <a:endParaRPr b="1"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System Modernization</a:t>
            </a:r>
            <a:r>
              <a:rPr lang="en" sz="1100">
                <a:solidFill>
                  <a:schemeClr val="dk1"/>
                </a:solidFill>
              </a:rPr>
              <a:t>:</a:t>
            </a:r>
            <a:endParaRPr sz="1100">
              <a:solidFill>
                <a:schemeClr val="dk1"/>
              </a:solidFill>
            </a:endParaRPr>
          </a:p>
          <a:p>
            <a:pPr indent="0" lvl="0" marL="914400" rtl="0" algn="l">
              <a:spcBef>
                <a:spcPts val="1200"/>
              </a:spcBef>
              <a:spcAft>
                <a:spcPts val="0"/>
              </a:spcAft>
              <a:buNone/>
            </a:pPr>
            <a:r>
              <a:rPr lang="en" sz="1100">
                <a:solidFill>
                  <a:schemeClr val="dk1"/>
                </a:solidFill>
              </a:rPr>
              <a:t>Transition the monolithic application (everything bundled into one) to </a:t>
            </a:r>
            <a:r>
              <a:rPr b="1" lang="en" sz="1100">
                <a:solidFill>
                  <a:schemeClr val="dk1"/>
                </a:solidFill>
              </a:rPr>
              <a:t>microservices</a:t>
            </a:r>
            <a:r>
              <a:rPr lang="en" sz="1100">
                <a:solidFill>
                  <a:schemeClr val="dk1"/>
                </a:solidFill>
              </a:rPr>
              <a:t> (smaller, self-contained services) that can be updated independently.</a:t>
            </a:r>
            <a:endParaRPr sz="1100">
              <a:solidFill>
                <a:schemeClr val="dk1"/>
              </a:solidFill>
            </a:endParaRPr>
          </a:p>
          <a:p>
            <a:pPr indent="0" lvl="0" marL="914400" rtl="0" algn="l">
              <a:spcBef>
                <a:spcPts val="1200"/>
              </a:spcBef>
              <a:spcAft>
                <a:spcPts val="0"/>
              </a:spcAft>
              <a:buNone/>
            </a:pPr>
            <a:r>
              <a:rPr lang="en" sz="1100">
                <a:solidFill>
                  <a:schemeClr val="dk1"/>
                </a:solidFill>
              </a:rPr>
              <a:t>For example, breaking out parts of the system like </a:t>
            </a:r>
            <a:r>
              <a:rPr b="1" lang="en" sz="1100">
                <a:solidFill>
                  <a:schemeClr val="dk1"/>
                </a:solidFill>
              </a:rPr>
              <a:t>question bank management</a:t>
            </a:r>
            <a:r>
              <a:rPr lang="en" sz="1100">
                <a:solidFill>
                  <a:schemeClr val="dk1"/>
                </a:solidFill>
              </a:rPr>
              <a:t>, </a:t>
            </a:r>
            <a:r>
              <a:rPr b="1" lang="en" sz="1100">
                <a:solidFill>
                  <a:schemeClr val="dk1"/>
                </a:solidFill>
              </a:rPr>
              <a:t>candidate profile management</a:t>
            </a:r>
            <a:r>
              <a:rPr lang="en" sz="1100">
                <a:solidFill>
                  <a:schemeClr val="dk1"/>
                </a:solidFill>
              </a:rPr>
              <a:t>, </a:t>
            </a:r>
            <a:r>
              <a:rPr b="1" lang="en" sz="1100">
                <a:solidFill>
                  <a:schemeClr val="dk1"/>
                </a:solidFill>
              </a:rPr>
              <a:t>exam delivery</a:t>
            </a:r>
            <a:r>
              <a:rPr lang="en" sz="1100">
                <a:solidFill>
                  <a:schemeClr val="dk1"/>
                </a:solidFill>
              </a:rPr>
              <a:t>, and </a:t>
            </a:r>
            <a:r>
              <a:rPr b="1" lang="en" sz="1100">
                <a:solidFill>
                  <a:schemeClr val="dk1"/>
                </a:solidFill>
              </a:rPr>
              <a:t>results processing</a:t>
            </a:r>
            <a:r>
              <a:rPr lang="en" sz="1100">
                <a:solidFill>
                  <a:schemeClr val="dk1"/>
                </a:solidFill>
              </a:rPr>
              <a:t> into individual services that can scale on-demand.</a:t>
            </a:r>
            <a:endParaRPr sz="1100">
              <a:solidFill>
                <a:schemeClr val="dk1"/>
              </a:solidFill>
            </a:endParaRPr>
          </a:p>
          <a:p>
            <a:pPr indent="0" lvl="0" marL="457200" rtl="0" algn="l">
              <a:spcBef>
                <a:spcPts val="1200"/>
              </a:spcBef>
              <a:spcAft>
                <a:spcPts val="1200"/>
              </a:spcAft>
              <a:buNone/>
            </a:pPr>
            <a:br>
              <a:rPr lang="en" sz="1100">
                <a:solidFill>
                  <a:schemeClr val="dk1"/>
                </a:solidFill>
              </a:rPr>
            </a:br>
            <a:br>
              <a:rPr lang="en" sz="1100">
                <a:solidFill>
                  <a:schemeClr val="dk1"/>
                </a:solidFill>
              </a:rPr>
            </a:b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Migration Plan - High Level Overview</a:t>
            </a:r>
            <a:endParaRPr/>
          </a:p>
        </p:txBody>
      </p:sp>
      <p:sp>
        <p:nvSpPr>
          <p:cNvPr id="256" name="Google Shape;256;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2. Database </a:t>
            </a:r>
            <a:r>
              <a:rPr b="1" lang="en" sz="1100">
                <a:solidFill>
                  <a:schemeClr val="dk1"/>
                </a:solidFill>
              </a:rPr>
              <a:t>Modernization</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Move from a </a:t>
            </a:r>
            <a:r>
              <a:rPr b="1" lang="en" sz="1100">
                <a:solidFill>
                  <a:schemeClr val="dk1"/>
                </a:solidFill>
              </a:rPr>
              <a:t>single, monolithic database</a:t>
            </a:r>
            <a:r>
              <a:rPr lang="en" sz="1100">
                <a:solidFill>
                  <a:schemeClr val="dk1"/>
                </a:solidFill>
              </a:rPr>
              <a:t> to multiple </a:t>
            </a:r>
            <a:r>
              <a:rPr b="1" lang="en" sz="1100">
                <a:solidFill>
                  <a:schemeClr val="dk1"/>
                </a:solidFill>
              </a:rPr>
              <a:t>smaller databases</a:t>
            </a:r>
            <a:r>
              <a:rPr lang="en" sz="1100">
                <a:solidFill>
                  <a:schemeClr val="dk1"/>
                </a:solidFill>
              </a:rPr>
              <a:t>, each optimized for different microservices (e.g., a service for managing exam questions, another for candidate data).</a:t>
            </a:r>
            <a:endParaRPr sz="1100">
              <a:solidFill>
                <a:schemeClr val="dk1"/>
              </a:solidFill>
            </a:endParaRPr>
          </a:p>
          <a:p>
            <a:pPr indent="0" lvl="0" marL="457200" rtl="0" algn="l">
              <a:spcBef>
                <a:spcPts val="1200"/>
              </a:spcBef>
              <a:spcAft>
                <a:spcPts val="0"/>
              </a:spcAft>
              <a:buNone/>
            </a:pPr>
            <a:r>
              <a:rPr lang="en" sz="1100">
                <a:solidFill>
                  <a:schemeClr val="dk1"/>
                </a:solidFill>
              </a:rPr>
              <a:t>Implement </a:t>
            </a:r>
            <a:r>
              <a:rPr b="1" lang="en" sz="1100">
                <a:solidFill>
                  <a:schemeClr val="dk1"/>
                </a:solidFill>
              </a:rPr>
              <a:t>real-time data synchronization</a:t>
            </a:r>
            <a:r>
              <a:rPr lang="en" sz="1100">
                <a:solidFill>
                  <a:schemeClr val="dk1"/>
                </a:solidFill>
              </a:rPr>
              <a:t> using tools like </a:t>
            </a:r>
            <a:r>
              <a:rPr b="1" lang="en" sz="1100">
                <a:solidFill>
                  <a:schemeClr val="dk1"/>
                </a:solidFill>
              </a:rPr>
              <a:t>Debezium</a:t>
            </a:r>
            <a:r>
              <a:rPr lang="en" sz="1100">
                <a:solidFill>
                  <a:schemeClr val="dk1"/>
                </a:solidFill>
              </a:rPr>
              <a:t> to keep the old and new systems in sync during the migration.</a:t>
            </a:r>
            <a:br>
              <a:rPr lang="en" sz="1100">
                <a:solidFill>
                  <a:schemeClr val="dk1"/>
                </a:solidFill>
              </a:rPr>
            </a:br>
            <a:endParaRPr sz="1100">
              <a:solidFill>
                <a:schemeClr val="dk1"/>
              </a:solidFill>
            </a:endParaRPr>
          </a:p>
          <a:p>
            <a:pPr indent="0" lvl="0" marL="0" rtl="0" algn="l">
              <a:spcBef>
                <a:spcPts val="1200"/>
              </a:spcBef>
              <a:spcAft>
                <a:spcPts val="0"/>
              </a:spcAft>
              <a:buNone/>
            </a:pPr>
            <a:r>
              <a:rPr b="1" lang="en" sz="1100">
                <a:solidFill>
                  <a:schemeClr val="dk1"/>
                </a:solidFill>
              </a:rPr>
              <a:t>3</a:t>
            </a:r>
            <a:r>
              <a:rPr lang="en" sz="1100">
                <a:solidFill>
                  <a:schemeClr val="dk1"/>
                </a:solidFill>
              </a:rPr>
              <a:t>. </a:t>
            </a:r>
            <a:r>
              <a:rPr b="1" lang="en" sz="1100">
                <a:solidFill>
                  <a:schemeClr val="dk1"/>
                </a:solidFill>
              </a:rPr>
              <a:t>Scalability &amp; Performance</a:t>
            </a:r>
            <a:r>
              <a:rPr lang="en" sz="1100">
                <a:solidFill>
                  <a:schemeClr val="dk1"/>
                </a:solidFill>
              </a:rPr>
              <a:t>:</a:t>
            </a:r>
            <a:endParaRPr sz="1100">
              <a:solidFill>
                <a:schemeClr val="dk1"/>
              </a:solidFill>
            </a:endParaRPr>
          </a:p>
          <a:p>
            <a:pPr indent="457200" lvl="0" marL="457200" rtl="0" algn="l">
              <a:spcBef>
                <a:spcPts val="1200"/>
              </a:spcBef>
              <a:spcAft>
                <a:spcPts val="0"/>
              </a:spcAft>
              <a:buNone/>
            </a:pPr>
            <a:br>
              <a:rPr lang="en" sz="1100">
                <a:solidFill>
                  <a:schemeClr val="dk1"/>
                </a:solidFill>
              </a:rPr>
            </a:br>
            <a:r>
              <a:rPr lang="en" sz="1100">
                <a:solidFill>
                  <a:schemeClr val="dk1"/>
                </a:solidFill>
              </a:rPr>
              <a:t>Implement tools like </a:t>
            </a:r>
            <a:r>
              <a:rPr b="1" lang="en" sz="1100">
                <a:solidFill>
                  <a:schemeClr val="dk1"/>
                </a:solidFill>
              </a:rPr>
              <a:t>Kafka</a:t>
            </a:r>
            <a:r>
              <a:rPr lang="en" sz="1100">
                <a:solidFill>
                  <a:schemeClr val="dk1"/>
                </a:solidFill>
              </a:rPr>
              <a:t> for real-time messaging between microservices, allowing us to process events like </a:t>
            </a:r>
            <a:r>
              <a:rPr b="1" lang="en" sz="1100">
                <a:solidFill>
                  <a:schemeClr val="dk1"/>
                </a:solidFill>
              </a:rPr>
              <a:t>exam submissions</a:t>
            </a:r>
            <a:r>
              <a:rPr lang="en" sz="1100">
                <a:solidFill>
                  <a:schemeClr val="dk1"/>
                </a:solidFill>
              </a:rPr>
              <a:t> or </a:t>
            </a:r>
            <a:r>
              <a:rPr b="1" lang="en" sz="1100">
                <a:solidFill>
                  <a:schemeClr val="dk1"/>
                </a:solidFill>
              </a:rPr>
              <a:t>real-time marking</a:t>
            </a:r>
            <a:r>
              <a:rPr lang="en" sz="1100">
                <a:solidFill>
                  <a:schemeClr val="dk1"/>
                </a:solidFill>
              </a:rPr>
              <a:t> efficiently and at scale.</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Migration Plan - High Level Overview</a:t>
            </a:r>
            <a:endParaRPr/>
          </a:p>
          <a:p>
            <a:pPr indent="0" lvl="0" marL="0" rtl="0" algn="l">
              <a:spcBef>
                <a:spcPts val="0"/>
              </a:spcBef>
              <a:spcAft>
                <a:spcPts val="0"/>
              </a:spcAft>
              <a:buNone/>
            </a:pPr>
            <a:r>
              <a:t/>
            </a:r>
            <a:endParaRPr/>
          </a:p>
        </p:txBody>
      </p:sp>
      <p:sp>
        <p:nvSpPr>
          <p:cNvPr id="262" name="Google Shape;262;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4. Security &amp; Compliance:</a:t>
            </a:r>
            <a:endParaRPr b="1" sz="1100">
              <a:solidFill>
                <a:schemeClr val="dk1"/>
              </a:solidFill>
            </a:endParaRPr>
          </a:p>
          <a:p>
            <a:pPr indent="0" lvl="0" marL="457200" rtl="0" algn="l">
              <a:spcBef>
                <a:spcPts val="1200"/>
              </a:spcBef>
              <a:spcAft>
                <a:spcPts val="0"/>
              </a:spcAft>
              <a:buNone/>
            </a:pPr>
            <a:r>
              <a:rPr lang="en" sz="1100">
                <a:solidFill>
                  <a:schemeClr val="dk1"/>
                </a:solidFill>
              </a:rPr>
              <a:t>Ensure that the new system meets the highest security standards by implementing </a:t>
            </a:r>
            <a:r>
              <a:rPr b="1" lang="en" sz="1100">
                <a:solidFill>
                  <a:schemeClr val="dk1"/>
                </a:solidFill>
              </a:rPr>
              <a:t>OAuth2</a:t>
            </a:r>
            <a:r>
              <a:rPr lang="en" sz="1100">
                <a:solidFill>
                  <a:schemeClr val="dk1"/>
                </a:solidFill>
              </a:rPr>
              <a:t> for secure authentication, </a:t>
            </a:r>
            <a:r>
              <a:rPr b="1" lang="en" sz="1100">
                <a:solidFill>
                  <a:schemeClr val="dk1"/>
                </a:solidFill>
              </a:rPr>
              <a:t>RBAC</a:t>
            </a:r>
            <a:r>
              <a:rPr lang="en" sz="1100">
                <a:solidFill>
                  <a:schemeClr val="dk1"/>
                </a:solidFill>
              </a:rPr>
              <a:t> for role-based access control, and </a:t>
            </a:r>
            <a:r>
              <a:rPr b="1" lang="en" sz="1100">
                <a:solidFill>
                  <a:schemeClr val="dk1"/>
                </a:solidFill>
              </a:rPr>
              <a:t>TLS</a:t>
            </a:r>
            <a:r>
              <a:rPr lang="en" sz="1100">
                <a:solidFill>
                  <a:schemeClr val="dk1"/>
                </a:solidFill>
              </a:rPr>
              <a:t> for encrypted data transmission.</a:t>
            </a:r>
            <a:endParaRPr sz="1100">
              <a:solidFill>
                <a:schemeClr val="dk1"/>
              </a:solidFill>
            </a:endParaRPr>
          </a:p>
          <a:p>
            <a:pPr indent="0" lvl="0" marL="457200" rtl="0" algn="l">
              <a:spcBef>
                <a:spcPts val="1200"/>
              </a:spcBef>
              <a:spcAft>
                <a:spcPts val="0"/>
              </a:spcAft>
              <a:buNone/>
            </a:pPr>
            <a:r>
              <a:rPr lang="en" sz="1100">
                <a:solidFill>
                  <a:schemeClr val="dk1"/>
                </a:solidFill>
              </a:rPr>
              <a:t>Tools like </a:t>
            </a:r>
            <a:r>
              <a:rPr b="1" lang="en" sz="1100">
                <a:solidFill>
                  <a:schemeClr val="dk1"/>
                </a:solidFill>
              </a:rPr>
              <a:t>Keycloak</a:t>
            </a:r>
            <a:r>
              <a:rPr lang="en" sz="1100">
                <a:solidFill>
                  <a:schemeClr val="dk1"/>
                </a:solidFill>
              </a:rPr>
              <a:t> will manage </a:t>
            </a:r>
            <a:r>
              <a:rPr b="1" lang="en" sz="1100">
                <a:solidFill>
                  <a:schemeClr val="dk1"/>
                </a:solidFill>
              </a:rPr>
              <a:t>authentication</a:t>
            </a:r>
            <a:r>
              <a:rPr lang="en" sz="1100">
                <a:solidFill>
                  <a:schemeClr val="dk1"/>
                </a:solidFill>
              </a:rPr>
              <a:t> and </a:t>
            </a:r>
            <a:r>
              <a:rPr b="1" lang="en" sz="1100">
                <a:solidFill>
                  <a:schemeClr val="dk1"/>
                </a:solidFill>
              </a:rPr>
              <a:t>authorization</a:t>
            </a:r>
            <a:r>
              <a:rPr lang="en" sz="1100">
                <a:solidFill>
                  <a:schemeClr val="dk1"/>
                </a:solidFill>
              </a:rPr>
              <a:t>, ensuring that only authorized users can access certain features of the system</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b="1" lang="en" sz="1100">
                <a:solidFill>
                  <a:schemeClr val="dk1"/>
                </a:solidFill>
              </a:rPr>
              <a:t>5. Continuous Deployment (CI/CD)</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Implement </a:t>
            </a:r>
            <a:r>
              <a:rPr b="1" lang="en" sz="1100">
                <a:solidFill>
                  <a:schemeClr val="dk1"/>
                </a:solidFill>
              </a:rPr>
              <a:t>automated CI/CD pipelines</a:t>
            </a:r>
            <a:r>
              <a:rPr lang="en" sz="1100">
                <a:solidFill>
                  <a:schemeClr val="dk1"/>
                </a:solidFill>
              </a:rPr>
              <a:t> for continuous testing, building, and deploying of the services to ensure fast and reliable updates to the system</a:t>
            </a:r>
            <a:endParaRPr sz="1100">
              <a:solidFill>
                <a:schemeClr val="dk1"/>
              </a:solidFill>
            </a:endParaRPr>
          </a:p>
          <a:p>
            <a:pPr indent="0" lvl="0" marL="457200" rtl="0" algn="l">
              <a:spcBef>
                <a:spcPts val="1200"/>
              </a:spcBef>
              <a:spcAft>
                <a:spcPts val="1200"/>
              </a:spcAft>
              <a:buNone/>
            </a:pPr>
            <a:r>
              <a:t/>
            </a:r>
            <a:endParaRPr sz="11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The Migration Plan - High Level Overview</a:t>
            </a:r>
            <a:endParaRPr/>
          </a:p>
        </p:txBody>
      </p:sp>
      <p:sp>
        <p:nvSpPr>
          <p:cNvPr id="268" name="Google Shape;268;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6. Gradual Transition</a:t>
            </a:r>
            <a:r>
              <a:rPr lang="en" sz="1100">
                <a:solidFill>
                  <a:schemeClr val="dk1"/>
                </a:solidFill>
              </a:rPr>
              <a:t>:</a:t>
            </a:r>
            <a:endParaRPr sz="1100">
              <a:solidFill>
                <a:schemeClr val="dk1"/>
              </a:solidFill>
            </a:endParaRPr>
          </a:p>
          <a:p>
            <a:pPr indent="0" lvl="0" marL="457200" rtl="0" algn="l">
              <a:spcBef>
                <a:spcPts val="1200"/>
              </a:spcBef>
              <a:spcAft>
                <a:spcPts val="0"/>
              </a:spcAft>
              <a:buNone/>
            </a:pPr>
            <a:r>
              <a:rPr lang="en" sz="1100">
                <a:solidFill>
                  <a:schemeClr val="dk1"/>
                </a:solidFill>
              </a:rPr>
              <a:t>Migrate the system </a:t>
            </a:r>
            <a:r>
              <a:rPr b="1" lang="en" sz="1100">
                <a:solidFill>
                  <a:schemeClr val="dk1"/>
                </a:solidFill>
              </a:rPr>
              <a:t>in phases</a:t>
            </a:r>
            <a:r>
              <a:rPr lang="en" sz="1100">
                <a:solidFill>
                  <a:schemeClr val="dk1"/>
                </a:solidFill>
              </a:rPr>
              <a:t>, starting with </a:t>
            </a:r>
            <a:r>
              <a:rPr b="1" lang="en" sz="1100">
                <a:solidFill>
                  <a:schemeClr val="dk1"/>
                </a:solidFill>
              </a:rPr>
              <a:t>read-only services</a:t>
            </a:r>
            <a:r>
              <a:rPr lang="en" sz="1100">
                <a:solidFill>
                  <a:schemeClr val="dk1"/>
                </a:solidFill>
              </a:rPr>
              <a:t> (like the question bank) and progressing to </a:t>
            </a:r>
            <a:r>
              <a:rPr b="1" lang="en" sz="1100">
                <a:solidFill>
                  <a:schemeClr val="dk1"/>
                </a:solidFill>
              </a:rPr>
              <a:t>write-heavy services</a:t>
            </a:r>
            <a:r>
              <a:rPr lang="en" sz="1100">
                <a:solidFill>
                  <a:schemeClr val="dk1"/>
                </a:solidFill>
              </a:rPr>
              <a:t> (like exam delivery and submission).</a:t>
            </a:r>
            <a:br>
              <a:rPr lang="en" sz="1100">
                <a:solidFill>
                  <a:schemeClr val="dk1"/>
                </a:solidFill>
              </a:rPr>
            </a:br>
            <a:endParaRPr sz="1100">
              <a:solidFill>
                <a:schemeClr val="dk1"/>
              </a:solidFill>
            </a:endParaRPr>
          </a:p>
          <a:p>
            <a:pPr indent="457200" lvl="0" marL="0" rtl="0" algn="l">
              <a:spcBef>
                <a:spcPts val="1200"/>
              </a:spcBef>
              <a:spcAft>
                <a:spcPts val="1200"/>
              </a:spcAft>
              <a:buNone/>
            </a:pPr>
            <a:r>
              <a:rPr lang="en" sz="1100">
                <a:solidFill>
                  <a:schemeClr val="dk1"/>
                </a:solidFill>
              </a:rPr>
              <a:t>During the migration, the old and new systems will run in parallel to ensure no disruption to exam users.</a:t>
            </a:r>
            <a:br>
              <a:rPr lang="en" sz="1100">
                <a:solidFill>
                  <a:schemeClr val="dk1"/>
                </a:solidFill>
              </a:rPr>
            </a:br>
            <a:br>
              <a:rPr lang="en" sz="1100">
                <a:solidFill>
                  <a:schemeClr val="dk1"/>
                </a:solidFill>
              </a:rPr>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b="1" lang="en" sz="1800"/>
              <a:t>Strangling and Domain Decomposition with Feature Toggling</a:t>
            </a:r>
            <a:endParaRPr sz="1800"/>
          </a:p>
        </p:txBody>
      </p:sp>
      <p:sp>
        <p:nvSpPr>
          <p:cNvPr id="274" name="Google Shape;27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I have chosen a combination of three Migration Design Patterns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Domain-Driven Decomposition</a:t>
            </a:r>
            <a:endParaRPr b="1" sz="1100">
              <a:solidFill>
                <a:schemeClr val="dk1"/>
              </a:solidFill>
            </a:endParaRPr>
          </a:p>
          <a:p>
            <a:pPr indent="457200" lvl="0" marL="0" rtl="0" algn="l">
              <a:spcBef>
                <a:spcPts val="1200"/>
              </a:spcBef>
              <a:spcAft>
                <a:spcPts val="0"/>
              </a:spcAft>
              <a:buClr>
                <a:schemeClr val="dk1"/>
              </a:buClr>
              <a:buSzPts val="1100"/>
              <a:buFont typeface="Arial"/>
              <a:buNone/>
            </a:pPr>
            <a:r>
              <a:rPr lang="en" sz="1100">
                <a:solidFill>
                  <a:schemeClr val="dk1"/>
                </a:solidFill>
              </a:rPr>
              <a:t>Analyzing the monolith and defining the target architecture</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Strangler Fig Pattern</a:t>
            </a:r>
            <a:r>
              <a:rPr lang="en" sz="1100">
                <a:solidFill>
                  <a:schemeClr val="dk1"/>
                </a:solidFill>
              </a:rPr>
              <a:t> </a:t>
            </a:r>
            <a:endParaRPr sz="1100">
              <a:solidFill>
                <a:schemeClr val="dk1"/>
              </a:solidFill>
            </a:endParaRPr>
          </a:p>
          <a:p>
            <a:pPr indent="457200" lvl="0" marL="0" rtl="0" algn="l">
              <a:spcBef>
                <a:spcPts val="1200"/>
              </a:spcBef>
              <a:spcAft>
                <a:spcPts val="0"/>
              </a:spcAft>
              <a:buClr>
                <a:schemeClr val="dk1"/>
              </a:buClr>
              <a:buSzPts val="1100"/>
              <a:buFont typeface="Arial"/>
              <a:buNone/>
            </a:pPr>
            <a:r>
              <a:rPr lang="en" sz="1100">
                <a:solidFill>
                  <a:schemeClr val="dk1"/>
                </a:solidFill>
              </a:rPr>
              <a:t>This is where the actual migration begins — strangling the monolith, piece by piece:  </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Feature Toggle/Incremental Rollouts</a:t>
            </a:r>
            <a:r>
              <a:rPr lang="en" sz="1100">
                <a:solidFill>
                  <a:schemeClr val="dk1"/>
                </a:solidFill>
              </a:rPr>
              <a:t>. </a:t>
            </a:r>
            <a:endParaRPr sz="1100">
              <a:solidFill>
                <a:schemeClr val="dk1"/>
              </a:solidFill>
            </a:endParaRPr>
          </a:p>
          <a:p>
            <a:pPr indent="457200" lvl="0" marL="0" rtl="0" algn="l">
              <a:spcBef>
                <a:spcPts val="1200"/>
              </a:spcBef>
              <a:spcAft>
                <a:spcPts val="1200"/>
              </a:spcAft>
              <a:buNone/>
            </a:pPr>
            <a:r>
              <a:rPr lang="en" sz="1100">
                <a:solidFill>
                  <a:schemeClr val="dk1"/>
                </a:solidFill>
              </a:rPr>
              <a:t>Controlling runtime behavior without deploying new code</a:t>
            </a:r>
            <a:endParaRPr sz="11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285"/>
              <a:buFont typeface="Arial"/>
              <a:buNone/>
            </a:pPr>
            <a:r>
              <a:rPr lang="en"/>
              <a:t>Domain-Driven Decomposition Tasks</a:t>
            </a:r>
            <a:endParaRPr/>
          </a:p>
        </p:txBody>
      </p:sp>
      <p:sp>
        <p:nvSpPr>
          <p:cNvPr id="280" name="Google Shape;280;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81" name="Google Shape;281;p50"/>
          <p:cNvGraphicFramePr/>
          <p:nvPr/>
        </p:nvGraphicFramePr>
        <p:xfrm>
          <a:off x="413100" y="1199725"/>
          <a:ext cx="3000000" cy="3000000"/>
        </p:xfrm>
        <a:graphic>
          <a:graphicData uri="http://schemas.openxmlformats.org/drawingml/2006/table">
            <a:tbl>
              <a:tblPr>
                <a:noFill/>
                <a:tableStyleId>{0693D3E1-0061-4188-AB45-018CE95DF4DF}</a:tableStyleId>
              </a:tblPr>
              <a:tblGrid>
                <a:gridCol w="2364775"/>
                <a:gridCol w="5721850"/>
              </a:tblGrid>
              <a:tr h="381000">
                <a:tc>
                  <a:txBody>
                    <a:bodyPr/>
                    <a:lstStyle/>
                    <a:p>
                      <a:pPr indent="0" lvl="0" marL="0" rtl="0" algn="l">
                        <a:spcBef>
                          <a:spcPts val="0"/>
                        </a:spcBef>
                        <a:spcAft>
                          <a:spcPts val="0"/>
                        </a:spcAft>
                        <a:buNone/>
                      </a:pPr>
                      <a:r>
                        <a:rPr lang="en"/>
                        <a:t>Domain Modeling</a:t>
                      </a:r>
                      <a:endParaRPr/>
                    </a:p>
                  </a:txBody>
                  <a:tcPr marT="91425" marB="91425" marR="91425" marL="91425"/>
                </a:tc>
                <a:tc>
                  <a:txBody>
                    <a:bodyPr/>
                    <a:lstStyle/>
                    <a:p>
                      <a:pPr indent="0" lvl="0" marL="0" rtl="0" algn="l">
                        <a:spcBef>
                          <a:spcPts val="0"/>
                        </a:spcBef>
                        <a:spcAft>
                          <a:spcPts val="0"/>
                        </a:spcAft>
                        <a:buNone/>
                      </a:pPr>
                      <a:r>
                        <a:rPr lang="en"/>
                        <a:t>Identify bounded contexts and candidate services (e.g., QuestionBankService, CandidateService)</a:t>
                      </a:r>
                      <a:endParaRPr/>
                    </a:p>
                  </a:txBody>
                  <a:tcPr marT="91425" marB="91425" marR="91425" marL="91425"/>
                </a:tc>
              </a:tr>
              <a:tr h="381000">
                <a:tc>
                  <a:txBody>
                    <a:bodyPr/>
                    <a:lstStyle/>
                    <a:p>
                      <a:pPr indent="0" lvl="0" marL="0" rtl="0" algn="l">
                        <a:spcBef>
                          <a:spcPts val="0"/>
                        </a:spcBef>
                        <a:spcAft>
                          <a:spcPts val="0"/>
                        </a:spcAft>
                        <a:buNone/>
                      </a:pPr>
                      <a:r>
                        <a:rPr lang="en"/>
                        <a:t>Data Ownership</a:t>
                      </a:r>
                      <a:endParaRPr/>
                    </a:p>
                  </a:txBody>
                  <a:tcPr marT="91425" marB="91425" marR="91425" marL="91425"/>
                </a:tc>
                <a:tc>
                  <a:txBody>
                    <a:bodyPr/>
                    <a:lstStyle/>
                    <a:p>
                      <a:pPr indent="0" lvl="0" marL="0" rtl="0" algn="l">
                        <a:spcBef>
                          <a:spcPts val="0"/>
                        </a:spcBef>
                        <a:spcAft>
                          <a:spcPts val="0"/>
                        </a:spcAft>
                        <a:buNone/>
                      </a:pPr>
                      <a:r>
                        <a:rPr lang="en"/>
                        <a:t>Design how data will be split per microservice. Decide which service owns which tables</a:t>
                      </a:r>
                      <a:endParaRPr/>
                    </a:p>
                  </a:txBody>
                  <a:tcPr marT="91425" marB="91425" marR="91425" marL="91425"/>
                </a:tc>
              </a:tr>
              <a:tr h="381000">
                <a:tc>
                  <a:txBody>
                    <a:bodyPr/>
                    <a:lstStyle/>
                    <a:p>
                      <a:pPr indent="0" lvl="0" marL="0" rtl="0" algn="l">
                        <a:spcBef>
                          <a:spcPts val="0"/>
                        </a:spcBef>
                        <a:spcAft>
                          <a:spcPts val="0"/>
                        </a:spcAft>
                        <a:buNone/>
                      </a:pPr>
                      <a:r>
                        <a:rPr lang="en"/>
                        <a:t>Service Contracts</a:t>
                      </a:r>
                      <a:endParaRPr/>
                    </a:p>
                  </a:txBody>
                  <a:tcPr marT="91425" marB="91425" marR="91425" marL="91425"/>
                </a:tc>
                <a:tc>
                  <a:txBody>
                    <a:bodyPr/>
                    <a:lstStyle/>
                    <a:p>
                      <a:pPr indent="0" lvl="0" marL="0" rtl="0" algn="l">
                        <a:spcBef>
                          <a:spcPts val="0"/>
                        </a:spcBef>
                        <a:spcAft>
                          <a:spcPts val="0"/>
                        </a:spcAft>
                        <a:buNone/>
                      </a:pPr>
                      <a:r>
                        <a:rPr lang="en"/>
                        <a:t>Define service APIs, events, and data flows</a:t>
                      </a:r>
                      <a:endParaRPr/>
                    </a:p>
                  </a:txBody>
                  <a:tcPr marT="91425" marB="91425" marR="91425" marL="91425"/>
                </a:tc>
              </a:tr>
              <a:tr h="381000">
                <a:tc>
                  <a:txBody>
                    <a:bodyPr/>
                    <a:lstStyle/>
                    <a:p>
                      <a:pPr indent="0" lvl="0" marL="0" rtl="0" algn="l">
                        <a:spcBef>
                          <a:spcPts val="0"/>
                        </a:spcBef>
                        <a:spcAft>
                          <a:spcPts val="0"/>
                        </a:spcAft>
                        <a:buNone/>
                      </a:pPr>
                      <a:r>
                        <a:rPr lang="en"/>
                        <a:t>Database Decomposition</a:t>
                      </a:r>
                      <a:endParaRPr/>
                    </a:p>
                  </a:txBody>
                  <a:tcPr marT="91425" marB="91425" marR="91425" marL="91425"/>
                </a:tc>
                <a:tc>
                  <a:txBody>
                    <a:bodyPr/>
                    <a:lstStyle/>
                    <a:p>
                      <a:pPr indent="0" lvl="0" marL="0" rtl="0" algn="l">
                        <a:spcBef>
                          <a:spcPts val="0"/>
                        </a:spcBef>
                        <a:spcAft>
                          <a:spcPts val="0"/>
                        </a:spcAft>
                        <a:buNone/>
                      </a:pPr>
                      <a:r>
                        <a:rPr lang="en"/>
                        <a:t>Map monolithic schemas to service-specific schemas or table</a:t>
                      </a:r>
                      <a:endParaRPr/>
                    </a:p>
                  </a:txBody>
                  <a:tcPr marT="91425" marB="91425" marR="91425" marL="91425"/>
                </a:tc>
              </a:tr>
              <a:tr h="381000">
                <a:tc>
                  <a:txBody>
                    <a:bodyPr/>
                    <a:lstStyle/>
                    <a:p>
                      <a:pPr indent="0" lvl="0" marL="0" rtl="0" algn="l">
                        <a:spcBef>
                          <a:spcPts val="0"/>
                        </a:spcBef>
                        <a:spcAft>
                          <a:spcPts val="0"/>
                        </a:spcAft>
                        <a:buNone/>
                      </a:pPr>
                      <a:r>
                        <a:rPr lang="en"/>
                        <a:t>Initial Code Refactor</a:t>
                      </a:r>
                      <a:endParaRPr/>
                    </a:p>
                  </a:txBody>
                  <a:tcPr marT="91425" marB="91425" marR="91425" marL="91425"/>
                </a:tc>
                <a:tc>
                  <a:txBody>
                    <a:bodyPr/>
                    <a:lstStyle/>
                    <a:p>
                      <a:pPr indent="0" lvl="0" marL="0" rtl="0" algn="l">
                        <a:spcBef>
                          <a:spcPts val="0"/>
                        </a:spcBef>
                        <a:spcAft>
                          <a:spcPts val="0"/>
                        </a:spcAft>
                        <a:buNone/>
                      </a:pPr>
                      <a:r>
                        <a:rPr lang="en"/>
                        <a:t>Create facades/adapters in the monolith to isolate modules</a:t>
                      </a:r>
                      <a:endParaRPr/>
                    </a:p>
                  </a:txBody>
                  <a:tcPr marT="91425" marB="91425" marR="91425" marL="91425"/>
                </a:tc>
              </a:tr>
              <a:tr h="381000">
                <a:tc>
                  <a:txBody>
                    <a:bodyPr/>
                    <a:lstStyle/>
                    <a:p>
                      <a:pPr indent="0" lvl="0" marL="0" rtl="0" algn="l">
                        <a:spcBef>
                          <a:spcPts val="0"/>
                        </a:spcBef>
                        <a:spcAft>
                          <a:spcPts val="0"/>
                        </a:spcAft>
                        <a:buNone/>
                      </a:pPr>
                      <a:r>
                        <a:rPr lang="en"/>
                        <a:t>Platform Setup</a:t>
                      </a:r>
                      <a:endParaRPr/>
                    </a:p>
                  </a:txBody>
                  <a:tcPr marT="91425" marB="91425" marR="91425" marL="91425"/>
                </a:tc>
                <a:tc>
                  <a:txBody>
                    <a:bodyPr/>
                    <a:lstStyle/>
                    <a:p>
                      <a:pPr indent="0" lvl="0" marL="0" rtl="0" algn="l">
                        <a:spcBef>
                          <a:spcPts val="0"/>
                        </a:spcBef>
                        <a:spcAft>
                          <a:spcPts val="0"/>
                        </a:spcAft>
                        <a:buNone/>
                      </a:pPr>
                      <a:r>
                        <a:rPr lang="en"/>
                        <a:t>Prepare infrastructure for individual microservices (CI/CD, logging, metrics, health checks, etc.)</a:t>
                      </a:r>
                      <a:endParaRPr/>
                    </a:p>
                  </a:txBody>
                  <a:tcPr marT="91425" marB="91425" marR="91425" marL="91425"/>
                </a:tc>
              </a:tr>
              <a:tr h="381000">
                <a:tc>
                  <a:txBody>
                    <a:bodyPr/>
                    <a:lstStyle/>
                    <a:p>
                      <a:pPr indent="0" lvl="0" marL="0" rtl="0" algn="l">
                        <a:spcBef>
                          <a:spcPts val="0"/>
                        </a:spcBef>
                        <a:spcAft>
                          <a:spcPts val="0"/>
                        </a:spcAft>
                        <a:buNone/>
                      </a:pPr>
                      <a:r>
                        <a:rPr lang="en"/>
                        <a:t>Tooling Decisions</a:t>
                      </a:r>
                      <a:endParaRPr/>
                    </a:p>
                  </a:txBody>
                  <a:tcPr marT="91425" marB="91425" marR="91425" marL="91425"/>
                </a:tc>
                <a:tc>
                  <a:txBody>
                    <a:bodyPr/>
                    <a:lstStyle/>
                    <a:p>
                      <a:pPr indent="0" lvl="0" marL="0" rtl="0" algn="l">
                        <a:spcBef>
                          <a:spcPts val="0"/>
                        </a:spcBef>
                        <a:spcAft>
                          <a:spcPts val="0"/>
                        </a:spcAft>
                        <a:buNone/>
                      </a:pPr>
                      <a:r>
                        <a:rPr lang="en"/>
                        <a:t>Choose tools like Flyway, Debezium, Kafka, Kubernetes, React, API Gateway etc.</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en"/>
              <a:t>Strangler Pattern Tasks</a:t>
            </a:r>
            <a:endParaRPr/>
          </a:p>
        </p:txBody>
      </p:sp>
      <p:sp>
        <p:nvSpPr>
          <p:cNvPr id="287" name="Google Shape;287;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t/>
            </a:r>
            <a:endParaRPr b="1" sz="1300">
              <a:solidFill>
                <a:schemeClr val="dk1"/>
              </a:solidFill>
            </a:endParaRPr>
          </a:p>
          <a:p>
            <a:pPr indent="0" lvl="0" marL="0" rtl="0" algn="l">
              <a:spcBef>
                <a:spcPts val="1400"/>
              </a:spcBef>
              <a:spcAft>
                <a:spcPts val="400"/>
              </a:spcAft>
              <a:buNone/>
            </a:pPr>
            <a:r>
              <a:t/>
            </a:r>
            <a:endParaRPr b="1" sz="1300">
              <a:solidFill>
                <a:schemeClr val="dk1"/>
              </a:solidFill>
            </a:endParaRPr>
          </a:p>
        </p:txBody>
      </p:sp>
      <p:graphicFrame>
        <p:nvGraphicFramePr>
          <p:cNvPr id="288" name="Google Shape;288;p51"/>
          <p:cNvGraphicFramePr/>
          <p:nvPr/>
        </p:nvGraphicFramePr>
        <p:xfrm>
          <a:off x="311700" y="1017725"/>
          <a:ext cx="3000000" cy="3000000"/>
        </p:xfrm>
        <a:graphic>
          <a:graphicData uri="http://schemas.openxmlformats.org/drawingml/2006/table">
            <a:tbl>
              <a:tblPr>
                <a:noFill/>
                <a:tableStyleId>{0693D3E1-0061-4188-AB45-018CE95DF4DF}</a:tableStyleId>
              </a:tblPr>
              <a:tblGrid>
                <a:gridCol w="2203600"/>
                <a:gridCol w="6075650"/>
              </a:tblGrid>
              <a:tr h="405825">
                <a:tc>
                  <a:txBody>
                    <a:bodyPr/>
                    <a:lstStyle/>
                    <a:p>
                      <a:pPr indent="0" lvl="0" marL="0" rtl="0" algn="l">
                        <a:spcBef>
                          <a:spcPts val="0"/>
                        </a:spcBef>
                        <a:spcAft>
                          <a:spcPts val="0"/>
                        </a:spcAft>
                        <a:buNone/>
                      </a:pPr>
                      <a:r>
                        <a:rPr lang="en"/>
                        <a:t>API Gateway Routing</a:t>
                      </a:r>
                      <a:endParaRPr/>
                    </a:p>
                  </a:txBody>
                  <a:tcPr marT="91425" marB="91425" marR="91425" marL="91425"/>
                </a:tc>
                <a:tc>
                  <a:txBody>
                    <a:bodyPr/>
                    <a:lstStyle/>
                    <a:p>
                      <a:pPr indent="0" lvl="0" marL="0" rtl="0" algn="l">
                        <a:spcBef>
                          <a:spcPts val="0"/>
                        </a:spcBef>
                        <a:spcAft>
                          <a:spcPts val="0"/>
                        </a:spcAft>
                        <a:buNone/>
                      </a:pPr>
                      <a:r>
                        <a:rPr lang="en"/>
                        <a:t>Route specific endpoints to new microservices (e.g., /questions to QuestionBankService)</a:t>
                      </a:r>
                      <a:endParaRPr/>
                    </a:p>
                  </a:txBody>
                  <a:tcPr marT="91425" marB="91425" marR="91425" marL="91425"/>
                </a:tc>
              </a:tr>
              <a:tr h="379600">
                <a:tc>
                  <a:txBody>
                    <a:bodyPr/>
                    <a:lstStyle/>
                    <a:p>
                      <a:pPr indent="0" lvl="0" marL="0" rtl="0" algn="l">
                        <a:spcBef>
                          <a:spcPts val="0"/>
                        </a:spcBef>
                        <a:spcAft>
                          <a:spcPts val="0"/>
                        </a:spcAft>
                        <a:buNone/>
                      </a:pPr>
                      <a:r>
                        <a:rPr lang="en"/>
                        <a:t>Data Dual-Writes or Sync</a:t>
                      </a:r>
                      <a:endParaRPr/>
                    </a:p>
                  </a:txBody>
                  <a:tcPr marT="91425" marB="91425" marR="91425" marL="91425"/>
                </a:tc>
                <a:tc>
                  <a:txBody>
                    <a:bodyPr/>
                    <a:lstStyle/>
                    <a:p>
                      <a:pPr indent="0" lvl="0" marL="0" rtl="0" algn="l">
                        <a:spcBef>
                          <a:spcPts val="0"/>
                        </a:spcBef>
                        <a:spcAft>
                          <a:spcPts val="0"/>
                        </a:spcAft>
                        <a:buNone/>
                      </a:pPr>
                      <a:r>
                        <a:rPr lang="en"/>
                        <a:t>Use Debezium for CDC or dual-writes for services now owning their data</a:t>
                      </a:r>
                      <a:endParaRPr/>
                    </a:p>
                  </a:txBody>
                  <a:tcPr marT="91425" marB="91425" marR="91425" marL="91425"/>
                </a:tc>
              </a:tr>
              <a:tr h="379600">
                <a:tc>
                  <a:txBody>
                    <a:bodyPr/>
                    <a:lstStyle/>
                    <a:p>
                      <a:pPr indent="0" lvl="0" marL="0" rtl="0" algn="l">
                        <a:spcBef>
                          <a:spcPts val="0"/>
                        </a:spcBef>
                        <a:spcAft>
                          <a:spcPts val="0"/>
                        </a:spcAft>
                        <a:buNone/>
                      </a:pPr>
                      <a:r>
                        <a:rPr lang="en"/>
                        <a:t>Step-by-step Migration</a:t>
                      </a:r>
                      <a:endParaRPr/>
                    </a:p>
                  </a:txBody>
                  <a:tcPr marT="91425" marB="91425" marR="91425" marL="91425"/>
                </a:tc>
                <a:tc>
                  <a:txBody>
                    <a:bodyPr/>
                    <a:lstStyle/>
                    <a:p>
                      <a:pPr indent="0" lvl="0" marL="0" rtl="0" algn="l">
                        <a:spcBef>
                          <a:spcPts val="0"/>
                        </a:spcBef>
                        <a:spcAft>
                          <a:spcPts val="0"/>
                        </a:spcAft>
                        <a:buNone/>
                      </a:pPr>
                      <a:r>
                        <a:rPr lang="en"/>
                        <a:t>Replace monolith functionality endpoint-by-endpoint or screen-by-screen</a:t>
                      </a:r>
                      <a:endParaRPr/>
                    </a:p>
                  </a:txBody>
                  <a:tcPr marT="91425" marB="91425" marR="91425" marL="91425"/>
                </a:tc>
              </a:tr>
              <a:tr h="379600">
                <a:tc>
                  <a:txBody>
                    <a:bodyPr/>
                    <a:lstStyle/>
                    <a:p>
                      <a:pPr indent="0" lvl="0" marL="0" rtl="0" algn="l">
                        <a:spcBef>
                          <a:spcPts val="0"/>
                        </a:spcBef>
                        <a:spcAft>
                          <a:spcPts val="0"/>
                        </a:spcAft>
                        <a:buNone/>
                      </a:pPr>
                      <a:r>
                        <a:rPr lang="en"/>
                        <a:t>UI Changes</a:t>
                      </a:r>
                      <a:endParaRPr/>
                    </a:p>
                  </a:txBody>
                  <a:tcPr marT="91425" marB="91425" marR="91425" marL="91425"/>
                </a:tc>
                <a:tc>
                  <a:txBody>
                    <a:bodyPr/>
                    <a:lstStyle/>
                    <a:p>
                      <a:pPr indent="0" lvl="0" marL="0" rtl="0" algn="l">
                        <a:spcBef>
                          <a:spcPts val="0"/>
                        </a:spcBef>
                        <a:spcAft>
                          <a:spcPts val="0"/>
                        </a:spcAft>
                        <a:buNone/>
                      </a:pPr>
                      <a:r>
                        <a:rPr lang="en"/>
                        <a:t>Re-point frontend to new APIs gradually</a:t>
                      </a:r>
                      <a:endParaRPr/>
                    </a:p>
                  </a:txBody>
                  <a:tcPr marT="91425" marB="91425" marR="91425" marL="91425"/>
                </a:tc>
              </a:tr>
              <a:tr h="379600">
                <a:tc>
                  <a:txBody>
                    <a:bodyPr/>
                    <a:lstStyle/>
                    <a:p>
                      <a:pPr indent="0" lvl="0" marL="0" rtl="0" algn="l">
                        <a:spcBef>
                          <a:spcPts val="0"/>
                        </a:spcBef>
                        <a:spcAft>
                          <a:spcPts val="0"/>
                        </a:spcAft>
                        <a:buNone/>
                      </a:pPr>
                      <a:r>
                        <a:rPr lang="en"/>
                        <a:t>Remove Monolith Logic</a:t>
                      </a:r>
                      <a:endParaRPr/>
                    </a:p>
                  </a:txBody>
                  <a:tcPr marT="91425" marB="91425" marR="91425" marL="91425"/>
                </a:tc>
                <a:tc>
                  <a:txBody>
                    <a:bodyPr/>
                    <a:lstStyle/>
                    <a:p>
                      <a:pPr indent="0" lvl="0" marL="0" rtl="0" algn="l">
                        <a:spcBef>
                          <a:spcPts val="0"/>
                        </a:spcBef>
                        <a:spcAft>
                          <a:spcPts val="0"/>
                        </a:spcAft>
                        <a:buNone/>
                      </a:pPr>
                      <a:r>
                        <a:rPr lang="en"/>
                        <a:t>Delete functionality from monolith as it’s replaced in microservices</a:t>
                      </a:r>
                      <a:endParaRPr/>
                    </a:p>
                  </a:txBody>
                  <a:tcPr marT="91425" marB="91425" marR="91425" marL="91425"/>
                </a:tc>
              </a:tr>
              <a:tr h="379600">
                <a:tc>
                  <a:txBody>
                    <a:bodyPr/>
                    <a:lstStyle/>
                    <a:p>
                      <a:pPr indent="0" lvl="0" marL="0" rtl="0" algn="l">
                        <a:spcBef>
                          <a:spcPts val="0"/>
                        </a:spcBef>
                        <a:spcAft>
                          <a:spcPts val="0"/>
                        </a:spcAft>
                        <a:buNone/>
                      </a:pPr>
                      <a:r>
                        <a:rPr lang="en"/>
                        <a:t>Side-by-side Validation</a:t>
                      </a:r>
                      <a:endParaRPr/>
                    </a:p>
                  </a:txBody>
                  <a:tcPr marT="91425" marB="91425" marR="91425" marL="91425"/>
                </a:tc>
                <a:tc>
                  <a:txBody>
                    <a:bodyPr/>
                    <a:lstStyle/>
                    <a:p>
                      <a:pPr indent="0" lvl="0" marL="0" rtl="0" algn="l">
                        <a:spcBef>
                          <a:spcPts val="0"/>
                        </a:spcBef>
                        <a:spcAft>
                          <a:spcPts val="0"/>
                        </a:spcAft>
                        <a:buNone/>
                      </a:pPr>
                      <a:r>
                        <a:rPr lang="en"/>
                        <a:t>Run services in parallel to compare results during migration</a:t>
                      </a:r>
                      <a:endParaRPr/>
                    </a:p>
                  </a:txBody>
                  <a:tcPr marT="91425" marB="91425" marR="91425" marL="91425"/>
                </a:tc>
              </a:tr>
              <a:tr h="379600">
                <a:tc>
                  <a:txBody>
                    <a:bodyPr/>
                    <a:lstStyle/>
                    <a:p>
                      <a:pPr indent="0" lvl="0" marL="0" rtl="0" algn="l">
                        <a:spcBef>
                          <a:spcPts val="0"/>
                        </a:spcBef>
                        <a:spcAft>
                          <a:spcPts val="0"/>
                        </a:spcAft>
                        <a:buNone/>
                      </a:pPr>
                      <a:r>
                        <a:rPr lang="en"/>
                        <a:t>Database Cutover</a:t>
                      </a:r>
                      <a:endParaRPr/>
                    </a:p>
                  </a:txBody>
                  <a:tcPr marT="91425" marB="91425" marR="91425" marL="91425"/>
                </a:tc>
                <a:tc>
                  <a:txBody>
                    <a:bodyPr/>
                    <a:lstStyle/>
                    <a:p>
                      <a:pPr indent="0" lvl="0" marL="0" rtl="0" algn="l">
                        <a:spcBef>
                          <a:spcPts val="0"/>
                        </a:spcBef>
                        <a:spcAft>
                          <a:spcPts val="0"/>
                        </a:spcAft>
                        <a:buNone/>
                      </a:pPr>
                      <a:r>
                        <a:rPr lang="en"/>
                        <a:t>S</a:t>
                      </a:r>
                      <a:r>
                        <a:rPr lang="en"/>
                        <a:t>witch from monolith database to service-owned schema when stable</a:t>
                      </a:r>
                      <a:endParaRPr/>
                    </a:p>
                  </a:txBody>
                  <a:tcPr marT="91425" marB="91425" marR="91425" marL="91425"/>
                </a:tc>
              </a:tr>
              <a:tr h="379600">
                <a:tc>
                  <a:txBody>
                    <a:bodyPr/>
                    <a:lstStyle/>
                    <a:p>
                      <a:pPr indent="0" lvl="0" marL="0" rtl="0" algn="l">
                        <a:spcBef>
                          <a:spcPts val="0"/>
                        </a:spcBef>
                        <a:spcAft>
                          <a:spcPts val="0"/>
                        </a:spcAft>
                        <a:buNone/>
                      </a:pPr>
                      <a:r>
                        <a:rPr lang="en"/>
                        <a:t>Monitoring &amp; Metrics</a:t>
                      </a:r>
                      <a:endParaRPr/>
                    </a:p>
                  </a:txBody>
                  <a:tcPr marT="91425" marB="91425" marR="91425" marL="91425"/>
                </a:tc>
                <a:tc>
                  <a:txBody>
                    <a:bodyPr/>
                    <a:lstStyle/>
                    <a:p>
                      <a:pPr indent="0" lvl="0" marL="0" rtl="0" algn="l">
                        <a:spcBef>
                          <a:spcPts val="0"/>
                        </a:spcBef>
                        <a:spcAft>
                          <a:spcPts val="0"/>
                        </a:spcAft>
                        <a:buNone/>
                      </a:pPr>
                      <a:r>
                        <a:rPr lang="en"/>
                        <a:t>Watch service-specific metrics and logs for regressions</a:t>
                      </a:r>
                      <a:endParaRPr/>
                    </a:p>
                  </a:txBody>
                  <a:tcPr marT="91425" marB="91425" marR="91425" marL="91425"/>
                </a:tc>
              </a:tr>
              <a:tr h="379600">
                <a:tc>
                  <a:txBody>
                    <a:bodyPr/>
                    <a:lstStyle/>
                    <a:p>
                      <a:pPr indent="0" lvl="0" marL="0" rtl="0" algn="l">
                        <a:spcBef>
                          <a:spcPts val="0"/>
                        </a:spcBef>
                        <a:spcAft>
                          <a:spcPts val="0"/>
                        </a:spcAft>
                        <a:buNone/>
                      </a:pPr>
                      <a:r>
                        <a:rPr lang="en"/>
                        <a:t>Build a React App Shell</a:t>
                      </a:r>
                      <a:endParaRPr/>
                    </a:p>
                  </a:txBody>
                  <a:tcPr marT="91425" marB="91425" marR="91425" marL="91425"/>
                </a:tc>
                <a:tc>
                  <a:txBody>
                    <a:bodyPr/>
                    <a:lstStyle/>
                    <a:p>
                      <a:pPr indent="0" lvl="0" marL="0" rtl="0" algn="l">
                        <a:spcBef>
                          <a:spcPts val="0"/>
                        </a:spcBef>
                        <a:spcAft>
                          <a:spcPts val="0"/>
                        </a:spcAft>
                        <a:buNone/>
                      </a:pPr>
                      <a:r>
                        <a:rPr lang="en"/>
                        <a:t>A container (single-page React app) responsible for routing, layout, navigation, and user session</a:t>
                      </a: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3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 Process Driven Approach</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sz="2150"/>
              <a:t>Objective:</a:t>
            </a:r>
            <a:endParaRPr b="1" sz="2150"/>
          </a:p>
          <a:p>
            <a:pPr indent="0" lvl="0" marL="457200" rtl="0" algn="l">
              <a:spcBef>
                <a:spcPts val="1200"/>
              </a:spcBef>
              <a:spcAft>
                <a:spcPts val="0"/>
              </a:spcAft>
              <a:buNone/>
            </a:pPr>
            <a:r>
              <a:rPr lang="en" sz="2150"/>
              <a:t>P</a:t>
            </a:r>
            <a:r>
              <a:rPr lang="en" sz="2150"/>
              <a:t>rioritizing team collaboration, standardized processes and automation over individual heroics.</a:t>
            </a:r>
            <a:endParaRPr sz="2150"/>
          </a:p>
          <a:p>
            <a:pPr indent="0" lvl="0" marL="0" rtl="0" algn="l">
              <a:spcBef>
                <a:spcPts val="1200"/>
              </a:spcBef>
              <a:spcAft>
                <a:spcPts val="0"/>
              </a:spcAft>
              <a:buNone/>
            </a:pPr>
            <a:r>
              <a:rPr b="1" lang="en" sz="2150"/>
              <a:t>Core Principles:</a:t>
            </a:r>
            <a:endParaRPr b="1" sz="2150"/>
          </a:p>
          <a:p>
            <a:pPr indent="0" lvl="0" marL="457200" rtl="0" algn="l">
              <a:spcBef>
                <a:spcPts val="1200"/>
              </a:spcBef>
              <a:spcAft>
                <a:spcPts val="0"/>
              </a:spcAft>
              <a:buNone/>
            </a:pPr>
            <a:r>
              <a:rPr b="1" lang="en" sz="2150"/>
              <a:t>“No Process? No Progress”</a:t>
            </a:r>
            <a:endParaRPr b="1" sz="2150"/>
          </a:p>
          <a:p>
            <a:pPr indent="0" lvl="0" marL="457200" rtl="0" algn="l">
              <a:spcBef>
                <a:spcPts val="1200"/>
              </a:spcBef>
              <a:spcAft>
                <a:spcPts val="0"/>
              </a:spcAft>
              <a:buNone/>
            </a:pPr>
            <a:r>
              <a:rPr b="1" lang="en" sz="2150"/>
              <a:t>Not Done until it’s documented and embedded in the process</a:t>
            </a:r>
            <a:endParaRPr b="1" sz="2150"/>
          </a:p>
          <a:p>
            <a:pPr indent="0" lvl="0" marL="457200" rtl="0" algn="l">
              <a:spcBef>
                <a:spcPts val="1200"/>
              </a:spcBef>
              <a:spcAft>
                <a:spcPts val="0"/>
              </a:spcAft>
              <a:buNone/>
            </a:pPr>
            <a:r>
              <a:rPr b="1" lang="en" sz="2150"/>
              <a:t>Housekeeping first:</a:t>
            </a:r>
            <a:r>
              <a:rPr lang="en" sz="2150"/>
              <a:t> Versioned configs, dependency governance, and traceable workflows.</a:t>
            </a:r>
            <a:endParaRPr sz="2150"/>
          </a:p>
          <a:p>
            <a:pPr indent="0" lvl="0" marL="457200" rtl="0" algn="l">
              <a:spcBef>
                <a:spcPts val="1200"/>
              </a:spcBef>
              <a:spcAft>
                <a:spcPts val="0"/>
              </a:spcAft>
              <a:buNone/>
            </a:pPr>
            <a:r>
              <a:rPr b="1" lang="en" sz="2150"/>
              <a:t>Collective Ownership:</a:t>
            </a:r>
            <a:endParaRPr b="1" sz="2150"/>
          </a:p>
          <a:p>
            <a:pPr indent="0" lvl="0" marL="914400" rtl="0" algn="l">
              <a:spcBef>
                <a:spcPts val="1200"/>
              </a:spcBef>
              <a:spcAft>
                <a:spcPts val="0"/>
              </a:spcAft>
              <a:buNone/>
            </a:pPr>
            <a:r>
              <a:rPr lang="en" sz="2150"/>
              <a:t>Rotate Roles (rotate scrum master each sprint - I</a:t>
            </a:r>
            <a:r>
              <a:rPr lang="en" sz="2150"/>
              <a:t>nterns up first)</a:t>
            </a:r>
            <a:r>
              <a:rPr lang="en" sz="2150"/>
              <a:t> </a:t>
            </a:r>
            <a:endParaRPr sz="2150"/>
          </a:p>
          <a:p>
            <a:pPr indent="0" lvl="0" marL="914400" rtl="0" algn="l">
              <a:spcBef>
                <a:spcPts val="1200"/>
              </a:spcBef>
              <a:spcAft>
                <a:spcPts val="0"/>
              </a:spcAft>
              <a:buNone/>
            </a:pPr>
            <a:r>
              <a:rPr lang="en" sz="2150"/>
              <a:t>The team builds, maintains and follows the process. The process drives the team to improve the process.</a:t>
            </a:r>
            <a:endParaRPr b="1" sz="2150"/>
          </a:p>
          <a:p>
            <a:pPr indent="0" lvl="0" marL="0" rtl="0" algn="l">
              <a:spcBef>
                <a:spcPts val="1200"/>
              </a:spcBef>
              <a:spcAft>
                <a:spcPts val="0"/>
              </a:spcAft>
              <a:buNone/>
            </a:pPr>
            <a:r>
              <a:rPr b="1" lang="en" sz="2150"/>
              <a:t>Outcome:</a:t>
            </a:r>
            <a:r>
              <a:rPr lang="en" sz="2150"/>
              <a:t> </a:t>
            </a:r>
            <a:endParaRPr sz="2150"/>
          </a:p>
          <a:p>
            <a:pPr indent="457200" lvl="0" marL="0" rtl="0" algn="l">
              <a:spcBef>
                <a:spcPts val="1200"/>
              </a:spcBef>
              <a:spcAft>
                <a:spcPts val="1200"/>
              </a:spcAft>
              <a:buNone/>
            </a:pPr>
            <a:r>
              <a:rPr lang="en" sz="2150"/>
              <a:t>A resilient, scalable system and a resilient, empowered team.</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Typical Tasks Under Feature Toggle</a:t>
            </a:r>
            <a:endParaRPr/>
          </a:p>
        </p:txBody>
      </p:sp>
      <p:sp>
        <p:nvSpPr>
          <p:cNvPr id="294" name="Google Shape;29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295" name="Google Shape;295;p52"/>
          <p:cNvGraphicFramePr/>
          <p:nvPr/>
        </p:nvGraphicFramePr>
        <p:xfrm>
          <a:off x="451650" y="1047750"/>
          <a:ext cx="3000000" cy="3000000"/>
        </p:xfrm>
        <a:graphic>
          <a:graphicData uri="http://schemas.openxmlformats.org/drawingml/2006/table">
            <a:tbl>
              <a:tblPr>
                <a:noFill/>
                <a:tableStyleId>{0693D3E1-0061-4188-AB45-018CE95DF4DF}</a:tableStyleId>
              </a:tblPr>
              <a:tblGrid>
                <a:gridCol w="1943525"/>
                <a:gridCol w="6297225"/>
              </a:tblGrid>
              <a:tr h="381000">
                <a:tc>
                  <a:txBody>
                    <a:bodyPr/>
                    <a:lstStyle/>
                    <a:p>
                      <a:pPr indent="0" lvl="0" marL="0" rtl="0" algn="l">
                        <a:spcBef>
                          <a:spcPts val="0"/>
                        </a:spcBef>
                        <a:spcAft>
                          <a:spcPts val="0"/>
                        </a:spcAft>
                        <a:buNone/>
                      </a:pPr>
                      <a:r>
                        <a:rPr lang="en"/>
                        <a:t>Routing Logic</a:t>
                      </a:r>
                      <a:endParaRPr/>
                    </a:p>
                  </a:txBody>
                  <a:tcPr marT="91425" marB="91425" marR="91425" marL="91425"/>
                </a:tc>
                <a:tc>
                  <a:txBody>
                    <a:bodyPr/>
                    <a:lstStyle/>
                    <a:p>
                      <a:pPr indent="0" lvl="0" marL="0" rtl="0" algn="l">
                        <a:spcBef>
                          <a:spcPts val="0"/>
                        </a:spcBef>
                        <a:spcAft>
                          <a:spcPts val="0"/>
                        </a:spcAft>
                        <a:buNone/>
                      </a:pPr>
                      <a:r>
                        <a:rPr lang="en"/>
                        <a:t>Switch between monolith and microservice endpoints (e.g., toggle whether /questions hits monolith or new QuestionBankService)</a:t>
                      </a:r>
                      <a:endParaRPr/>
                    </a:p>
                  </a:txBody>
                  <a:tcPr marT="91425" marB="91425" marR="91425" marL="91425"/>
                </a:tc>
              </a:tr>
              <a:tr h="381000">
                <a:tc>
                  <a:txBody>
                    <a:bodyPr/>
                    <a:lstStyle/>
                    <a:p>
                      <a:pPr indent="0" lvl="0" marL="0" rtl="0" algn="l">
                        <a:spcBef>
                          <a:spcPts val="0"/>
                        </a:spcBef>
                        <a:spcAft>
                          <a:spcPts val="0"/>
                        </a:spcAft>
                        <a:buNone/>
                      </a:pPr>
                      <a:r>
                        <a:rPr lang="en"/>
                        <a:t>Dual Writes</a:t>
                      </a:r>
                      <a:endParaRPr/>
                    </a:p>
                  </a:txBody>
                  <a:tcPr marT="91425" marB="91425" marR="91425" marL="91425"/>
                </a:tc>
                <a:tc>
                  <a:txBody>
                    <a:bodyPr/>
                    <a:lstStyle/>
                    <a:p>
                      <a:pPr indent="0" lvl="0" marL="0" rtl="0" algn="l">
                        <a:spcBef>
                          <a:spcPts val="0"/>
                        </a:spcBef>
                        <a:spcAft>
                          <a:spcPts val="0"/>
                        </a:spcAft>
                        <a:buNone/>
                      </a:pPr>
                      <a:r>
                        <a:rPr lang="en"/>
                        <a:t>Enable/disable writing to both the monolith DB and the new microservice DB during migration</a:t>
                      </a:r>
                      <a:endParaRPr/>
                    </a:p>
                  </a:txBody>
                  <a:tcPr marT="91425" marB="91425" marR="91425" marL="91425"/>
                </a:tc>
              </a:tr>
              <a:tr h="381000">
                <a:tc>
                  <a:txBody>
                    <a:bodyPr/>
                    <a:lstStyle/>
                    <a:p>
                      <a:pPr indent="0" lvl="0" marL="0" rtl="0" algn="l">
                        <a:spcBef>
                          <a:spcPts val="0"/>
                        </a:spcBef>
                        <a:spcAft>
                          <a:spcPts val="0"/>
                        </a:spcAft>
                        <a:buNone/>
                      </a:pPr>
                      <a:r>
                        <a:rPr lang="en"/>
                        <a:t>Read Redirection</a:t>
                      </a:r>
                      <a:endParaRPr/>
                    </a:p>
                  </a:txBody>
                  <a:tcPr marT="91425" marB="91425" marR="91425" marL="91425"/>
                </a:tc>
                <a:tc>
                  <a:txBody>
                    <a:bodyPr/>
                    <a:lstStyle/>
                    <a:p>
                      <a:pPr indent="0" lvl="0" marL="0" rtl="0" algn="l">
                        <a:spcBef>
                          <a:spcPts val="0"/>
                        </a:spcBef>
                        <a:spcAft>
                          <a:spcPts val="0"/>
                        </a:spcAft>
                        <a:buNone/>
                      </a:pPr>
                      <a:r>
                        <a:rPr lang="en"/>
                        <a:t>Toggle reads from new service while still writing to the old system</a:t>
                      </a:r>
                      <a:endParaRPr/>
                    </a:p>
                  </a:txBody>
                  <a:tcPr marT="91425" marB="91425" marR="91425" marL="91425"/>
                </a:tc>
              </a:tr>
              <a:tr h="381000">
                <a:tc>
                  <a:txBody>
                    <a:bodyPr/>
                    <a:lstStyle/>
                    <a:p>
                      <a:pPr indent="0" lvl="0" marL="0" rtl="0" algn="l">
                        <a:spcBef>
                          <a:spcPts val="0"/>
                        </a:spcBef>
                        <a:spcAft>
                          <a:spcPts val="0"/>
                        </a:spcAft>
                        <a:buNone/>
                      </a:pPr>
                      <a:r>
                        <a:rPr lang="en"/>
                        <a:t>UI Behavior</a:t>
                      </a:r>
                      <a:endParaRPr/>
                    </a:p>
                  </a:txBody>
                  <a:tcPr marT="91425" marB="91425" marR="91425" marL="91425"/>
                </a:tc>
                <a:tc>
                  <a:txBody>
                    <a:bodyPr/>
                    <a:lstStyle/>
                    <a:p>
                      <a:pPr indent="0" lvl="0" marL="0" rtl="0" algn="l">
                        <a:spcBef>
                          <a:spcPts val="0"/>
                        </a:spcBef>
                        <a:spcAft>
                          <a:spcPts val="0"/>
                        </a:spcAft>
                        <a:buNone/>
                      </a:pPr>
                      <a:r>
                        <a:rPr lang="en"/>
                        <a:t>Toggle visibility of new UI that consumes a microservice instead of the monolith</a:t>
                      </a:r>
                      <a:endParaRPr/>
                    </a:p>
                  </a:txBody>
                  <a:tcPr marT="91425" marB="91425" marR="91425" marL="91425"/>
                </a:tc>
              </a:tr>
              <a:tr h="381000">
                <a:tc>
                  <a:txBody>
                    <a:bodyPr/>
                    <a:lstStyle/>
                    <a:p>
                      <a:pPr indent="0" lvl="0" marL="0" rtl="0" algn="l">
                        <a:spcBef>
                          <a:spcPts val="0"/>
                        </a:spcBef>
                        <a:spcAft>
                          <a:spcPts val="0"/>
                        </a:spcAft>
                        <a:buNone/>
                      </a:pPr>
                      <a:r>
                        <a:rPr lang="en"/>
                        <a:t>Side-by-side Execution</a:t>
                      </a:r>
                      <a:endParaRPr/>
                    </a:p>
                  </a:txBody>
                  <a:tcPr marT="91425" marB="91425" marR="91425" marL="91425"/>
                </a:tc>
                <a:tc>
                  <a:txBody>
                    <a:bodyPr/>
                    <a:lstStyle/>
                    <a:p>
                      <a:pPr indent="0" lvl="0" marL="0" rtl="0" algn="l">
                        <a:spcBef>
                          <a:spcPts val="0"/>
                        </a:spcBef>
                        <a:spcAft>
                          <a:spcPts val="0"/>
                        </a:spcAft>
                        <a:buNone/>
                      </a:pPr>
                      <a:r>
                        <a:rPr lang="en"/>
                        <a:t>Run both old and new logic paths and compare outputs silently (A/B comparison)</a:t>
                      </a:r>
                      <a:endParaRPr/>
                    </a:p>
                  </a:txBody>
                  <a:tcPr marT="91425" marB="91425" marR="91425" marL="91425"/>
                </a:tc>
              </a:tr>
              <a:tr h="381000">
                <a:tc>
                  <a:txBody>
                    <a:bodyPr/>
                    <a:lstStyle/>
                    <a:p>
                      <a:pPr indent="0" lvl="0" marL="0" rtl="0" algn="l">
                        <a:spcBef>
                          <a:spcPts val="0"/>
                        </a:spcBef>
                        <a:spcAft>
                          <a:spcPts val="0"/>
                        </a:spcAft>
                        <a:buNone/>
                      </a:pPr>
                      <a:r>
                        <a:rPr lang="en"/>
                        <a:t>Gradual Rollout</a:t>
                      </a:r>
                      <a:endParaRPr/>
                    </a:p>
                  </a:txBody>
                  <a:tcPr marT="91425" marB="91425" marR="91425" marL="91425"/>
                </a:tc>
                <a:tc>
                  <a:txBody>
                    <a:bodyPr/>
                    <a:lstStyle/>
                    <a:p>
                      <a:pPr indent="0" lvl="0" marL="0" rtl="0" algn="l">
                        <a:spcBef>
                          <a:spcPts val="0"/>
                        </a:spcBef>
                        <a:spcAft>
                          <a:spcPts val="0"/>
                        </a:spcAft>
                        <a:buNone/>
                      </a:pPr>
                      <a:r>
                        <a:rPr lang="en"/>
                        <a:t>Enable feature for % of users, teams, or tenants</a:t>
                      </a:r>
                      <a:endParaRPr/>
                    </a:p>
                  </a:txBody>
                  <a:tcPr marT="91425" marB="91425" marR="91425" marL="91425"/>
                </a:tc>
              </a:tr>
              <a:tr h="381000">
                <a:tc>
                  <a:txBody>
                    <a:bodyPr/>
                    <a:lstStyle/>
                    <a:p>
                      <a:pPr indent="0" lvl="0" marL="0" rtl="0" algn="l">
                        <a:spcBef>
                          <a:spcPts val="0"/>
                        </a:spcBef>
                        <a:spcAft>
                          <a:spcPts val="0"/>
                        </a:spcAft>
                        <a:buNone/>
                      </a:pPr>
                      <a:r>
                        <a:rPr lang="en"/>
                        <a:t>Fallbacks</a:t>
                      </a:r>
                      <a:endParaRPr/>
                    </a:p>
                  </a:txBody>
                  <a:tcPr marT="91425" marB="91425" marR="91425" marL="91425"/>
                </a:tc>
                <a:tc>
                  <a:txBody>
                    <a:bodyPr/>
                    <a:lstStyle/>
                    <a:p>
                      <a:pPr indent="0" lvl="0" marL="0" rtl="0" algn="l">
                        <a:spcBef>
                          <a:spcPts val="0"/>
                        </a:spcBef>
                        <a:spcAft>
                          <a:spcPts val="0"/>
                        </a:spcAft>
                        <a:buNone/>
                      </a:pPr>
                      <a:r>
                        <a:rPr lang="en"/>
                        <a:t>Turn off the new service in case of failure and fall back to monolith</a:t>
                      </a:r>
                      <a:endParaRPr/>
                    </a:p>
                  </a:txBody>
                  <a:tcPr marT="91425" marB="91425" marR="91425" marL="91425"/>
                </a:tc>
              </a:tr>
              <a:tr h="381000">
                <a:tc>
                  <a:txBody>
                    <a:bodyPr/>
                    <a:lstStyle/>
                    <a:p>
                      <a:pPr indent="0" lvl="0" marL="0" rtl="0" algn="l">
                        <a:spcBef>
                          <a:spcPts val="0"/>
                        </a:spcBef>
                        <a:spcAft>
                          <a:spcPts val="0"/>
                        </a:spcAft>
                        <a:buNone/>
                      </a:pPr>
                      <a:r>
                        <a:rPr lang="en"/>
                        <a:t>Shadow Traffic</a:t>
                      </a:r>
                      <a:endParaRPr/>
                    </a:p>
                  </a:txBody>
                  <a:tcPr marT="91425" marB="91425" marR="91425" marL="91425"/>
                </a:tc>
                <a:tc>
                  <a:txBody>
                    <a:bodyPr/>
                    <a:lstStyle/>
                    <a:p>
                      <a:pPr indent="0" lvl="0" marL="0" rtl="0" algn="l">
                        <a:spcBef>
                          <a:spcPts val="0"/>
                        </a:spcBef>
                        <a:spcAft>
                          <a:spcPts val="0"/>
                        </a:spcAft>
                        <a:buNone/>
                      </a:pPr>
                      <a:r>
                        <a:rPr lang="en"/>
                        <a:t>Send a copy of live requests to new service without impacting actual results (read-only)</a:t>
                      </a:r>
                      <a:endParaRPr/>
                    </a:p>
                  </a:txBody>
                  <a:tcPr marT="91425" marB="91425" marR="91425" marL="91425"/>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Plan</a:t>
            </a:r>
            <a:endParaRPr/>
          </a:p>
        </p:txBody>
      </p:sp>
      <p:sp>
        <p:nvSpPr>
          <p:cNvPr id="301" name="Google Shape;301;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Phase 1: Baseline &amp; Platform Setup</a:t>
            </a:r>
            <a:endParaRPr b="1"/>
          </a:p>
          <a:p>
            <a:pPr indent="0" lvl="0" marL="0" rtl="0" algn="l">
              <a:spcBef>
                <a:spcPts val="1200"/>
              </a:spcBef>
              <a:spcAft>
                <a:spcPts val="0"/>
              </a:spcAft>
              <a:buClr>
                <a:schemeClr val="dk1"/>
              </a:buClr>
              <a:buSzPts val="1100"/>
              <a:buFont typeface="Arial"/>
              <a:buNone/>
            </a:pPr>
            <a:r>
              <a:rPr b="1" lang="en"/>
              <a:t>Phase 2: Carve Out Read-Only / Low-Coupling Services</a:t>
            </a:r>
            <a:endParaRPr b="1"/>
          </a:p>
          <a:p>
            <a:pPr indent="0" lvl="0" marL="0" rtl="0" algn="l">
              <a:spcBef>
                <a:spcPts val="1200"/>
              </a:spcBef>
              <a:spcAft>
                <a:spcPts val="0"/>
              </a:spcAft>
              <a:buClr>
                <a:schemeClr val="dk1"/>
              </a:buClr>
              <a:buSzPts val="1100"/>
              <a:buFont typeface="Arial"/>
              <a:buNone/>
            </a:pPr>
            <a:r>
              <a:rPr b="1" lang="en"/>
              <a:t>Phase 3: Migrate Stateful &amp; Write-heavy Services</a:t>
            </a:r>
            <a:endParaRPr b="1"/>
          </a:p>
          <a:p>
            <a:pPr indent="0" lvl="0" marL="0" rtl="0" algn="l">
              <a:spcBef>
                <a:spcPts val="1200"/>
              </a:spcBef>
              <a:spcAft>
                <a:spcPts val="1200"/>
              </a:spcAft>
              <a:buNone/>
            </a:pPr>
            <a:r>
              <a:rPr b="1" lang="en"/>
              <a:t>Phase 4: Retire Legacy Modules</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1: Baseline &amp; Platform Setup Tasks</a:t>
            </a:r>
            <a:endParaRPr/>
          </a:p>
        </p:txBody>
      </p:sp>
      <p:sp>
        <p:nvSpPr>
          <p:cNvPr id="307" name="Google Shape;307;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10000"/>
          </a:bodyPr>
          <a:lstStyle/>
          <a:p>
            <a:pPr indent="-291465" lvl="0" marL="457200" rtl="0" algn="l">
              <a:spcBef>
                <a:spcPts val="0"/>
              </a:spcBef>
              <a:spcAft>
                <a:spcPts val="0"/>
              </a:spcAft>
              <a:buSzPct val="100000"/>
              <a:buAutoNum type="arabicPeriod"/>
            </a:pPr>
            <a:r>
              <a:rPr lang="en"/>
              <a:t>Gather previously defined metrics to establish a migration baseline(e.g. coupling, performance, availability, technical debt, team processes)</a:t>
            </a:r>
            <a:endParaRPr/>
          </a:p>
          <a:p>
            <a:pPr indent="0" lvl="0" marL="457200" rtl="0" algn="l">
              <a:spcBef>
                <a:spcPts val="1200"/>
              </a:spcBef>
              <a:spcAft>
                <a:spcPts val="0"/>
              </a:spcAft>
              <a:buNone/>
            </a:pPr>
            <a:r>
              <a:t/>
            </a:r>
            <a:endParaRPr/>
          </a:p>
          <a:p>
            <a:pPr indent="-291465" lvl="0" marL="457200" rtl="0" algn="l">
              <a:spcBef>
                <a:spcPts val="1200"/>
              </a:spcBef>
              <a:spcAft>
                <a:spcPts val="0"/>
              </a:spcAft>
              <a:buSzPct val="100000"/>
              <a:buAutoNum type="arabicPeriod"/>
            </a:pPr>
            <a:r>
              <a:rPr lang="en"/>
              <a:t>Schema &amp; Data Usage Analysis(Use tools like SchemaSpy, Jailer, or ERAlchemy to reverse-engineer the legacy monolith DB)</a:t>
            </a:r>
            <a:endParaRPr/>
          </a:p>
          <a:p>
            <a:pPr indent="0" lvl="0" marL="457200" rtl="0" algn="l">
              <a:spcBef>
                <a:spcPts val="1200"/>
              </a:spcBef>
              <a:spcAft>
                <a:spcPts val="0"/>
              </a:spcAft>
              <a:buNone/>
            </a:pPr>
            <a:r>
              <a:rPr lang="en"/>
              <a:t>Identify: </a:t>
            </a:r>
            <a:endParaRPr/>
          </a:p>
          <a:p>
            <a:pPr indent="-291465" lvl="0" marL="914400" rtl="0" algn="l">
              <a:spcBef>
                <a:spcPts val="1200"/>
              </a:spcBef>
              <a:spcAft>
                <a:spcPts val="0"/>
              </a:spcAft>
              <a:buSzPct val="100000"/>
              <a:buChar char="●"/>
            </a:pPr>
            <a:r>
              <a:rPr lang="en"/>
              <a:t>Table-level access patterns (CRUD vs read-only)</a:t>
            </a:r>
            <a:endParaRPr/>
          </a:p>
          <a:p>
            <a:pPr indent="-291465" lvl="0" marL="914400" rtl="0" algn="l">
              <a:spcBef>
                <a:spcPts val="0"/>
              </a:spcBef>
              <a:spcAft>
                <a:spcPts val="0"/>
              </a:spcAft>
              <a:buSzPct val="100000"/>
              <a:buChar char="●"/>
            </a:pPr>
            <a:r>
              <a:rPr lang="en"/>
              <a:t>Foreign key chains (coupling)</a:t>
            </a:r>
            <a:endParaRPr/>
          </a:p>
          <a:p>
            <a:pPr indent="-291465" lvl="0" marL="914400" rtl="0" algn="l">
              <a:spcBef>
                <a:spcPts val="0"/>
              </a:spcBef>
              <a:spcAft>
                <a:spcPts val="0"/>
              </a:spcAft>
              <a:buSzPct val="100000"/>
              <a:buChar char="●"/>
            </a:pPr>
            <a:r>
              <a:rPr lang="en"/>
              <a:t>Candidate tables for each microservice's domain</a:t>
            </a:r>
            <a:endParaRPr/>
          </a:p>
          <a:p>
            <a:pPr indent="-291465" lvl="0" marL="914400" rtl="0" algn="l">
              <a:spcBef>
                <a:spcPts val="0"/>
              </a:spcBef>
              <a:spcAft>
                <a:spcPts val="0"/>
              </a:spcAft>
              <a:buSzPct val="100000"/>
              <a:buChar char="●"/>
            </a:pPr>
            <a:r>
              <a:rPr lang="en"/>
              <a:t>Orphaned/unused tables or columns</a:t>
            </a:r>
            <a:endParaRPr/>
          </a:p>
          <a:p>
            <a:pPr indent="457200" lvl="0" marL="0" rtl="0" algn="l">
              <a:spcBef>
                <a:spcPts val="1200"/>
              </a:spcBef>
              <a:spcAft>
                <a:spcPts val="0"/>
              </a:spcAft>
              <a:buNone/>
            </a:pPr>
            <a:r>
              <a:rPr lang="en"/>
              <a:t>Define Target Database Architecture</a:t>
            </a:r>
            <a:endParaRPr/>
          </a:p>
          <a:p>
            <a:pPr indent="-291465" lvl="0" marL="914400" rtl="0" algn="l">
              <a:spcBef>
                <a:spcPts val="1200"/>
              </a:spcBef>
              <a:spcAft>
                <a:spcPts val="0"/>
              </a:spcAft>
              <a:buSzPct val="100000"/>
              <a:buChar char="●"/>
            </a:pPr>
            <a:r>
              <a:rPr lang="en"/>
              <a:t>Microservices Databases: Design a dedicated database schema for each microservice (e.g.,QuestionBankService, CandidateService, ExamDeliveryService, etc.).</a:t>
            </a:r>
            <a:endParaRPr/>
          </a:p>
          <a:p>
            <a:pPr indent="-291465" lvl="0" marL="914400" rtl="0" algn="l">
              <a:spcBef>
                <a:spcPts val="0"/>
              </a:spcBef>
              <a:spcAft>
                <a:spcPts val="0"/>
              </a:spcAft>
              <a:buSzPct val="100000"/>
              <a:buChar char="●"/>
            </a:pPr>
            <a:r>
              <a:rPr lang="en"/>
              <a:t>Legacy Database: Review and understand the monolithic database schema to plan which data and structures need to be migrated.</a:t>
            </a:r>
            <a:endParaRPr/>
          </a:p>
          <a:p>
            <a:pPr indent="0" lvl="0" marL="274320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Phase 1: Baseline &amp; Platform Setup Tasks - Domain-to-Database Mapping</a:t>
            </a:r>
            <a:endParaRPr sz="1820"/>
          </a:p>
        </p:txBody>
      </p:sp>
      <p:sp>
        <p:nvSpPr>
          <p:cNvPr id="313" name="Google Shape;313;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314" name="Google Shape;314;p55"/>
          <p:cNvGraphicFramePr/>
          <p:nvPr/>
        </p:nvGraphicFramePr>
        <p:xfrm>
          <a:off x="413100" y="1017725"/>
          <a:ext cx="3000000" cy="3000000"/>
        </p:xfrm>
        <a:graphic>
          <a:graphicData uri="http://schemas.openxmlformats.org/drawingml/2006/table">
            <a:tbl>
              <a:tblPr>
                <a:noFill/>
                <a:tableStyleId>{0693D3E1-0061-4188-AB45-018CE95DF4DF}</a:tableStyleId>
              </a:tblPr>
              <a:tblGrid>
                <a:gridCol w="1905725"/>
                <a:gridCol w="1501150"/>
                <a:gridCol w="4737525"/>
              </a:tblGrid>
              <a:tr h="449900">
                <a:tc>
                  <a:txBody>
                    <a:bodyPr/>
                    <a:lstStyle/>
                    <a:p>
                      <a:pPr indent="0" lvl="0" marL="0" rtl="0" algn="l">
                        <a:spcBef>
                          <a:spcPts val="0"/>
                        </a:spcBef>
                        <a:spcAft>
                          <a:spcPts val="0"/>
                        </a:spcAft>
                        <a:buNone/>
                      </a:pPr>
                      <a:r>
                        <a:rPr b="1" lang="en"/>
                        <a:t>Microservice</a:t>
                      </a:r>
                      <a:endParaRPr b="1"/>
                    </a:p>
                  </a:txBody>
                  <a:tcPr marT="91425" marB="91425" marR="91425" marL="91425"/>
                </a:tc>
                <a:tc>
                  <a:txBody>
                    <a:bodyPr/>
                    <a:lstStyle/>
                    <a:p>
                      <a:pPr indent="0" lvl="0" marL="0" rtl="0" algn="l">
                        <a:spcBef>
                          <a:spcPts val="0"/>
                        </a:spcBef>
                        <a:spcAft>
                          <a:spcPts val="0"/>
                        </a:spcAft>
                        <a:buNone/>
                      </a:pPr>
                      <a:r>
                        <a:rPr b="1" lang="en"/>
                        <a:t>DB Type</a:t>
                      </a:r>
                      <a:endParaRPr b="1"/>
                    </a:p>
                  </a:txBody>
                  <a:tcPr marT="91425" marB="91425" marR="91425" marL="91425"/>
                </a:tc>
                <a:tc>
                  <a:txBody>
                    <a:bodyPr/>
                    <a:lstStyle/>
                    <a:p>
                      <a:pPr indent="0" lvl="0" marL="0" rtl="0" algn="l">
                        <a:spcBef>
                          <a:spcPts val="0"/>
                        </a:spcBef>
                        <a:spcAft>
                          <a:spcPts val="0"/>
                        </a:spcAft>
                        <a:buNone/>
                      </a:pPr>
                      <a:r>
                        <a:rPr b="1" lang="en"/>
                        <a:t>Reasoning</a:t>
                      </a:r>
                      <a:endParaRPr b="1"/>
                    </a:p>
                  </a:txBody>
                  <a:tcPr marT="91425" marB="91425" marR="91425" marL="91425"/>
                </a:tc>
              </a:tr>
              <a:tr h="642175">
                <a:tc>
                  <a:txBody>
                    <a:bodyPr/>
                    <a:lstStyle/>
                    <a:p>
                      <a:pPr indent="0" lvl="0" marL="0" rtl="0" algn="l">
                        <a:spcBef>
                          <a:spcPts val="0"/>
                        </a:spcBef>
                        <a:spcAft>
                          <a:spcPts val="0"/>
                        </a:spcAft>
                        <a:buNone/>
                      </a:pPr>
                      <a:r>
                        <a:rPr lang="en"/>
                        <a:t>QuestionBankService</a:t>
                      </a:r>
                      <a:endParaRPr/>
                    </a:p>
                  </a:txBody>
                  <a:tcPr marT="91425" marB="91425" marR="91425" marL="91425"/>
                </a:tc>
                <a:tc>
                  <a:txBody>
                    <a:bodyPr/>
                    <a:lstStyle/>
                    <a:p>
                      <a:pPr indent="0" lvl="0" marL="0" rtl="0" algn="l">
                        <a:spcBef>
                          <a:spcPts val="0"/>
                        </a:spcBef>
                        <a:spcAft>
                          <a:spcPts val="0"/>
                        </a:spcAft>
                        <a:buNone/>
                      </a:pPr>
                      <a:r>
                        <a:rPr lang="en"/>
                        <a:t>MongoDB</a:t>
                      </a:r>
                      <a:endParaRPr/>
                    </a:p>
                  </a:txBody>
                  <a:tcPr marT="91425" marB="91425" marR="91425" marL="91425"/>
                </a:tc>
                <a:tc>
                  <a:txBody>
                    <a:bodyPr/>
                    <a:lstStyle/>
                    <a:p>
                      <a:pPr indent="0" lvl="0" marL="0" rtl="0" algn="l">
                        <a:spcBef>
                          <a:spcPts val="0"/>
                        </a:spcBef>
                        <a:spcAft>
                          <a:spcPts val="0"/>
                        </a:spcAft>
                        <a:buNone/>
                      </a:pPr>
                      <a:r>
                        <a:rPr lang="en"/>
                        <a:t>Flexible schema, stores hierarchical questions with rich metadata</a:t>
                      </a:r>
                      <a:endParaRPr/>
                    </a:p>
                  </a:txBody>
                  <a:tcPr marT="91425" marB="91425" marR="91425" marL="91425"/>
                </a:tc>
              </a:tr>
              <a:tr h="449900">
                <a:tc>
                  <a:txBody>
                    <a:bodyPr/>
                    <a:lstStyle/>
                    <a:p>
                      <a:pPr indent="0" lvl="0" marL="0" rtl="0" algn="l">
                        <a:spcBef>
                          <a:spcPts val="0"/>
                        </a:spcBef>
                        <a:spcAft>
                          <a:spcPts val="0"/>
                        </a:spcAft>
                        <a:buNone/>
                      </a:pPr>
                      <a:r>
                        <a:rPr lang="en"/>
                        <a:t>CandidateService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Relational consistency for personal info, compliance</a:t>
                      </a:r>
                      <a:endParaRPr/>
                    </a:p>
                  </a:txBody>
                  <a:tcPr marT="91425" marB="91425" marR="91425" marL="91425"/>
                </a:tc>
              </a:tr>
              <a:tr h="449900">
                <a:tc>
                  <a:txBody>
                    <a:bodyPr/>
                    <a:lstStyle/>
                    <a:p>
                      <a:pPr indent="0" lvl="0" marL="0" rtl="0" algn="l">
                        <a:spcBef>
                          <a:spcPts val="0"/>
                        </a:spcBef>
                        <a:spcAft>
                          <a:spcPts val="0"/>
                        </a:spcAft>
                        <a:buNone/>
                      </a:pPr>
                      <a:r>
                        <a:rPr lang="en"/>
                        <a:t>ResultsService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Structured scoring data</a:t>
                      </a:r>
                      <a:endParaRPr/>
                    </a:p>
                  </a:txBody>
                  <a:tcPr marT="91425" marB="91425" marR="91425" marL="91425"/>
                </a:tc>
              </a:tr>
              <a:tr h="449900">
                <a:tc>
                  <a:txBody>
                    <a:bodyPr/>
                    <a:lstStyle/>
                    <a:p>
                      <a:pPr indent="0" lvl="0" marL="0" rtl="0" algn="l">
                        <a:spcBef>
                          <a:spcPts val="0"/>
                        </a:spcBef>
                        <a:spcAft>
                          <a:spcPts val="0"/>
                        </a:spcAft>
                        <a:buNone/>
                      </a:pPr>
                      <a:r>
                        <a:rPr lang="en"/>
                        <a:t>ExamDeliveryService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ACID session control</a:t>
                      </a:r>
                      <a:endParaRPr/>
                    </a:p>
                  </a:txBody>
                  <a:tcPr marT="91425" marB="91425" marR="91425" marL="91425"/>
                </a:tc>
              </a:tr>
              <a:tr h="449900">
                <a:tc>
                  <a:txBody>
                    <a:bodyPr/>
                    <a:lstStyle/>
                    <a:p>
                      <a:pPr indent="0" lvl="0" marL="0" rtl="0" algn="l">
                        <a:spcBef>
                          <a:spcPts val="0"/>
                        </a:spcBef>
                        <a:spcAft>
                          <a:spcPts val="0"/>
                        </a:spcAft>
                        <a:buNone/>
                      </a:pPr>
                      <a:r>
                        <a:rPr lang="en"/>
                        <a:t>SubmissionService</a:t>
                      </a:r>
                      <a:endParaRPr/>
                    </a:p>
                  </a:txBody>
                  <a:tcPr marT="91425" marB="91425" marR="91425" marL="91425"/>
                </a:tc>
                <a:tc>
                  <a:txBody>
                    <a:bodyPr/>
                    <a:lstStyle/>
                    <a:p>
                      <a:pPr indent="0" lvl="0" marL="0" rtl="0" algn="l">
                        <a:spcBef>
                          <a:spcPts val="0"/>
                        </a:spcBef>
                        <a:spcAft>
                          <a:spcPts val="0"/>
                        </a:spcAft>
                        <a:buNone/>
                      </a:pPr>
                      <a:r>
                        <a:rPr lang="en"/>
                        <a:t>MongoDB</a:t>
                      </a:r>
                      <a:endParaRPr/>
                    </a:p>
                  </a:txBody>
                  <a:tcPr marT="91425" marB="91425" marR="91425" marL="91425"/>
                </a:tc>
                <a:tc>
                  <a:txBody>
                    <a:bodyPr/>
                    <a:lstStyle/>
                    <a:p>
                      <a:pPr indent="0" lvl="0" marL="0" rtl="0" algn="l">
                        <a:spcBef>
                          <a:spcPts val="0"/>
                        </a:spcBef>
                        <a:spcAft>
                          <a:spcPts val="0"/>
                        </a:spcAft>
                        <a:buNone/>
                      </a:pPr>
                      <a:r>
                        <a:rPr lang="en"/>
                        <a:t>Nested answers, attachments, dynamic fields</a:t>
                      </a:r>
                      <a:endParaRPr/>
                    </a:p>
                  </a:txBody>
                  <a:tcPr marT="91425" marB="91425" marR="91425" marL="91425"/>
                </a:tc>
              </a:tr>
              <a:tr h="449900">
                <a:tc>
                  <a:txBody>
                    <a:bodyPr/>
                    <a:lstStyle/>
                    <a:p>
                      <a:pPr indent="0" lvl="0" marL="0" rtl="0" algn="l">
                        <a:spcBef>
                          <a:spcPts val="0"/>
                        </a:spcBef>
                        <a:spcAft>
                          <a:spcPts val="0"/>
                        </a:spcAft>
                        <a:buNone/>
                      </a:pPr>
                      <a:r>
                        <a:rPr lang="en"/>
                        <a:t>AutoMarkingService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Deterministic scoring, analytics integration</a:t>
                      </a:r>
                      <a:endParaRPr/>
                    </a:p>
                  </a:txBody>
                  <a:tcPr marT="91425" marB="91425" marR="91425" marL="91425"/>
                </a:tc>
              </a:tr>
              <a:tr h="449900">
                <a:tc>
                  <a:txBody>
                    <a:bodyPr/>
                    <a:lstStyle/>
                    <a:p>
                      <a:pPr indent="0" lvl="0" marL="0" rtl="0" algn="l">
                        <a:spcBef>
                          <a:spcPts val="0"/>
                        </a:spcBef>
                        <a:spcAft>
                          <a:spcPts val="0"/>
                        </a:spcAft>
                        <a:buNone/>
                      </a:pPr>
                      <a:r>
                        <a:rPr lang="en"/>
                        <a:t>MarkingService</a:t>
                      </a:r>
                      <a:endParaRPr/>
                    </a:p>
                  </a:txBody>
                  <a:tcPr marT="91425" marB="91425" marR="91425" marL="91425"/>
                </a:tc>
                <a:tc>
                  <a:txBody>
                    <a:bodyPr/>
                    <a:lstStyle/>
                    <a:p>
                      <a:pPr indent="0" lvl="0" marL="0" rtl="0" algn="l">
                        <a:spcBef>
                          <a:spcPts val="0"/>
                        </a:spcBef>
                        <a:spcAft>
                          <a:spcPts val="0"/>
                        </a:spcAft>
                        <a:buNone/>
                      </a:pPr>
                      <a:r>
                        <a:rPr lang="en"/>
                        <a:t>PostgreSQL</a:t>
                      </a:r>
                      <a:endParaRPr/>
                    </a:p>
                  </a:txBody>
                  <a:tcPr marT="91425" marB="91425" marR="91425" marL="91425"/>
                </a:tc>
                <a:tc>
                  <a:txBody>
                    <a:bodyPr/>
                    <a:lstStyle/>
                    <a:p>
                      <a:pPr indent="0" lvl="0" marL="0" rtl="0" algn="l">
                        <a:spcBef>
                          <a:spcPts val="0"/>
                        </a:spcBef>
                        <a:spcAft>
                          <a:spcPts val="0"/>
                        </a:spcAft>
                        <a:buNone/>
                      </a:pPr>
                      <a:r>
                        <a:rPr lang="en"/>
                        <a:t>Manual marking history, audit trails</a:t>
                      </a:r>
                      <a:endParaRPr/>
                    </a:p>
                  </a:txBody>
                  <a:tcPr marT="91425" marB="91425" marR="91425" marL="914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0" name="Google Shape;32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lang="en"/>
              <a:t>3. </a:t>
            </a:r>
            <a:r>
              <a:rPr lang="en"/>
              <a:t>Schema Migration</a:t>
            </a:r>
            <a:endParaRPr/>
          </a:p>
          <a:p>
            <a:pPr indent="-300037" lvl="0" marL="457200" rtl="0" algn="l">
              <a:spcBef>
                <a:spcPts val="1200"/>
              </a:spcBef>
              <a:spcAft>
                <a:spcPts val="0"/>
              </a:spcAft>
              <a:buSzPct val="100000"/>
              <a:buChar char="●"/>
            </a:pPr>
            <a:r>
              <a:rPr lang="en"/>
              <a:t>Install Flyway in your project or CI/CD pipeline.</a:t>
            </a:r>
            <a:endParaRPr/>
          </a:p>
          <a:p>
            <a:pPr indent="-300037" lvl="0" marL="457200" rtl="0" algn="l">
              <a:spcBef>
                <a:spcPts val="0"/>
              </a:spcBef>
              <a:spcAft>
                <a:spcPts val="0"/>
              </a:spcAft>
              <a:buSzPct val="100000"/>
              <a:buChar char="●"/>
            </a:pPr>
            <a:r>
              <a:rPr lang="en"/>
              <a:t>Configure Flyway to point to both legacy databases (monolith) and the new microservices databases.</a:t>
            </a:r>
            <a:endParaRPr/>
          </a:p>
          <a:p>
            <a:pPr indent="-300037" lvl="0" marL="457200" rtl="0" algn="l">
              <a:spcBef>
                <a:spcPts val="0"/>
              </a:spcBef>
              <a:spcAft>
                <a:spcPts val="0"/>
              </a:spcAft>
              <a:buSzPct val="100000"/>
              <a:buChar char="●"/>
            </a:pPr>
            <a:r>
              <a:rPr lang="en"/>
              <a:t>Create Initial Migrations: Write migration scripts for creating the initial tables in the new microservices databases e.g.:</a:t>
            </a:r>
            <a:endParaRPr/>
          </a:p>
          <a:p>
            <a:pPr indent="0" lvl="0" marL="457200" rtl="0" algn="l">
              <a:spcBef>
                <a:spcPts val="1200"/>
              </a:spcBef>
              <a:spcAft>
                <a:spcPts val="0"/>
              </a:spcAft>
              <a:buNone/>
            </a:pPr>
            <a:r>
              <a:rPr lang="en">
                <a:solidFill>
                  <a:srgbClr val="38761D"/>
                </a:solidFill>
                <a:highlight>
                  <a:schemeClr val="lt1"/>
                </a:highlight>
              </a:rPr>
              <a:t>QuestionBankService: CREATE TABLE question_bank (id SERIAL PRIMARY KEY, question TEXT, ...)</a:t>
            </a:r>
            <a:endParaRPr>
              <a:solidFill>
                <a:srgbClr val="38761D"/>
              </a:solidFill>
              <a:highlight>
                <a:schemeClr val="lt1"/>
              </a:highlight>
            </a:endParaRPr>
          </a:p>
          <a:p>
            <a:pPr indent="0" lvl="0" marL="457200" rtl="0" algn="l">
              <a:spcBef>
                <a:spcPts val="1200"/>
              </a:spcBef>
              <a:spcAft>
                <a:spcPts val="0"/>
              </a:spcAft>
              <a:buNone/>
            </a:pPr>
            <a:r>
              <a:rPr lang="en">
                <a:solidFill>
                  <a:srgbClr val="38761D"/>
                </a:solidFill>
                <a:highlight>
                  <a:schemeClr val="lt1"/>
                </a:highlight>
              </a:rPr>
              <a:t>CandidateService: CREATE TABLE candidates (id SERIAL PRIMARY KEY, name TEXT, ...)</a:t>
            </a:r>
            <a:endParaRPr>
              <a:solidFill>
                <a:srgbClr val="38761D"/>
              </a:solidFill>
              <a:highlight>
                <a:schemeClr val="lt1"/>
              </a:highlight>
            </a:endParaRPr>
          </a:p>
          <a:p>
            <a:pPr indent="0" lvl="0" marL="457200" rtl="0" algn="l">
              <a:spcBef>
                <a:spcPts val="1200"/>
              </a:spcBef>
              <a:spcAft>
                <a:spcPts val="0"/>
              </a:spcAft>
              <a:buNone/>
            </a:pPr>
            <a:r>
              <a:rPr lang="en">
                <a:solidFill>
                  <a:srgbClr val="38761D"/>
                </a:solidFill>
                <a:highlight>
                  <a:schemeClr val="lt1"/>
                </a:highlight>
              </a:rPr>
              <a:t>ExamDeliveryService: CREATE TABLE exam_sessions (id SERIAL PRIMARY KEY, candidate_id INT, start_time TIMESTAMP, ...)</a:t>
            </a:r>
            <a:endParaRPr>
              <a:solidFill>
                <a:srgbClr val="38761D"/>
              </a:solidFill>
              <a:highlight>
                <a:schemeClr val="lt1"/>
              </a:highlight>
            </a:endParaRPr>
          </a:p>
          <a:p>
            <a:pPr indent="-300037" lvl="0" marL="457200" rtl="0" algn="l">
              <a:spcBef>
                <a:spcPts val="1200"/>
              </a:spcBef>
              <a:spcAft>
                <a:spcPts val="0"/>
              </a:spcAft>
              <a:buSzPct val="100000"/>
              <a:buChar char="●"/>
            </a:pPr>
            <a:r>
              <a:rPr lang="en"/>
              <a:t>Version Control: Store all migration scripts in version control (Git) to ensure consistency across environments (dev, test, prod).</a:t>
            </a:r>
            <a:endParaRPr/>
          </a:p>
          <a:p>
            <a:pPr indent="0" lvl="0" marL="0" rtl="0" algn="l">
              <a:spcBef>
                <a:spcPts val="1200"/>
              </a:spcBef>
              <a:spcAft>
                <a:spcPts val="0"/>
              </a:spcAft>
              <a:buClr>
                <a:schemeClr val="dk1"/>
              </a:buClr>
              <a:buSzPct val="61111"/>
              <a:buFont typeface="Arial"/>
              <a:buNone/>
            </a:pPr>
            <a:r>
              <a:t/>
            </a:r>
            <a:endParaRPr>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r>
              <a:rPr lang="en" sz="2133"/>
              <a:t>4. Setup Kubernetes High Availability cluster with base Helm templating</a:t>
            </a:r>
            <a:endParaRPr sz="2133"/>
          </a:p>
        </p:txBody>
      </p:sp>
      <p:sp>
        <p:nvSpPr>
          <p:cNvPr id="326" name="Google Shape;32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b="1" lang="en"/>
              <a:t>Security Configuration:</a:t>
            </a:r>
            <a:endParaRPr b="1"/>
          </a:p>
          <a:p>
            <a:pPr indent="-300037" lvl="0" marL="457200" rtl="0" algn="l">
              <a:spcBef>
                <a:spcPts val="1200"/>
              </a:spcBef>
              <a:spcAft>
                <a:spcPts val="0"/>
              </a:spcAft>
              <a:buSzPct val="100000"/>
              <a:buChar char="●"/>
            </a:pPr>
            <a:r>
              <a:rPr lang="en"/>
              <a:t>RBAC policies for least-privilege access.</a:t>
            </a:r>
            <a:endParaRPr/>
          </a:p>
          <a:p>
            <a:pPr indent="-300037" lvl="0" marL="457200" rtl="0" algn="l">
              <a:spcBef>
                <a:spcPts val="0"/>
              </a:spcBef>
              <a:spcAft>
                <a:spcPts val="0"/>
              </a:spcAft>
              <a:buSzPct val="100000"/>
              <a:buChar char="●"/>
            </a:pPr>
            <a:r>
              <a:rPr lang="en"/>
              <a:t>NetworkPolicies using Cilium to isolate services.</a:t>
            </a:r>
            <a:endParaRPr/>
          </a:p>
          <a:p>
            <a:pPr indent="-300037" lvl="0" marL="457200" rtl="0" algn="l">
              <a:spcBef>
                <a:spcPts val="0"/>
              </a:spcBef>
              <a:spcAft>
                <a:spcPts val="0"/>
              </a:spcAft>
              <a:buSzPct val="100000"/>
              <a:buChar char="●"/>
            </a:pPr>
            <a:r>
              <a:rPr lang="en"/>
              <a:t>Open Policy Agent Gatekeeper to enforce pod security.</a:t>
            </a:r>
            <a:endParaRPr/>
          </a:p>
          <a:p>
            <a:pPr indent="-300037" lvl="0" marL="457200" rtl="0" algn="l">
              <a:spcBef>
                <a:spcPts val="0"/>
              </a:spcBef>
              <a:spcAft>
                <a:spcPts val="0"/>
              </a:spcAft>
              <a:buSzPct val="100000"/>
              <a:buChar char="●"/>
            </a:pPr>
            <a:r>
              <a:rPr lang="en"/>
              <a:t>Configure Secrets management.</a:t>
            </a:r>
            <a:endParaRPr/>
          </a:p>
          <a:p>
            <a:pPr indent="-300037" lvl="0" marL="457200" rtl="0" algn="l">
              <a:spcBef>
                <a:spcPts val="0"/>
              </a:spcBef>
              <a:spcAft>
                <a:spcPts val="0"/>
              </a:spcAft>
              <a:buSzPct val="100000"/>
              <a:buChar char="●"/>
            </a:pPr>
            <a:r>
              <a:rPr lang="en"/>
              <a:t>Enable TLS for all Ingress endpoints.</a:t>
            </a:r>
            <a:endParaRPr/>
          </a:p>
          <a:p>
            <a:pPr indent="0" lvl="0" marL="0" rtl="0" algn="l">
              <a:spcBef>
                <a:spcPts val="1200"/>
              </a:spcBef>
              <a:spcAft>
                <a:spcPts val="0"/>
              </a:spcAft>
              <a:buNone/>
            </a:pPr>
            <a:r>
              <a:rPr b="1" lang="en"/>
              <a:t>Observability Setup:</a:t>
            </a:r>
            <a:endParaRPr b="1"/>
          </a:p>
          <a:p>
            <a:pPr indent="-300037" lvl="0" marL="457200" rtl="0" algn="l">
              <a:spcBef>
                <a:spcPts val="1200"/>
              </a:spcBef>
              <a:spcAft>
                <a:spcPts val="0"/>
              </a:spcAft>
              <a:buSzPct val="100000"/>
              <a:buChar char="●"/>
            </a:pPr>
            <a:r>
              <a:rPr lang="en"/>
              <a:t>Prometheus Operator (or kube-prometheus-stack):</a:t>
            </a:r>
            <a:endParaRPr/>
          </a:p>
          <a:p>
            <a:pPr indent="-284162" lvl="1" marL="914400" rtl="0" algn="l">
              <a:spcBef>
                <a:spcPts val="0"/>
              </a:spcBef>
              <a:spcAft>
                <a:spcPts val="0"/>
              </a:spcAft>
              <a:buSzPct val="100000"/>
              <a:buChar char="○"/>
            </a:pPr>
            <a:r>
              <a:rPr lang="en"/>
              <a:t>Monitors cluster components (CPU, memory, disk, pod restarts).</a:t>
            </a:r>
            <a:endParaRPr/>
          </a:p>
          <a:p>
            <a:pPr indent="-284162" lvl="1" marL="914400" rtl="0" algn="l">
              <a:spcBef>
                <a:spcPts val="0"/>
              </a:spcBef>
              <a:spcAft>
                <a:spcPts val="0"/>
              </a:spcAft>
              <a:buSzPct val="100000"/>
              <a:buChar char="○"/>
            </a:pPr>
            <a:r>
              <a:rPr lang="en"/>
              <a:t>Collects pod-level metrics with kube-state-metrics.</a:t>
            </a:r>
            <a:endParaRPr/>
          </a:p>
          <a:p>
            <a:pPr indent="-300037" lvl="0" marL="457200" rtl="0" algn="l">
              <a:spcBef>
                <a:spcPts val="0"/>
              </a:spcBef>
              <a:spcAft>
                <a:spcPts val="0"/>
              </a:spcAft>
              <a:buSzPct val="100000"/>
              <a:buChar char="●"/>
            </a:pPr>
            <a:r>
              <a:rPr lang="en"/>
              <a:t>Grafana Dashboards for:</a:t>
            </a:r>
            <a:endParaRPr/>
          </a:p>
          <a:p>
            <a:pPr indent="-284162" lvl="1" marL="914400" rtl="0" algn="l">
              <a:spcBef>
                <a:spcPts val="0"/>
              </a:spcBef>
              <a:spcAft>
                <a:spcPts val="0"/>
              </a:spcAft>
              <a:buSzPct val="100000"/>
              <a:buChar char="○"/>
            </a:pPr>
            <a:r>
              <a:rPr lang="en"/>
              <a:t>Node health</a:t>
            </a:r>
            <a:endParaRPr/>
          </a:p>
          <a:p>
            <a:pPr indent="-284162" lvl="1" marL="914400" rtl="0" algn="l">
              <a:spcBef>
                <a:spcPts val="0"/>
              </a:spcBef>
              <a:spcAft>
                <a:spcPts val="0"/>
              </a:spcAft>
              <a:buSzPct val="100000"/>
              <a:buChar char="○"/>
            </a:pPr>
            <a:r>
              <a:rPr lang="en"/>
              <a:t>Pod memory/CPU usage</a:t>
            </a:r>
            <a:endParaRPr/>
          </a:p>
          <a:p>
            <a:pPr indent="-284162" lvl="1" marL="914400" rtl="0" algn="l">
              <a:spcBef>
                <a:spcPts val="0"/>
              </a:spcBef>
              <a:spcAft>
                <a:spcPts val="0"/>
              </a:spcAft>
              <a:buSzPct val="100000"/>
              <a:buChar char="○"/>
            </a:pPr>
            <a:r>
              <a:rPr lang="en"/>
              <a:t>Deployment status</a:t>
            </a:r>
            <a:endParaRPr/>
          </a:p>
          <a:p>
            <a:pPr indent="-300037" lvl="0" marL="457200" rtl="0" algn="l">
              <a:spcBef>
                <a:spcPts val="0"/>
              </a:spcBef>
              <a:spcAft>
                <a:spcPts val="0"/>
              </a:spcAft>
              <a:buSzPct val="100000"/>
              <a:buChar char="●"/>
            </a:pPr>
            <a:r>
              <a:rPr lang="en"/>
              <a:t>Horizontal Pod Autoscaler activity</a:t>
            </a:r>
            <a:endParaRPr/>
          </a:p>
          <a:p>
            <a:pPr indent="-300037" lvl="0" marL="457200" rtl="0" algn="l">
              <a:spcBef>
                <a:spcPts val="0"/>
              </a:spcBef>
              <a:spcAft>
                <a:spcPts val="0"/>
              </a:spcAft>
              <a:buSzPct val="100000"/>
              <a:buChar char="●"/>
            </a:pPr>
            <a:r>
              <a:rPr lang="en"/>
              <a:t>ELK Stack  for log aggregation.</a:t>
            </a:r>
            <a:endParaRPr/>
          </a:p>
          <a:p>
            <a:pPr indent="-300037" lvl="0" marL="457200" rtl="0" algn="l">
              <a:spcBef>
                <a:spcPts val="0"/>
              </a:spcBef>
              <a:spcAft>
                <a:spcPts val="0"/>
              </a:spcAft>
              <a:buSzPct val="100000"/>
              <a:buChar char="●"/>
            </a:pPr>
            <a:r>
              <a:rPr lang="en"/>
              <a:t>Symphony Bot - Scrapes ELK to post error logs to Message Channel enabling notifications to stakeholders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51562"/>
              <a:buFont typeface="Arial"/>
              <a:buNone/>
            </a:pPr>
            <a:r>
              <a:rPr lang="en" sz="2133"/>
              <a:t>4. Setup Kubernetes High Availability cluster with base Helm templating</a:t>
            </a:r>
            <a:endParaRPr sz="2133"/>
          </a:p>
          <a:p>
            <a:pPr indent="0" lvl="0" marL="0" rtl="0" algn="l">
              <a:spcBef>
                <a:spcPts val="0"/>
              </a:spcBef>
              <a:spcAft>
                <a:spcPts val="0"/>
              </a:spcAft>
              <a:buNone/>
            </a:pPr>
            <a:r>
              <a:t/>
            </a:r>
            <a:endParaRPr/>
          </a:p>
        </p:txBody>
      </p:sp>
      <p:sp>
        <p:nvSpPr>
          <p:cNvPr id="332" name="Google Shape;33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Deployment Best Practices:</a:t>
            </a:r>
            <a:endParaRPr b="1"/>
          </a:p>
          <a:p>
            <a:pPr indent="-342900" lvl="0" marL="457200" rtl="0" algn="l">
              <a:spcBef>
                <a:spcPts val="1200"/>
              </a:spcBef>
              <a:spcAft>
                <a:spcPts val="0"/>
              </a:spcAft>
              <a:buSzPts val="1800"/>
              <a:buChar char="●"/>
            </a:pPr>
            <a:r>
              <a:rPr lang="en"/>
              <a:t>Enable readiness/liveness probes in all services.</a:t>
            </a:r>
            <a:endParaRPr/>
          </a:p>
          <a:p>
            <a:pPr indent="-342900" lvl="0" marL="457200" rtl="0" algn="l">
              <a:spcBef>
                <a:spcPts val="0"/>
              </a:spcBef>
              <a:spcAft>
                <a:spcPts val="0"/>
              </a:spcAft>
              <a:buSzPts val="1800"/>
              <a:buChar char="●"/>
            </a:pPr>
            <a:r>
              <a:rPr lang="en"/>
              <a:t>Use PodDisruptionBudgets (PDBs) to ensure HA during rolling updates.</a:t>
            </a:r>
            <a:endParaRPr/>
          </a:p>
          <a:p>
            <a:pPr indent="-342900" lvl="0" marL="457200" rtl="0" algn="l">
              <a:spcBef>
                <a:spcPts val="0"/>
              </a:spcBef>
              <a:spcAft>
                <a:spcPts val="0"/>
              </a:spcAft>
              <a:buSzPts val="1800"/>
              <a:buChar char="●"/>
            </a:pPr>
            <a:r>
              <a:rPr lang="en"/>
              <a:t>Configure Horizontal Pod Autoscaling (HPA) based on CPU/memory/custom metrics.</a:t>
            </a:r>
            <a:endParaRPr/>
          </a:p>
          <a:p>
            <a:pPr indent="-342900" lvl="0" marL="457200" rtl="0" algn="l">
              <a:spcBef>
                <a:spcPts val="0"/>
              </a:spcBef>
              <a:spcAft>
                <a:spcPts val="0"/>
              </a:spcAft>
              <a:buSzPts val="1800"/>
              <a:buChar char="●"/>
            </a:pPr>
            <a:r>
              <a:rPr lang="en"/>
              <a:t>Define resource requests/limits for every container</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Setup CI/CD pipelines</a:t>
            </a:r>
            <a:endParaRPr/>
          </a:p>
        </p:txBody>
      </p:sp>
      <p:sp>
        <p:nvSpPr>
          <p:cNvPr id="338" name="Google Shape;33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Push to Git triggers</a:t>
            </a:r>
            <a:endParaRPr/>
          </a:p>
          <a:p>
            <a:pPr indent="-342900" lvl="0" marL="457200" rtl="0" algn="l">
              <a:spcBef>
                <a:spcPts val="0"/>
              </a:spcBef>
              <a:spcAft>
                <a:spcPts val="0"/>
              </a:spcAft>
              <a:buSzPts val="1800"/>
              <a:buChar char="●"/>
            </a:pPr>
            <a:r>
              <a:rPr lang="en"/>
              <a:t>Maven builds</a:t>
            </a:r>
            <a:endParaRPr/>
          </a:p>
          <a:p>
            <a:pPr indent="-342900" lvl="0" marL="457200" rtl="0" algn="l">
              <a:spcBef>
                <a:spcPts val="0"/>
              </a:spcBef>
              <a:spcAft>
                <a:spcPts val="0"/>
              </a:spcAft>
              <a:buSzPts val="1800"/>
              <a:buChar char="●"/>
            </a:pPr>
            <a:r>
              <a:rPr lang="en"/>
              <a:t>Sonarqube Scans</a:t>
            </a:r>
            <a:endParaRPr/>
          </a:p>
          <a:p>
            <a:pPr indent="-342900" lvl="0" marL="457200" rtl="0" algn="l">
              <a:spcBef>
                <a:spcPts val="0"/>
              </a:spcBef>
              <a:spcAft>
                <a:spcPts val="0"/>
              </a:spcAft>
              <a:buSzPts val="1800"/>
              <a:buChar char="●"/>
            </a:pPr>
            <a:r>
              <a:rPr lang="en"/>
              <a:t>CVE scans</a:t>
            </a:r>
            <a:endParaRPr/>
          </a:p>
          <a:p>
            <a:pPr indent="-342900" lvl="0" marL="457200" rtl="0" algn="l">
              <a:spcBef>
                <a:spcPts val="0"/>
              </a:spcBef>
              <a:spcAft>
                <a:spcPts val="0"/>
              </a:spcAft>
              <a:buSzPts val="1800"/>
              <a:buChar char="●"/>
            </a:pPr>
            <a:r>
              <a:rPr lang="en"/>
              <a:t>Containerized builds and deploys to test Kubernettes Pod with Health Checks</a:t>
            </a:r>
            <a:endParaRPr/>
          </a:p>
          <a:p>
            <a:pPr indent="-342900" lvl="0" marL="457200" rtl="0" algn="l">
              <a:spcBef>
                <a:spcPts val="0"/>
              </a:spcBef>
              <a:spcAft>
                <a:spcPts val="0"/>
              </a:spcAft>
              <a:buSzPts val="1800"/>
              <a:buChar char="●"/>
            </a:pPr>
            <a:r>
              <a:rPr lang="en"/>
              <a:t>Deployment artifact to Nexus Repo</a:t>
            </a:r>
            <a:endParaRPr/>
          </a:p>
          <a:p>
            <a:pPr indent="-342900" lvl="0" marL="457200" rtl="0" algn="l">
              <a:spcBef>
                <a:spcPts val="0"/>
              </a:spcBef>
              <a:spcAft>
                <a:spcPts val="0"/>
              </a:spcAft>
              <a:buSzPts val="1800"/>
              <a:buChar char="●"/>
            </a:pPr>
            <a:r>
              <a:rPr lang="en"/>
              <a:t>Notify stakeholders about any failures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Setup Kafka Messaging Infrastructure</a:t>
            </a:r>
            <a:endParaRPr/>
          </a:p>
        </p:txBody>
      </p:sp>
      <p:sp>
        <p:nvSpPr>
          <p:cNvPr id="344" name="Google Shape;344;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Deploy Kafka brokers (3+ for HA).</a:t>
            </a:r>
            <a:endParaRPr/>
          </a:p>
          <a:p>
            <a:pPr indent="-342900" lvl="0" marL="457200" rtl="0" algn="l">
              <a:spcBef>
                <a:spcPts val="0"/>
              </a:spcBef>
              <a:spcAft>
                <a:spcPts val="0"/>
              </a:spcAft>
              <a:buSzPts val="1800"/>
              <a:buChar char="●"/>
            </a:pPr>
            <a:r>
              <a:rPr lang="en"/>
              <a:t>Define critical topics (e.g., exam-submitted, candidate-registered, marking-complete).</a:t>
            </a:r>
            <a:endParaRPr/>
          </a:p>
          <a:p>
            <a:pPr indent="-342900" lvl="0" marL="457200" rtl="0" algn="l">
              <a:spcBef>
                <a:spcPts val="0"/>
              </a:spcBef>
              <a:spcAft>
                <a:spcPts val="0"/>
              </a:spcAft>
              <a:buSzPts val="1800"/>
              <a:buChar char="●"/>
            </a:pPr>
            <a:r>
              <a:rPr lang="en"/>
              <a:t>Configure partitions based on throughput needs.</a:t>
            </a:r>
            <a:endParaRPr/>
          </a:p>
          <a:p>
            <a:pPr indent="-342900" lvl="0" marL="457200" rtl="0" algn="l">
              <a:spcBef>
                <a:spcPts val="0"/>
              </a:spcBef>
              <a:spcAft>
                <a:spcPts val="0"/>
              </a:spcAft>
              <a:buSzPts val="1800"/>
              <a:buChar char="●"/>
            </a:pPr>
            <a:r>
              <a:rPr lang="en"/>
              <a:t>Enable TLS + SASL authentication.</a:t>
            </a:r>
            <a:endParaRPr/>
          </a:p>
          <a:p>
            <a:pPr indent="-342900" lvl="0" marL="457200" rtl="0" algn="l">
              <a:spcBef>
                <a:spcPts val="0"/>
              </a:spcBef>
              <a:spcAft>
                <a:spcPts val="0"/>
              </a:spcAft>
              <a:buSzPts val="1800"/>
              <a:buChar char="●"/>
            </a:pPr>
            <a:r>
              <a:rPr lang="en"/>
              <a:t>Implement Kafka ACLs for producer/consumer role separation.</a:t>
            </a:r>
            <a:endParaRPr/>
          </a:p>
          <a:p>
            <a:pPr indent="-342900" lvl="0" marL="457200" rtl="0" algn="l">
              <a:spcBef>
                <a:spcPts val="0"/>
              </a:spcBef>
              <a:spcAft>
                <a:spcPts val="0"/>
              </a:spcAft>
              <a:buSzPts val="1800"/>
              <a:buChar char="●"/>
            </a:pPr>
            <a:r>
              <a:rPr lang="en"/>
              <a:t>Collect Kafka metrics via JMX + Prometheus for:</a:t>
            </a:r>
            <a:endParaRPr/>
          </a:p>
          <a:p>
            <a:pPr indent="-317500" lvl="1" marL="914400" rtl="0" algn="l">
              <a:spcBef>
                <a:spcPts val="0"/>
              </a:spcBef>
              <a:spcAft>
                <a:spcPts val="0"/>
              </a:spcAft>
              <a:buSzPts val="1400"/>
              <a:buChar char="○"/>
            </a:pPr>
            <a:r>
              <a:rPr lang="en"/>
              <a:t>Lag</a:t>
            </a:r>
            <a:endParaRPr/>
          </a:p>
          <a:p>
            <a:pPr indent="-317500" lvl="1" marL="914400" rtl="0" algn="l">
              <a:spcBef>
                <a:spcPts val="0"/>
              </a:spcBef>
              <a:spcAft>
                <a:spcPts val="0"/>
              </a:spcAft>
              <a:buSzPts val="1400"/>
              <a:buChar char="○"/>
            </a:pPr>
            <a:r>
              <a:rPr lang="en"/>
              <a:t>Throughput (msg/sec)</a:t>
            </a:r>
            <a:endParaRPr/>
          </a:p>
          <a:p>
            <a:pPr indent="-317500" lvl="1" marL="914400" rtl="0" algn="l">
              <a:spcBef>
                <a:spcPts val="0"/>
              </a:spcBef>
              <a:spcAft>
                <a:spcPts val="0"/>
              </a:spcAft>
              <a:buSzPts val="1400"/>
              <a:buChar char="○"/>
            </a:pPr>
            <a:r>
              <a:rPr lang="en"/>
              <a:t>Partition distribution</a:t>
            </a:r>
            <a:endParaRPr/>
          </a:p>
          <a:p>
            <a:pPr indent="-317500" lvl="1" marL="914400" rtl="0" algn="l">
              <a:spcBef>
                <a:spcPts val="0"/>
              </a:spcBef>
              <a:spcAft>
                <a:spcPts val="0"/>
              </a:spcAft>
              <a:buSzPts val="1400"/>
              <a:buChar char="○"/>
            </a:pPr>
            <a:r>
              <a:rPr lang="en"/>
              <a:t>Consumer group health</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a:t>
            </a:r>
            <a:r>
              <a:rPr lang="en"/>
              <a:t>Use tools like Kafka UI / Cruise Control for ops.</a:t>
            </a:r>
            <a:endParaRPr/>
          </a:p>
        </p:txBody>
      </p:sp>
      <p:sp>
        <p:nvSpPr>
          <p:cNvPr id="350" name="Google Shape;350;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
              <a:t>Kafka UI</a:t>
            </a:r>
            <a:endParaRPr b="1"/>
          </a:p>
          <a:p>
            <a:pPr indent="0" lvl="0" marL="0" rtl="0" algn="l">
              <a:spcBef>
                <a:spcPts val="1200"/>
              </a:spcBef>
              <a:spcAft>
                <a:spcPts val="0"/>
              </a:spcAft>
              <a:buNone/>
            </a:pPr>
            <a:r>
              <a:rPr lang="en"/>
              <a:t>A graphical interface to interact with Kafka.</a:t>
            </a:r>
            <a:endParaRPr/>
          </a:p>
          <a:p>
            <a:pPr indent="0" lvl="0" marL="0" rtl="0" algn="l">
              <a:spcBef>
                <a:spcPts val="1200"/>
              </a:spcBef>
              <a:spcAft>
                <a:spcPts val="0"/>
              </a:spcAft>
              <a:buNone/>
            </a:pPr>
            <a:r>
              <a:rPr lang="en"/>
              <a:t>What it lets you do:</a:t>
            </a:r>
            <a:endParaRPr/>
          </a:p>
          <a:p>
            <a:pPr indent="-291465" lvl="0" marL="457200" rtl="0" algn="l">
              <a:spcBef>
                <a:spcPts val="1200"/>
              </a:spcBef>
              <a:spcAft>
                <a:spcPts val="0"/>
              </a:spcAft>
              <a:buSzPct val="100000"/>
              <a:buChar char="●"/>
            </a:pPr>
            <a:r>
              <a:rPr lang="en"/>
              <a:t>Browse topics and partitions</a:t>
            </a:r>
            <a:endParaRPr/>
          </a:p>
          <a:p>
            <a:pPr indent="-291465" lvl="0" marL="457200" rtl="0" algn="l">
              <a:spcBef>
                <a:spcPts val="0"/>
              </a:spcBef>
              <a:spcAft>
                <a:spcPts val="0"/>
              </a:spcAft>
              <a:buSzPct val="100000"/>
              <a:buChar char="●"/>
            </a:pPr>
            <a:r>
              <a:rPr lang="en"/>
              <a:t>View or consume messages</a:t>
            </a:r>
            <a:endParaRPr/>
          </a:p>
          <a:p>
            <a:pPr indent="-291465" lvl="0" marL="457200" rtl="0" algn="l">
              <a:spcBef>
                <a:spcPts val="0"/>
              </a:spcBef>
              <a:spcAft>
                <a:spcPts val="0"/>
              </a:spcAft>
              <a:buSzPct val="100000"/>
              <a:buChar char="●"/>
            </a:pPr>
            <a:r>
              <a:rPr lang="en"/>
              <a:t>Monitor consumer groups (lag, offsets)</a:t>
            </a:r>
            <a:endParaRPr/>
          </a:p>
          <a:p>
            <a:pPr indent="-291465" lvl="0" marL="457200" rtl="0" algn="l">
              <a:spcBef>
                <a:spcPts val="0"/>
              </a:spcBef>
              <a:spcAft>
                <a:spcPts val="0"/>
              </a:spcAft>
              <a:buSzPct val="100000"/>
              <a:buChar char="●"/>
            </a:pPr>
            <a:r>
              <a:rPr lang="en"/>
              <a:t>Create/delete topics</a:t>
            </a:r>
            <a:endParaRPr/>
          </a:p>
          <a:p>
            <a:pPr indent="0" lvl="0" marL="0" rtl="0" algn="l">
              <a:spcBef>
                <a:spcPts val="1200"/>
              </a:spcBef>
              <a:spcAft>
                <a:spcPts val="0"/>
              </a:spcAft>
              <a:buNone/>
            </a:pPr>
            <a:r>
              <a:rPr b="1" lang="en"/>
              <a:t>Cruise Control</a:t>
            </a:r>
            <a:endParaRPr b="1"/>
          </a:p>
          <a:p>
            <a:pPr indent="0" lvl="0" marL="0" rtl="0" algn="l">
              <a:spcBef>
                <a:spcPts val="1200"/>
              </a:spcBef>
              <a:spcAft>
                <a:spcPts val="0"/>
              </a:spcAft>
              <a:buNone/>
            </a:pPr>
            <a:r>
              <a:rPr lang="en"/>
              <a:t>A Kafka cluster balancing tool developed by LinkedIn.</a:t>
            </a:r>
            <a:endParaRPr/>
          </a:p>
          <a:p>
            <a:pPr indent="0" lvl="0" marL="0" rtl="0" algn="l">
              <a:spcBef>
                <a:spcPts val="1200"/>
              </a:spcBef>
              <a:spcAft>
                <a:spcPts val="0"/>
              </a:spcAft>
              <a:buNone/>
            </a:pPr>
            <a:r>
              <a:rPr lang="en"/>
              <a:t>What it lets you do:</a:t>
            </a:r>
            <a:endParaRPr/>
          </a:p>
          <a:p>
            <a:pPr indent="-291465" lvl="0" marL="457200" rtl="0" algn="l">
              <a:spcBef>
                <a:spcPts val="1200"/>
              </a:spcBef>
              <a:spcAft>
                <a:spcPts val="0"/>
              </a:spcAft>
              <a:buSzPct val="100000"/>
              <a:buChar char="●"/>
            </a:pPr>
            <a:r>
              <a:rPr lang="en"/>
              <a:t>Rebalance partitions across brokers to prevent hot spots</a:t>
            </a:r>
            <a:endParaRPr/>
          </a:p>
          <a:p>
            <a:pPr indent="-291465" lvl="0" marL="457200" rtl="0" algn="l">
              <a:spcBef>
                <a:spcPts val="0"/>
              </a:spcBef>
              <a:spcAft>
                <a:spcPts val="0"/>
              </a:spcAft>
              <a:buSzPct val="100000"/>
              <a:buChar char="●"/>
            </a:pPr>
            <a:r>
              <a:rPr lang="en"/>
              <a:t>Detect and fix broker skew (e.g., one broker holding too much data or traffic)</a:t>
            </a:r>
            <a:endParaRPr/>
          </a:p>
          <a:p>
            <a:pPr indent="-291465" lvl="0" marL="457200" rtl="0" algn="l">
              <a:spcBef>
                <a:spcPts val="0"/>
              </a:spcBef>
              <a:spcAft>
                <a:spcPts val="0"/>
              </a:spcAft>
              <a:buSzPct val="100000"/>
              <a:buChar char="●"/>
            </a:pPr>
            <a:r>
              <a:rPr lang="en"/>
              <a:t>Automate broker scaling (add/remove)</a:t>
            </a:r>
            <a:endParaRPr/>
          </a:p>
          <a:p>
            <a:pPr indent="-291465" lvl="0" marL="457200" rtl="0" algn="l">
              <a:spcBef>
                <a:spcPts val="0"/>
              </a:spcBef>
              <a:spcAft>
                <a:spcPts val="0"/>
              </a:spcAft>
              <a:buSzPct val="100000"/>
              <a:buChar char="●"/>
            </a:pPr>
            <a:r>
              <a:rPr lang="en"/>
              <a:t>Generate optimization proposals based on metrics like disk usage, CPU, or partition count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t>
            </a:r>
            <a:r>
              <a:rPr lang="en"/>
              <a:t>Current Challenges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b="1" lang="en" sz="4800"/>
              <a:t>Monolith Pain Points:</a:t>
            </a:r>
            <a:endParaRPr sz="4800"/>
          </a:p>
          <a:p>
            <a:pPr indent="0" lvl="0" marL="457200" rtl="0" algn="l">
              <a:spcBef>
                <a:spcPts val="1200"/>
              </a:spcBef>
              <a:spcAft>
                <a:spcPts val="0"/>
              </a:spcAft>
              <a:buNone/>
            </a:pPr>
            <a:r>
              <a:rPr lang="en" sz="4800"/>
              <a:t>Difficulty scaling components (e.g., exam scheduling during peak times).</a:t>
            </a:r>
            <a:endParaRPr sz="4800"/>
          </a:p>
          <a:p>
            <a:pPr indent="0" lvl="0" marL="457200" rtl="0" algn="l">
              <a:spcBef>
                <a:spcPts val="1200"/>
              </a:spcBef>
              <a:spcAft>
                <a:spcPts val="0"/>
              </a:spcAft>
              <a:buNone/>
            </a:pPr>
            <a:r>
              <a:rPr lang="en" sz="4800"/>
              <a:t>Slow deployments due to tightly coupled code.</a:t>
            </a:r>
            <a:endParaRPr sz="4800"/>
          </a:p>
          <a:p>
            <a:pPr indent="0" lvl="0" marL="457200" rtl="0" algn="l">
              <a:spcBef>
                <a:spcPts val="1200"/>
              </a:spcBef>
              <a:spcAft>
                <a:spcPts val="0"/>
              </a:spcAft>
              <a:buNone/>
            </a:pPr>
            <a:r>
              <a:rPr lang="en" sz="4800"/>
              <a:t>High risk of system-wide failures.</a:t>
            </a:r>
            <a:endParaRPr sz="4800"/>
          </a:p>
          <a:p>
            <a:pPr indent="0" lvl="0" marL="457200" rtl="0" algn="l">
              <a:spcBef>
                <a:spcPts val="1200"/>
              </a:spcBef>
              <a:spcAft>
                <a:spcPts val="0"/>
              </a:spcAft>
              <a:buNone/>
            </a:pPr>
            <a:r>
              <a:rPr lang="en" sz="4800"/>
              <a:t>Rising maintenance costs.</a:t>
            </a:r>
            <a:endParaRPr sz="4800"/>
          </a:p>
          <a:p>
            <a:pPr indent="0" lvl="0" marL="0" rtl="0" algn="l">
              <a:spcBef>
                <a:spcPts val="1200"/>
              </a:spcBef>
              <a:spcAft>
                <a:spcPts val="0"/>
              </a:spcAft>
              <a:buNone/>
            </a:pPr>
            <a:r>
              <a:t/>
            </a:r>
            <a:endParaRPr sz="4800"/>
          </a:p>
          <a:p>
            <a:pPr indent="0" lvl="0" marL="0" rtl="0" algn="l">
              <a:spcBef>
                <a:spcPts val="1200"/>
              </a:spcBef>
              <a:spcAft>
                <a:spcPts val="0"/>
              </a:spcAft>
              <a:buNone/>
            </a:pPr>
            <a:r>
              <a:rPr b="1" lang="en" sz="4800"/>
              <a:t>Hero Culture:</a:t>
            </a:r>
            <a:r>
              <a:rPr lang="en" sz="4800"/>
              <a:t> Only "Dave" knows how the Question Bank works.</a:t>
            </a:r>
            <a:endParaRPr sz="4800"/>
          </a:p>
          <a:p>
            <a:pPr indent="0" lvl="0" marL="45720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6" name="Google Shape;356;p62"/>
          <p:cNvSpPr txBox="1"/>
          <p:nvPr>
            <p:ph idx="1" type="body"/>
          </p:nvPr>
        </p:nvSpPr>
        <p:spPr>
          <a:xfrm>
            <a:off x="311700" y="445025"/>
            <a:ext cx="8520600" cy="412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 Setup Debezium for CDC from legacy DB tables into Kafka</a:t>
            </a:r>
            <a:endParaRPr/>
          </a:p>
          <a:p>
            <a:pPr indent="0" lvl="0" marL="0" rtl="0" algn="l">
              <a:spcBef>
                <a:spcPts val="1200"/>
              </a:spcBef>
              <a:spcAft>
                <a:spcPts val="0"/>
              </a:spcAft>
              <a:buNone/>
            </a:pPr>
            <a:r>
              <a:rPr lang="en"/>
              <a:t>9. API Gateway setup for routing and service exposure.</a:t>
            </a:r>
            <a:endParaRPr/>
          </a:p>
          <a:p>
            <a:pPr indent="0" lvl="0" marL="0" rtl="0" algn="l">
              <a:spcBef>
                <a:spcPts val="1200"/>
              </a:spcBef>
              <a:spcAft>
                <a:spcPts val="0"/>
              </a:spcAft>
              <a:buNone/>
            </a:pPr>
            <a:r>
              <a:rPr lang="en"/>
              <a:t>10. </a:t>
            </a:r>
            <a:r>
              <a:rPr lang="en"/>
              <a:t>Define Bounded Contexts through DDD-lite workshops.</a:t>
            </a:r>
            <a:endParaRPr/>
          </a:p>
          <a:p>
            <a:pPr indent="0" lvl="0" marL="0" rtl="0" algn="l">
              <a:spcBef>
                <a:spcPts val="1200"/>
              </a:spcBef>
              <a:spcAft>
                <a:spcPts val="0"/>
              </a:spcAft>
              <a:buNone/>
            </a:pPr>
            <a:r>
              <a:rPr lang="en"/>
              <a:t>11. Deploy Generic Service to prove the Environment</a:t>
            </a:r>
            <a:endParaRPr/>
          </a:p>
          <a:p>
            <a:pPr indent="0" lvl="0" marL="457200" rtl="0" algn="l">
              <a:spcBef>
                <a:spcPts val="1200"/>
              </a:spcBef>
              <a:spcAft>
                <a:spcPts val="0"/>
              </a:spcAft>
              <a:buNone/>
            </a:pPr>
            <a:r>
              <a:rPr lang="en"/>
              <a:t>NotificationService (email/SMS)</a:t>
            </a:r>
            <a:endParaRPr/>
          </a:p>
          <a:p>
            <a:pPr indent="0" lvl="0" marL="0" rtl="0" algn="l">
              <a:spcBef>
                <a:spcPts val="1200"/>
              </a:spcBef>
              <a:spcAft>
                <a:spcPts val="0"/>
              </a:spcAft>
              <a:buNone/>
            </a:pPr>
            <a:r>
              <a:rPr lang="en"/>
              <a:t>12. Build a React App Shell</a:t>
            </a:r>
            <a:endParaRPr/>
          </a:p>
          <a:p>
            <a:pPr indent="-342900" lvl="0" marL="457200" rtl="0" algn="l">
              <a:spcBef>
                <a:spcPts val="1200"/>
              </a:spcBef>
              <a:spcAft>
                <a:spcPts val="0"/>
              </a:spcAft>
              <a:buSzPts val="1800"/>
              <a:buChar char="●"/>
            </a:pPr>
            <a:r>
              <a:rPr lang="en"/>
              <a:t>A container (single-page React app) responsible for routing, layout, navigation, and user session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2: Carve Out Read-Only / Low-Coupling Services</a:t>
            </a:r>
            <a:endParaRPr/>
          </a:p>
        </p:txBody>
      </p:sp>
      <p:sp>
        <p:nvSpPr>
          <p:cNvPr id="362" name="Google Shape;36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300037" lvl="0" marL="457200" rtl="0" algn="l">
              <a:spcBef>
                <a:spcPts val="0"/>
              </a:spcBef>
              <a:spcAft>
                <a:spcPts val="0"/>
              </a:spcAft>
              <a:buSzPct val="100000"/>
              <a:buAutoNum type="arabicPeriod"/>
            </a:pPr>
            <a:r>
              <a:rPr lang="en"/>
              <a:t>Prioritize services with:</a:t>
            </a:r>
            <a:endParaRPr/>
          </a:p>
          <a:p>
            <a:pPr indent="-300037" lvl="0" marL="914400" rtl="0" algn="l">
              <a:spcBef>
                <a:spcPts val="0"/>
              </a:spcBef>
              <a:spcAft>
                <a:spcPts val="0"/>
              </a:spcAft>
              <a:buSzPct val="100000"/>
              <a:buChar char="●"/>
            </a:pPr>
            <a:r>
              <a:rPr lang="en"/>
              <a:t>Fewer write dependencies</a:t>
            </a:r>
            <a:endParaRPr/>
          </a:p>
          <a:p>
            <a:pPr indent="-300037" lvl="0" marL="914400" rtl="0" algn="l">
              <a:spcBef>
                <a:spcPts val="0"/>
              </a:spcBef>
              <a:spcAft>
                <a:spcPts val="0"/>
              </a:spcAft>
              <a:buSzPct val="100000"/>
              <a:buChar char="●"/>
            </a:pPr>
            <a:r>
              <a:rPr lang="en"/>
              <a:t>Low coupling to legacy DB tables</a:t>
            </a:r>
            <a:endParaRPr/>
          </a:p>
          <a:p>
            <a:pPr indent="-300037" lvl="0" marL="914400" rtl="0" algn="l">
              <a:spcBef>
                <a:spcPts val="0"/>
              </a:spcBef>
              <a:spcAft>
                <a:spcPts val="0"/>
              </a:spcAft>
              <a:buSzPct val="100000"/>
              <a:buChar char="●"/>
            </a:pPr>
            <a:r>
              <a:rPr lang="en"/>
              <a:t>High read demand</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AutoNum type="arabicPeriod"/>
            </a:pPr>
            <a:r>
              <a:rPr lang="en"/>
              <a:t>Initial Services to Extract</a:t>
            </a:r>
            <a:endParaRPr/>
          </a:p>
          <a:p>
            <a:pPr indent="-300037" lvl="0" marL="914400" rtl="0" algn="l">
              <a:spcBef>
                <a:spcPts val="0"/>
              </a:spcBef>
              <a:spcAft>
                <a:spcPts val="0"/>
              </a:spcAft>
              <a:buSzPct val="100000"/>
              <a:buChar char="●"/>
            </a:pPr>
            <a:r>
              <a:rPr lang="en"/>
              <a:t>QuestionBankService (read-only, stable schema)</a:t>
            </a:r>
            <a:endParaRPr/>
          </a:p>
          <a:p>
            <a:pPr indent="-300037" lvl="0" marL="914400" rtl="0" algn="l">
              <a:spcBef>
                <a:spcPts val="0"/>
              </a:spcBef>
              <a:spcAft>
                <a:spcPts val="0"/>
              </a:spcAft>
              <a:buSzPct val="100000"/>
              <a:buChar char="●"/>
            </a:pPr>
            <a:r>
              <a:rPr lang="en"/>
              <a:t>CadidateService (basic profile retrieval)</a:t>
            </a:r>
            <a:endParaRPr/>
          </a:p>
          <a:p>
            <a:pPr indent="-300037" lvl="0" marL="914400" rtl="0" algn="l">
              <a:spcBef>
                <a:spcPts val="0"/>
              </a:spcBef>
              <a:spcAft>
                <a:spcPts val="0"/>
              </a:spcAft>
              <a:buSzPct val="100000"/>
              <a:buChar char="●"/>
            </a:pPr>
            <a:r>
              <a:rPr lang="en"/>
              <a:t>ResultsService (read-only score summaries)</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AutoNum type="arabicPeriod"/>
            </a:pPr>
            <a:r>
              <a:rPr lang="en"/>
              <a:t>Route new UI/API calls through API Gateway.</a:t>
            </a:r>
            <a:endParaRPr/>
          </a:p>
          <a:p>
            <a:pPr indent="0" lvl="0" marL="457200" rtl="0" algn="l">
              <a:spcBef>
                <a:spcPts val="1200"/>
              </a:spcBef>
              <a:spcAft>
                <a:spcPts val="0"/>
              </a:spcAft>
              <a:buNone/>
            </a:pPr>
            <a:r>
              <a:t/>
            </a:r>
            <a:endParaRPr/>
          </a:p>
          <a:p>
            <a:pPr indent="-300037" lvl="0" marL="457200" rtl="0" algn="l">
              <a:spcBef>
                <a:spcPts val="1200"/>
              </a:spcBef>
              <a:spcAft>
                <a:spcPts val="0"/>
              </a:spcAft>
              <a:buSzPct val="100000"/>
              <a:buAutoNum type="arabicPeriod"/>
            </a:pPr>
            <a:r>
              <a:rPr lang="en"/>
              <a:t>Enable Feature Toggles for switching flows to new services.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 Migrate Stateful &amp; Write-heavy Services</a:t>
            </a:r>
            <a:endParaRPr/>
          </a:p>
        </p:txBody>
      </p:sp>
      <p:sp>
        <p:nvSpPr>
          <p:cNvPr id="368" name="Google Shape;368;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AutoNum type="arabicPeriod"/>
            </a:pPr>
            <a:r>
              <a:rPr b="1" lang="en"/>
              <a:t>Schema Updates &amp; Adjustments</a:t>
            </a:r>
            <a:endParaRPr b="1"/>
          </a:p>
          <a:p>
            <a:pPr indent="0" lvl="0" marL="457200" rtl="0" algn="l">
              <a:spcBef>
                <a:spcPts val="1200"/>
              </a:spcBef>
              <a:spcAft>
                <a:spcPts val="0"/>
              </a:spcAft>
              <a:buNone/>
            </a:pPr>
            <a:r>
              <a:t/>
            </a:r>
            <a:endParaRPr b="1"/>
          </a:p>
          <a:p>
            <a:pPr indent="-317182" lvl="0" marL="457200" rtl="0" algn="l">
              <a:spcBef>
                <a:spcPts val="1200"/>
              </a:spcBef>
              <a:spcAft>
                <a:spcPts val="0"/>
              </a:spcAft>
              <a:buSzPct val="100000"/>
              <a:buChar char="●"/>
            </a:pPr>
            <a:r>
              <a:rPr lang="en"/>
              <a:t>As your microservices evolve, continue using Flyway to apply incremental schema changes.</a:t>
            </a:r>
            <a:endParaRPr/>
          </a:p>
          <a:p>
            <a:pPr indent="0" lvl="0" marL="457200" rtl="0" algn="l">
              <a:spcBef>
                <a:spcPts val="1200"/>
              </a:spcBef>
              <a:spcAft>
                <a:spcPts val="0"/>
              </a:spcAft>
              <a:buNone/>
            </a:pPr>
            <a:r>
              <a:t/>
            </a:r>
            <a:endParaRPr/>
          </a:p>
          <a:p>
            <a:pPr indent="-297497" lvl="1" marL="914400" rtl="0" algn="l">
              <a:spcBef>
                <a:spcPts val="1200"/>
              </a:spcBef>
              <a:spcAft>
                <a:spcPts val="0"/>
              </a:spcAft>
              <a:buSzPct val="100000"/>
              <a:buChar char="○"/>
            </a:pPr>
            <a:r>
              <a:rPr lang="en"/>
              <a:t>For example, add new columns or tables (e.g., adding exam_results to the ExamDeliveryService).</a:t>
            </a:r>
            <a:endParaRPr/>
          </a:p>
          <a:p>
            <a:pPr indent="0" lvl="0" marL="914400" rtl="0" algn="l">
              <a:spcBef>
                <a:spcPts val="1200"/>
              </a:spcBef>
              <a:spcAft>
                <a:spcPts val="0"/>
              </a:spcAft>
              <a:buNone/>
            </a:pPr>
            <a:r>
              <a:t/>
            </a:r>
            <a:endParaRPr/>
          </a:p>
          <a:p>
            <a:pPr indent="-317182" lvl="0" marL="457200" rtl="0" algn="l">
              <a:spcBef>
                <a:spcPts val="1200"/>
              </a:spcBef>
              <a:spcAft>
                <a:spcPts val="0"/>
              </a:spcAft>
              <a:buSzPct val="100000"/>
              <a:buChar char="●"/>
            </a:pPr>
            <a:r>
              <a:rPr lang="en"/>
              <a:t>Migration Script Format: Write SQL scripts for each change, such as:</a:t>
            </a:r>
            <a:endParaRPr/>
          </a:p>
          <a:p>
            <a:pPr indent="0" lvl="0" marL="457200" rtl="0" algn="l">
              <a:spcBef>
                <a:spcPts val="1200"/>
              </a:spcBef>
              <a:spcAft>
                <a:spcPts val="0"/>
              </a:spcAft>
              <a:buNone/>
            </a:pPr>
            <a:r>
              <a:t/>
            </a:r>
            <a:endParaRPr/>
          </a:p>
          <a:p>
            <a:pPr indent="-297497" lvl="1" marL="914400" rtl="0" algn="l">
              <a:spcBef>
                <a:spcPts val="1200"/>
              </a:spcBef>
              <a:spcAft>
                <a:spcPts val="0"/>
              </a:spcAft>
              <a:buClr>
                <a:srgbClr val="38761D"/>
              </a:buClr>
              <a:buSzPct val="100000"/>
              <a:buChar char="○"/>
            </a:pPr>
            <a:r>
              <a:rPr lang="en">
                <a:solidFill>
                  <a:srgbClr val="38761D"/>
                </a:solidFill>
              </a:rPr>
              <a:t>V1__create_candidates_table.sql</a:t>
            </a:r>
            <a:endParaRPr>
              <a:solidFill>
                <a:srgbClr val="38761D"/>
              </a:solidFill>
            </a:endParaRPr>
          </a:p>
          <a:p>
            <a:pPr indent="-297497" lvl="1" marL="914400" rtl="0" algn="l">
              <a:spcBef>
                <a:spcPts val="0"/>
              </a:spcBef>
              <a:spcAft>
                <a:spcPts val="0"/>
              </a:spcAft>
              <a:buClr>
                <a:srgbClr val="38761D"/>
              </a:buClr>
              <a:buSzPct val="100000"/>
              <a:buChar char="○"/>
            </a:pPr>
            <a:r>
              <a:rPr lang="en">
                <a:solidFill>
                  <a:srgbClr val="38761D"/>
                </a:solidFill>
              </a:rPr>
              <a:t>V2__add_exam_results_column.sql</a:t>
            </a:r>
            <a:endParaRPr>
              <a:solidFill>
                <a:srgbClr val="38761D"/>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 Migrate Stateful &amp; Write-heavy Services</a:t>
            </a:r>
            <a:endParaRPr/>
          </a:p>
        </p:txBody>
      </p:sp>
      <p:sp>
        <p:nvSpPr>
          <p:cNvPr id="374" name="Google Shape;374;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
              <a:t>2. </a:t>
            </a:r>
            <a:r>
              <a:rPr b="1" lang="en"/>
              <a:t>Real-time Data Synchronization (Change Data Capture with Debezium)</a:t>
            </a:r>
            <a:endParaRPr b="1"/>
          </a:p>
          <a:p>
            <a:pPr indent="-291465" lvl="0" marL="457200" rtl="0" algn="l">
              <a:spcBef>
                <a:spcPts val="1200"/>
              </a:spcBef>
              <a:spcAft>
                <a:spcPts val="0"/>
              </a:spcAft>
              <a:buSzPct val="100000"/>
              <a:buChar char="●"/>
            </a:pPr>
            <a:r>
              <a:rPr lang="en"/>
              <a:t>Configure Debezium connectors to monitor changes in the legacy monolithic database.</a:t>
            </a:r>
            <a:endParaRPr/>
          </a:p>
          <a:p>
            <a:pPr indent="-277494" lvl="1" marL="914400" rtl="0" algn="l">
              <a:spcBef>
                <a:spcPts val="0"/>
              </a:spcBef>
              <a:spcAft>
                <a:spcPts val="0"/>
              </a:spcAft>
              <a:buSzPct val="100000"/>
              <a:buChar char="○"/>
            </a:pPr>
            <a:r>
              <a:rPr lang="en"/>
              <a:t>For example, monitor tables like candidates, exam_sessions, question_bank, etc.</a:t>
            </a:r>
            <a:endParaRPr/>
          </a:p>
          <a:p>
            <a:pPr indent="-277494" lvl="1" marL="914400" rtl="0" algn="l">
              <a:spcBef>
                <a:spcPts val="0"/>
              </a:spcBef>
              <a:spcAft>
                <a:spcPts val="0"/>
              </a:spcAft>
              <a:buSzPct val="100000"/>
              <a:buChar char="○"/>
            </a:pPr>
            <a:r>
              <a:rPr lang="en"/>
              <a:t>Use Kafka Connect to connect Debezium with your Kafka cluster.</a:t>
            </a:r>
            <a:endParaRPr/>
          </a:p>
          <a:p>
            <a:pPr indent="0" lvl="0" marL="0" rtl="0" algn="l">
              <a:spcBef>
                <a:spcPts val="1200"/>
              </a:spcBef>
              <a:spcAft>
                <a:spcPts val="0"/>
              </a:spcAft>
              <a:buNone/>
            </a:pPr>
            <a:r>
              <a:t/>
            </a:r>
            <a:endParaRPr/>
          </a:p>
          <a:p>
            <a:pPr indent="-291465" lvl="0" marL="457200" rtl="0" algn="l">
              <a:spcBef>
                <a:spcPts val="1200"/>
              </a:spcBef>
              <a:spcAft>
                <a:spcPts val="0"/>
              </a:spcAft>
              <a:buSzPct val="100000"/>
              <a:buChar char="●"/>
            </a:pPr>
            <a:r>
              <a:rPr lang="en"/>
              <a:t>Capture Changes: Use Debezium to capture all data changes (insert, update, delete) made to the legacy database.</a:t>
            </a:r>
            <a:endParaRPr/>
          </a:p>
          <a:p>
            <a:pPr indent="-277494" lvl="1" marL="914400" rtl="0" algn="l">
              <a:spcBef>
                <a:spcPts val="0"/>
              </a:spcBef>
              <a:spcAft>
                <a:spcPts val="0"/>
              </a:spcAft>
              <a:buSzPct val="100000"/>
              <a:buChar char="○"/>
            </a:pPr>
            <a:r>
              <a:rPr lang="en"/>
              <a:t>For example:</a:t>
            </a:r>
            <a:endParaRPr/>
          </a:p>
          <a:p>
            <a:pPr indent="-277494" lvl="2" marL="1371600" rtl="0" algn="l">
              <a:spcBef>
                <a:spcPts val="0"/>
              </a:spcBef>
              <a:spcAft>
                <a:spcPts val="0"/>
              </a:spcAft>
              <a:buSzPct val="100000"/>
              <a:buChar char="■"/>
            </a:pPr>
            <a:r>
              <a:rPr lang="en"/>
              <a:t>When a new candidate registers, Debezium captures the insert into the candidates table.</a:t>
            </a:r>
            <a:endParaRPr/>
          </a:p>
          <a:p>
            <a:pPr indent="-277494" lvl="2" marL="1371600" rtl="0" algn="l">
              <a:spcBef>
                <a:spcPts val="0"/>
              </a:spcBef>
              <a:spcAft>
                <a:spcPts val="0"/>
              </a:spcAft>
              <a:buSzPct val="100000"/>
              <a:buChar char="■"/>
            </a:pPr>
            <a:r>
              <a:rPr lang="en"/>
              <a:t>When an exam submission occurs, Debezium captures changes to the exam_sessions or exam_submissions table.</a:t>
            </a:r>
            <a:endParaRPr/>
          </a:p>
          <a:p>
            <a:pPr indent="0" lvl="0" marL="914400" rtl="0" algn="l">
              <a:spcBef>
                <a:spcPts val="1200"/>
              </a:spcBef>
              <a:spcAft>
                <a:spcPts val="0"/>
              </a:spcAft>
              <a:buNone/>
            </a:pPr>
            <a:r>
              <a:t/>
            </a:r>
            <a:endParaRPr/>
          </a:p>
          <a:p>
            <a:pPr indent="-291465" lvl="0" marL="457200" rtl="0" algn="l">
              <a:spcBef>
                <a:spcPts val="1200"/>
              </a:spcBef>
              <a:spcAft>
                <a:spcPts val="0"/>
              </a:spcAft>
              <a:buSzPct val="100000"/>
              <a:buChar char="●"/>
            </a:pPr>
            <a:r>
              <a:rPr lang="en"/>
              <a:t>Kafka Topics: Create Kafka topics that represent different types of data (e.g., candidate-registered, exam-submission, question-updated).</a:t>
            </a:r>
            <a:endParaRPr/>
          </a:p>
          <a:p>
            <a:pPr indent="-277494" lvl="1" marL="914400" rtl="0" algn="l">
              <a:spcBef>
                <a:spcPts val="0"/>
              </a:spcBef>
              <a:spcAft>
                <a:spcPts val="0"/>
              </a:spcAft>
              <a:buSzPct val="100000"/>
              <a:buChar char="○"/>
            </a:pPr>
            <a:r>
              <a:rPr lang="en"/>
              <a:t>Debezium will stream captured changes into these Kafka topics.</a:t>
            </a:r>
            <a:endParaRPr/>
          </a:p>
          <a:p>
            <a:pPr indent="-277494" lvl="1" marL="914400" rtl="0" algn="l">
              <a:spcBef>
                <a:spcPts val="0"/>
              </a:spcBef>
              <a:spcAft>
                <a:spcPts val="0"/>
              </a:spcAft>
              <a:buSzPct val="100000"/>
              <a:buChar char="○"/>
            </a:pPr>
            <a:r>
              <a:rPr lang="en"/>
              <a:t>Microservices (e.g., CandidateService, ExamDeliveryService) will consume these topics to keep data in sync with the legacy system during migration</a:t>
            </a:r>
            <a:endParaRPr/>
          </a:p>
          <a:p>
            <a:pPr indent="0" lvl="0" marL="914400" rtl="0" algn="l">
              <a:spcBef>
                <a:spcPts val="1200"/>
              </a:spcBef>
              <a:spcAft>
                <a:spcPts val="0"/>
              </a:spcAft>
              <a:buNone/>
            </a:pPr>
            <a:r>
              <a:rPr lang="en"/>
              <a:t>.</a:t>
            </a:r>
            <a:endParaRPr/>
          </a:p>
          <a:p>
            <a:pPr indent="-291465" lvl="0" marL="457200" rtl="0" algn="l">
              <a:spcBef>
                <a:spcPts val="1200"/>
              </a:spcBef>
              <a:spcAft>
                <a:spcPts val="0"/>
              </a:spcAft>
              <a:buSzPct val="100000"/>
              <a:buChar char="●"/>
            </a:pPr>
            <a:r>
              <a:rPr lang="en"/>
              <a:t>Configure microservices to consume data from Kafka and update their own databases as changes are made in the legacy system.</a:t>
            </a:r>
            <a:endParaRPr/>
          </a:p>
          <a:p>
            <a:pPr indent="-277494" lvl="1" marL="914400" rtl="0" algn="l">
              <a:spcBef>
                <a:spcPts val="0"/>
              </a:spcBef>
              <a:spcAft>
                <a:spcPts val="0"/>
              </a:spcAft>
              <a:buSzPct val="100000"/>
              <a:buChar char="○"/>
            </a:pPr>
            <a:r>
              <a:rPr lang="en"/>
              <a:t>For example, when a new candidate is registered in the legacy system, the CandidateService microservice consumes the data and persists it in its own database.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Phase 3: Migrate Stateful &amp; Write-heavy Services</a:t>
            </a:r>
            <a:endParaRPr/>
          </a:p>
        </p:txBody>
      </p:sp>
      <p:sp>
        <p:nvSpPr>
          <p:cNvPr id="380" name="Google Shape;380;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b="1" lang="en"/>
              <a:t>3. Data Migration</a:t>
            </a:r>
            <a:endParaRPr b="1"/>
          </a:p>
          <a:p>
            <a:pPr indent="-282892" lvl="0" marL="457200" rtl="0" algn="l">
              <a:spcBef>
                <a:spcPts val="1200"/>
              </a:spcBef>
              <a:spcAft>
                <a:spcPts val="0"/>
              </a:spcAft>
              <a:buSzPct val="100000"/>
              <a:buChar char="●"/>
            </a:pPr>
            <a:r>
              <a:rPr lang="en"/>
              <a:t>Data Dump or Export: Use a one-time data export to migrate existing data from legacy database to microservices databases.</a:t>
            </a:r>
            <a:endParaRPr/>
          </a:p>
          <a:p>
            <a:pPr indent="-270827" lvl="1" marL="914400" rtl="0" algn="l">
              <a:spcBef>
                <a:spcPts val="0"/>
              </a:spcBef>
              <a:spcAft>
                <a:spcPts val="0"/>
              </a:spcAft>
              <a:buSzPct val="100000"/>
              <a:buChar char="○"/>
            </a:pPr>
            <a:r>
              <a:rPr lang="en"/>
              <a:t>This can be done via tools like pg_dump for PostgreSQL.</a:t>
            </a:r>
            <a:endParaRPr/>
          </a:p>
          <a:p>
            <a:pPr indent="0" lvl="0" marL="0" rtl="0" algn="l">
              <a:spcBef>
                <a:spcPts val="1200"/>
              </a:spcBef>
              <a:spcAft>
                <a:spcPts val="0"/>
              </a:spcAft>
              <a:buNone/>
            </a:pPr>
            <a:r>
              <a:rPr b="1" lang="en"/>
              <a:t>Sync Data with CDC</a:t>
            </a:r>
            <a:endParaRPr b="1"/>
          </a:p>
          <a:p>
            <a:pPr indent="-282892" lvl="0" marL="457200" rtl="0" algn="l">
              <a:spcBef>
                <a:spcPts val="1200"/>
              </a:spcBef>
              <a:spcAft>
                <a:spcPts val="0"/>
              </a:spcAft>
              <a:buSzPct val="100000"/>
              <a:buChar char="●"/>
            </a:pPr>
            <a:r>
              <a:rPr lang="en"/>
              <a:t>As you migrate the legacy data into the microservices databases, Debezium continues to stream changes, ensuring that data between systems stays in sync.</a:t>
            </a:r>
            <a:endParaRPr/>
          </a:p>
          <a:p>
            <a:pPr indent="-282892" lvl="0" marL="457200" rtl="0" algn="l">
              <a:spcBef>
                <a:spcPts val="0"/>
              </a:spcBef>
              <a:spcAft>
                <a:spcPts val="0"/>
              </a:spcAft>
              <a:buSzPct val="100000"/>
              <a:buChar char="●"/>
            </a:pPr>
            <a:r>
              <a:rPr lang="en"/>
              <a:t>Sync Complete: When the majority of data is migrated and Debezium has captured most changes, you can proceed to cutover.</a:t>
            </a:r>
            <a:endParaRPr/>
          </a:p>
          <a:p>
            <a:pPr indent="0" lvl="0" marL="0" rtl="0" algn="l">
              <a:spcBef>
                <a:spcPts val="1200"/>
              </a:spcBef>
              <a:spcAft>
                <a:spcPts val="0"/>
              </a:spcAft>
              <a:buNone/>
            </a:pPr>
            <a:r>
              <a:rPr b="1" lang="en"/>
              <a:t>Cutover to Microservices Databases</a:t>
            </a:r>
            <a:endParaRPr b="1"/>
          </a:p>
          <a:p>
            <a:pPr indent="-282892" lvl="0" marL="457200" rtl="0" algn="l">
              <a:spcBef>
                <a:spcPts val="1200"/>
              </a:spcBef>
              <a:spcAft>
                <a:spcPts val="0"/>
              </a:spcAft>
              <a:buSzPct val="100000"/>
              <a:buChar char="●"/>
            </a:pPr>
            <a:r>
              <a:rPr lang="en"/>
              <a:t>Stop Writes to Legacy DB: Once the majority of data is migrated and synchronized, disable writes to the legacy database.</a:t>
            </a:r>
            <a:endParaRPr/>
          </a:p>
          <a:p>
            <a:pPr indent="-282892" lvl="0" marL="457200" rtl="0" algn="l">
              <a:spcBef>
                <a:spcPts val="0"/>
              </a:spcBef>
              <a:spcAft>
                <a:spcPts val="0"/>
              </a:spcAft>
              <a:buSzPct val="100000"/>
              <a:buChar char="●"/>
            </a:pPr>
            <a:r>
              <a:rPr lang="en"/>
              <a:t>Reconfigure Application: Update application services to interact with the new microservices databases, ensuring no further interactions with the legacy system.</a:t>
            </a:r>
            <a:endParaRPr/>
          </a:p>
          <a:p>
            <a:pPr indent="0" lvl="0" marL="0" rtl="0" algn="l">
              <a:spcBef>
                <a:spcPts val="1200"/>
              </a:spcBef>
              <a:spcAft>
                <a:spcPts val="0"/>
              </a:spcAft>
              <a:buNone/>
            </a:pPr>
            <a:r>
              <a:rPr b="1" lang="en"/>
              <a:t>Monitor Data Consistency</a:t>
            </a:r>
            <a:endParaRPr b="1"/>
          </a:p>
          <a:p>
            <a:pPr indent="-282892" lvl="0" marL="457200" rtl="0" algn="l">
              <a:spcBef>
                <a:spcPts val="1200"/>
              </a:spcBef>
              <a:spcAft>
                <a:spcPts val="0"/>
              </a:spcAft>
              <a:buSzPct val="100000"/>
              <a:buChar char="●"/>
            </a:pPr>
            <a:r>
              <a:rPr lang="en"/>
              <a:t>Use Kafka metrics and observability tools (e.g., Prometheus, Grafana) to monitor the health of your CDC pipeline and ensure data consistency between legacy and microservices databases.</a:t>
            </a:r>
            <a:endParaRPr/>
          </a:p>
          <a:p>
            <a:pPr indent="-282892" lvl="0" marL="457200" rtl="0" algn="l">
              <a:spcBef>
                <a:spcPts val="0"/>
              </a:spcBef>
              <a:spcAft>
                <a:spcPts val="0"/>
              </a:spcAft>
              <a:buSzPct val="100000"/>
              <a:buChar char="●"/>
            </a:pPr>
            <a:r>
              <a:rPr lang="en"/>
              <a:t>Set up alerts in case of discrepancies (e.g., missed Kafka events, lag in Debezium stream).</a:t>
            </a:r>
            <a:endParaRPr/>
          </a:p>
          <a:p>
            <a:pPr indent="0" lvl="0" marL="0" rtl="0" algn="l">
              <a:spcBef>
                <a:spcPts val="1200"/>
              </a:spcBef>
              <a:spcAft>
                <a:spcPts val="0"/>
              </a:spcAft>
              <a:buNone/>
            </a:pPr>
            <a:r>
              <a:rPr b="1" lang="en"/>
              <a:t>Rollback Strategy</a:t>
            </a:r>
            <a:endParaRPr b="1"/>
          </a:p>
          <a:p>
            <a:pPr indent="-282892" lvl="0" marL="457200" rtl="0" algn="l">
              <a:spcBef>
                <a:spcPts val="1200"/>
              </a:spcBef>
              <a:spcAft>
                <a:spcPts val="0"/>
              </a:spcAft>
              <a:buSzPct val="100000"/>
              <a:buChar char="●"/>
            </a:pPr>
            <a:r>
              <a:rPr lang="en"/>
              <a:t>If any issues arise, use Flyway's rollback feature to undo schema changes, or Debezium's CDC to capture missed changes or adjust data in the new system.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Phase 3: Migrate Stateful &amp; Write-heavy Services</a:t>
            </a:r>
            <a:endParaRPr/>
          </a:p>
          <a:p>
            <a:pPr indent="0" lvl="0" marL="0" rtl="0" algn="l">
              <a:spcBef>
                <a:spcPts val="0"/>
              </a:spcBef>
              <a:spcAft>
                <a:spcPts val="0"/>
              </a:spcAft>
              <a:buNone/>
            </a:pPr>
            <a:r>
              <a:t/>
            </a:r>
            <a:endParaRPr/>
          </a:p>
        </p:txBody>
      </p:sp>
      <p:sp>
        <p:nvSpPr>
          <p:cNvPr id="386" name="Google Shape;386;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4</a:t>
            </a:r>
            <a:r>
              <a:rPr lang="en"/>
              <a:t>. Stateful/Core Services to Migrate:</a:t>
            </a:r>
            <a:endParaRPr/>
          </a:p>
          <a:p>
            <a:pPr indent="-342900" lvl="0" marL="457200" rtl="0" algn="l">
              <a:spcBef>
                <a:spcPts val="1200"/>
              </a:spcBef>
              <a:spcAft>
                <a:spcPts val="0"/>
              </a:spcAft>
              <a:buSzPts val="1800"/>
              <a:buChar char="●"/>
            </a:pPr>
            <a:r>
              <a:rPr lang="en"/>
              <a:t>ExamDeliveryService (real-time session handling)</a:t>
            </a:r>
            <a:endParaRPr/>
          </a:p>
          <a:p>
            <a:pPr indent="-342900" lvl="0" marL="457200" rtl="0" algn="l">
              <a:spcBef>
                <a:spcPts val="0"/>
              </a:spcBef>
              <a:spcAft>
                <a:spcPts val="0"/>
              </a:spcAft>
              <a:buSzPts val="1800"/>
              <a:buChar char="●"/>
            </a:pPr>
            <a:r>
              <a:rPr lang="en"/>
              <a:t>SubmissionService (answer capture + integrity)</a:t>
            </a:r>
            <a:endParaRPr/>
          </a:p>
          <a:p>
            <a:pPr indent="-342900" lvl="0" marL="457200" rtl="0" algn="l">
              <a:spcBef>
                <a:spcPts val="0"/>
              </a:spcBef>
              <a:spcAft>
                <a:spcPts val="0"/>
              </a:spcAft>
              <a:buSzPts val="1800"/>
              <a:buChar char="●"/>
            </a:pPr>
            <a:r>
              <a:rPr lang="en"/>
              <a:t>AutoMarkingService (invoke rules)</a:t>
            </a:r>
            <a:endParaRPr/>
          </a:p>
          <a:p>
            <a:pPr indent="-342900" lvl="0" marL="457200" rtl="0" algn="l">
              <a:spcBef>
                <a:spcPts val="0"/>
              </a:spcBef>
              <a:spcAft>
                <a:spcPts val="0"/>
              </a:spcAft>
              <a:buSzPts val="1800"/>
              <a:buChar char="●"/>
            </a:pPr>
            <a:r>
              <a:rPr lang="en"/>
              <a:t>MarkingService (manual marking + moderation tools)</a:t>
            </a:r>
            <a:endParaRPr/>
          </a:p>
          <a:p>
            <a:pPr indent="0" lvl="0" marL="0" rtl="0" algn="l">
              <a:spcBef>
                <a:spcPts val="1200"/>
              </a:spcBef>
              <a:spcAft>
                <a:spcPts val="0"/>
              </a:spcAft>
              <a:buNone/>
            </a:pPr>
            <a:r>
              <a:rPr lang="en"/>
              <a:t>5. Parallel run critical paths with synthetic/test traffic.</a:t>
            </a:r>
            <a:endParaRPr/>
          </a:p>
          <a:p>
            <a:pPr indent="0" lvl="0" marL="0" rtl="0" algn="l">
              <a:spcBef>
                <a:spcPts val="1200"/>
              </a:spcBef>
              <a:spcAft>
                <a:spcPts val="1200"/>
              </a:spcAft>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 Migrate Stateful &amp; Write-heavy Services</a:t>
            </a:r>
            <a:endParaRPr/>
          </a:p>
        </p:txBody>
      </p:sp>
      <p:sp>
        <p:nvSpPr>
          <p:cNvPr id="392" name="Google Shape;39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6.  Introduce Shared Auth (Authentication &amp; Authorization)</a:t>
            </a:r>
            <a:endParaRPr b="1"/>
          </a:p>
          <a:p>
            <a:pPr indent="0" lvl="0" marL="457200" rtl="0" algn="l">
              <a:spcBef>
                <a:spcPts val="1200"/>
              </a:spcBef>
              <a:spcAft>
                <a:spcPts val="0"/>
              </a:spcAft>
              <a:buClr>
                <a:schemeClr val="dk1"/>
              </a:buClr>
              <a:buSzPct val="61111"/>
              <a:buFont typeface="Arial"/>
              <a:buNone/>
            </a:pPr>
            <a:r>
              <a:rPr lang="en"/>
              <a:t>You centralize identity and access control across all microservices by introducing a common authentication provider, such as:</a:t>
            </a:r>
            <a:endParaRPr/>
          </a:p>
          <a:p>
            <a:pPr indent="-325755" lvl="0" marL="914400" rtl="0" algn="l">
              <a:spcBef>
                <a:spcPts val="1200"/>
              </a:spcBef>
              <a:spcAft>
                <a:spcPts val="0"/>
              </a:spcAft>
              <a:buSzPct val="100000"/>
              <a:buChar char="●"/>
            </a:pPr>
            <a:r>
              <a:rPr lang="en"/>
              <a:t>Keycloak, Auth0, or OAuth2/OIDC</a:t>
            </a:r>
            <a:endParaRPr/>
          </a:p>
          <a:p>
            <a:pPr indent="-325755" lvl="0" marL="914400" rtl="0" algn="l">
              <a:spcBef>
                <a:spcPts val="0"/>
              </a:spcBef>
              <a:spcAft>
                <a:spcPts val="0"/>
              </a:spcAft>
              <a:buSzPct val="100000"/>
              <a:buChar char="●"/>
            </a:pPr>
            <a:r>
              <a:rPr lang="en"/>
              <a:t>JWT tokens passed in HTTP headers</a:t>
            </a:r>
            <a:endParaRPr/>
          </a:p>
          <a:p>
            <a:pPr indent="-325755" lvl="0" marL="914400" rtl="0" algn="l">
              <a:spcBef>
                <a:spcPts val="0"/>
              </a:spcBef>
              <a:spcAft>
                <a:spcPts val="0"/>
              </a:spcAft>
              <a:buSzPct val="100000"/>
              <a:buChar char="●"/>
            </a:pPr>
            <a:r>
              <a:rPr lang="en"/>
              <a:t>Services validate these tokens to authenticate and authorize users</a:t>
            </a:r>
            <a:endParaRPr/>
          </a:p>
          <a:p>
            <a:pPr indent="0" lvl="0" marL="457200" rtl="0" algn="l">
              <a:spcBef>
                <a:spcPts val="1200"/>
              </a:spcBef>
              <a:spcAft>
                <a:spcPts val="0"/>
              </a:spcAft>
              <a:buClr>
                <a:schemeClr val="dk1"/>
              </a:buClr>
              <a:buSzPct val="61111"/>
              <a:buFont typeface="Arial"/>
              <a:buNone/>
            </a:pPr>
            <a:r>
              <a:rPr b="1" lang="en"/>
              <a:t>Why?</a:t>
            </a:r>
            <a:endParaRPr b="1"/>
          </a:p>
          <a:p>
            <a:pPr indent="-325755" lvl="0" marL="914400" rtl="0" algn="l">
              <a:spcBef>
                <a:spcPts val="1200"/>
              </a:spcBef>
              <a:spcAft>
                <a:spcPts val="0"/>
              </a:spcAft>
              <a:buSzPct val="100000"/>
              <a:buChar char="●"/>
            </a:pPr>
            <a:r>
              <a:rPr lang="en"/>
              <a:t>Consistent login behavior across services</a:t>
            </a:r>
            <a:endParaRPr/>
          </a:p>
          <a:p>
            <a:pPr indent="-325755" lvl="0" marL="914400" rtl="0" algn="l">
              <a:spcBef>
                <a:spcPts val="0"/>
              </a:spcBef>
              <a:spcAft>
                <a:spcPts val="0"/>
              </a:spcAft>
              <a:buSzPct val="100000"/>
              <a:buChar char="●"/>
            </a:pPr>
            <a:r>
              <a:rPr lang="en"/>
              <a:t>Avoid duplicate user management logic</a:t>
            </a:r>
            <a:endParaRPr/>
          </a:p>
          <a:p>
            <a:pPr indent="-325755" lvl="0" marL="914400" rtl="0" algn="l">
              <a:spcBef>
                <a:spcPts val="0"/>
              </a:spcBef>
              <a:spcAft>
                <a:spcPts val="0"/>
              </a:spcAft>
              <a:buSzPct val="100000"/>
              <a:buChar char="●"/>
            </a:pPr>
            <a:r>
              <a:rPr lang="en"/>
              <a:t>Supports Single Sign-On (SSO), role-based access, etc</a:t>
            </a:r>
            <a:endParaRPr/>
          </a:p>
          <a:p>
            <a:pPr indent="0" lvl="0" marL="45720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Phase 3: Migrate Stateful &amp; Write-heavy Services</a:t>
            </a:r>
            <a:endParaRPr/>
          </a:p>
        </p:txBody>
      </p:sp>
      <p:sp>
        <p:nvSpPr>
          <p:cNvPr id="398" name="Google Shape;39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Clr>
                <a:schemeClr val="dk1"/>
              </a:buClr>
              <a:buSzPct val="61111"/>
              <a:buFont typeface="Arial"/>
              <a:buNone/>
            </a:pPr>
            <a:r>
              <a:rPr b="1" lang="en"/>
              <a:t>7</a:t>
            </a:r>
            <a:r>
              <a:rPr b="1" lang="en"/>
              <a:t>.  </a:t>
            </a:r>
            <a:r>
              <a:rPr b="1" lang="en"/>
              <a:t>Introduce event-driven architecture by using Kafka for:</a:t>
            </a:r>
            <a:endParaRPr b="1"/>
          </a:p>
          <a:p>
            <a:pPr indent="0" lvl="0" marL="457200" rtl="0" algn="l">
              <a:spcBef>
                <a:spcPts val="1200"/>
              </a:spcBef>
              <a:spcAft>
                <a:spcPts val="0"/>
              </a:spcAft>
              <a:buClr>
                <a:schemeClr val="dk1"/>
              </a:buClr>
              <a:buSzPct val="61111"/>
              <a:buFont typeface="Arial"/>
              <a:buNone/>
            </a:pPr>
            <a:r>
              <a:rPr lang="en"/>
              <a:t>Decoupling services via asynchronous communication</a:t>
            </a:r>
            <a:endParaRPr/>
          </a:p>
          <a:p>
            <a:pPr indent="0" lvl="0" marL="457200" rtl="0" algn="l">
              <a:spcBef>
                <a:spcPts val="1200"/>
              </a:spcBef>
              <a:spcAft>
                <a:spcPts val="0"/>
              </a:spcAft>
              <a:buClr>
                <a:schemeClr val="dk1"/>
              </a:buClr>
              <a:buSzPct val="61111"/>
              <a:buFont typeface="Arial"/>
              <a:buNone/>
            </a:pPr>
            <a:r>
              <a:rPr b="1" lang="en"/>
              <a:t>Emitting domain events like:</a:t>
            </a:r>
            <a:endParaRPr b="1"/>
          </a:p>
          <a:p>
            <a:pPr indent="-300037" lvl="0" marL="914400" rtl="0" algn="l">
              <a:spcBef>
                <a:spcPts val="1200"/>
              </a:spcBef>
              <a:spcAft>
                <a:spcPts val="0"/>
              </a:spcAft>
              <a:buSzPct val="100000"/>
              <a:buChar char="●"/>
            </a:pPr>
            <a:r>
              <a:rPr lang="en"/>
              <a:t>candidate-registered</a:t>
            </a:r>
            <a:endParaRPr/>
          </a:p>
          <a:p>
            <a:pPr indent="-300037" lvl="0" marL="914400" rtl="0" algn="l">
              <a:spcBef>
                <a:spcPts val="0"/>
              </a:spcBef>
              <a:spcAft>
                <a:spcPts val="0"/>
              </a:spcAft>
              <a:buSzPct val="100000"/>
              <a:buChar char="●"/>
            </a:pPr>
            <a:r>
              <a:rPr lang="en"/>
              <a:t>exam-submitted</a:t>
            </a:r>
            <a:endParaRPr/>
          </a:p>
          <a:p>
            <a:pPr indent="-300037" lvl="0" marL="914400" rtl="0" algn="l">
              <a:spcBef>
                <a:spcPts val="0"/>
              </a:spcBef>
              <a:spcAft>
                <a:spcPts val="0"/>
              </a:spcAft>
              <a:buSzPct val="100000"/>
              <a:buChar char="●"/>
            </a:pPr>
            <a:r>
              <a:rPr lang="en"/>
              <a:t>result-generated</a:t>
            </a:r>
            <a:endParaRPr/>
          </a:p>
          <a:p>
            <a:pPr indent="0" lvl="0" marL="457200" rtl="0" algn="l">
              <a:spcBef>
                <a:spcPts val="1200"/>
              </a:spcBef>
              <a:spcAft>
                <a:spcPts val="0"/>
              </a:spcAft>
              <a:buClr>
                <a:schemeClr val="dk1"/>
              </a:buClr>
              <a:buSzPct val="61111"/>
              <a:buFont typeface="Arial"/>
              <a:buNone/>
            </a:pPr>
            <a:r>
              <a:rPr lang="en"/>
              <a:t>Why?</a:t>
            </a:r>
            <a:endParaRPr/>
          </a:p>
          <a:p>
            <a:pPr indent="-300037" lvl="0" marL="914400" rtl="0" algn="l">
              <a:spcBef>
                <a:spcPts val="1200"/>
              </a:spcBef>
              <a:spcAft>
                <a:spcPts val="0"/>
              </a:spcAft>
              <a:buSzPct val="100000"/>
              <a:buChar char="●"/>
            </a:pPr>
            <a:r>
              <a:rPr lang="en"/>
              <a:t>Services don’t need to call each other directly</a:t>
            </a:r>
            <a:endParaRPr/>
          </a:p>
          <a:p>
            <a:pPr indent="-300037" lvl="0" marL="914400" rtl="0" algn="l">
              <a:spcBef>
                <a:spcPts val="0"/>
              </a:spcBef>
              <a:spcAft>
                <a:spcPts val="0"/>
              </a:spcAft>
              <a:buSzPct val="100000"/>
              <a:buChar char="●"/>
            </a:pPr>
            <a:r>
              <a:rPr lang="en"/>
              <a:t>More scalable and fault-tolerant</a:t>
            </a:r>
            <a:endParaRPr/>
          </a:p>
          <a:p>
            <a:pPr indent="-300037" lvl="0" marL="914400" rtl="0" algn="l">
              <a:spcBef>
                <a:spcPts val="0"/>
              </a:spcBef>
              <a:spcAft>
                <a:spcPts val="0"/>
              </a:spcAft>
              <a:buSzPct val="100000"/>
              <a:buChar char="●"/>
            </a:pPr>
            <a:r>
              <a:rPr lang="en"/>
              <a:t>Enables audit logs, retries, and analytics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 Migrate Stateful &amp; Write-heavy Services</a:t>
            </a:r>
            <a:endParaRPr/>
          </a:p>
        </p:txBody>
      </p:sp>
      <p:sp>
        <p:nvSpPr>
          <p:cNvPr id="404" name="Google Shape;404;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b="1" lang="en"/>
              <a:t>8 </a:t>
            </a:r>
            <a:r>
              <a:rPr b="1" lang="en"/>
              <a:t>. Introduce a Service Mesh Layer</a:t>
            </a:r>
            <a:endParaRPr b="1"/>
          </a:p>
          <a:p>
            <a:pPr indent="457200" lvl="0" marL="0" rtl="0" algn="l">
              <a:spcBef>
                <a:spcPts val="1200"/>
              </a:spcBef>
              <a:spcAft>
                <a:spcPts val="0"/>
              </a:spcAft>
              <a:buClr>
                <a:schemeClr val="dk1"/>
              </a:buClr>
              <a:buSzPct val="61111"/>
              <a:buFont typeface="Arial"/>
              <a:buNone/>
            </a:pPr>
            <a:r>
              <a:rPr lang="en"/>
              <a:t>To manage service-to-service communication, observability, and network policy enforcement.</a:t>
            </a:r>
            <a:endParaRPr/>
          </a:p>
          <a:p>
            <a:pPr indent="457200" lvl="0" marL="0" rtl="0" algn="l">
              <a:spcBef>
                <a:spcPts val="1200"/>
              </a:spcBef>
              <a:spcAft>
                <a:spcPts val="0"/>
              </a:spcAft>
              <a:buClr>
                <a:schemeClr val="dk1"/>
              </a:buClr>
              <a:buSzPct val="61111"/>
              <a:buFont typeface="Arial"/>
              <a:buNone/>
            </a:pPr>
            <a:r>
              <a:rPr b="1" lang="en"/>
              <a:t>Use Linkerd</a:t>
            </a:r>
            <a:endParaRPr b="1"/>
          </a:p>
          <a:p>
            <a:pPr indent="-282892" lvl="0" marL="914400" rtl="0" algn="l">
              <a:spcBef>
                <a:spcPts val="1200"/>
              </a:spcBef>
              <a:spcAft>
                <a:spcPts val="0"/>
              </a:spcAft>
              <a:buSzPct val="100000"/>
              <a:buChar char="●"/>
            </a:pPr>
            <a:r>
              <a:rPr lang="en"/>
              <a:t>A simple, fast, and reliable service mesh with low maintenance</a:t>
            </a:r>
            <a:endParaRPr/>
          </a:p>
          <a:p>
            <a:pPr indent="-282892" lvl="0" marL="914400" rtl="0" algn="l">
              <a:spcBef>
                <a:spcPts val="0"/>
              </a:spcBef>
              <a:spcAft>
                <a:spcPts val="0"/>
              </a:spcAft>
              <a:buSzPct val="100000"/>
              <a:buChar char="●"/>
            </a:pPr>
            <a:r>
              <a:rPr lang="en"/>
              <a:t>A production-ready tool that’s easy to install and operate</a:t>
            </a:r>
            <a:endParaRPr/>
          </a:p>
          <a:p>
            <a:pPr indent="-282892" lvl="0" marL="914400" rtl="0" algn="l">
              <a:spcBef>
                <a:spcPts val="0"/>
              </a:spcBef>
              <a:spcAft>
                <a:spcPts val="0"/>
              </a:spcAft>
              <a:buSzPct val="100000"/>
              <a:buChar char="●"/>
            </a:pPr>
            <a:r>
              <a:rPr lang="en"/>
              <a:t>Great performance with just the essentials</a:t>
            </a:r>
            <a:endParaRPr/>
          </a:p>
          <a:p>
            <a:pPr indent="0" lvl="0" marL="457200" rtl="0" algn="l">
              <a:spcBef>
                <a:spcPts val="1200"/>
              </a:spcBef>
              <a:spcAft>
                <a:spcPts val="0"/>
              </a:spcAft>
              <a:buNone/>
            </a:pPr>
            <a:r>
              <a:rPr b="1" lang="en"/>
              <a:t>Capabilities:</a:t>
            </a:r>
            <a:endParaRPr b="1"/>
          </a:p>
          <a:p>
            <a:pPr indent="-282892" lvl="0" marL="914400" rtl="0" algn="l">
              <a:spcBef>
                <a:spcPts val="1200"/>
              </a:spcBef>
              <a:spcAft>
                <a:spcPts val="0"/>
              </a:spcAft>
              <a:buSzPct val="100000"/>
              <a:buChar char="●"/>
            </a:pPr>
            <a:r>
              <a:rPr lang="en"/>
              <a:t>Secure service comms via mTLS</a:t>
            </a:r>
            <a:endParaRPr/>
          </a:p>
          <a:p>
            <a:pPr indent="-282892" lvl="0" marL="914400" rtl="0" algn="l">
              <a:spcBef>
                <a:spcPts val="0"/>
              </a:spcBef>
              <a:spcAft>
                <a:spcPts val="0"/>
              </a:spcAft>
              <a:buSzPct val="100000"/>
              <a:buChar char="●"/>
            </a:pPr>
            <a:r>
              <a:rPr lang="en"/>
              <a:t>Fine-grained traffic control (e.g., canary deployments)</a:t>
            </a:r>
            <a:endParaRPr/>
          </a:p>
          <a:p>
            <a:pPr indent="-282892" lvl="0" marL="914400" rtl="0" algn="l">
              <a:spcBef>
                <a:spcPts val="0"/>
              </a:spcBef>
              <a:spcAft>
                <a:spcPts val="0"/>
              </a:spcAft>
              <a:buSzPct val="100000"/>
              <a:buChar char="●"/>
            </a:pPr>
            <a:r>
              <a:rPr lang="en"/>
              <a:t>Built-in telemetry (latency, errors)</a:t>
            </a:r>
            <a:endParaRPr/>
          </a:p>
          <a:p>
            <a:pPr indent="-282892" lvl="0" marL="914400" rtl="0" algn="l">
              <a:spcBef>
                <a:spcPts val="0"/>
              </a:spcBef>
              <a:spcAft>
                <a:spcPts val="0"/>
              </a:spcAft>
              <a:buSzPct val="100000"/>
              <a:buChar char="●"/>
            </a:pPr>
            <a:r>
              <a:rPr lang="en"/>
              <a:t>Circuit breaking, retries, timeouts</a:t>
            </a:r>
            <a:endParaRPr/>
          </a:p>
          <a:p>
            <a:pPr indent="0" lvl="0" marL="457200" rtl="0" algn="l">
              <a:spcBef>
                <a:spcPts val="1200"/>
              </a:spcBef>
              <a:spcAft>
                <a:spcPts val="0"/>
              </a:spcAft>
              <a:buNone/>
            </a:pPr>
            <a:r>
              <a:rPr b="1" lang="en"/>
              <a:t>Why?</a:t>
            </a:r>
            <a:endParaRPr b="1"/>
          </a:p>
          <a:p>
            <a:pPr indent="-282892" lvl="0" marL="914400" rtl="0" algn="l">
              <a:spcBef>
                <a:spcPts val="1200"/>
              </a:spcBef>
              <a:spcAft>
                <a:spcPts val="0"/>
              </a:spcAft>
              <a:buSzPct val="100000"/>
              <a:buChar char="●"/>
            </a:pPr>
            <a:r>
              <a:rPr lang="en"/>
              <a:t>Zero code changes for reliability features</a:t>
            </a:r>
            <a:endParaRPr/>
          </a:p>
          <a:p>
            <a:pPr indent="-282892" lvl="0" marL="914400" rtl="0" algn="l">
              <a:spcBef>
                <a:spcPts val="0"/>
              </a:spcBef>
              <a:spcAft>
                <a:spcPts val="0"/>
              </a:spcAft>
              <a:buSzPct val="100000"/>
              <a:buChar char="●"/>
            </a:pPr>
            <a:r>
              <a:rPr lang="en"/>
              <a:t>Enforces standardized communication between services</a:t>
            </a:r>
            <a:endParaRPr/>
          </a:p>
          <a:p>
            <a:pPr indent="-282892" lvl="0" marL="914400" rtl="0" algn="l">
              <a:spcBef>
                <a:spcPts val="0"/>
              </a:spcBef>
              <a:spcAft>
                <a:spcPts val="0"/>
              </a:spcAft>
              <a:buSzPct val="100000"/>
              <a:buChar char="●"/>
            </a:pPr>
            <a:r>
              <a:rPr lang="en"/>
              <a:t>Simplifies debugging with distributed tracing</a:t>
            </a:r>
            <a:endParaRPr/>
          </a:p>
          <a:p>
            <a:pPr indent="0" lvl="0" marL="0" rtl="0" algn="l">
              <a:spcBef>
                <a:spcPts val="1200"/>
              </a:spcBef>
              <a:spcAft>
                <a:spcPts val="12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Phase 3: Migrate Stateful &amp; Write-heavy Services</a:t>
            </a:r>
            <a:endParaRPr/>
          </a:p>
        </p:txBody>
      </p:sp>
      <p:sp>
        <p:nvSpPr>
          <p:cNvPr id="410" name="Google Shape;41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b="1" lang="en"/>
              <a:t>UI Tasks for Phase 3:</a:t>
            </a:r>
            <a:endParaRPr b="1"/>
          </a:p>
          <a:p>
            <a:pPr indent="0" lvl="0" marL="0" rtl="0" algn="l">
              <a:spcBef>
                <a:spcPts val="1200"/>
              </a:spcBef>
              <a:spcAft>
                <a:spcPts val="0"/>
              </a:spcAft>
              <a:buClr>
                <a:schemeClr val="dk1"/>
              </a:buClr>
              <a:buSzPct val="61111"/>
              <a:buFont typeface="Arial"/>
              <a:buNone/>
            </a:pPr>
            <a:r>
              <a:rPr lang="en"/>
              <a:t>9. Refactor UI to integrate with new services like:</a:t>
            </a:r>
            <a:endParaRPr/>
          </a:p>
          <a:p>
            <a:pPr indent="-334327" lvl="0" marL="914400" rtl="0" algn="l">
              <a:spcBef>
                <a:spcPts val="1200"/>
              </a:spcBef>
              <a:spcAft>
                <a:spcPts val="0"/>
              </a:spcAft>
              <a:buSzPct val="100000"/>
              <a:buChar char="●"/>
            </a:pPr>
            <a:r>
              <a:rPr lang="en"/>
              <a:t>ExamDeliveryService</a:t>
            </a:r>
            <a:endParaRPr/>
          </a:p>
          <a:p>
            <a:pPr indent="-334327" lvl="0" marL="914400" rtl="0" algn="l">
              <a:spcBef>
                <a:spcPts val="0"/>
              </a:spcBef>
              <a:spcAft>
                <a:spcPts val="0"/>
              </a:spcAft>
              <a:buSzPct val="100000"/>
              <a:buChar char="●"/>
            </a:pPr>
            <a:r>
              <a:rPr lang="en"/>
              <a:t>SubmissionService</a:t>
            </a:r>
            <a:endParaRPr/>
          </a:p>
          <a:p>
            <a:pPr indent="-334327" lvl="0" marL="914400" rtl="0" algn="l">
              <a:spcBef>
                <a:spcPts val="0"/>
              </a:spcBef>
              <a:spcAft>
                <a:spcPts val="0"/>
              </a:spcAft>
              <a:buSzPct val="100000"/>
              <a:buChar char="●"/>
            </a:pPr>
            <a:r>
              <a:rPr lang="en"/>
              <a:t>AutoMarkingService</a:t>
            </a:r>
            <a:endParaRPr/>
          </a:p>
          <a:p>
            <a:pPr indent="-334327" lvl="0" marL="914400" rtl="0" algn="l">
              <a:spcBef>
                <a:spcPts val="0"/>
              </a:spcBef>
              <a:spcAft>
                <a:spcPts val="0"/>
              </a:spcAft>
              <a:buSzPct val="100000"/>
              <a:buChar char="●"/>
            </a:pPr>
            <a:r>
              <a:rPr lang="en"/>
              <a:t>MarkingService.</a:t>
            </a:r>
            <a:endParaRPr/>
          </a:p>
          <a:p>
            <a:pPr indent="0" lvl="0" marL="0" rtl="0" algn="l">
              <a:spcBef>
                <a:spcPts val="1200"/>
              </a:spcBef>
              <a:spcAft>
                <a:spcPts val="0"/>
              </a:spcAft>
              <a:buNone/>
            </a:pPr>
            <a:r>
              <a:rPr lang="en"/>
              <a:t>10. Update UI forms and workflows to handle real-time exam delivery and submissions.</a:t>
            </a:r>
            <a:endParaRPr/>
          </a:p>
          <a:p>
            <a:pPr indent="0" lvl="0" marL="0" rtl="0" algn="l">
              <a:spcBef>
                <a:spcPts val="1200"/>
              </a:spcBef>
              <a:spcAft>
                <a:spcPts val="0"/>
              </a:spcAft>
              <a:buNone/>
            </a:pPr>
            <a:r>
              <a:rPr lang="en"/>
              <a:t>11. Test new UI interactions with stateful services like submission and marking.</a:t>
            </a:r>
            <a:endParaRPr/>
          </a:p>
          <a:p>
            <a:pPr indent="0" lvl="0" marL="0" rtl="0" algn="l">
              <a:spcBef>
                <a:spcPts val="1200"/>
              </a:spcBef>
              <a:spcAft>
                <a:spcPts val="1200"/>
              </a:spcAft>
              <a:buNone/>
            </a:pPr>
            <a:r>
              <a:rPr lang="en"/>
              <a:t>12. Deploy UI in parallel with legacy UI to ensure smooth transition and parallel running of critical paths.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6" name="Google Shape;86;p18"/>
          <p:cNvPicPr preferRelativeResize="0"/>
          <p:nvPr/>
        </p:nvPicPr>
        <p:blipFill>
          <a:blip r:embed="rId3">
            <a:alphaModFix/>
          </a:blip>
          <a:stretch>
            <a:fillRect/>
          </a:stretch>
        </p:blipFill>
        <p:spPr>
          <a:xfrm>
            <a:off x="0" y="285750"/>
            <a:ext cx="9144000" cy="4572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2400"/>
              <a:t>Phase 4: Retire Legacy Modules</a:t>
            </a:r>
            <a:endParaRPr b="1" sz="2400"/>
          </a:p>
          <a:p>
            <a:pPr indent="0" lvl="0" marL="0" rtl="0" algn="l">
              <a:spcBef>
                <a:spcPts val="400"/>
              </a:spcBef>
              <a:spcAft>
                <a:spcPts val="0"/>
              </a:spcAft>
              <a:buNone/>
            </a:pPr>
            <a:r>
              <a:t/>
            </a:r>
            <a:endParaRPr sz="2400"/>
          </a:p>
        </p:txBody>
      </p:sp>
      <p:sp>
        <p:nvSpPr>
          <p:cNvPr id="416" name="Google Shape;416;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Monitor feature parity and user adoption via analytics.</a:t>
            </a:r>
            <a:endParaRPr/>
          </a:p>
          <a:p>
            <a:pPr indent="-325755" lvl="0" marL="457200" rtl="0" algn="l">
              <a:spcBef>
                <a:spcPts val="0"/>
              </a:spcBef>
              <a:spcAft>
                <a:spcPts val="0"/>
              </a:spcAft>
              <a:buSzPct val="100000"/>
              <a:buAutoNum type="arabicPeriod"/>
            </a:pPr>
            <a:r>
              <a:rPr lang="en"/>
              <a:t>Redirect calls permanently to microservices.</a:t>
            </a:r>
            <a:endParaRPr/>
          </a:p>
          <a:p>
            <a:pPr indent="-325755" lvl="0" marL="457200" rtl="0" algn="l">
              <a:spcBef>
                <a:spcPts val="0"/>
              </a:spcBef>
              <a:spcAft>
                <a:spcPts val="0"/>
              </a:spcAft>
              <a:buSzPct val="100000"/>
              <a:buAutoNum type="arabicPeriod"/>
            </a:pPr>
            <a:r>
              <a:rPr lang="en"/>
              <a:t>Deprecate &amp; archive monolith components:</a:t>
            </a:r>
            <a:endParaRPr/>
          </a:p>
          <a:p>
            <a:pPr indent="-325755" lvl="0" marL="457200" rtl="0" algn="l">
              <a:spcBef>
                <a:spcPts val="0"/>
              </a:spcBef>
              <a:spcAft>
                <a:spcPts val="0"/>
              </a:spcAft>
              <a:buSzPct val="100000"/>
              <a:buAutoNum type="arabicPeriod"/>
            </a:pPr>
            <a:r>
              <a:rPr lang="en"/>
              <a:t>Remove legacy DB dependencies.</a:t>
            </a:r>
            <a:endParaRPr/>
          </a:p>
          <a:p>
            <a:pPr indent="-325755" lvl="0" marL="457200" rtl="0" algn="l">
              <a:spcBef>
                <a:spcPts val="0"/>
              </a:spcBef>
              <a:spcAft>
                <a:spcPts val="0"/>
              </a:spcAft>
              <a:buSzPct val="100000"/>
              <a:buAutoNum type="arabicPeriod"/>
            </a:pPr>
            <a:r>
              <a:rPr lang="en"/>
              <a:t>Remove obsolete endpoints.</a:t>
            </a:r>
            <a:endParaRPr/>
          </a:p>
          <a:p>
            <a:pPr indent="-325755" lvl="0" marL="457200" rtl="0" algn="l">
              <a:spcBef>
                <a:spcPts val="0"/>
              </a:spcBef>
              <a:spcAft>
                <a:spcPts val="0"/>
              </a:spcAft>
              <a:buSzPct val="100000"/>
              <a:buAutoNum type="arabicPeriod"/>
            </a:pPr>
            <a:r>
              <a:rPr lang="en"/>
              <a:t>Retire background jobs</a:t>
            </a:r>
            <a:r>
              <a:rPr lang="en"/>
              <a:t>.</a:t>
            </a:r>
            <a:endParaRPr/>
          </a:p>
          <a:p>
            <a:pPr indent="-325755" lvl="0" marL="457200" rtl="0" algn="l">
              <a:spcBef>
                <a:spcPts val="0"/>
              </a:spcBef>
              <a:spcAft>
                <a:spcPts val="0"/>
              </a:spcAft>
              <a:buSzPct val="100000"/>
              <a:buAutoNum type="arabicPeriod"/>
            </a:pPr>
            <a:r>
              <a:rPr lang="en"/>
              <a:t>Final migration of the UI: Complete the switch from legacy UI to the new</a:t>
            </a:r>
            <a:endParaRPr/>
          </a:p>
          <a:p>
            <a:pPr indent="0" lvl="0" marL="0" rtl="0" algn="l">
              <a:spcBef>
                <a:spcPts val="1200"/>
              </a:spcBef>
              <a:spcAft>
                <a:spcPts val="0"/>
              </a:spcAft>
              <a:buNone/>
            </a:pPr>
            <a:r>
              <a:rPr b="1" lang="en"/>
              <a:t>UI tasks.</a:t>
            </a:r>
            <a:endParaRPr b="1"/>
          </a:p>
          <a:p>
            <a:pPr indent="-325755" lvl="0" marL="457200" rtl="0" algn="l">
              <a:spcBef>
                <a:spcPts val="1200"/>
              </a:spcBef>
              <a:spcAft>
                <a:spcPts val="0"/>
              </a:spcAft>
              <a:buSzPct val="100000"/>
              <a:buAutoNum type="arabicPeriod"/>
            </a:pPr>
            <a:r>
              <a:rPr lang="en"/>
              <a:t>Ensure feature parity between the old and new UI, with no lost functionality.</a:t>
            </a:r>
            <a:endParaRPr/>
          </a:p>
          <a:p>
            <a:pPr indent="-325755" lvl="0" marL="457200" rtl="0" algn="l">
              <a:spcBef>
                <a:spcPts val="0"/>
              </a:spcBef>
              <a:spcAft>
                <a:spcPts val="0"/>
              </a:spcAft>
              <a:buSzPct val="100000"/>
              <a:buAutoNum type="arabicPeriod"/>
            </a:pPr>
            <a:r>
              <a:rPr lang="en"/>
              <a:t>Remove legacy UI code: Clean up old UI-related code from the monolith.</a:t>
            </a:r>
            <a:endParaRPr/>
          </a:p>
          <a:p>
            <a:pPr indent="-325755" lvl="0" marL="457200" rtl="0" algn="l">
              <a:spcBef>
                <a:spcPts val="0"/>
              </a:spcBef>
              <a:spcAft>
                <a:spcPts val="0"/>
              </a:spcAft>
              <a:buSzPct val="100000"/>
              <a:buAutoNum type="arabicPeriod"/>
            </a:pPr>
            <a:r>
              <a:rPr lang="en"/>
              <a:t>Monitor analytics to confirm that users have fully adopted the new UI.</a:t>
            </a:r>
            <a:endParaRPr/>
          </a:p>
          <a:p>
            <a:pPr indent="-325755" lvl="0" marL="457200" rtl="0" algn="l">
              <a:spcBef>
                <a:spcPts val="0"/>
              </a:spcBef>
              <a:spcAft>
                <a:spcPts val="0"/>
              </a:spcAft>
              <a:buSzPct val="100000"/>
              <a:buAutoNum type="arabicPeriod"/>
            </a:pPr>
            <a:r>
              <a:rPr lang="en"/>
              <a:t>End user training/support for the new UI interface.</a:t>
            </a:r>
            <a:endParaRPr/>
          </a:p>
          <a:p>
            <a:pPr indent="-325755" lvl="0" marL="457200" rtl="0" algn="l">
              <a:spcBef>
                <a:spcPts val="0"/>
              </a:spcBef>
              <a:spcAft>
                <a:spcPts val="0"/>
              </a:spcAft>
              <a:buSzPct val="100000"/>
              <a:buAutoNum type="arabicPeriod"/>
            </a:pPr>
            <a:r>
              <a:rPr lang="en"/>
              <a:t>Deprecate any legacy UI components.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Effort Estimation</a:t>
            </a:r>
            <a:endParaRPr/>
          </a:p>
        </p:txBody>
      </p:sp>
      <p:sp>
        <p:nvSpPr>
          <p:cNvPr id="422" name="Google Shape;422;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61111"/>
              <a:buFont typeface="Arial"/>
              <a:buNone/>
            </a:pPr>
            <a:r>
              <a:rPr b="1" lang="en"/>
              <a:t>Phase 1: Baseline &amp; Platform Setup (2-3 months)</a:t>
            </a:r>
            <a:endParaRPr b="1"/>
          </a:p>
          <a:p>
            <a:pPr indent="0" lvl="0" marL="0" rtl="0" algn="l">
              <a:spcBef>
                <a:spcPts val="1200"/>
              </a:spcBef>
              <a:spcAft>
                <a:spcPts val="0"/>
              </a:spcAft>
              <a:buClr>
                <a:schemeClr val="dk1"/>
              </a:buClr>
              <a:buSzPct val="61111"/>
              <a:buFont typeface="Arial"/>
              <a:buNone/>
            </a:pPr>
            <a:r>
              <a:rPr b="1" lang="en"/>
              <a:t>Objective:</a:t>
            </a:r>
            <a:r>
              <a:rPr lang="en"/>
              <a:t> This phase involves setting up the core platform, gathering initial metrics, establishing the migration baseline, and configuring essential infrastructure components.</a:t>
            </a:r>
            <a:endParaRPr/>
          </a:p>
          <a:p>
            <a:pPr indent="0" lvl="0" marL="0" rtl="0" algn="l">
              <a:spcBef>
                <a:spcPts val="1200"/>
              </a:spcBef>
              <a:spcAft>
                <a:spcPts val="0"/>
              </a:spcAft>
              <a:buClr>
                <a:schemeClr val="dk1"/>
              </a:buClr>
              <a:buSzPct val="61111"/>
              <a:buFont typeface="Arial"/>
              <a:buNone/>
            </a:pPr>
            <a:r>
              <a:rPr b="1" lang="en"/>
              <a:t>Week 1-2: Initial Planning &amp; Assessment</a:t>
            </a:r>
            <a:endParaRPr b="1"/>
          </a:p>
          <a:p>
            <a:pPr indent="-274320" lvl="0" marL="457200" rtl="0" algn="l">
              <a:spcBef>
                <a:spcPts val="1200"/>
              </a:spcBef>
              <a:spcAft>
                <a:spcPts val="0"/>
              </a:spcAft>
              <a:buSzPct val="100000"/>
              <a:buChar char="●"/>
            </a:pPr>
            <a:r>
              <a:rPr lang="en"/>
              <a:t>Metrics gathering (coupling, performance, availability, etc.)</a:t>
            </a:r>
            <a:endParaRPr/>
          </a:p>
          <a:p>
            <a:pPr indent="-274320" lvl="0" marL="457200" rtl="0" algn="l">
              <a:spcBef>
                <a:spcPts val="0"/>
              </a:spcBef>
              <a:spcAft>
                <a:spcPts val="0"/>
              </a:spcAft>
              <a:buSzPct val="100000"/>
              <a:buChar char="●"/>
            </a:pPr>
            <a:r>
              <a:rPr lang="en"/>
              <a:t>Assess the existing architecture and identify critical components</a:t>
            </a:r>
            <a:endParaRPr/>
          </a:p>
          <a:p>
            <a:pPr indent="-274320" lvl="0" marL="457200" rtl="0" algn="l">
              <a:spcBef>
                <a:spcPts val="0"/>
              </a:spcBef>
              <a:spcAft>
                <a:spcPts val="0"/>
              </a:spcAft>
              <a:buSzPct val="100000"/>
              <a:buChar char="●"/>
            </a:pPr>
            <a:r>
              <a:rPr lang="en"/>
              <a:t>Workshops for Bounded Contexts (DDD-lite workshops to define Bounded Contexts and map out services for migration)</a:t>
            </a:r>
            <a:endParaRPr/>
          </a:p>
          <a:p>
            <a:pPr indent="0" lvl="0" marL="0" rtl="0" algn="l">
              <a:spcBef>
                <a:spcPts val="1200"/>
              </a:spcBef>
              <a:spcAft>
                <a:spcPts val="0"/>
              </a:spcAft>
              <a:buClr>
                <a:schemeClr val="dk1"/>
              </a:buClr>
              <a:buSzPct val="61111"/>
              <a:buFont typeface="Arial"/>
              <a:buNone/>
            </a:pPr>
            <a:r>
              <a:rPr b="1" lang="en"/>
              <a:t>Week 3-4: Infrastructure Setup</a:t>
            </a:r>
            <a:endParaRPr b="1"/>
          </a:p>
          <a:p>
            <a:pPr indent="-274320" lvl="0" marL="457200" rtl="0" algn="l">
              <a:spcBef>
                <a:spcPts val="1200"/>
              </a:spcBef>
              <a:spcAft>
                <a:spcPts val="0"/>
              </a:spcAft>
              <a:buSzPct val="100000"/>
              <a:buChar char="●"/>
            </a:pPr>
            <a:r>
              <a:rPr lang="en"/>
              <a:t>Set up CI/CD pipelines (test, build, deploy into Kubernetes with health checks)</a:t>
            </a:r>
            <a:endParaRPr/>
          </a:p>
          <a:p>
            <a:pPr indent="-274320" lvl="0" marL="457200" rtl="0" algn="l">
              <a:spcBef>
                <a:spcPts val="0"/>
              </a:spcBef>
              <a:spcAft>
                <a:spcPts val="0"/>
              </a:spcAft>
              <a:buSzPct val="100000"/>
              <a:buChar char="●"/>
            </a:pPr>
            <a:r>
              <a:rPr lang="en"/>
              <a:t>Set up Kubernetes Cluster &amp; Helm Setup for microservices deployment</a:t>
            </a:r>
            <a:endParaRPr/>
          </a:p>
          <a:p>
            <a:pPr indent="-274320" lvl="0" marL="457200" rtl="0" algn="l">
              <a:spcBef>
                <a:spcPts val="0"/>
              </a:spcBef>
              <a:spcAft>
                <a:spcPts val="0"/>
              </a:spcAft>
              <a:buSzPct val="100000"/>
              <a:buChar char="●"/>
            </a:pPr>
            <a:r>
              <a:rPr lang="en"/>
              <a:t>Ensure scalability and HA configurations are production-ready</a:t>
            </a:r>
            <a:endParaRPr/>
          </a:p>
          <a:p>
            <a:pPr indent="0" lvl="0" marL="0" rtl="0" algn="l">
              <a:spcBef>
                <a:spcPts val="1200"/>
              </a:spcBef>
              <a:spcAft>
                <a:spcPts val="0"/>
              </a:spcAft>
              <a:buClr>
                <a:schemeClr val="dk1"/>
              </a:buClr>
              <a:buSzPct val="61111"/>
              <a:buFont typeface="Arial"/>
              <a:buNone/>
            </a:pPr>
            <a:r>
              <a:rPr b="1" lang="en"/>
              <a:t>Week 5-6: Messaging Infrastructure &amp; Security Setup</a:t>
            </a:r>
            <a:endParaRPr b="1"/>
          </a:p>
          <a:p>
            <a:pPr indent="-274320" lvl="0" marL="457200" rtl="0" algn="l">
              <a:spcBef>
                <a:spcPts val="1200"/>
              </a:spcBef>
              <a:spcAft>
                <a:spcPts val="0"/>
              </a:spcAft>
              <a:buSzPct val="100000"/>
              <a:buChar char="●"/>
            </a:pPr>
            <a:r>
              <a:rPr lang="en"/>
              <a:t>Deploy Kafka brokers (3+ brokers for high availability) with Zookeeper or KRaft</a:t>
            </a:r>
            <a:endParaRPr/>
          </a:p>
          <a:p>
            <a:pPr indent="-274320" lvl="0" marL="457200" rtl="0" algn="l">
              <a:spcBef>
                <a:spcPts val="0"/>
              </a:spcBef>
              <a:spcAft>
                <a:spcPts val="0"/>
              </a:spcAft>
              <a:buSzPct val="100000"/>
              <a:buChar char="●"/>
            </a:pPr>
            <a:r>
              <a:rPr lang="en"/>
              <a:t>Define Kafka topics for the online exam system</a:t>
            </a:r>
            <a:endParaRPr/>
          </a:p>
          <a:p>
            <a:pPr indent="-274320" lvl="0" marL="457200" rtl="0" algn="l">
              <a:spcBef>
                <a:spcPts val="0"/>
              </a:spcBef>
              <a:spcAft>
                <a:spcPts val="0"/>
              </a:spcAft>
              <a:buSzPct val="100000"/>
              <a:buChar char="●"/>
            </a:pPr>
            <a:r>
              <a:rPr lang="en"/>
              <a:t>Set up TLS + SASL authentication, Kafka ACLs, and JMX + Prometheus for monitoring</a:t>
            </a:r>
            <a:endParaRPr/>
          </a:p>
          <a:p>
            <a:pPr indent="0" lvl="0" marL="0" rtl="0" algn="l">
              <a:spcBef>
                <a:spcPts val="1200"/>
              </a:spcBef>
              <a:spcAft>
                <a:spcPts val="0"/>
              </a:spcAft>
              <a:buNone/>
            </a:pPr>
            <a:r>
              <a:rPr b="1" lang="en"/>
              <a:t>Week 7-8: Data Sync (Debezium) &amp; Observability Setup</a:t>
            </a:r>
            <a:endParaRPr b="1"/>
          </a:p>
          <a:p>
            <a:pPr indent="-274320" lvl="0" marL="457200" rtl="0" algn="l">
              <a:spcBef>
                <a:spcPts val="1200"/>
              </a:spcBef>
              <a:spcAft>
                <a:spcPts val="0"/>
              </a:spcAft>
              <a:buSzPct val="100000"/>
              <a:buChar char="●"/>
            </a:pPr>
            <a:r>
              <a:rPr lang="en"/>
              <a:t>Set up Debezium for CDC from legacy DB to Kafka</a:t>
            </a:r>
            <a:endParaRPr/>
          </a:p>
          <a:p>
            <a:pPr indent="-274320" lvl="0" marL="457200" rtl="0" algn="l">
              <a:spcBef>
                <a:spcPts val="0"/>
              </a:spcBef>
              <a:spcAft>
                <a:spcPts val="0"/>
              </a:spcAft>
              <a:buSzPct val="100000"/>
              <a:buChar char="●"/>
            </a:pPr>
            <a:r>
              <a:rPr lang="en"/>
              <a:t>Set up Observability tools (OpenTelemetry, Prometheus, Grafana, ELK)</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Effort Estimation</a:t>
            </a:r>
            <a:endParaRPr/>
          </a:p>
        </p:txBody>
      </p:sp>
      <p:sp>
        <p:nvSpPr>
          <p:cNvPr id="428" name="Google Shape;428;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Clr>
                <a:schemeClr val="dk1"/>
              </a:buClr>
              <a:buSzPct val="61111"/>
              <a:buFont typeface="Arial"/>
              <a:buNone/>
            </a:pPr>
            <a:r>
              <a:rPr b="1" lang="en"/>
              <a:t>Week 9-10: Security &amp; Generic Services Setup</a:t>
            </a:r>
            <a:endParaRPr b="1"/>
          </a:p>
          <a:p>
            <a:pPr indent="-265747" lvl="0" marL="457200" rtl="0" algn="l">
              <a:spcBef>
                <a:spcPts val="1200"/>
              </a:spcBef>
              <a:spcAft>
                <a:spcPts val="0"/>
              </a:spcAft>
              <a:buSzPct val="100000"/>
              <a:buChar char="●"/>
            </a:pPr>
            <a:r>
              <a:rPr lang="en"/>
              <a:t>Implement end-to-end security (TLS, OAuth2/OIDC, RBAC)</a:t>
            </a:r>
            <a:endParaRPr/>
          </a:p>
          <a:p>
            <a:pPr indent="-265747" lvl="0" marL="457200" rtl="0" algn="l">
              <a:spcBef>
                <a:spcPts val="0"/>
              </a:spcBef>
              <a:spcAft>
                <a:spcPts val="0"/>
              </a:spcAft>
              <a:buSzPct val="100000"/>
              <a:buChar char="●"/>
            </a:pPr>
            <a:r>
              <a:rPr lang="en"/>
              <a:t>Integrate AuthN/AuthZ with Keycloak</a:t>
            </a:r>
            <a:endParaRPr/>
          </a:p>
          <a:p>
            <a:pPr indent="-265747" lvl="0" marL="457200" rtl="0" algn="l">
              <a:spcBef>
                <a:spcPts val="0"/>
              </a:spcBef>
              <a:spcAft>
                <a:spcPts val="0"/>
              </a:spcAft>
              <a:buSzPct val="100000"/>
              <a:buChar char="●"/>
            </a:pPr>
            <a:r>
              <a:rPr lang="en"/>
              <a:t>Set up secrets management with Vault/SealedSecrets</a:t>
            </a:r>
            <a:endParaRPr/>
          </a:p>
          <a:p>
            <a:pPr indent="-265747" lvl="0" marL="457200" rtl="0" algn="l">
              <a:spcBef>
                <a:spcPts val="0"/>
              </a:spcBef>
              <a:spcAft>
                <a:spcPts val="0"/>
              </a:spcAft>
              <a:buSzPct val="100000"/>
              <a:buChar char="●"/>
            </a:pPr>
            <a:r>
              <a:rPr lang="en"/>
              <a:t>Set up NotificationService and FileService</a:t>
            </a:r>
            <a:endParaRPr/>
          </a:p>
          <a:p>
            <a:pPr indent="0" lvl="0" marL="0" rtl="0" algn="l">
              <a:spcBef>
                <a:spcPts val="1200"/>
              </a:spcBef>
              <a:spcAft>
                <a:spcPts val="0"/>
              </a:spcAft>
              <a:buClr>
                <a:schemeClr val="dk1"/>
              </a:buClr>
              <a:buSzPct val="61111"/>
              <a:buFont typeface="Arial"/>
              <a:buNone/>
            </a:pPr>
            <a:r>
              <a:rPr b="1" lang="en"/>
              <a:t>Week 11-12: API Gateway &amp; Final Configuration</a:t>
            </a:r>
            <a:endParaRPr b="1"/>
          </a:p>
          <a:p>
            <a:pPr indent="-265747" lvl="0" marL="457200" rtl="0" algn="l">
              <a:spcBef>
                <a:spcPts val="1200"/>
              </a:spcBef>
              <a:spcAft>
                <a:spcPts val="0"/>
              </a:spcAft>
              <a:buSzPct val="100000"/>
              <a:buChar char="●"/>
            </a:pPr>
            <a:r>
              <a:rPr lang="en"/>
              <a:t>Set up API Gateway for routing, security, and service exposure</a:t>
            </a:r>
            <a:endParaRPr/>
          </a:p>
          <a:p>
            <a:pPr indent="-265747" lvl="0" marL="457200" rtl="0" algn="l">
              <a:spcBef>
                <a:spcPts val="0"/>
              </a:spcBef>
              <a:spcAft>
                <a:spcPts val="0"/>
              </a:spcAft>
              <a:buSzPct val="100000"/>
              <a:buChar char="●"/>
            </a:pPr>
            <a:r>
              <a:rPr lang="en"/>
              <a:t>Perform integration testing and basic performance testing</a:t>
            </a:r>
            <a:endParaRPr/>
          </a:p>
          <a:p>
            <a:pPr indent="0" lvl="0" marL="0" rtl="0" algn="l">
              <a:spcBef>
                <a:spcPts val="1200"/>
              </a:spcBef>
              <a:spcAft>
                <a:spcPts val="0"/>
              </a:spcAft>
              <a:buClr>
                <a:schemeClr val="dk1"/>
              </a:buClr>
              <a:buSzPct val="61111"/>
              <a:buFont typeface="Arial"/>
              <a:buNone/>
            </a:pPr>
            <a:r>
              <a:rPr b="1" lang="en"/>
              <a:t>Estimated Duration: 2-3 months (12 weeks)</a:t>
            </a:r>
            <a:endParaRPr b="1"/>
          </a:p>
          <a:p>
            <a:pPr indent="0" lvl="0" marL="0" rtl="0" algn="l">
              <a:spcBef>
                <a:spcPts val="1200"/>
              </a:spcBef>
              <a:spcAft>
                <a:spcPts val="0"/>
              </a:spcAft>
              <a:buClr>
                <a:schemeClr val="dk1"/>
              </a:buClr>
              <a:buSzPct val="61111"/>
              <a:buFont typeface="Arial"/>
              <a:buNone/>
            </a:pPr>
            <a:r>
              <a:rPr b="1" lang="en"/>
              <a:t>Phase 2: Database Migration (2-3 months)</a:t>
            </a:r>
            <a:endParaRPr b="1"/>
          </a:p>
          <a:p>
            <a:pPr indent="0" lvl="0" marL="0" rtl="0" algn="l">
              <a:spcBef>
                <a:spcPts val="1200"/>
              </a:spcBef>
              <a:spcAft>
                <a:spcPts val="0"/>
              </a:spcAft>
              <a:buClr>
                <a:schemeClr val="dk1"/>
              </a:buClr>
              <a:buSzPct val="61111"/>
              <a:buFont typeface="Arial"/>
              <a:buNone/>
            </a:pPr>
            <a:r>
              <a:rPr b="1" lang="en"/>
              <a:t>Objective:</a:t>
            </a:r>
            <a:r>
              <a:rPr lang="en"/>
              <a:t> The focus in this phase is to migrate the existing legacy database to the new schema and set up change data capture (CDC).</a:t>
            </a:r>
            <a:endParaRPr/>
          </a:p>
          <a:p>
            <a:pPr indent="0" lvl="0" marL="0" rtl="0" algn="l">
              <a:spcBef>
                <a:spcPts val="1200"/>
              </a:spcBef>
              <a:spcAft>
                <a:spcPts val="0"/>
              </a:spcAft>
              <a:buClr>
                <a:schemeClr val="dk1"/>
              </a:buClr>
              <a:buSzPct val="61111"/>
              <a:buFont typeface="Arial"/>
              <a:buNone/>
            </a:pPr>
            <a:r>
              <a:rPr b="1" lang="en"/>
              <a:t>Week 1-2: Database Assessment &amp; Planning</a:t>
            </a:r>
            <a:endParaRPr b="1"/>
          </a:p>
          <a:p>
            <a:pPr indent="-265747" lvl="0" marL="457200" rtl="0" algn="l">
              <a:spcBef>
                <a:spcPts val="1200"/>
              </a:spcBef>
              <a:spcAft>
                <a:spcPts val="0"/>
              </a:spcAft>
              <a:buSzPct val="100000"/>
              <a:buChar char="●"/>
            </a:pPr>
            <a:r>
              <a:rPr lang="en"/>
              <a:t>Analyze the existing database schema and identify key areas for transformation</a:t>
            </a:r>
            <a:endParaRPr/>
          </a:p>
          <a:p>
            <a:pPr indent="-265747" lvl="0" marL="457200" rtl="0" algn="l">
              <a:spcBef>
                <a:spcPts val="0"/>
              </a:spcBef>
              <a:spcAft>
                <a:spcPts val="0"/>
              </a:spcAft>
              <a:buSzPct val="100000"/>
              <a:buChar char="●"/>
            </a:pPr>
            <a:r>
              <a:rPr lang="en"/>
              <a:t>Set up Flyway for schema versioning and prepare migration scripts</a:t>
            </a:r>
            <a:endParaRPr/>
          </a:p>
          <a:p>
            <a:pPr indent="-265747" lvl="0" marL="457200" rtl="0" algn="l">
              <a:spcBef>
                <a:spcPts val="0"/>
              </a:spcBef>
              <a:spcAft>
                <a:spcPts val="0"/>
              </a:spcAft>
              <a:buSzPct val="100000"/>
              <a:buChar char="●"/>
            </a:pPr>
            <a:r>
              <a:rPr lang="en"/>
              <a:t>Identify critical data transformation requirements and ETL steps</a:t>
            </a:r>
            <a:endParaRPr/>
          </a:p>
          <a:p>
            <a:pPr indent="0" lvl="0" marL="0" rtl="0" algn="l">
              <a:spcBef>
                <a:spcPts val="1200"/>
              </a:spcBef>
              <a:spcAft>
                <a:spcPts val="0"/>
              </a:spcAft>
              <a:buClr>
                <a:schemeClr val="dk1"/>
              </a:buClr>
              <a:buSzPct val="61111"/>
              <a:buFont typeface="Arial"/>
              <a:buNone/>
            </a:pPr>
            <a:r>
              <a:rPr b="1" lang="en"/>
              <a:t>Week 3-4: Flyway &amp; Debezium Setup</a:t>
            </a:r>
            <a:endParaRPr b="1"/>
          </a:p>
          <a:p>
            <a:pPr indent="-265747" lvl="0" marL="457200" rtl="0" algn="l">
              <a:spcBef>
                <a:spcPts val="1200"/>
              </a:spcBef>
              <a:spcAft>
                <a:spcPts val="0"/>
              </a:spcAft>
              <a:buSzPct val="100000"/>
              <a:buChar char="●"/>
            </a:pPr>
            <a:r>
              <a:rPr lang="en"/>
              <a:t>Set up Flyway for schema migration and version control</a:t>
            </a:r>
            <a:endParaRPr/>
          </a:p>
          <a:p>
            <a:pPr indent="-265747" lvl="0" marL="457200" rtl="0" algn="l">
              <a:spcBef>
                <a:spcPts val="0"/>
              </a:spcBef>
              <a:spcAft>
                <a:spcPts val="0"/>
              </a:spcAft>
              <a:buSzPct val="100000"/>
              <a:buChar char="●"/>
            </a:pPr>
            <a:r>
              <a:rPr lang="en"/>
              <a:t>Configure Debezium to capture changes from the legacy database and publish to Kafka</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Effort Estimation</a:t>
            </a:r>
            <a:endParaRPr/>
          </a:p>
        </p:txBody>
      </p:sp>
      <p:sp>
        <p:nvSpPr>
          <p:cNvPr id="434" name="Google Shape;43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b="1" lang="en"/>
              <a:t>Week 5-6: Data Transformation &amp; Validation</a:t>
            </a:r>
            <a:endParaRPr b="1"/>
          </a:p>
          <a:p>
            <a:pPr indent="-291465" lvl="0" marL="457200" rtl="0" algn="l">
              <a:spcBef>
                <a:spcPts val="1200"/>
              </a:spcBef>
              <a:spcAft>
                <a:spcPts val="0"/>
              </a:spcAft>
              <a:buSzPct val="100000"/>
              <a:buChar char="●"/>
            </a:pPr>
            <a:r>
              <a:rPr lang="en"/>
              <a:t>Perform ETL (Extract, Transform, Load) on legacy data to fit the new schema</a:t>
            </a:r>
            <a:endParaRPr/>
          </a:p>
          <a:p>
            <a:pPr indent="-291465" lvl="0" marL="457200" rtl="0" algn="l">
              <a:spcBef>
                <a:spcPts val="0"/>
              </a:spcBef>
              <a:spcAft>
                <a:spcPts val="0"/>
              </a:spcAft>
              <a:buSzPct val="100000"/>
              <a:buChar char="●"/>
            </a:pPr>
            <a:r>
              <a:rPr lang="en"/>
              <a:t>Test data migration with sample datasets, ensuring integrity</a:t>
            </a:r>
            <a:endParaRPr/>
          </a:p>
          <a:p>
            <a:pPr indent="0" lvl="0" marL="0" rtl="0" algn="l">
              <a:spcBef>
                <a:spcPts val="1200"/>
              </a:spcBef>
              <a:spcAft>
                <a:spcPts val="0"/>
              </a:spcAft>
              <a:buClr>
                <a:schemeClr val="dk1"/>
              </a:buClr>
              <a:buSzPct val="61111"/>
              <a:buFont typeface="Arial"/>
              <a:buNone/>
            </a:pPr>
            <a:r>
              <a:rPr b="1" lang="en"/>
              <a:t>Week 7-8: Data Sync &amp; Validation</a:t>
            </a:r>
            <a:endParaRPr b="1"/>
          </a:p>
          <a:p>
            <a:pPr indent="-291465" lvl="0" marL="457200" rtl="0" algn="l">
              <a:spcBef>
                <a:spcPts val="1200"/>
              </a:spcBef>
              <a:spcAft>
                <a:spcPts val="0"/>
              </a:spcAft>
              <a:buSzPct val="100000"/>
              <a:buChar char="●"/>
            </a:pPr>
            <a:r>
              <a:rPr lang="en"/>
              <a:t>Implement real-time sync using Debezium</a:t>
            </a:r>
            <a:endParaRPr/>
          </a:p>
          <a:p>
            <a:pPr indent="-291465" lvl="0" marL="457200" rtl="0" algn="l">
              <a:spcBef>
                <a:spcPts val="0"/>
              </a:spcBef>
              <a:spcAft>
                <a:spcPts val="0"/>
              </a:spcAft>
              <a:buSzPct val="100000"/>
              <a:buChar char="●"/>
            </a:pPr>
            <a:r>
              <a:rPr lang="en"/>
              <a:t>Validate migration success and perform testing with the new schema</a:t>
            </a:r>
            <a:endParaRPr/>
          </a:p>
          <a:p>
            <a:pPr indent="0" lvl="0" marL="0" rtl="0" algn="l">
              <a:spcBef>
                <a:spcPts val="1200"/>
              </a:spcBef>
              <a:spcAft>
                <a:spcPts val="0"/>
              </a:spcAft>
              <a:buClr>
                <a:schemeClr val="dk1"/>
              </a:buClr>
              <a:buSzPct val="61111"/>
              <a:buFont typeface="Arial"/>
              <a:buNone/>
            </a:pPr>
            <a:r>
              <a:rPr b="1" lang="en"/>
              <a:t>Week 9-10: Migration Finalization</a:t>
            </a:r>
            <a:endParaRPr b="1"/>
          </a:p>
          <a:p>
            <a:pPr indent="-291465" lvl="0" marL="457200" rtl="0" algn="l">
              <a:spcBef>
                <a:spcPts val="1200"/>
              </a:spcBef>
              <a:spcAft>
                <a:spcPts val="0"/>
              </a:spcAft>
              <a:buSzPct val="100000"/>
              <a:buChar char="●"/>
            </a:pPr>
            <a:r>
              <a:rPr lang="en"/>
              <a:t>Finalize all schema and data migrations</a:t>
            </a:r>
            <a:endParaRPr/>
          </a:p>
          <a:p>
            <a:pPr indent="-291465" lvl="0" marL="457200" rtl="0" algn="l">
              <a:spcBef>
                <a:spcPts val="0"/>
              </a:spcBef>
              <a:spcAft>
                <a:spcPts val="0"/>
              </a:spcAft>
              <a:buSzPct val="100000"/>
              <a:buChar char="●"/>
            </a:pPr>
            <a:r>
              <a:rPr lang="en"/>
              <a:t>Monitor for consistency between legacy and migrated data</a:t>
            </a:r>
            <a:endParaRPr/>
          </a:p>
          <a:p>
            <a:pPr indent="-291465" lvl="0" marL="457200" rtl="0" algn="l">
              <a:spcBef>
                <a:spcPts val="0"/>
              </a:spcBef>
              <a:spcAft>
                <a:spcPts val="0"/>
              </a:spcAft>
              <a:buSzPct val="100000"/>
              <a:buChar char="●"/>
            </a:pPr>
            <a:r>
              <a:rPr lang="en"/>
              <a:t>Address any issues identified in earlier tests</a:t>
            </a:r>
            <a:endParaRPr/>
          </a:p>
          <a:p>
            <a:pPr indent="0" lvl="0" marL="0" rtl="0" algn="l">
              <a:spcBef>
                <a:spcPts val="1200"/>
              </a:spcBef>
              <a:spcAft>
                <a:spcPts val="0"/>
              </a:spcAft>
              <a:buClr>
                <a:schemeClr val="dk1"/>
              </a:buClr>
              <a:buSzPct val="61111"/>
              <a:buFont typeface="Arial"/>
              <a:buNone/>
            </a:pPr>
            <a:r>
              <a:rPr b="1" lang="en"/>
              <a:t>Week 11-12: Legacy System Cutover</a:t>
            </a:r>
            <a:endParaRPr b="1"/>
          </a:p>
          <a:p>
            <a:pPr indent="-291465" lvl="0" marL="457200" rtl="0" algn="l">
              <a:spcBef>
                <a:spcPts val="1200"/>
              </a:spcBef>
              <a:spcAft>
                <a:spcPts val="0"/>
              </a:spcAft>
              <a:buSzPct val="100000"/>
              <a:buChar char="●"/>
            </a:pPr>
            <a:r>
              <a:rPr lang="en"/>
              <a:t>Perform cutover from the legacy DB to the new system</a:t>
            </a:r>
            <a:endParaRPr/>
          </a:p>
          <a:p>
            <a:pPr indent="-291465" lvl="0" marL="457200" rtl="0" algn="l">
              <a:spcBef>
                <a:spcPts val="0"/>
              </a:spcBef>
              <a:spcAft>
                <a:spcPts val="0"/>
              </a:spcAft>
              <a:buSzPct val="100000"/>
              <a:buChar char="●"/>
            </a:pPr>
            <a:r>
              <a:rPr lang="en"/>
              <a:t>Monitor for any issues and resolve as needed</a:t>
            </a:r>
            <a:endParaRPr/>
          </a:p>
          <a:p>
            <a:pPr indent="0" lvl="0" marL="0" rtl="0" algn="l">
              <a:spcBef>
                <a:spcPts val="1200"/>
              </a:spcBef>
              <a:spcAft>
                <a:spcPts val="1200"/>
              </a:spcAft>
              <a:buNone/>
            </a:pPr>
            <a:r>
              <a:rPr b="1" lang="en"/>
              <a:t>Estimated Duration: 2-3 months (12 weeks)</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Effort Estimation</a:t>
            </a:r>
            <a:endParaRPr/>
          </a:p>
        </p:txBody>
      </p:sp>
      <p:sp>
        <p:nvSpPr>
          <p:cNvPr id="440" name="Google Shape;440;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ct val="61111"/>
              <a:buFont typeface="Arial"/>
              <a:buNone/>
            </a:pPr>
            <a:r>
              <a:rPr b="1" lang="en"/>
              <a:t>Phase 3: Service Migration (4-6 months)</a:t>
            </a:r>
            <a:endParaRPr b="1"/>
          </a:p>
          <a:p>
            <a:pPr indent="0" lvl="0" marL="0" rtl="0" algn="l">
              <a:spcBef>
                <a:spcPts val="1200"/>
              </a:spcBef>
              <a:spcAft>
                <a:spcPts val="0"/>
              </a:spcAft>
              <a:buClr>
                <a:schemeClr val="dk1"/>
              </a:buClr>
              <a:buSzPct val="61111"/>
              <a:buFont typeface="Arial"/>
              <a:buNone/>
            </a:pPr>
            <a:r>
              <a:rPr b="1" lang="en"/>
              <a:t>Objective: </a:t>
            </a:r>
            <a:r>
              <a:rPr lang="en"/>
              <a:t>This phase involves migrating services from the monolithic system to microservices, following a step-by-step approach.</a:t>
            </a:r>
            <a:endParaRPr/>
          </a:p>
          <a:p>
            <a:pPr indent="0" lvl="0" marL="0" rtl="0" algn="l">
              <a:spcBef>
                <a:spcPts val="1200"/>
              </a:spcBef>
              <a:spcAft>
                <a:spcPts val="0"/>
              </a:spcAft>
              <a:buClr>
                <a:schemeClr val="dk1"/>
              </a:buClr>
              <a:buSzPct val="61111"/>
              <a:buFont typeface="Arial"/>
              <a:buNone/>
            </a:pPr>
            <a:r>
              <a:rPr b="1" lang="en"/>
              <a:t>Week 1-4: Carve Out Read-Only / Low-Coupling Services</a:t>
            </a:r>
            <a:endParaRPr b="1"/>
          </a:p>
          <a:p>
            <a:pPr indent="-265747" lvl="0" marL="457200" rtl="0" algn="l">
              <a:spcBef>
                <a:spcPts val="1200"/>
              </a:spcBef>
              <a:spcAft>
                <a:spcPts val="0"/>
              </a:spcAft>
              <a:buSzPct val="100000"/>
              <a:buChar char="●"/>
            </a:pPr>
            <a:r>
              <a:rPr lang="en"/>
              <a:t>QuestionBankService (read-only, stable schema)</a:t>
            </a:r>
            <a:endParaRPr/>
          </a:p>
          <a:p>
            <a:pPr indent="-265747" lvl="0" marL="457200" rtl="0" algn="l">
              <a:spcBef>
                <a:spcPts val="0"/>
              </a:spcBef>
              <a:spcAft>
                <a:spcPts val="0"/>
              </a:spcAft>
              <a:buSzPct val="100000"/>
              <a:buChar char="●"/>
            </a:pPr>
            <a:r>
              <a:rPr lang="en"/>
              <a:t>CandidateService (profile retrieval)</a:t>
            </a:r>
            <a:endParaRPr/>
          </a:p>
          <a:p>
            <a:pPr indent="-265747" lvl="0" marL="457200" rtl="0" algn="l">
              <a:spcBef>
                <a:spcPts val="0"/>
              </a:spcBef>
              <a:spcAft>
                <a:spcPts val="0"/>
              </a:spcAft>
              <a:buSzPct val="100000"/>
              <a:buChar char="●"/>
            </a:pPr>
            <a:r>
              <a:rPr lang="en"/>
              <a:t>ResultsService (score summaries)</a:t>
            </a:r>
            <a:endParaRPr/>
          </a:p>
          <a:p>
            <a:pPr indent="-265747" lvl="0" marL="457200" rtl="0" algn="l">
              <a:spcBef>
                <a:spcPts val="0"/>
              </a:spcBef>
              <a:spcAft>
                <a:spcPts val="0"/>
              </a:spcAft>
              <a:buSzPct val="100000"/>
              <a:buChar char="●"/>
            </a:pPr>
            <a:r>
              <a:rPr lang="en"/>
              <a:t>Set up routing for these services via API Gateway</a:t>
            </a:r>
            <a:endParaRPr/>
          </a:p>
          <a:p>
            <a:pPr indent="0" lvl="0" marL="0" rtl="0" algn="l">
              <a:spcBef>
                <a:spcPts val="1200"/>
              </a:spcBef>
              <a:spcAft>
                <a:spcPts val="0"/>
              </a:spcAft>
              <a:buNone/>
            </a:pPr>
            <a:r>
              <a:rPr b="1" lang="en"/>
              <a:t>Week 5-8: Migrate Stateful Services (Part 1)</a:t>
            </a:r>
            <a:endParaRPr b="1"/>
          </a:p>
          <a:p>
            <a:pPr indent="-265747" lvl="0" marL="457200" rtl="0" algn="l">
              <a:spcBef>
                <a:spcPts val="1200"/>
              </a:spcBef>
              <a:spcAft>
                <a:spcPts val="0"/>
              </a:spcAft>
              <a:buSzPct val="100000"/>
              <a:buChar char="●"/>
            </a:pPr>
            <a:r>
              <a:rPr lang="en"/>
              <a:t>ExamDeliveryService</a:t>
            </a:r>
            <a:endParaRPr/>
          </a:p>
          <a:p>
            <a:pPr indent="-265747" lvl="0" marL="457200" rtl="0" algn="l">
              <a:spcBef>
                <a:spcPts val="0"/>
              </a:spcBef>
              <a:spcAft>
                <a:spcPts val="0"/>
              </a:spcAft>
              <a:buSzPct val="100000"/>
              <a:buChar char="●"/>
            </a:pPr>
            <a:r>
              <a:rPr lang="en"/>
              <a:t>SubmissionService</a:t>
            </a:r>
            <a:endParaRPr/>
          </a:p>
          <a:p>
            <a:pPr indent="-265747" lvl="0" marL="457200" rtl="0" algn="l">
              <a:spcBef>
                <a:spcPts val="0"/>
              </a:spcBef>
              <a:spcAft>
                <a:spcPts val="0"/>
              </a:spcAft>
              <a:buSzPct val="100000"/>
              <a:buChar char="●"/>
            </a:pPr>
            <a:r>
              <a:rPr lang="en"/>
              <a:t>Implement monitoring, logging, and performance checks</a:t>
            </a:r>
            <a:endParaRPr/>
          </a:p>
          <a:p>
            <a:pPr indent="0" lvl="0" marL="0" rtl="0" algn="l">
              <a:spcBef>
                <a:spcPts val="1200"/>
              </a:spcBef>
              <a:spcAft>
                <a:spcPts val="0"/>
              </a:spcAft>
              <a:buClr>
                <a:schemeClr val="dk1"/>
              </a:buClr>
              <a:buSzPct val="61111"/>
              <a:buFont typeface="Arial"/>
              <a:buNone/>
            </a:pPr>
            <a:r>
              <a:rPr b="1" lang="en"/>
              <a:t>Week 9-12: Migrate Stateful Services (Part 2)</a:t>
            </a:r>
            <a:endParaRPr b="1"/>
          </a:p>
          <a:p>
            <a:pPr indent="-265747" lvl="0" marL="457200" rtl="0" algn="l">
              <a:spcBef>
                <a:spcPts val="1200"/>
              </a:spcBef>
              <a:spcAft>
                <a:spcPts val="0"/>
              </a:spcAft>
              <a:buSzPct val="100000"/>
              <a:buChar char="●"/>
            </a:pPr>
            <a:r>
              <a:rPr lang="en"/>
              <a:t>AutoMarkingService</a:t>
            </a:r>
            <a:endParaRPr/>
          </a:p>
          <a:p>
            <a:pPr indent="-265747" lvl="0" marL="457200" rtl="0" algn="l">
              <a:spcBef>
                <a:spcPts val="0"/>
              </a:spcBef>
              <a:spcAft>
                <a:spcPts val="0"/>
              </a:spcAft>
              <a:buSzPct val="100000"/>
              <a:buChar char="●"/>
            </a:pPr>
            <a:r>
              <a:rPr lang="en"/>
              <a:t>MarkingService</a:t>
            </a:r>
            <a:endParaRPr/>
          </a:p>
          <a:p>
            <a:pPr indent="-265747" lvl="0" marL="457200" rtl="0" algn="l">
              <a:spcBef>
                <a:spcPts val="0"/>
              </a:spcBef>
              <a:spcAft>
                <a:spcPts val="0"/>
              </a:spcAft>
              <a:buSzPct val="100000"/>
              <a:buChar char="●"/>
            </a:pPr>
            <a:r>
              <a:rPr lang="en"/>
              <a:t>Complete the service migration, ensuring feature parity with the legacy system</a:t>
            </a:r>
            <a:endParaRPr/>
          </a:p>
          <a:p>
            <a:pPr indent="0" lvl="0" marL="0" rtl="0" algn="l">
              <a:spcBef>
                <a:spcPts val="1200"/>
              </a:spcBef>
              <a:spcAft>
                <a:spcPts val="0"/>
              </a:spcAft>
              <a:buClr>
                <a:schemeClr val="dk1"/>
              </a:buClr>
              <a:buSzPct val="61111"/>
              <a:buFont typeface="Arial"/>
              <a:buNone/>
            </a:pPr>
            <a:r>
              <a:rPr b="1" lang="en"/>
              <a:t>Week 13-16: Full Service Migration &amp; Testing</a:t>
            </a:r>
            <a:endParaRPr b="1"/>
          </a:p>
          <a:p>
            <a:pPr indent="-265747" lvl="0" marL="457200" rtl="0" algn="l">
              <a:spcBef>
                <a:spcPts val="1200"/>
              </a:spcBef>
              <a:spcAft>
                <a:spcPts val="0"/>
              </a:spcAft>
              <a:buSzPct val="100000"/>
              <a:buChar char="●"/>
            </a:pPr>
            <a:r>
              <a:rPr lang="en"/>
              <a:t>Ensure all services are fully migrated</a:t>
            </a:r>
            <a:endParaRPr/>
          </a:p>
          <a:p>
            <a:pPr indent="-265747" lvl="0" marL="457200" rtl="0" algn="l">
              <a:spcBef>
                <a:spcPts val="0"/>
              </a:spcBef>
              <a:spcAft>
                <a:spcPts val="0"/>
              </a:spcAft>
              <a:buSzPct val="100000"/>
              <a:buChar char="●"/>
            </a:pPr>
            <a:r>
              <a:rPr lang="en"/>
              <a:t>Perform end-to-end testing and validation for each migrated service</a:t>
            </a:r>
            <a:endParaRPr/>
          </a:p>
          <a:p>
            <a:pPr indent="0" lvl="0" marL="0" rtl="0" algn="l">
              <a:spcBef>
                <a:spcPts val="1200"/>
              </a:spcBef>
              <a:spcAft>
                <a:spcPts val="1200"/>
              </a:spcAft>
              <a:buNone/>
            </a:pPr>
            <a:r>
              <a:rPr b="1" lang="en"/>
              <a:t>Estimated Duration: 4-6 months (16-24 weeks)</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Effort Estimation</a:t>
            </a:r>
            <a:endParaRPr/>
          </a:p>
        </p:txBody>
      </p:sp>
      <p:sp>
        <p:nvSpPr>
          <p:cNvPr id="446" name="Google Shape;446;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61111"/>
              <a:buFont typeface="Arial"/>
              <a:buNone/>
            </a:pPr>
            <a:r>
              <a:rPr b="1" lang="en"/>
              <a:t>Phase 4: Legacy System Retirement (1-2 months)</a:t>
            </a:r>
            <a:endParaRPr b="1"/>
          </a:p>
          <a:p>
            <a:pPr indent="0" lvl="0" marL="0" rtl="0" algn="l">
              <a:spcBef>
                <a:spcPts val="1200"/>
              </a:spcBef>
              <a:spcAft>
                <a:spcPts val="0"/>
              </a:spcAft>
              <a:buClr>
                <a:schemeClr val="dk1"/>
              </a:buClr>
              <a:buSzPct val="61111"/>
              <a:buFont typeface="Arial"/>
              <a:buNone/>
            </a:pPr>
            <a:r>
              <a:rPr b="1" lang="en"/>
              <a:t>Objective: </a:t>
            </a:r>
            <a:r>
              <a:rPr lang="en"/>
              <a:t>This phase focuses on ensuring that the migration is fully complete and the legacy systems can be safely decommissioned.</a:t>
            </a:r>
            <a:endParaRPr/>
          </a:p>
          <a:p>
            <a:pPr indent="0" lvl="0" marL="0" rtl="0" algn="l">
              <a:spcBef>
                <a:spcPts val="1200"/>
              </a:spcBef>
              <a:spcAft>
                <a:spcPts val="0"/>
              </a:spcAft>
              <a:buClr>
                <a:schemeClr val="dk1"/>
              </a:buClr>
              <a:buSzPct val="61111"/>
              <a:buFont typeface="Arial"/>
              <a:buNone/>
            </a:pPr>
            <a:r>
              <a:rPr b="1" lang="en"/>
              <a:t>Week 1-2: Feature Parity Validation</a:t>
            </a:r>
            <a:endParaRPr b="1"/>
          </a:p>
          <a:p>
            <a:pPr indent="-274320" lvl="0" marL="457200" rtl="0" algn="l">
              <a:spcBef>
                <a:spcPts val="1200"/>
              </a:spcBef>
              <a:spcAft>
                <a:spcPts val="0"/>
              </a:spcAft>
              <a:buSzPct val="100000"/>
              <a:buChar char="●"/>
            </a:pPr>
            <a:r>
              <a:rPr lang="en"/>
              <a:t>Ensure all legacy features are fully replicated in the microservices architecture</a:t>
            </a:r>
            <a:endParaRPr/>
          </a:p>
          <a:p>
            <a:pPr indent="-274320" lvl="0" marL="457200" rtl="0" algn="l">
              <a:spcBef>
                <a:spcPts val="0"/>
              </a:spcBef>
              <a:spcAft>
                <a:spcPts val="0"/>
              </a:spcAft>
              <a:buSzPct val="100000"/>
              <a:buChar char="●"/>
            </a:pPr>
            <a:r>
              <a:rPr lang="en"/>
              <a:t>Perform testing for edge cases and critical paths</a:t>
            </a:r>
            <a:endParaRPr/>
          </a:p>
          <a:p>
            <a:pPr indent="0" lvl="0" marL="0" rtl="0" algn="l">
              <a:spcBef>
                <a:spcPts val="1200"/>
              </a:spcBef>
              <a:spcAft>
                <a:spcPts val="0"/>
              </a:spcAft>
              <a:buClr>
                <a:schemeClr val="dk1"/>
              </a:buClr>
              <a:buSzPct val="61111"/>
              <a:buFont typeface="Arial"/>
              <a:buNone/>
            </a:pPr>
            <a:r>
              <a:rPr b="1" lang="en"/>
              <a:t>Week 3-4: Final Cutover &amp; Decommissioning</a:t>
            </a:r>
            <a:endParaRPr b="1"/>
          </a:p>
          <a:p>
            <a:pPr indent="-274320" lvl="0" marL="457200" rtl="0" algn="l">
              <a:spcBef>
                <a:spcPts val="1200"/>
              </a:spcBef>
              <a:spcAft>
                <a:spcPts val="0"/>
              </a:spcAft>
              <a:buSzPct val="100000"/>
              <a:buChar char="●"/>
            </a:pPr>
            <a:r>
              <a:rPr lang="en"/>
              <a:t>Decommission legacy systems</a:t>
            </a:r>
            <a:endParaRPr/>
          </a:p>
          <a:p>
            <a:pPr indent="-274320" lvl="0" marL="457200" rtl="0" algn="l">
              <a:spcBef>
                <a:spcPts val="0"/>
              </a:spcBef>
              <a:spcAft>
                <a:spcPts val="0"/>
              </a:spcAft>
              <a:buSzPct val="100000"/>
              <a:buChar char="●"/>
            </a:pPr>
            <a:r>
              <a:rPr lang="en"/>
              <a:t>Finalize all traffic routing to microservices</a:t>
            </a:r>
            <a:endParaRPr/>
          </a:p>
          <a:p>
            <a:pPr indent="-274320" lvl="0" marL="457200" rtl="0" algn="l">
              <a:spcBef>
                <a:spcPts val="0"/>
              </a:spcBef>
              <a:spcAft>
                <a:spcPts val="0"/>
              </a:spcAft>
              <a:buSzPct val="100000"/>
              <a:buChar char="●"/>
            </a:pPr>
            <a:r>
              <a:rPr lang="en"/>
              <a:t>Remove legacy dependencies</a:t>
            </a:r>
            <a:endParaRPr/>
          </a:p>
          <a:p>
            <a:pPr indent="0" lvl="0" marL="0" rtl="0" algn="l">
              <a:spcBef>
                <a:spcPts val="1200"/>
              </a:spcBef>
              <a:spcAft>
                <a:spcPts val="0"/>
              </a:spcAft>
              <a:buClr>
                <a:schemeClr val="dk1"/>
              </a:buClr>
              <a:buSzPct val="61111"/>
              <a:buFont typeface="Arial"/>
              <a:buNone/>
            </a:pPr>
            <a:r>
              <a:rPr b="1" lang="en"/>
              <a:t>Estimated Duration: 1-2 months (4-8 weeks)</a:t>
            </a:r>
            <a:endParaRPr b="1"/>
          </a:p>
          <a:p>
            <a:pPr indent="0" lvl="0" marL="0" rtl="0" algn="l">
              <a:spcBef>
                <a:spcPts val="1200"/>
              </a:spcBef>
              <a:spcAft>
                <a:spcPts val="0"/>
              </a:spcAft>
              <a:buClr>
                <a:schemeClr val="dk1"/>
              </a:buClr>
              <a:buSzPct val="61111"/>
              <a:buFont typeface="Arial"/>
              <a:buNone/>
            </a:pPr>
            <a:r>
              <a:rPr b="1" lang="en"/>
              <a:t>Total Estimated Duration for Full Migration:</a:t>
            </a:r>
            <a:endParaRPr b="1"/>
          </a:p>
          <a:p>
            <a:pPr indent="-274320" lvl="0" marL="457200" rtl="0" algn="l">
              <a:spcBef>
                <a:spcPts val="1200"/>
              </a:spcBef>
              <a:spcAft>
                <a:spcPts val="0"/>
              </a:spcAft>
              <a:buSzPct val="100000"/>
              <a:buChar char="●"/>
            </a:pPr>
            <a:r>
              <a:rPr lang="en"/>
              <a:t>Phase 1: 2-3 months</a:t>
            </a:r>
            <a:endParaRPr/>
          </a:p>
          <a:p>
            <a:pPr indent="-274320" lvl="0" marL="457200" rtl="0" algn="l">
              <a:spcBef>
                <a:spcPts val="0"/>
              </a:spcBef>
              <a:spcAft>
                <a:spcPts val="0"/>
              </a:spcAft>
              <a:buSzPct val="100000"/>
              <a:buChar char="●"/>
            </a:pPr>
            <a:r>
              <a:rPr lang="en"/>
              <a:t>Phase 2: 2-3 months</a:t>
            </a:r>
            <a:endParaRPr/>
          </a:p>
          <a:p>
            <a:pPr indent="-274320" lvl="0" marL="457200" rtl="0" algn="l">
              <a:spcBef>
                <a:spcPts val="0"/>
              </a:spcBef>
              <a:spcAft>
                <a:spcPts val="0"/>
              </a:spcAft>
              <a:buSzPct val="100000"/>
              <a:buChar char="●"/>
            </a:pPr>
            <a:r>
              <a:rPr lang="en"/>
              <a:t>Phase 3: 4-6 months</a:t>
            </a:r>
            <a:endParaRPr/>
          </a:p>
          <a:p>
            <a:pPr indent="-274320" lvl="0" marL="457200" rtl="0" algn="l">
              <a:spcBef>
                <a:spcPts val="0"/>
              </a:spcBef>
              <a:spcAft>
                <a:spcPts val="0"/>
              </a:spcAft>
              <a:buSzPct val="100000"/>
              <a:buChar char="●"/>
            </a:pPr>
            <a:r>
              <a:rPr lang="en"/>
              <a:t>Phase 4: 1-2 months</a:t>
            </a:r>
            <a:endParaRPr/>
          </a:p>
          <a:p>
            <a:pPr indent="0" lvl="0" marL="0" rtl="0" algn="l">
              <a:spcBef>
                <a:spcPts val="1200"/>
              </a:spcBef>
              <a:spcAft>
                <a:spcPts val="1200"/>
              </a:spcAft>
              <a:buNone/>
            </a:pPr>
            <a:r>
              <a:rPr b="1" lang="en"/>
              <a:t>Total Duration: 9-14 months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DB Analysis Tools</a:t>
            </a:r>
            <a:endParaRPr/>
          </a:p>
        </p:txBody>
      </p:sp>
      <p:sp>
        <p:nvSpPr>
          <p:cNvPr id="452" name="Google Shape;452;p78"/>
          <p:cNvSpPr txBox="1"/>
          <p:nvPr>
            <p:ph idx="1" type="body"/>
          </p:nvPr>
        </p:nvSpPr>
        <p:spPr>
          <a:xfrm>
            <a:off x="311700" y="1152475"/>
            <a:ext cx="8520600" cy="35904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Clr>
                <a:schemeClr val="dk1"/>
              </a:buClr>
              <a:buSzPct val="61111"/>
              <a:buFont typeface="Arial"/>
              <a:buNone/>
            </a:pPr>
            <a:r>
              <a:rPr b="1" lang="en"/>
              <a:t>SchemaSpy</a:t>
            </a:r>
            <a:endParaRPr b="1"/>
          </a:p>
          <a:p>
            <a:pPr indent="0" lvl="0" marL="0" rtl="0" algn="l">
              <a:spcBef>
                <a:spcPts val="1200"/>
              </a:spcBef>
              <a:spcAft>
                <a:spcPts val="0"/>
              </a:spcAft>
              <a:buClr>
                <a:schemeClr val="dk1"/>
              </a:buClr>
              <a:buSzPct val="61111"/>
              <a:buFont typeface="Arial"/>
              <a:buNone/>
            </a:pPr>
            <a:r>
              <a:rPr b="1" lang="en"/>
              <a:t>What it does:</a:t>
            </a:r>
            <a:endParaRPr b="1"/>
          </a:p>
          <a:p>
            <a:pPr indent="0" lvl="0" marL="0" rtl="0" algn="l">
              <a:spcBef>
                <a:spcPts val="1200"/>
              </a:spcBef>
              <a:spcAft>
                <a:spcPts val="0"/>
              </a:spcAft>
              <a:buClr>
                <a:schemeClr val="dk1"/>
              </a:buClr>
              <a:buSzPct val="61111"/>
              <a:buFont typeface="Arial"/>
              <a:buNone/>
            </a:pPr>
            <a:r>
              <a:rPr lang="en"/>
              <a:t>SchemaSpy is a tool that generates interactive visual documentation of a database's schema. It creates detailed reports with diagrams of tables, views, indexes, and relationships (like foreign keys) from a database.</a:t>
            </a:r>
            <a:endParaRPr/>
          </a:p>
          <a:p>
            <a:pPr indent="0" lvl="0" marL="0" rtl="0" algn="l">
              <a:spcBef>
                <a:spcPts val="1200"/>
              </a:spcBef>
              <a:spcAft>
                <a:spcPts val="0"/>
              </a:spcAft>
              <a:buClr>
                <a:schemeClr val="dk1"/>
              </a:buClr>
              <a:buSzPct val="61111"/>
              <a:buFont typeface="Arial"/>
              <a:buNone/>
            </a:pPr>
            <a:r>
              <a:rPr b="1" lang="en"/>
              <a:t>How it works:</a:t>
            </a:r>
            <a:endParaRPr b="1"/>
          </a:p>
          <a:p>
            <a:pPr indent="-282892" lvl="0" marL="457200" rtl="0" algn="l">
              <a:spcBef>
                <a:spcPts val="1200"/>
              </a:spcBef>
              <a:spcAft>
                <a:spcPts val="0"/>
              </a:spcAft>
              <a:buSzPct val="100000"/>
              <a:buChar char="●"/>
            </a:pPr>
            <a:r>
              <a:rPr lang="en"/>
              <a:t>SchemaSpy connects to a relational database using JDBC (Java Database Connectivity).</a:t>
            </a:r>
            <a:endParaRPr/>
          </a:p>
          <a:p>
            <a:pPr indent="-282892" lvl="0" marL="457200" rtl="0" algn="l">
              <a:spcBef>
                <a:spcPts val="0"/>
              </a:spcBef>
              <a:spcAft>
                <a:spcPts val="0"/>
              </a:spcAft>
              <a:buSzPct val="100000"/>
              <a:buChar char="●"/>
            </a:pPr>
            <a:r>
              <a:rPr lang="en"/>
              <a:t>It inspects the schema by querying system tables and metadata to gather details on tables, columns, foreign keys, indexes, and relationships.</a:t>
            </a:r>
            <a:endParaRPr/>
          </a:p>
          <a:p>
            <a:pPr indent="-282892" lvl="0" marL="457200" rtl="0" algn="l">
              <a:spcBef>
                <a:spcPts val="0"/>
              </a:spcBef>
              <a:spcAft>
                <a:spcPts val="0"/>
              </a:spcAft>
              <a:buSzPct val="100000"/>
              <a:buChar char="●"/>
            </a:pPr>
            <a:r>
              <a:rPr lang="en"/>
              <a:t>It then generates an HTML-based report that contains both textual and graphical representations of the database schema, including ER diagrams.</a:t>
            </a:r>
            <a:endParaRPr/>
          </a:p>
          <a:p>
            <a:pPr indent="0" lvl="0" marL="0" rtl="0" algn="l">
              <a:spcBef>
                <a:spcPts val="1200"/>
              </a:spcBef>
              <a:spcAft>
                <a:spcPts val="0"/>
              </a:spcAft>
              <a:buClr>
                <a:schemeClr val="dk1"/>
              </a:buClr>
              <a:buSzPct val="61111"/>
              <a:buFont typeface="Arial"/>
              <a:buNone/>
            </a:pPr>
            <a:r>
              <a:rPr b="1" lang="en"/>
              <a:t>Features:</a:t>
            </a:r>
            <a:endParaRPr b="1"/>
          </a:p>
          <a:p>
            <a:pPr indent="-282892" lvl="0" marL="457200" rtl="0" algn="l">
              <a:spcBef>
                <a:spcPts val="1200"/>
              </a:spcBef>
              <a:spcAft>
                <a:spcPts val="0"/>
              </a:spcAft>
              <a:buSzPct val="100000"/>
              <a:buChar char="●"/>
            </a:pPr>
            <a:r>
              <a:rPr lang="en"/>
              <a:t>Supports many database types (MySQL, PostgreSQL, Oracle, SQL Server, etc.).</a:t>
            </a:r>
            <a:endParaRPr/>
          </a:p>
          <a:p>
            <a:pPr indent="-282892" lvl="0" marL="457200" rtl="0" algn="l">
              <a:spcBef>
                <a:spcPts val="0"/>
              </a:spcBef>
              <a:spcAft>
                <a:spcPts val="0"/>
              </a:spcAft>
              <a:buSzPct val="100000"/>
              <a:buChar char="●"/>
            </a:pPr>
            <a:r>
              <a:rPr lang="en"/>
              <a:t>Provides clickable, navigable ER diagrams that show tables and their relationships.</a:t>
            </a:r>
            <a:endParaRPr/>
          </a:p>
          <a:p>
            <a:pPr indent="-282892" lvl="0" marL="457200" rtl="0" algn="l">
              <a:spcBef>
                <a:spcPts val="0"/>
              </a:spcBef>
              <a:spcAft>
                <a:spcPts val="0"/>
              </a:spcAft>
              <a:buSzPct val="100000"/>
              <a:buChar char="●"/>
            </a:pPr>
            <a:r>
              <a:rPr lang="en"/>
              <a:t>Generates detailed documentation (including column types, constraints, and indexes).</a:t>
            </a:r>
            <a:endParaRPr/>
          </a:p>
          <a:p>
            <a:pPr indent="-282892" lvl="0" marL="457200" rtl="0" algn="l">
              <a:spcBef>
                <a:spcPts val="0"/>
              </a:spcBef>
              <a:spcAft>
                <a:spcPts val="0"/>
              </a:spcAft>
              <a:buSzPct val="100000"/>
              <a:buChar char="●"/>
            </a:pPr>
            <a:r>
              <a:rPr lang="en"/>
              <a:t>Does not require any database changes to use (only requires read access</a:t>
            </a:r>
            <a:endParaRPr/>
          </a:p>
          <a:p>
            <a:pPr indent="0" lvl="0" marL="0" rtl="0" algn="l">
              <a:spcBef>
                <a:spcPts val="1200"/>
              </a:spcBef>
              <a:spcAft>
                <a:spcPts val="0"/>
              </a:spcAft>
              <a:buClr>
                <a:schemeClr val="dk1"/>
              </a:buClr>
              <a:buSzPct val="61111"/>
              <a:buFont typeface="Arial"/>
              <a:buNone/>
            </a:pPr>
            <a:r>
              <a:rPr b="1" lang="en"/>
              <a:t>Best for:</a:t>
            </a:r>
            <a:endParaRPr b="1"/>
          </a:p>
          <a:p>
            <a:pPr indent="-282892" lvl="0" marL="457200" rtl="0" algn="l">
              <a:spcBef>
                <a:spcPts val="1200"/>
              </a:spcBef>
              <a:spcAft>
                <a:spcPts val="0"/>
              </a:spcAft>
              <a:buSzPct val="100000"/>
              <a:buChar char="●"/>
            </a:pPr>
            <a:r>
              <a:rPr lang="en"/>
              <a:t>Visualizing and documenting large, complex databases.</a:t>
            </a:r>
            <a:endParaRPr/>
          </a:p>
          <a:p>
            <a:pPr indent="-282892" lvl="0" marL="457200" rtl="0" algn="l">
              <a:spcBef>
                <a:spcPts val="0"/>
              </a:spcBef>
              <a:spcAft>
                <a:spcPts val="0"/>
              </a:spcAft>
              <a:buSzPct val="100000"/>
              <a:buChar char="●"/>
            </a:pPr>
            <a:r>
              <a:rPr lang="en"/>
              <a:t>Creating interactive HTML documentation for database schema.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DB Analysis Tools</a:t>
            </a:r>
            <a:endParaRPr/>
          </a:p>
        </p:txBody>
      </p:sp>
      <p:sp>
        <p:nvSpPr>
          <p:cNvPr id="458" name="Google Shape;458;p79"/>
          <p:cNvSpPr txBox="1"/>
          <p:nvPr>
            <p:ph idx="1" type="body"/>
          </p:nvPr>
        </p:nvSpPr>
        <p:spPr>
          <a:xfrm>
            <a:off x="311700" y="1152475"/>
            <a:ext cx="8520600" cy="3580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b="1" lang="en"/>
              <a:t>Jailer</a:t>
            </a:r>
            <a:endParaRPr b="1"/>
          </a:p>
          <a:p>
            <a:pPr indent="0" lvl="0" marL="0" rtl="0" algn="l">
              <a:spcBef>
                <a:spcPts val="1200"/>
              </a:spcBef>
              <a:spcAft>
                <a:spcPts val="0"/>
              </a:spcAft>
              <a:buClr>
                <a:schemeClr val="dk1"/>
              </a:buClr>
              <a:buSzPct val="61111"/>
              <a:buFont typeface="Arial"/>
              <a:buNone/>
            </a:pPr>
            <a:r>
              <a:rPr b="1" lang="en"/>
              <a:t>What it does:</a:t>
            </a:r>
            <a:endParaRPr b="1"/>
          </a:p>
          <a:p>
            <a:pPr indent="0" lvl="0" marL="0" rtl="0" algn="l">
              <a:spcBef>
                <a:spcPts val="1200"/>
              </a:spcBef>
              <a:spcAft>
                <a:spcPts val="0"/>
              </a:spcAft>
              <a:buClr>
                <a:schemeClr val="dk1"/>
              </a:buClr>
              <a:buSzPct val="61111"/>
              <a:buFont typeface="Arial"/>
              <a:buNone/>
            </a:pPr>
            <a:r>
              <a:rPr lang="en"/>
              <a:t>Jailer is primarily a database export and migration tool that also provides data browsing, schema visualization, and reverse engineering features. It focuses on managing large databases and exporting portions of them based on specific rules, while also supporting the extraction of schema relationships.</a:t>
            </a:r>
            <a:endParaRPr/>
          </a:p>
          <a:p>
            <a:pPr indent="0" lvl="0" marL="0" rtl="0" algn="l">
              <a:spcBef>
                <a:spcPts val="1200"/>
              </a:spcBef>
              <a:spcAft>
                <a:spcPts val="0"/>
              </a:spcAft>
              <a:buClr>
                <a:schemeClr val="dk1"/>
              </a:buClr>
              <a:buSzPct val="61111"/>
              <a:buFont typeface="Arial"/>
              <a:buNone/>
            </a:pPr>
            <a:r>
              <a:rPr b="1" lang="en"/>
              <a:t>How it works:</a:t>
            </a:r>
            <a:endParaRPr b="1"/>
          </a:p>
          <a:p>
            <a:pPr indent="-282892" lvl="0" marL="457200" rtl="0" algn="l">
              <a:spcBef>
                <a:spcPts val="1200"/>
              </a:spcBef>
              <a:spcAft>
                <a:spcPts val="0"/>
              </a:spcAft>
              <a:buSzPct val="100000"/>
              <a:buChar char="●"/>
            </a:pPr>
            <a:r>
              <a:rPr lang="en"/>
              <a:t>Jailer connects to the database and allows for browsing tables, schemas, and relationships.</a:t>
            </a:r>
            <a:endParaRPr/>
          </a:p>
          <a:p>
            <a:pPr indent="-282892" lvl="0" marL="457200" rtl="0" algn="l">
              <a:spcBef>
                <a:spcPts val="0"/>
              </a:spcBef>
              <a:spcAft>
                <a:spcPts val="0"/>
              </a:spcAft>
              <a:buSzPct val="100000"/>
              <a:buChar char="●"/>
            </a:pPr>
            <a:r>
              <a:rPr lang="en"/>
              <a:t>It can generate ER diagrams and export database subsets into CSV, SQL, or other formats for analysis.</a:t>
            </a:r>
            <a:endParaRPr/>
          </a:p>
          <a:p>
            <a:pPr indent="-282892" lvl="0" marL="457200" rtl="0" algn="l">
              <a:spcBef>
                <a:spcPts val="0"/>
              </a:spcBef>
              <a:spcAft>
                <a:spcPts val="0"/>
              </a:spcAft>
              <a:buSzPct val="100000"/>
              <a:buChar char="●"/>
            </a:pPr>
            <a:r>
              <a:rPr lang="en"/>
              <a:t>Jailer also has features to extract related data from the database (for example, exporting data along with its foreign key relationships).</a:t>
            </a:r>
            <a:endParaRPr/>
          </a:p>
          <a:p>
            <a:pPr indent="0" lvl="0" marL="0" rtl="0" algn="l">
              <a:spcBef>
                <a:spcPts val="1200"/>
              </a:spcBef>
              <a:spcAft>
                <a:spcPts val="0"/>
              </a:spcAft>
              <a:buClr>
                <a:schemeClr val="dk1"/>
              </a:buClr>
              <a:buSzPct val="61111"/>
              <a:buFont typeface="Arial"/>
              <a:buNone/>
            </a:pPr>
            <a:r>
              <a:rPr b="1" lang="en"/>
              <a:t>Features:</a:t>
            </a:r>
            <a:endParaRPr b="1"/>
          </a:p>
          <a:p>
            <a:pPr indent="-282892" lvl="0" marL="457200" rtl="0" algn="l">
              <a:spcBef>
                <a:spcPts val="1200"/>
              </a:spcBef>
              <a:spcAft>
                <a:spcPts val="0"/>
              </a:spcAft>
              <a:buSzPct val="100000"/>
              <a:buChar char="●"/>
            </a:pPr>
            <a:r>
              <a:rPr lang="en"/>
              <a:t>Allows for exporting large datasets efficiently.</a:t>
            </a:r>
            <a:endParaRPr/>
          </a:p>
          <a:p>
            <a:pPr indent="-282892" lvl="0" marL="457200" rtl="0" algn="l">
              <a:spcBef>
                <a:spcPts val="0"/>
              </a:spcBef>
              <a:spcAft>
                <a:spcPts val="0"/>
              </a:spcAft>
              <a:buSzPct val="100000"/>
              <a:buChar char="●"/>
            </a:pPr>
            <a:r>
              <a:rPr lang="en"/>
              <a:t>Supports advanced filtering and extraction (e.g., exporting related records for certain tables).</a:t>
            </a:r>
            <a:endParaRPr/>
          </a:p>
          <a:p>
            <a:pPr indent="-282892" lvl="0" marL="457200" rtl="0" algn="l">
              <a:spcBef>
                <a:spcPts val="0"/>
              </a:spcBef>
              <a:spcAft>
                <a:spcPts val="0"/>
              </a:spcAft>
              <a:buSzPct val="100000"/>
              <a:buChar char="●"/>
            </a:pPr>
            <a:r>
              <a:rPr lang="en"/>
              <a:t>Visualizes relationships and supports ER diagrams.</a:t>
            </a:r>
            <a:endParaRPr/>
          </a:p>
          <a:p>
            <a:pPr indent="-282892" lvl="0" marL="457200" rtl="0" algn="l">
              <a:spcBef>
                <a:spcPts val="0"/>
              </a:spcBef>
              <a:spcAft>
                <a:spcPts val="0"/>
              </a:spcAft>
              <a:buSzPct val="100000"/>
              <a:buChar char="●"/>
            </a:pPr>
            <a:r>
              <a:rPr lang="en"/>
              <a:t>Provides a lightweight Java-based interface for data exploration.</a:t>
            </a:r>
            <a:endParaRPr/>
          </a:p>
          <a:p>
            <a:pPr indent="-282892" lvl="0" marL="457200" rtl="0" algn="l">
              <a:spcBef>
                <a:spcPts val="0"/>
              </a:spcBef>
              <a:spcAft>
                <a:spcPts val="0"/>
              </a:spcAft>
              <a:buSzPct val="100000"/>
              <a:buChar char="●"/>
            </a:pPr>
            <a:r>
              <a:rPr lang="en"/>
              <a:t>Can integrate with other database management tools for migration.</a:t>
            </a:r>
            <a:endParaRPr/>
          </a:p>
          <a:p>
            <a:pPr indent="0" lvl="0" marL="0" rtl="0" algn="l">
              <a:spcBef>
                <a:spcPts val="1200"/>
              </a:spcBef>
              <a:spcAft>
                <a:spcPts val="0"/>
              </a:spcAft>
              <a:buClr>
                <a:schemeClr val="dk1"/>
              </a:buClr>
              <a:buSzPct val="61111"/>
              <a:buFont typeface="Arial"/>
              <a:buNone/>
            </a:pPr>
            <a:r>
              <a:rPr b="1" lang="en"/>
              <a:t>Best for:</a:t>
            </a:r>
            <a:endParaRPr b="1"/>
          </a:p>
          <a:p>
            <a:pPr indent="-282892" lvl="0" marL="457200" rtl="0" algn="l">
              <a:spcBef>
                <a:spcPts val="1200"/>
              </a:spcBef>
              <a:spcAft>
                <a:spcPts val="0"/>
              </a:spcAft>
              <a:buSzPct val="100000"/>
              <a:buChar char="●"/>
            </a:pPr>
            <a:r>
              <a:rPr lang="en"/>
              <a:t>Extracting data and visualizing relationships when working with large datasets.</a:t>
            </a:r>
            <a:endParaRPr/>
          </a:p>
          <a:p>
            <a:pPr indent="-282892" lvl="0" marL="457200" rtl="0" algn="l">
              <a:spcBef>
                <a:spcPts val="0"/>
              </a:spcBef>
              <a:spcAft>
                <a:spcPts val="0"/>
              </a:spcAft>
              <a:buSzPct val="100000"/>
              <a:buChar char="●"/>
            </a:pPr>
            <a:r>
              <a:rPr lang="en"/>
              <a:t>Exporting specific data subsets with foreign key relations for testing, analysis, or migration.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DB Analysis Tools</a:t>
            </a:r>
            <a:endParaRPr/>
          </a:p>
        </p:txBody>
      </p:sp>
      <p:sp>
        <p:nvSpPr>
          <p:cNvPr id="464" name="Google Shape;464;p80"/>
          <p:cNvSpPr txBox="1"/>
          <p:nvPr>
            <p:ph idx="1" type="body"/>
          </p:nvPr>
        </p:nvSpPr>
        <p:spPr>
          <a:xfrm>
            <a:off x="311700" y="1152475"/>
            <a:ext cx="8520600" cy="36192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61111"/>
              <a:buFont typeface="Arial"/>
              <a:buNone/>
            </a:pPr>
            <a:r>
              <a:rPr b="1" lang="en"/>
              <a:t>ERAlchemy</a:t>
            </a:r>
            <a:endParaRPr b="1"/>
          </a:p>
          <a:p>
            <a:pPr indent="0" lvl="0" marL="0" rtl="0" algn="l">
              <a:spcBef>
                <a:spcPts val="1200"/>
              </a:spcBef>
              <a:spcAft>
                <a:spcPts val="0"/>
              </a:spcAft>
              <a:buClr>
                <a:schemeClr val="dk1"/>
              </a:buClr>
              <a:buSzPct val="61111"/>
              <a:buFont typeface="Arial"/>
              <a:buNone/>
            </a:pPr>
            <a:r>
              <a:rPr b="1" lang="en"/>
              <a:t>What it does:</a:t>
            </a:r>
            <a:endParaRPr b="1"/>
          </a:p>
          <a:p>
            <a:pPr indent="0" lvl="0" marL="0" rtl="0" algn="l">
              <a:spcBef>
                <a:spcPts val="1200"/>
              </a:spcBef>
              <a:spcAft>
                <a:spcPts val="0"/>
              </a:spcAft>
              <a:buClr>
                <a:schemeClr val="dk1"/>
              </a:buClr>
              <a:buSzPct val="61111"/>
              <a:buFont typeface="Arial"/>
              <a:buNone/>
            </a:pPr>
            <a:r>
              <a:rPr lang="en"/>
              <a:t>ERAlchemy generates Entity-Relationship (ER) diagrams from existing databases. Unlike the others, it is mainly focused on generating ER diagrams in a clean, simple way using minimal configuration.</a:t>
            </a:r>
            <a:endParaRPr/>
          </a:p>
          <a:p>
            <a:pPr indent="0" lvl="0" marL="0" rtl="0" algn="l">
              <a:spcBef>
                <a:spcPts val="1200"/>
              </a:spcBef>
              <a:spcAft>
                <a:spcPts val="0"/>
              </a:spcAft>
              <a:buClr>
                <a:schemeClr val="dk1"/>
              </a:buClr>
              <a:buSzPct val="61111"/>
              <a:buFont typeface="Arial"/>
              <a:buNone/>
            </a:pPr>
            <a:r>
              <a:rPr b="1" lang="en"/>
              <a:t>How it works:</a:t>
            </a:r>
            <a:endParaRPr b="1"/>
          </a:p>
          <a:p>
            <a:pPr indent="-282892" lvl="0" marL="457200" rtl="0" algn="l">
              <a:spcBef>
                <a:spcPts val="1200"/>
              </a:spcBef>
              <a:spcAft>
                <a:spcPts val="0"/>
              </a:spcAft>
              <a:buSzPct val="100000"/>
              <a:buChar char="●"/>
            </a:pPr>
            <a:r>
              <a:rPr lang="en"/>
              <a:t>ERAlchemy connects to a relational database via SQLAlchemy (for databases supported by SQLAlchemy).</a:t>
            </a:r>
            <a:endParaRPr/>
          </a:p>
          <a:p>
            <a:pPr indent="-282892" lvl="0" marL="457200" rtl="0" algn="l">
              <a:spcBef>
                <a:spcPts val="0"/>
              </a:spcBef>
              <a:spcAft>
                <a:spcPts val="0"/>
              </a:spcAft>
              <a:buSzPct val="100000"/>
              <a:buChar char="●"/>
            </a:pPr>
            <a:r>
              <a:rPr lang="en"/>
              <a:t>It uses SQLAlchemy models to introspect and extract the schema information.</a:t>
            </a:r>
            <a:endParaRPr/>
          </a:p>
          <a:p>
            <a:pPr indent="-282892" lvl="0" marL="457200" rtl="0" algn="l">
              <a:spcBef>
                <a:spcPts val="0"/>
              </a:spcBef>
              <a:spcAft>
                <a:spcPts val="0"/>
              </a:spcAft>
              <a:buSzPct val="100000"/>
              <a:buChar char="●"/>
            </a:pPr>
            <a:r>
              <a:rPr lang="en"/>
              <a:t>It then generates ER diagrams in formats like PNG, PDF, or DOT (Graphviz), which can be visualized using graphing tools.</a:t>
            </a:r>
            <a:endParaRPr/>
          </a:p>
          <a:p>
            <a:pPr indent="0" lvl="0" marL="0" rtl="0" algn="l">
              <a:spcBef>
                <a:spcPts val="1200"/>
              </a:spcBef>
              <a:spcAft>
                <a:spcPts val="0"/>
              </a:spcAft>
              <a:buClr>
                <a:schemeClr val="dk1"/>
              </a:buClr>
              <a:buSzPct val="61111"/>
              <a:buFont typeface="Arial"/>
              <a:buNone/>
            </a:pPr>
            <a:r>
              <a:rPr lang="en"/>
              <a:t>Features:</a:t>
            </a:r>
            <a:endParaRPr/>
          </a:p>
          <a:p>
            <a:pPr indent="-282892" lvl="0" marL="457200" rtl="0" algn="l">
              <a:spcBef>
                <a:spcPts val="1200"/>
              </a:spcBef>
              <a:spcAft>
                <a:spcPts val="0"/>
              </a:spcAft>
              <a:buSzPct val="100000"/>
              <a:buChar char="●"/>
            </a:pPr>
            <a:r>
              <a:rPr lang="en"/>
              <a:t>Generates simple, readable ER diagrams.</a:t>
            </a:r>
            <a:endParaRPr/>
          </a:p>
          <a:p>
            <a:pPr indent="-282892" lvl="0" marL="457200" rtl="0" algn="l">
              <a:spcBef>
                <a:spcPts val="0"/>
              </a:spcBef>
              <a:spcAft>
                <a:spcPts val="0"/>
              </a:spcAft>
              <a:buSzPct val="100000"/>
              <a:buChar char="●"/>
            </a:pPr>
            <a:r>
              <a:rPr lang="en"/>
              <a:t>Works primarily with databases supported by SQLAlchemy (e.g., PostgreSQL, MySQL, SQLite, etc.).</a:t>
            </a:r>
            <a:endParaRPr/>
          </a:p>
          <a:p>
            <a:pPr indent="-282892" lvl="0" marL="457200" rtl="0" algn="l">
              <a:spcBef>
                <a:spcPts val="0"/>
              </a:spcBef>
              <a:spcAft>
                <a:spcPts val="0"/>
              </a:spcAft>
              <a:buSzPct val="100000"/>
              <a:buChar char="●"/>
            </a:pPr>
            <a:r>
              <a:rPr lang="en"/>
              <a:t>Supports reverse engineering from an existing database schema.</a:t>
            </a:r>
            <a:endParaRPr/>
          </a:p>
          <a:p>
            <a:pPr indent="-282892" lvl="0" marL="457200" rtl="0" algn="l">
              <a:spcBef>
                <a:spcPts val="0"/>
              </a:spcBef>
              <a:spcAft>
                <a:spcPts val="0"/>
              </a:spcAft>
              <a:buSzPct val="100000"/>
              <a:buChar char="●"/>
            </a:pPr>
            <a:r>
              <a:rPr lang="en"/>
              <a:t>Supports exporting to multiple formats (e.g., PNG, PDF, Graphviz's DOT format).</a:t>
            </a:r>
            <a:endParaRPr/>
          </a:p>
          <a:p>
            <a:pPr indent="-282892" lvl="0" marL="457200" rtl="0" algn="l">
              <a:spcBef>
                <a:spcPts val="0"/>
              </a:spcBef>
              <a:spcAft>
                <a:spcPts val="0"/>
              </a:spcAft>
              <a:buSzPct val="100000"/>
              <a:buChar char="●"/>
            </a:pPr>
            <a:r>
              <a:rPr lang="en"/>
              <a:t>Can work directly with a database URI to generate diagrams.</a:t>
            </a:r>
            <a:endParaRPr/>
          </a:p>
          <a:p>
            <a:pPr indent="0" lvl="0" marL="0" rtl="0" algn="l">
              <a:spcBef>
                <a:spcPts val="1200"/>
              </a:spcBef>
              <a:spcAft>
                <a:spcPts val="0"/>
              </a:spcAft>
              <a:buClr>
                <a:schemeClr val="dk1"/>
              </a:buClr>
              <a:buSzPct val="61111"/>
              <a:buFont typeface="Arial"/>
              <a:buNone/>
            </a:pPr>
            <a:r>
              <a:rPr lang="en"/>
              <a:t>Best for:</a:t>
            </a:r>
            <a:endParaRPr/>
          </a:p>
          <a:p>
            <a:pPr indent="-282892" lvl="0" marL="457200" rtl="0" algn="l">
              <a:spcBef>
                <a:spcPts val="1200"/>
              </a:spcBef>
              <a:spcAft>
                <a:spcPts val="0"/>
              </a:spcAft>
              <a:buSzPct val="100000"/>
              <a:buChar char="●"/>
            </a:pPr>
            <a:r>
              <a:rPr lang="en"/>
              <a:t>Quickly generating simple ER diagrams from a database schema.</a:t>
            </a:r>
            <a:endParaRPr/>
          </a:p>
          <a:p>
            <a:pPr indent="-282892" lvl="0" marL="457200" rtl="0" algn="l">
              <a:spcBef>
                <a:spcPts val="0"/>
              </a:spcBef>
              <a:spcAft>
                <a:spcPts val="0"/>
              </a:spcAft>
              <a:buSzPct val="100000"/>
              <a:buChar char="●"/>
            </a:pPr>
            <a:r>
              <a:rPr lang="en"/>
              <a:t>When you need a lightweight, easy-to-use tool for visualizing relationships without complex configurations.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2743200" rtl="0" algn="l">
              <a:spcBef>
                <a:spcPts val="0"/>
              </a:spcBef>
              <a:spcAft>
                <a:spcPts val="0"/>
              </a:spcAft>
              <a:buNone/>
            </a:pPr>
            <a:r>
              <a:t/>
            </a:r>
            <a:endParaRPr/>
          </a:p>
        </p:txBody>
      </p:sp>
      <p:sp>
        <p:nvSpPr>
          <p:cNvPr id="470" name="Google Shape;470;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r>
              <a:rPr lang="en" sz="5100"/>
              <a:t>Q&amp;A</a:t>
            </a:r>
            <a:endParaRPr sz="5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Microservices?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t>Non Tech Analogy:</a:t>
            </a:r>
            <a:endParaRPr b="1"/>
          </a:p>
          <a:p>
            <a:pPr indent="457200" lvl="0" marL="0" rtl="0" algn="l">
              <a:spcBef>
                <a:spcPts val="1200"/>
              </a:spcBef>
              <a:spcAft>
                <a:spcPts val="0"/>
              </a:spcAft>
              <a:buClr>
                <a:schemeClr val="dk1"/>
              </a:buClr>
              <a:buSzPts val="1100"/>
              <a:buFont typeface="Arial"/>
              <a:buNone/>
            </a:pPr>
            <a:r>
              <a:rPr lang="en"/>
              <a:t>Monolith = A single large cargo ship.</a:t>
            </a:r>
            <a:endParaRPr/>
          </a:p>
          <a:p>
            <a:pPr indent="457200" lvl="0" marL="0" rtl="0" algn="l">
              <a:spcBef>
                <a:spcPts val="1200"/>
              </a:spcBef>
              <a:spcAft>
                <a:spcPts val="0"/>
              </a:spcAft>
              <a:buClr>
                <a:schemeClr val="dk1"/>
              </a:buClr>
              <a:buSzPts val="1100"/>
              <a:buFont typeface="Arial"/>
              <a:buNone/>
            </a:pPr>
            <a:r>
              <a:rPr lang="en"/>
              <a:t>Microservices = Fleet of specialized boats (e.g., cargo, speedboats, rescue).</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b="1" lang="en"/>
              <a:t>Benefits:</a:t>
            </a:r>
            <a:endParaRPr b="1"/>
          </a:p>
          <a:p>
            <a:pPr indent="457200" lvl="0" marL="0" rtl="0" algn="l">
              <a:spcBef>
                <a:spcPts val="1200"/>
              </a:spcBef>
              <a:spcAft>
                <a:spcPts val="0"/>
              </a:spcAft>
              <a:buClr>
                <a:schemeClr val="dk1"/>
              </a:buClr>
              <a:buSzPts val="1100"/>
              <a:buFont typeface="Arial"/>
              <a:buNone/>
            </a:pPr>
            <a:r>
              <a:rPr lang="en"/>
              <a:t>Independent scaling, faster updates, fault isolation.</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transform the system?</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en"/>
              <a:t>The existing platform has grown into a tightly woven, single-structure application. This complexity makes it harder to evolve, scale, and support. Moving to a microservices-based approach is a strategic step toward future-proofing the system:</a:t>
            </a:r>
            <a:endParaRPr/>
          </a:p>
          <a:p>
            <a:pPr indent="0" lvl="0" marL="0" rtl="0" algn="l">
              <a:spcBef>
                <a:spcPts val="1200"/>
              </a:spcBef>
              <a:spcAft>
                <a:spcPts val="0"/>
              </a:spcAft>
              <a:buClr>
                <a:schemeClr val="dk1"/>
              </a:buClr>
              <a:buSzPct val="61111"/>
              <a:buFont typeface="Arial"/>
              <a:buNone/>
            </a:pPr>
            <a:r>
              <a:rPr b="1" lang="en"/>
              <a:t>Responsive Scaling: </a:t>
            </a:r>
            <a:r>
              <a:rPr lang="en"/>
              <a:t>Instead of scaling the entire system, we can expand only high-demand areas — like online exams — leading to more efficient use of resources during peak periods.</a:t>
            </a:r>
            <a:endParaRPr/>
          </a:p>
          <a:p>
            <a:pPr indent="0" lvl="0" marL="0" rtl="0" algn="l">
              <a:spcBef>
                <a:spcPts val="1200"/>
              </a:spcBef>
              <a:spcAft>
                <a:spcPts val="0"/>
              </a:spcAft>
              <a:buClr>
                <a:schemeClr val="dk1"/>
              </a:buClr>
              <a:buSzPct val="61111"/>
              <a:buFont typeface="Arial"/>
              <a:buNone/>
            </a:pPr>
            <a:r>
              <a:rPr b="1" lang="en"/>
              <a:t>Minimized Disruption:</a:t>
            </a:r>
            <a:r>
              <a:rPr lang="en"/>
              <a:t> Isolating functionality into standalone services allows us to enhance or fix individual parts without interrupting the full platform — supporting better availability and user experience.</a:t>
            </a:r>
            <a:endParaRPr/>
          </a:p>
          <a:p>
            <a:pPr indent="0" lvl="0" marL="0" rtl="0" algn="l">
              <a:spcBef>
                <a:spcPts val="1200"/>
              </a:spcBef>
              <a:spcAft>
                <a:spcPts val="0"/>
              </a:spcAft>
              <a:buClr>
                <a:schemeClr val="dk1"/>
              </a:buClr>
              <a:buSzPct val="61111"/>
              <a:buFont typeface="Arial"/>
              <a:buNone/>
            </a:pPr>
            <a:r>
              <a:rPr b="1" lang="en"/>
              <a:t>Faster Innovation:</a:t>
            </a:r>
            <a:r>
              <a:rPr lang="en"/>
              <a:t> Smaller services unlock faster development cycles, letting teams release improvements sooner, in parallel, and with clearer ownership.</a:t>
            </a:r>
            <a:endParaRPr/>
          </a:p>
          <a:p>
            <a:pPr indent="0" lvl="0" marL="0" rtl="0" algn="l">
              <a:spcBef>
                <a:spcPts val="1200"/>
              </a:spcBef>
              <a:spcAft>
                <a:spcPts val="0"/>
              </a:spcAft>
              <a:buClr>
                <a:schemeClr val="dk1"/>
              </a:buClr>
              <a:buSzPct val="61111"/>
              <a:buFont typeface="Arial"/>
              <a:buNone/>
            </a:pPr>
            <a:r>
              <a:rPr b="1" lang="en"/>
              <a:t>Smart Cost Management:</a:t>
            </a:r>
            <a:r>
              <a:rPr lang="en"/>
              <a:t> With microservices, we can optimize resources by scaling only the parts of the system that need more power, reducing overall operational costs.</a:t>
            </a:r>
            <a:endParaRPr/>
          </a:p>
          <a:p>
            <a:pPr indent="0" lvl="0" marL="0" rtl="0" algn="l">
              <a:spcBef>
                <a:spcPts val="1200"/>
              </a:spcBef>
              <a:spcAft>
                <a:spcPts val="1200"/>
              </a:spcAft>
              <a:buNone/>
            </a:pPr>
            <a:r>
              <a:rPr lang="en"/>
              <a:t>This transition is not just a technical upgrade — it’s an investment in agility, resilience, and operational efficiency.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Establishing the Monolith Baseline</a:t>
            </a:r>
            <a:endParaRPr/>
          </a:p>
        </p:txBody>
      </p:sp>
      <p:sp>
        <p:nvSpPr>
          <p:cNvPr id="104" name="Google Shape;104;p21"/>
          <p:cNvSpPr txBox="1"/>
          <p:nvPr>
            <p:ph idx="1" type="body"/>
          </p:nvPr>
        </p:nvSpPr>
        <p:spPr>
          <a:xfrm>
            <a:off x="239450" y="12573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05" name="Google Shape;105;p21"/>
          <p:cNvGraphicFramePr/>
          <p:nvPr/>
        </p:nvGraphicFramePr>
        <p:xfrm>
          <a:off x="395200" y="1061150"/>
          <a:ext cx="3000000" cy="3000000"/>
        </p:xfrm>
        <a:graphic>
          <a:graphicData uri="http://schemas.openxmlformats.org/drawingml/2006/table">
            <a:tbl>
              <a:tblPr>
                <a:noFill/>
                <a:tableStyleId>{0693D3E1-0061-4188-AB45-018CE95DF4DF}</a:tableStyleId>
              </a:tblPr>
              <a:tblGrid>
                <a:gridCol w="3619500"/>
                <a:gridCol w="3619500"/>
              </a:tblGrid>
              <a:tr h="381225">
                <a:tc>
                  <a:txBody>
                    <a:bodyPr/>
                    <a:lstStyle/>
                    <a:p>
                      <a:pPr indent="0" lvl="0" marL="0" rtl="0" algn="l">
                        <a:spcBef>
                          <a:spcPts val="0"/>
                        </a:spcBef>
                        <a:spcAft>
                          <a:spcPts val="0"/>
                        </a:spcAft>
                        <a:buNone/>
                      </a:pPr>
                      <a:r>
                        <a:rPr b="1" lang="en" sz="1200"/>
                        <a:t>Metric Category</a:t>
                      </a:r>
                      <a:endParaRPr b="1" sz="1200"/>
                    </a:p>
                  </a:txBody>
                  <a:tcPr marT="91425" marB="91425" marR="91425" marL="91425"/>
                </a:tc>
                <a:tc>
                  <a:txBody>
                    <a:bodyPr/>
                    <a:lstStyle/>
                    <a:p>
                      <a:pPr indent="0" lvl="0" marL="0" rtl="0" algn="l">
                        <a:spcBef>
                          <a:spcPts val="0"/>
                        </a:spcBef>
                        <a:spcAft>
                          <a:spcPts val="0"/>
                        </a:spcAft>
                        <a:buNone/>
                      </a:pPr>
                      <a:r>
                        <a:rPr b="1" lang="en" sz="1200"/>
                        <a:t>Purpose / Justification</a:t>
                      </a:r>
                      <a:endParaRPr b="1" sz="1200"/>
                    </a:p>
                  </a:txBody>
                  <a:tcPr marT="91425" marB="91425" marR="91425" marL="91425"/>
                </a:tc>
              </a:tr>
              <a:tr h="381225">
                <a:tc>
                  <a:txBody>
                    <a:bodyPr/>
                    <a:lstStyle/>
                    <a:p>
                      <a:pPr indent="0" lvl="0" marL="0" rtl="0" algn="l">
                        <a:spcBef>
                          <a:spcPts val="0"/>
                        </a:spcBef>
                        <a:spcAft>
                          <a:spcPts val="0"/>
                        </a:spcAft>
                        <a:buNone/>
                      </a:pPr>
                      <a:r>
                        <a:rPr b="1" lang="en" sz="1200"/>
                        <a:t>Dependency &amp; Coupling</a:t>
                      </a:r>
                      <a:endParaRPr b="1" sz="1200"/>
                    </a:p>
                  </a:txBody>
                  <a:tcPr marT="91425" marB="91425" marR="91425" marL="91425"/>
                </a:tc>
                <a:tc>
                  <a:txBody>
                    <a:bodyPr/>
                    <a:lstStyle/>
                    <a:p>
                      <a:pPr indent="0" lvl="0" marL="0" rtl="0" algn="l">
                        <a:spcBef>
                          <a:spcPts val="0"/>
                        </a:spcBef>
                        <a:spcAft>
                          <a:spcPts val="0"/>
                        </a:spcAft>
                        <a:buNone/>
                      </a:pPr>
                      <a:r>
                        <a:rPr lang="en" sz="1200"/>
                        <a:t>Find natural split points</a:t>
                      </a:r>
                      <a:endParaRPr sz="1200"/>
                    </a:p>
                  </a:txBody>
                  <a:tcPr marT="91425" marB="91425" marR="91425" marL="91425"/>
                </a:tc>
              </a:tr>
              <a:tr h="381225">
                <a:tc>
                  <a:txBody>
                    <a:bodyPr/>
                    <a:lstStyle/>
                    <a:p>
                      <a:pPr indent="0" lvl="0" marL="0" rtl="0" algn="l">
                        <a:spcBef>
                          <a:spcPts val="0"/>
                        </a:spcBef>
                        <a:spcAft>
                          <a:spcPts val="0"/>
                        </a:spcAft>
                        <a:buNone/>
                      </a:pPr>
                      <a:r>
                        <a:rPr b="1" lang="en" sz="1200"/>
                        <a:t>Performance</a:t>
                      </a:r>
                      <a:endParaRPr b="1" sz="1200"/>
                    </a:p>
                  </a:txBody>
                  <a:tcPr marT="91425" marB="91425" marR="91425" marL="91425"/>
                </a:tc>
                <a:tc>
                  <a:txBody>
                    <a:bodyPr/>
                    <a:lstStyle/>
                    <a:p>
                      <a:pPr indent="0" lvl="0" marL="0" rtl="0" algn="l">
                        <a:spcBef>
                          <a:spcPts val="0"/>
                        </a:spcBef>
                        <a:spcAft>
                          <a:spcPts val="0"/>
                        </a:spcAft>
                        <a:buNone/>
                      </a:pPr>
                      <a:r>
                        <a:rPr lang="en" sz="1200"/>
                        <a:t>Isolate hotspot</a:t>
                      </a:r>
                      <a:endParaRPr sz="1200"/>
                    </a:p>
                  </a:txBody>
                  <a:tcPr marT="91425" marB="91425" marR="91425" marL="91425"/>
                </a:tc>
              </a:tr>
              <a:tr h="381225">
                <a:tc>
                  <a:txBody>
                    <a:bodyPr/>
                    <a:lstStyle/>
                    <a:p>
                      <a:pPr indent="0" lvl="0" marL="0" rtl="0" algn="l">
                        <a:spcBef>
                          <a:spcPts val="0"/>
                        </a:spcBef>
                        <a:spcAft>
                          <a:spcPts val="0"/>
                        </a:spcAft>
                        <a:buNone/>
                      </a:pPr>
                      <a:r>
                        <a:rPr b="1" lang="en" sz="1200"/>
                        <a:t>Failure &amp; Stability</a:t>
                      </a:r>
                      <a:endParaRPr b="1" sz="1200"/>
                    </a:p>
                  </a:txBody>
                  <a:tcPr marT="91425" marB="91425" marR="91425" marL="91425"/>
                </a:tc>
                <a:tc>
                  <a:txBody>
                    <a:bodyPr/>
                    <a:lstStyle/>
                    <a:p>
                      <a:pPr indent="0" lvl="0" marL="0" rtl="0" algn="l">
                        <a:spcBef>
                          <a:spcPts val="0"/>
                        </a:spcBef>
                        <a:spcAft>
                          <a:spcPts val="0"/>
                        </a:spcAft>
                        <a:buNone/>
                      </a:pPr>
                      <a:r>
                        <a:rPr lang="en" sz="1200"/>
                        <a:t>Improve resilience</a:t>
                      </a:r>
                      <a:endParaRPr sz="1200"/>
                    </a:p>
                  </a:txBody>
                  <a:tcPr marT="91425" marB="91425" marR="91425" marL="91425"/>
                </a:tc>
              </a:tr>
              <a:tr h="381225">
                <a:tc>
                  <a:txBody>
                    <a:bodyPr/>
                    <a:lstStyle/>
                    <a:p>
                      <a:pPr indent="0" lvl="0" marL="0" rtl="0" algn="l">
                        <a:spcBef>
                          <a:spcPts val="0"/>
                        </a:spcBef>
                        <a:spcAft>
                          <a:spcPts val="0"/>
                        </a:spcAft>
                        <a:buNone/>
                      </a:pPr>
                      <a:r>
                        <a:rPr b="1" lang="en" sz="1200"/>
                        <a:t>Usage &amp; Business Value</a:t>
                      </a:r>
                      <a:endParaRPr b="1" sz="1200"/>
                    </a:p>
                  </a:txBody>
                  <a:tcPr marT="91425" marB="91425" marR="91425" marL="91425"/>
                </a:tc>
                <a:tc>
                  <a:txBody>
                    <a:bodyPr/>
                    <a:lstStyle/>
                    <a:p>
                      <a:pPr indent="0" lvl="0" marL="0" rtl="0" algn="l">
                        <a:spcBef>
                          <a:spcPts val="0"/>
                        </a:spcBef>
                        <a:spcAft>
                          <a:spcPts val="0"/>
                        </a:spcAft>
                        <a:buNone/>
                      </a:pPr>
                      <a:r>
                        <a:rPr lang="en" sz="1200"/>
                        <a:t>Migrate what's important</a:t>
                      </a:r>
                      <a:endParaRPr sz="1200"/>
                    </a:p>
                  </a:txBody>
                  <a:tcPr marT="91425" marB="91425" marR="91425" marL="91425"/>
                </a:tc>
              </a:tr>
              <a:tr h="381225">
                <a:tc>
                  <a:txBody>
                    <a:bodyPr/>
                    <a:lstStyle/>
                    <a:p>
                      <a:pPr indent="0" lvl="0" marL="0" rtl="0" algn="l">
                        <a:spcBef>
                          <a:spcPts val="0"/>
                        </a:spcBef>
                        <a:spcAft>
                          <a:spcPts val="0"/>
                        </a:spcAft>
                        <a:buNone/>
                      </a:pPr>
                      <a:r>
                        <a:rPr b="1" lang="en" sz="1200"/>
                        <a:t>DevOps &amp; CI/CD</a:t>
                      </a:r>
                      <a:endParaRPr b="1" sz="1200"/>
                    </a:p>
                  </a:txBody>
                  <a:tcPr marT="91425" marB="91425" marR="91425" marL="91425"/>
                </a:tc>
                <a:tc>
                  <a:txBody>
                    <a:bodyPr/>
                    <a:lstStyle/>
                    <a:p>
                      <a:pPr indent="0" lvl="0" marL="0" rtl="0" algn="l">
                        <a:spcBef>
                          <a:spcPts val="0"/>
                        </a:spcBef>
                        <a:spcAft>
                          <a:spcPts val="0"/>
                        </a:spcAft>
                        <a:buNone/>
                      </a:pPr>
                      <a:r>
                        <a:rPr lang="en" sz="1200"/>
                        <a:t>Enable frequent releases</a:t>
                      </a:r>
                      <a:endParaRPr sz="1200"/>
                    </a:p>
                  </a:txBody>
                  <a:tcPr marT="91425" marB="91425" marR="91425" marL="91425"/>
                </a:tc>
              </a:tr>
              <a:tr h="381225">
                <a:tc>
                  <a:txBody>
                    <a:bodyPr/>
                    <a:lstStyle/>
                    <a:p>
                      <a:pPr indent="0" lvl="0" marL="0" rtl="0" algn="l">
                        <a:spcBef>
                          <a:spcPts val="0"/>
                        </a:spcBef>
                        <a:spcAft>
                          <a:spcPts val="0"/>
                        </a:spcAft>
                        <a:buNone/>
                      </a:pPr>
                      <a:r>
                        <a:rPr b="1" lang="en" sz="1200"/>
                        <a:t>System Integrations</a:t>
                      </a:r>
                      <a:endParaRPr b="1" sz="1200"/>
                    </a:p>
                  </a:txBody>
                  <a:tcPr marT="91425" marB="91425" marR="91425" marL="91425"/>
                </a:tc>
                <a:tc>
                  <a:txBody>
                    <a:bodyPr/>
                    <a:lstStyle/>
                    <a:p>
                      <a:pPr indent="0" lvl="0" marL="0" rtl="0" algn="l">
                        <a:spcBef>
                          <a:spcPts val="0"/>
                        </a:spcBef>
                        <a:spcAft>
                          <a:spcPts val="0"/>
                        </a:spcAft>
                        <a:buNone/>
                      </a:pPr>
                      <a:r>
                        <a:rPr lang="en" sz="1200"/>
                        <a:t>Avoid breaking dependencies</a:t>
                      </a:r>
                      <a:endParaRPr sz="1200"/>
                    </a:p>
                  </a:txBody>
                  <a:tcPr marT="91425" marB="91425" marR="91425" marL="91425"/>
                </a:tc>
              </a:tr>
              <a:tr h="381225">
                <a:tc>
                  <a:txBody>
                    <a:bodyPr/>
                    <a:lstStyle/>
                    <a:p>
                      <a:pPr indent="0" lvl="0" marL="0" rtl="0" algn="l">
                        <a:spcBef>
                          <a:spcPts val="0"/>
                        </a:spcBef>
                        <a:spcAft>
                          <a:spcPts val="0"/>
                        </a:spcAft>
                        <a:buNone/>
                      </a:pPr>
                      <a:r>
                        <a:rPr b="1" lang="en" sz="1200"/>
                        <a:t>Cost</a:t>
                      </a:r>
                      <a:endParaRPr b="1" sz="1200"/>
                    </a:p>
                  </a:txBody>
                  <a:tcPr marT="91425" marB="91425" marR="91425" marL="91425"/>
                </a:tc>
                <a:tc>
                  <a:txBody>
                    <a:bodyPr/>
                    <a:lstStyle/>
                    <a:p>
                      <a:pPr indent="0" lvl="0" marL="0" rtl="0" algn="l">
                        <a:spcBef>
                          <a:spcPts val="0"/>
                        </a:spcBef>
                        <a:spcAft>
                          <a:spcPts val="0"/>
                        </a:spcAft>
                        <a:buNone/>
                      </a:pPr>
                      <a:r>
                        <a:rPr lang="en" sz="1200"/>
                        <a:t>Guide infra sizing</a:t>
                      </a:r>
                      <a:endParaRPr sz="1200"/>
                    </a:p>
                  </a:txBody>
                  <a:tcPr marT="91425" marB="91425" marR="91425" marL="91425"/>
                </a:tc>
              </a:tr>
              <a:tr h="381225">
                <a:tc>
                  <a:txBody>
                    <a:bodyPr/>
                    <a:lstStyle/>
                    <a:p>
                      <a:pPr indent="0" lvl="0" marL="0" rtl="0" algn="l">
                        <a:spcBef>
                          <a:spcPts val="0"/>
                        </a:spcBef>
                        <a:spcAft>
                          <a:spcPts val="0"/>
                        </a:spcAft>
                        <a:buNone/>
                      </a:pPr>
                      <a:r>
                        <a:rPr b="1" lang="en" sz="1200"/>
                        <a:t>Security &amp; Compliance</a:t>
                      </a:r>
                      <a:endParaRPr b="1" sz="1200"/>
                    </a:p>
                  </a:txBody>
                  <a:tcPr marT="91425" marB="91425" marR="91425" marL="91425"/>
                </a:tc>
                <a:tc>
                  <a:txBody>
                    <a:bodyPr/>
                    <a:lstStyle/>
                    <a:p>
                      <a:pPr indent="0" lvl="0" marL="0" rtl="0" algn="l">
                        <a:spcBef>
                          <a:spcPts val="0"/>
                        </a:spcBef>
                        <a:spcAft>
                          <a:spcPts val="0"/>
                        </a:spcAft>
                        <a:buNone/>
                      </a:pPr>
                      <a:r>
                        <a:rPr lang="en" sz="1200"/>
                        <a:t>Avoid regulatory drift</a:t>
                      </a:r>
                      <a:endParaRPr sz="1200"/>
                    </a:p>
                  </a:txBody>
                  <a:tcPr marT="91425" marB="91425" marR="91425" marL="91425"/>
                </a:tc>
              </a:tr>
              <a:tr h="381225">
                <a:tc>
                  <a:txBody>
                    <a:bodyPr/>
                    <a:lstStyle/>
                    <a:p>
                      <a:pPr indent="0" lvl="0" marL="0" rtl="0" algn="l">
                        <a:spcBef>
                          <a:spcPts val="0"/>
                        </a:spcBef>
                        <a:spcAft>
                          <a:spcPts val="0"/>
                        </a:spcAft>
                        <a:buNone/>
                      </a:pPr>
                      <a:r>
                        <a:rPr b="1" lang="en" sz="1200"/>
                        <a:t>Custom KPIs</a:t>
                      </a:r>
                      <a:endParaRPr b="1" sz="1200"/>
                    </a:p>
                  </a:txBody>
                  <a:tcPr marT="91425" marB="91425" marR="91425" marL="91425"/>
                </a:tc>
                <a:tc>
                  <a:txBody>
                    <a:bodyPr/>
                    <a:lstStyle/>
                    <a:p>
                      <a:pPr indent="0" lvl="0" marL="0" rtl="0" algn="l">
                        <a:spcBef>
                          <a:spcPts val="0"/>
                        </a:spcBef>
                        <a:spcAft>
                          <a:spcPts val="0"/>
                        </a:spcAft>
                        <a:buNone/>
                      </a:pPr>
                      <a:r>
                        <a:rPr lang="en" sz="1200"/>
                        <a:t>Tie to business impact</a:t>
                      </a:r>
                      <a:endParaRPr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