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7" r:id="rId1"/>
  </p:sldMasterIdLst>
  <p:notesMasterIdLst>
    <p:notesMasterId r:id="rId9"/>
  </p:notesMasterIdLst>
  <p:handoutMasterIdLst>
    <p:handoutMasterId r:id="rId10"/>
  </p:handoutMasterIdLst>
  <p:sldIdLst>
    <p:sldId id="870" r:id="rId2"/>
    <p:sldId id="915" r:id="rId3"/>
    <p:sldId id="912" r:id="rId4"/>
    <p:sldId id="919" r:id="rId5"/>
    <p:sldId id="925" r:id="rId6"/>
    <p:sldId id="924" r:id="rId7"/>
    <p:sldId id="926" r:id="rId8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bicom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85125" autoAdjust="0"/>
  </p:normalViewPr>
  <p:slideViewPr>
    <p:cSldViewPr>
      <p:cViewPr varScale="1">
        <p:scale>
          <a:sx n="73" d="100"/>
          <a:sy n="73" d="100"/>
        </p:scale>
        <p:origin x="1925" y="43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-35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2990" y="6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3079202" cy="512305"/>
          </a:xfrm>
          <a:prstGeom prst="rect">
            <a:avLst/>
          </a:prstGeom>
        </p:spPr>
        <p:txBody>
          <a:bodyPr vert="horz" lIns="94746" tIns="47373" rIns="94746" bIns="47373"/>
          <a:lstStyle>
            <a:lvl1pPr algn="l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208" y="4"/>
            <a:ext cx="3079202" cy="512305"/>
          </a:xfrm>
          <a:prstGeom prst="rect">
            <a:avLst/>
          </a:prstGeom>
        </p:spPr>
        <p:txBody>
          <a:bodyPr vert="horz" lIns="94746" tIns="47373" rIns="94746" bIns="47373"/>
          <a:lstStyle>
            <a:lvl1pPr algn="r">
              <a:defRPr sz="1300"/>
            </a:lvl1pPr>
          </a:lstStyle>
          <a:p>
            <a:pPr lvl="0">
              <a:defRPr/>
            </a:pPr>
            <a:fld id="{73E0E980-2F90-433E-BC6C-339094E698BF}" type="datetime1">
              <a:rPr lang="ko-KR" altLang="en-US"/>
              <a:pPr lvl="0">
                <a:defRPr/>
              </a:pPr>
              <a:t>2020-10-30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0673"/>
            <a:ext cx="3079202" cy="512304"/>
          </a:xfrm>
          <a:prstGeom prst="rect">
            <a:avLst/>
          </a:prstGeom>
        </p:spPr>
        <p:txBody>
          <a:bodyPr vert="horz" lIns="94746" tIns="47373" rIns="94746" bIns="47373" anchor="b"/>
          <a:lstStyle>
            <a:lvl1pPr algn="l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208" y="9720673"/>
            <a:ext cx="3079202" cy="512304"/>
          </a:xfrm>
          <a:prstGeom prst="rect">
            <a:avLst/>
          </a:prstGeom>
        </p:spPr>
        <p:txBody>
          <a:bodyPr vert="horz" lIns="94746" tIns="47373" rIns="94746" bIns="47373" anchor="b"/>
          <a:lstStyle>
            <a:lvl1pPr algn="r">
              <a:defRPr sz="1300"/>
            </a:lvl1pPr>
          </a:lstStyle>
          <a:p>
            <a:pPr lvl="0">
              <a:defRPr/>
            </a:pPr>
            <a:fld id="{F403B7F6-3E8B-49E6-96F4-0F7A8256C45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3079202" cy="512305"/>
          </a:xfrm>
          <a:prstGeom prst="rect">
            <a:avLst/>
          </a:prstGeom>
        </p:spPr>
        <p:txBody>
          <a:bodyPr vert="horz" lIns="94746" tIns="47373" rIns="94746" bIns="47373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208" y="4"/>
            <a:ext cx="3079202" cy="512305"/>
          </a:xfrm>
          <a:prstGeom prst="rect">
            <a:avLst/>
          </a:prstGeom>
        </p:spPr>
        <p:txBody>
          <a:bodyPr vert="horz" lIns="94746" tIns="47373" rIns="94746" bIns="47373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6D6DA2A-119C-4519-A66E-A5FAF429B13E}" type="datetime1">
              <a:rPr lang="ko-KR" altLang="en-US"/>
              <a:pPr>
                <a:defRPr/>
              </a:pPr>
              <a:t>2020-10-30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6" tIns="47373" rIns="94746" bIns="47373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76" y="4861155"/>
            <a:ext cx="5683914" cy="4605822"/>
          </a:xfrm>
          <a:prstGeom prst="rect">
            <a:avLst/>
          </a:prstGeom>
        </p:spPr>
        <p:txBody>
          <a:bodyPr vert="horz" lIns="94746" tIns="47373" rIns="94746" bIns="47373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0673"/>
            <a:ext cx="3079202" cy="512304"/>
          </a:xfrm>
          <a:prstGeom prst="rect">
            <a:avLst/>
          </a:prstGeom>
        </p:spPr>
        <p:txBody>
          <a:bodyPr vert="horz" lIns="94746" tIns="47373" rIns="94746" bIns="47373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208" y="9720673"/>
            <a:ext cx="3079202" cy="512304"/>
          </a:xfrm>
          <a:prstGeom prst="rect">
            <a:avLst/>
          </a:prstGeom>
        </p:spPr>
        <p:txBody>
          <a:bodyPr vert="horz" lIns="94746" tIns="47373" rIns="94746" bIns="47373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47D276C9-75B2-4BF1-8DDC-C8009696901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276C9-75B2-4BF1-8DDC-C80096969014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D276C9-75B2-4BF1-8DDC-C80096969014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C9AB2856-87D3-4C7F-A102-57A08BFF66B1}"/>
              </a:ext>
            </a:extLst>
          </p:cNvPr>
          <p:cNvSpPr/>
          <p:nvPr userDrawn="1"/>
        </p:nvSpPr>
        <p:spPr bwMode="auto">
          <a:xfrm>
            <a:off x="2314707" y="6454967"/>
            <a:ext cx="576064" cy="408909"/>
          </a:xfrm>
          <a:prstGeom prst="rtTriangl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600" dirty="0">
              <a:latin typeface="+mn-lt"/>
              <a:ea typeface="굴림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9F5307-D633-4BF2-84AE-2ECE439AC252}"/>
              </a:ext>
            </a:extLst>
          </p:cNvPr>
          <p:cNvSpPr/>
          <p:nvPr userDrawn="1"/>
        </p:nvSpPr>
        <p:spPr bwMode="auto">
          <a:xfrm>
            <a:off x="0" y="6462893"/>
            <a:ext cx="2339752" cy="400984"/>
          </a:xfrm>
          <a:prstGeom prst="rect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숭실대학교 </a:t>
            </a:r>
            <a:r>
              <a:rPr lang="en-US" altLang="ko-KR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융합학부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051050" cy="6400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288" y="0"/>
            <a:ext cx="6005512" cy="6400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0"/>
            <a:ext cx="8208962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990600"/>
            <a:ext cx="3810000" cy="5410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410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0"/>
            <a:ext cx="8208962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990600"/>
            <a:ext cx="7772400" cy="54102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14201" y="1195200"/>
            <a:ext cx="8715601" cy="511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6807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44" y="764704"/>
            <a:ext cx="8988552" cy="5688632"/>
          </a:xfrm>
        </p:spPr>
        <p:txBody>
          <a:bodyPr/>
          <a:lstStyle>
            <a:lvl1pPr marL="342900" indent="-342900">
              <a:buClr>
                <a:srgbClr val="3399FF"/>
              </a:buClr>
              <a:buFont typeface="Wingdings" panose="05000000000000000000" pitchFamily="2" charset="2"/>
              <a:buChar char="v"/>
              <a:defRPr sz="2000" b="0"/>
            </a:lvl1pPr>
            <a:lvl2pPr marL="742950" indent="-285750">
              <a:buClr>
                <a:srgbClr val="92D050"/>
              </a:buClr>
              <a:buFont typeface="Wingdings" panose="05000000000000000000" pitchFamily="2" charset="2"/>
              <a:buChar char="l"/>
              <a:defRPr sz="2000" b="0"/>
            </a:lvl2pPr>
            <a:lvl3pPr marL="1143000" indent="-228600">
              <a:buClr>
                <a:srgbClr val="3399FF"/>
              </a:buClr>
              <a:buFont typeface="Wingdings" panose="05000000000000000000" pitchFamily="2" charset="2"/>
              <a:buChar char="v"/>
              <a:defRPr sz="2000" b="0"/>
            </a:lvl3pPr>
            <a:lvl4pPr marL="1600200" indent="-228600">
              <a:buClr>
                <a:srgbClr val="92D050"/>
              </a:buClr>
              <a:buFont typeface="Wingdings" panose="05000000000000000000" pitchFamily="2" charset="2"/>
              <a:buChar char="l"/>
              <a:defRPr sz="2000" b="0"/>
            </a:lvl4pPr>
            <a:lvl5pPr>
              <a:buClr>
                <a:srgbClr val="3399FF"/>
              </a:buClr>
              <a:defRPr sz="20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9269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96" y="764704"/>
            <a:ext cx="907300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622474" y="648440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B8147FD-4EAA-48FF-AB13-B0462380870E}" type="slidenum">
              <a:rPr kumimoji="0" lang="en-US" altLang="ko-KR" sz="1600" b="1" kern="1200" smtClean="0">
                <a:solidFill>
                  <a:schemeClr val="tx1"/>
                </a:solidFill>
                <a:latin typeface="굴림" pitchFamily="50" charset="-127"/>
                <a:ea typeface="돋움체" pitchFamily="49" charset="-127"/>
                <a:cs typeface="+mn-cs"/>
              </a:rPr>
              <a:pPr/>
              <a:t>‹#›</a:t>
            </a:fld>
            <a:endParaRPr lang="ko-KR" altLang="en-US" sz="1600" b="1" dirty="0">
              <a:latin typeface="+mn-lt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628A366-25A0-4B0B-BF6E-616A218B0DA3}"/>
              </a:ext>
            </a:extLst>
          </p:cNvPr>
          <p:cNvSpPr/>
          <p:nvPr userDrawn="1"/>
        </p:nvSpPr>
        <p:spPr bwMode="auto">
          <a:xfrm>
            <a:off x="2314707" y="6454967"/>
            <a:ext cx="576064" cy="408909"/>
          </a:xfrm>
          <a:prstGeom prst="rtTriangl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600" dirty="0">
              <a:latin typeface="+mn-lt"/>
              <a:ea typeface="굴림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33E79E-A811-4E59-B6FD-206194FB4D69}"/>
              </a:ext>
            </a:extLst>
          </p:cNvPr>
          <p:cNvSpPr/>
          <p:nvPr userDrawn="1"/>
        </p:nvSpPr>
        <p:spPr bwMode="auto">
          <a:xfrm>
            <a:off x="0" y="6462893"/>
            <a:ext cx="2339752" cy="400984"/>
          </a:xfrm>
          <a:prstGeom prst="rect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숭실대학교 </a:t>
            </a:r>
            <a:r>
              <a:rPr lang="en-US" altLang="ko-KR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융합학부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8" r:id="rId15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돋움체" pitchFamily="49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돋움체" pitchFamily="49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돋움체" pitchFamily="49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돋움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돋움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돋움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돋움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돋움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youtube.com/watch?v=U0sVp1xLiyo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github.com/hzeller/rpi-rgb-led-matrix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hyperlink" Target="https://github.com/shivamshekhar/Chrome-T-Rex-Rush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s://pypi.org/project/SpeechRecognition/" TargetMode="Externa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520586" y="3933056"/>
            <a:ext cx="6102827" cy="1872208"/>
          </a:xfrm>
        </p:spPr>
        <p:txBody>
          <a:bodyPr/>
          <a:lstStyle/>
          <a:p>
            <a:r>
              <a:rPr lang="en-US" altLang="ko-KR" sz="2400" dirty="0"/>
              <a:t>&lt;</a:t>
            </a:r>
            <a:r>
              <a:rPr lang="ko-KR" altLang="en-US" sz="2400" dirty="0" err="1"/>
              <a:t>나반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팀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20160348 </a:t>
            </a:r>
            <a:r>
              <a:rPr lang="ko-KR" altLang="en-US" sz="2400" dirty="0"/>
              <a:t>강민성</a:t>
            </a:r>
            <a:endParaRPr lang="en-US" altLang="ko-KR" sz="2400" dirty="0"/>
          </a:p>
          <a:p>
            <a:r>
              <a:rPr lang="en-US" altLang="ko-KR" sz="2400" dirty="0"/>
              <a:t>20201779 </a:t>
            </a:r>
            <a:r>
              <a:rPr lang="ko-KR" altLang="en-US" sz="2400" dirty="0" err="1"/>
              <a:t>곽정아</a:t>
            </a:r>
            <a:endParaRPr lang="en-US" altLang="ko-KR" sz="2400" dirty="0"/>
          </a:p>
          <a:p>
            <a:r>
              <a:rPr lang="en-US" altLang="ko-KR" sz="2400" dirty="0"/>
              <a:t>20201814 </a:t>
            </a:r>
            <a:r>
              <a:rPr lang="ko-KR" altLang="en-US" sz="2400" dirty="0"/>
              <a:t>허윤서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76872"/>
            <a:ext cx="9144000" cy="1512288"/>
          </a:xfrm>
        </p:spPr>
        <p:txBody>
          <a:bodyPr anchor="ctr"/>
          <a:lstStyle/>
          <a:p>
            <a:pPr algn="ctr"/>
            <a:r>
              <a:rPr lang="en-US" altLang="ko-KR" dirty="0">
                <a:latin typeface="맑은 고딕"/>
                <a:ea typeface="맑은 고딕"/>
              </a:rPr>
              <a:t>OSSCAP2020</a:t>
            </a:r>
            <a:r>
              <a:rPr lang="ko-KR" altLang="en-US" dirty="0">
                <a:latin typeface="맑은 고딕"/>
                <a:ea typeface="맑은 고딕"/>
              </a:rPr>
              <a:t> 프로젝트 제안서</a:t>
            </a:r>
            <a:endParaRPr lang="ko-KR" dirty="0">
              <a:latin typeface="맑은 고딕"/>
              <a:ea typeface="맑은 고딕"/>
            </a:endParaRPr>
          </a:p>
        </p:txBody>
      </p:sp>
      <p:pic>
        <p:nvPicPr>
          <p:cNvPr id="13" name="그림 12" descr="앉아있는, 어두운, 물, 불꽃놀이이(가) 표시된 사진&#10;&#10;자동 생성된 설명">
            <a:extLst>
              <a:ext uri="{FF2B5EF4-FFF2-40B4-BE49-F238E27FC236}">
                <a16:creationId xmlns:a16="http://schemas.microsoft.com/office/drawing/2014/main" id="{EBFC4DF0-99FC-4C8C-B27F-DE68B7BCE4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06" y="4797152"/>
            <a:ext cx="621967" cy="6470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4AFD43-2C28-4CEE-A1BC-F3B1117A5C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797152"/>
            <a:ext cx="647028" cy="64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1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 amt="38000"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899592" y="2244007"/>
            <a:ext cx="1224136" cy="1184992"/>
          </a:xfrm>
          <a:prstGeom prst="rect">
            <a:avLst/>
          </a:prstGeom>
          <a:blipFill rotWithShape="1">
            <a:blip r:embed="rId3">
              <a:alphaModFix amt="38000"/>
              <a:lum/>
            </a:blip>
            <a:tile tx="0" ty="0" sx="100000" sy="100000" flip="none" algn="tl"/>
          </a:blipFill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배경과 동기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alphaModFix amt="38000"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5796136" y="908720"/>
            <a:ext cx="1296144" cy="1647954"/>
          </a:xfrm>
          <a:prstGeom prst="rect">
            <a:avLst/>
          </a:prstGeom>
          <a:blipFill rotWithShape="1">
            <a:blip r:embed="rId3">
              <a:alphaModFix amt="38000"/>
              <a:lum/>
            </a:blip>
            <a:tile tx="0" ty="0" sx="100000" sy="100000" flip="none" algn="tl"/>
          </a:blipFill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alphaModFix amt="48000"/>
            <a:lum/>
          </a:blip>
          <a:srcRect t="13440" r="-800"/>
          <a:stretch>
            <a:fillRect/>
          </a:stretch>
        </p:blipFill>
        <p:spPr>
          <a:xfrm>
            <a:off x="2843808" y="4077072"/>
            <a:ext cx="2160240" cy="1855093"/>
          </a:xfrm>
          <a:prstGeom prst="rect">
            <a:avLst/>
          </a:prstGeom>
          <a:blipFill rotWithShape="1">
            <a:blip r:embed="rId3">
              <a:alphaModFix amt="48000"/>
              <a:lum/>
            </a:blip>
            <a:tile tx="0" ty="0" sx="100000" sy="100000" flip="none" algn="tl"/>
          </a:blipFill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5" y="1241376"/>
            <a:ext cx="8712968" cy="4923928"/>
          </a:xfrm>
          <a:ln>
            <a:noFill/>
          </a:ln>
        </p:spPr>
        <p:txBody>
          <a:bodyPr/>
          <a:lstStyle/>
          <a:p>
            <a:pPr marL="0" lvl="0" indent="0" algn="ctr">
              <a:buNone/>
              <a:defRPr/>
            </a:pPr>
            <a:r>
              <a:rPr lang="en-US" altLang="ko-KR" sz="3200" b="1" dirty="0">
                <a:ln w="9525" cap="flat" cmpd="sng" algn="ctr">
                  <a:gradFill flip="xy" rotWithShape="1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bg1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  <a:sym typeface="Wingdings"/>
              </a:rPr>
              <a:t>LED</a:t>
            </a:r>
            <a:r>
              <a:rPr lang="ko-KR" altLang="en-US" sz="3200" b="1" dirty="0">
                <a:ln w="9525" cap="flat" cmpd="sng" algn="ctr">
                  <a:gradFill flip="xy" rotWithShape="1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bg1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  <a:sym typeface="Wingdings"/>
              </a:rPr>
              <a:t> </a:t>
            </a:r>
            <a:r>
              <a:rPr lang="en-US" altLang="ko-KR" sz="3200" b="1" dirty="0">
                <a:ln w="9525" cap="flat" cmpd="sng" algn="ctr">
                  <a:gradFill flip="xy" rotWithShape="1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bg1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  <a:sym typeface="Wingdings"/>
              </a:rPr>
              <a:t>matrix</a:t>
            </a:r>
            <a:r>
              <a:rPr lang="ko-KR" altLang="en-US" sz="3200" b="1" dirty="0">
                <a:ln w="9525" cap="flat" cmpd="sng" algn="ctr">
                  <a:gradFill flip="xy" rotWithShape="1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bg1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  <a:sym typeface="Wingdings"/>
              </a:rPr>
              <a:t>로 출력과 </a:t>
            </a:r>
            <a:r>
              <a:rPr lang="en-US" altLang="ko-KR" sz="3200" b="1" dirty="0">
                <a:ln w="9525" cap="flat" cmpd="sng" algn="ctr">
                  <a:gradFill flip="xy" rotWithShape="1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bg1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  <a:sym typeface="Wingdings"/>
              </a:rPr>
              <a:t>raspberry pi</a:t>
            </a:r>
          </a:p>
          <a:p>
            <a:pPr marL="0" lvl="0" indent="0" algn="ctr">
              <a:buNone/>
              <a:defRPr/>
            </a:pPr>
            <a:endParaRPr lang="ko-KR" altLang="en-US" sz="3200" b="1" dirty="0">
              <a:ln w="9525" cap="flat" cmpd="sng" algn="ctr">
                <a:gradFill flip="xy" rotWithShape="1">
                  <a:gsLst>
                    <a:gs pos="0">
                      <a:schemeClr val="lt1">
                        <a:alpha val="100000"/>
                      </a:scheme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  <a:sym typeface="Wingdings"/>
            </a:endParaRPr>
          </a:p>
          <a:p>
            <a:pPr marL="0" lvl="0" indent="0" algn="ctr">
              <a:buNone/>
              <a:defRPr/>
            </a:pPr>
            <a:r>
              <a:rPr lang="ko-KR" altLang="en-US" sz="3200" b="1" dirty="0">
                <a:ln w="9525" cap="flat" cmpd="sng" algn="ctr">
                  <a:gradFill flip="xy" rotWithShape="1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bg1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  <a:sym typeface="Wingdings"/>
              </a:rPr>
              <a:t>오픈소스 이용 및 변경 </a:t>
            </a:r>
            <a:r>
              <a:rPr lang="en-US" altLang="ko-KR" sz="3200" b="1" dirty="0">
                <a:ln w="9525" cap="flat" cmpd="sng" algn="ctr">
                  <a:gradFill flip="xy" rotWithShape="1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bg1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  <a:sym typeface="Wingdings"/>
              </a:rPr>
              <a:t>python</a:t>
            </a:r>
            <a:r>
              <a:rPr lang="ko-KR" altLang="en-US" sz="3200" b="1" dirty="0">
                <a:ln w="9525" cap="flat" cmpd="sng" algn="ctr">
                  <a:gradFill flip="xy" rotWithShape="1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bg1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  <a:sym typeface="Wingdings"/>
              </a:rPr>
              <a:t> 코드</a:t>
            </a:r>
          </a:p>
          <a:p>
            <a:pPr marL="0" lvl="0" indent="0" algn="ctr">
              <a:buNone/>
              <a:defRPr/>
            </a:pPr>
            <a:endParaRPr lang="ko-KR" altLang="en-US" sz="3200" b="1" dirty="0">
              <a:ln w="9525" cap="flat" cmpd="sng" algn="ctr">
                <a:gradFill flip="xy" rotWithShape="1">
                  <a:gsLst>
                    <a:gs pos="0">
                      <a:schemeClr val="lt1">
                        <a:alpha val="100000"/>
                      </a:scheme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  <a:sym typeface="Wingdings"/>
            </a:endParaRPr>
          </a:p>
          <a:p>
            <a:pPr marL="0" lvl="0" indent="0" algn="ctr">
              <a:buNone/>
              <a:defRPr/>
            </a:pPr>
            <a:r>
              <a:rPr lang="ko-KR" altLang="en-US" sz="3200" b="1" dirty="0">
                <a:ln w="9525" cap="flat" cmpd="sng" algn="ctr">
                  <a:gradFill flip="xy" rotWithShape="1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bg1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  <a:sym typeface="Wingdings"/>
              </a:rPr>
              <a:t>입력장치와 사용자의 상호작용</a:t>
            </a:r>
          </a:p>
          <a:p>
            <a:pPr marL="0" lvl="0" indent="0" algn="ctr">
              <a:buNone/>
              <a:defRPr/>
            </a:pPr>
            <a:endParaRPr lang="ko-KR" altLang="en-US" sz="3200" b="1" dirty="0">
              <a:ln w="9525" cap="flat" cmpd="sng" algn="ctr">
                <a:gradFill flip="xy" rotWithShape="1">
                  <a:gsLst>
                    <a:gs pos="0">
                      <a:schemeClr val="lt1">
                        <a:alpha val="100000"/>
                      </a:scheme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  <a:sym typeface="Wingdings"/>
            </a:endParaRPr>
          </a:p>
          <a:p>
            <a:pPr marL="0" lvl="0" indent="0" algn="ctr">
              <a:buNone/>
              <a:defRPr/>
            </a:pPr>
            <a:r>
              <a:rPr lang="ko-KR" altLang="en-US" sz="3200" b="1" dirty="0" err="1">
                <a:ln w="9525" cap="flat" cmpd="sng" algn="ctr">
                  <a:gradFill flip="xy" rotWithShape="1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bg1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  <a:sym typeface="Wingdings"/>
              </a:rPr>
              <a:t>사용자끼리의</a:t>
            </a:r>
            <a:r>
              <a:rPr lang="ko-KR" altLang="en-US" sz="3200" b="1" dirty="0">
                <a:ln w="9525" cap="flat" cmpd="sng" algn="ctr">
                  <a:gradFill flip="xy" rotWithShape="1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bg1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  <a:sym typeface="Wingdings"/>
              </a:rPr>
              <a:t> 상호작용</a:t>
            </a:r>
          </a:p>
          <a:p>
            <a:pPr marL="0" lvl="0" indent="0">
              <a:buNone/>
              <a:defRPr/>
            </a:pPr>
            <a:endParaRPr lang="ko-KR" altLang="en-US" sz="3200" b="1" dirty="0">
              <a:ln w="9525" cap="flat" cmpd="sng" algn="ctr">
                <a:gradFill flip="xy" rotWithShape="1">
                  <a:gsLst>
                    <a:gs pos="0">
                      <a:schemeClr val="lt1">
                        <a:alpha val="100000"/>
                      </a:scheme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  <a:sym typeface="Wingdings"/>
            </a:endParaRPr>
          </a:p>
          <a:p>
            <a:pPr marL="0" lvl="0" indent="0">
              <a:buNone/>
              <a:defRPr/>
            </a:pPr>
            <a:endParaRPr lang="ko-KR" altLang="en-US" sz="3200" b="1" dirty="0">
              <a:ln w="9525" cap="flat" cmpd="sng" algn="ctr">
                <a:gradFill flip="xy" rotWithShape="1">
                  <a:gsLst>
                    <a:gs pos="0">
                      <a:schemeClr val="lt1">
                        <a:alpha val="100000"/>
                      </a:scheme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  <a:sym typeface="Wingdings"/>
            </a:endParaRPr>
          </a:p>
          <a:p>
            <a:pPr marL="0" lvl="0" indent="0">
              <a:buNone/>
              <a:defRPr/>
            </a:pPr>
            <a:endParaRPr lang="ko-KR" altLang="en-US" dirty="0">
              <a:ln w="9525" cap="flat" cmpd="sng" algn="ctr">
                <a:gradFill flip="xy" rotWithShape="1">
                  <a:gsLst>
                    <a:gs pos="0">
                      <a:schemeClr val="lt1">
                        <a:alpha val="100000"/>
                      </a:scheme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  <a:sym typeface="Wingding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259632" y="1916832"/>
            <a:ext cx="6624736" cy="0"/>
          </a:xfrm>
          <a:prstGeom prst="line">
            <a:avLst/>
          </a:prstGeom>
          <a:noFill/>
          <a:ln w="25400" cap="flat" cmpd="sng" algn="ctr">
            <a:solidFill>
              <a:srgbClr val="A0B4E6">
                <a:alpha val="60000"/>
              </a:srgbClr>
            </a:solidFill>
            <a:prstDash val="solid"/>
            <a:round/>
            <a:headEnd w="med" len="med"/>
            <a:tailEnd w="med" len="med"/>
          </a:ln>
          <a:effectLst/>
        </p:spPr>
      </p:cxnSp>
      <p:cxnSp>
        <p:nvCxnSpPr>
          <p:cNvPr id="8" name="직선 연결선 7"/>
          <p:cNvCxnSpPr/>
          <p:nvPr/>
        </p:nvCxnSpPr>
        <p:spPr>
          <a:xfrm>
            <a:off x="719572" y="3068960"/>
            <a:ext cx="7704856" cy="0"/>
          </a:xfrm>
          <a:prstGeom prst="line">
            <a:avLst/>
          </a:prstGeom>
          <a:noFill/>
          <a:ln w="25400" cap="flat" cmpd="sng" algn="ctr">
            <a:solidFill>
              <a:srgbClr val="C0CDEF">
                <a:alpha val="60000"/>
              </a:srgbClr>
            </a:solidFill>
            <a:prstDash val="solid"/>
            <a:round/>
            <a:headEnd w="med" len="med"/>
            <a:tailEnd w="med" len="med"/>
          </a:ln>
          <a:effectLst/>
        </p:spPr>
      </p:cxnSp>
      <p:cxnSp>
        <p:nvCxnSpPr>
          <p:cNvPr id="9" name="직선 연결선 8"/>
          <p:cNvCxnSpPr/>
          <p:nvPr/>
        </p:nvCxnSpPr>
        <p:spPr>
          <a:xfrm>
            <a:off x="899592" y="4221088"/>
            <a:ext cx="7416824" cy="0"/>
          </a:xfrm>
          <a:prstGeom prst="line">
            <a:avLst/>
          </a:prstGeom>
          <a:noFill/>
          <a:ln w="25400" cap="flat" cmpd="sng" algn="ctr">
            <a:solidFill>
              <a:srgbClr val="A0B4E6">
                <a:alpha val="60000"/>
              </a:srgbClr>
            </a:solidFill>
            <a:prstDash val="solid"/>
            <a:round/>
            <a:headEnd w="med" len="med"/>
            <a:tailEnd w="med" len="med"/>
          </a:ln>
          <a:effectLst/>
        </p:spPr>
      </p:cxnSp>
      <p:cxnSp>
        <p:nvCxnSpPr>
          <p:cNvPr id="10" name="직선 연결선 9"/>
          <p:cNvCxnSpPr/>
          <p:nvPr/>
        </p:nvCxnSpPr>
        <p:spPr>
          <a:xfrm>
            <a:off x="1871700" y="5373216"/>
            <a:ext cx="5400600" cy="0"/>
          </a:xfrm>
          <a:prstGeom prst="line">
            <a:avLst/>
          </a:prstGeom>
          <a:noFill/>
          <a:ln w="25400" cap="flat" cmpd="sng" algn="ctr">
            <a:solidFill>
              <a:srgbClr val="A0B4E6">
                <a:alpha val="60000"/>
              </a:srgbClr>
            </a:solidFill>
            <a:prstDash val="solid"/>
            <a:round/>
            <a:headEnd w="med" len="med"/>
            <a:tailEnd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hp="http://schemas.haansoft.com/office/presentation/8.0" Requires="hp">
      <p:transition xmlns:mc="http://schemas.openxmlformats.org/markup-compatibility/2006" xmlns:hp="http://schemas.haansoft.com/office/presentation/8.0" spd="med" mc:Ignorable="hp" hp:hslDur="1200">
        <hp:hncExtTransition type="flip" attr="SubType=righ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DB08F0-5E4F-492B-A288-4C2D6417FE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82" y="4947894"/>
            <a:ext cx="1357921" cy="13579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프로젝트 목표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593304" y="5877272"/>
            <a:ext cx="7957392" cy="0"/>
          </a:xfrm>
          <a:prstGeom prst="line">
            <a:avLst/>
          </a:prstGeom>
          <a:noFill/>
          <a:ln w="25400" cap="flat" cmpd="sng" algn="ctr">
            <a:solidFill>
              <a:srgbClr val="C0CDEF">
                <a:alpha val="60000"/>
              </a:srgbClr>
            </a:solidFill>
            <a:prstDash val="solid"/>
            <a:round/>
            <a:headEnd w="med" len="med"/>
            <a:tailEnd w="med" len="med"/>
          </a:ln>
          <a:effectLst/>
        </p:spPr>
      </p:cxnSp>
      <p:cxnSp>
        <p:nvCxnSpPr>
          <p:cNvPr id="19" name="직선 연결선 18"/>
          <p:cNvCxnSpPr/>
          <p:nvPr/>
        </p:nvCxnSpPr>
        <p:spPr>
          <a:xfrm>
            <a:off x="539551" y="2420888"/>
            <a:ext cx="8064896" cy="0"/>
          </a:xfrm>
          <a:prstGeom prst="line">
            <a:avLst/>
          </a:prstGeom>
          <a:noFill/>
          <a:ln w="25400" cap="flat" cmpd="sng" algn="ctr">
            <a:solidFill>
              <a:srgbClr val="A0B4E6">
                <a:alpha val="60000"/>
              </a:srgbClr>
            </a:solidFill>
            <a:prstDash val="solid"/>
            <a:round/>
            <a:headEnd w="med" len="med"/>
            <a:tailEnd w="med" len="med"/>
          </a:ln>
          <a:effectLst/>
        </p:spPr>
      </p:cxnSp>
      <p:cxnSp>
        <p:nvCxnSpPr>
          <p:cNvPr id="20" name="직선 연결선 19"/>
          <p:cNvCxnSpPr/>
          <p:nvPr/>
        </p:nvCxnSpPr>
        <p:spPr>
          <a:xfrm>
            <a:off x="791580" y="4149080"/>
            <a:ext cx="7560840" cy="0"/>
          </a:xfrm>
          <a:prstGeom prst="line">
            <a:avLst/>
          </a:prstGeom>
          <a:noFill/>
          <a:ln w="25400" cap="flat" cmpd="sng" algn="ctr">
            <a:solidFill>
              <a:srgbClr val="A0B4E6">
                <a:alpha val="60000"/>
              </a:srgbClr>
            </a:solidFill>
            <a:prstDash val="solid"/>
            <a:round/>
            <a:headEnd w="med" len="med"/>
            <a:tailEnd w="med" len="med"/>
          </a:ln>
          <a:effectLst/>
        </p:spPr>
      </p:cxn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alphaModFix amt="38000"/>
            <a:lum/>
          </a:blip>
          <a:stretch>
            <a:fillRect/>
          </a:stretch>
        </p:blipFill>
        <p:spPr>
          <a:xfrm>
            <a:off x="593304" y="1304764"/>
            <a:ext cx="1224136" cy="1224136"/>
          </a:xfrm>
          <a:prstGeom prst="rect">
            <a:avLst/>
          </a:prstGeom>
          <a:blipFill rotWithShape="1">
            <a:blip r:embed="rId4">
              <a:alphaModFix amt="38000"/>
              <a:lum/>
            </a:blip>
            <a:tile tx="0" ty="0" sx="100000" sy="100000" flip="none" algn="tl"/>
          </a:blipFill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>
            <a:alphaModFix amt="34000"/>
            <a:lum/>
          </a:blip>
          <a:stretch>
            <a:fillRect/>
          </a:stretch>
        </p:blipFill>
        <p:spPr>
          <a:xfrm>
            <a:off x="687846" y="3068960"/>
            <a:ext cx="1579897" cy="1579897"/>
          </a:xfrm>
          <a:prstGeom prst="rect">
            <a:avLst/>
          </a:prstGeom>
          <a:blipFill rotWithShape="1">
            <a:blip r:embed="rId4">
              <a:alphaModFix amt="34000"/>
              <a:lum/>
            </a:blip>
            <a:tile tx="0" ty="0" sx="100000" sy="100000" flip="none" algn="tl"/>
          </a:blipFill>
        </p:spPr>
      </p:pic>
      <p:sp>
        <p:nvSpPr>
          <p:cNvPr id="16" name="내용 개체 틀 2"/>
          <p:cNvSpPr>
            <a:spLocks noGrp="1"/>
          </p:cNvSpPr>
          <p:nvPr/>
        </p:nvSpPr>
        <p:spPr>
          <a:xfrm>
            <a:off x="215516" y="1196752"/>
            <a:ext cx="8712968" cy="492392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0" lvl="0" indent="0" algn="ctr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/>
              <a:buNone/>
              <a:defRPr/>
            </a:pPr>
            <a:endParaRPr kumimoji="1" lang="en-US" altLang="ko-KR" sz="3200" b="1" i="0" u="none" strike="noStrike" kern="0" cap="none" spc="0" normalizeH="0" baseline="0" dirty="0">
              <a:ln w="9525" cap="flat" cmpd="sng" algn="ctr">
                <a:gradFill flip="xy" rotWithShape="1">
                  <a:gsLst>
                    <a:gs pos="0">
                      <a:schemeClr val="lt1">
                        <a:alpha val="100000"/>
                      </a:scheme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ctr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/>
              <a:buNone/>
              <a:defRPr/>
            </a:pPr>
            <a:r>
              <a:rPr kumimoji="1" lang="ko-KR" altLang="en-US" sz="3200" b="1" i="0" u="none" strike="noStrike" kern="0" cap="none" spc="0" normalizeH="0" baseline="0" dirty="0">
                <a:ln w="9525" cap="flat" cmpd="sng" algn="ctr">
                  <a:gradFill flip="xy" rotWithShape="1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bg1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rgbClr val="FF0000"/>
                </a:solidFill>
                <a:latin typeface="맑은 고딕"/>
                <a:ea typeface="맑은 고딕"/>
                <a:sym typeface="Wingdings"/>
              </a:rPr>
              <a:t>게임</a:t>
            </a:r>
            <a:r>
              <a:rPr kumimoji="1" lang="ko-KR" altLang="en-US" sz="3200" b="1" i="0" u="none" strike="noStrike" kern="0" cap="none" spc="0" normalizeH="0" baseline="0" dirty="0">
                <a:ln w="9525" cap="flat" cmpd="sng" algn="ctr">
                  <a:gradFill flip="xy" rotWithShape="1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bg1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  <a:latin typeface="맑은 고딕"/>
                <a:ea typeface="맑은 고딕"/>
                <a:sym typeface="Wingdings"/>
              </a:rPr>
              <a:t>을 통한 키보드와 사용자의 상호작용</a:t>
            </a:r>
          </a:p>
          <a:p>
            <a:pPr marL="0" lvl="0" indent="0" algn="ctr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/>
              <a:buNone/>
              <a:defRPr/>
            </a:pPr>
            <a:endParaRPr kumimoji="1" lang="ko-KR" altLang="en-US" sz="3200" b="1" i="0" u="none" strike="noStrike" kern="0" cap="none" spc="0" normalizeH="0" baseline="0" dirty="0">
              <a:ln w="9525" cap="flat" cmpd="sng" algn="ctr">
                <a:gradFill flip="xy" rotWithShape="1">
                  <a:gsLst>
                    <a:gs pos="0">
                      <a:schemeClr val="lt1">
                        <a:alpha val="100000"/>
                      </a:scheme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ctr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/>
              <a:buNone/>
              <a:defRPr/>
            </a:pPr>
            <a:endParaRPr kumimoji="1" lang="ko-KR" altLang="en-US" sz="3200" b="1" i="0" u="none" strike="noStrike" kern="0" cap="none" spc="0" normalizeH="0" baseline="0" dirty="0">
              <a:ln w="9525" cap="flat" cmpd="sng" algn="ctr">
                <a:gradFill flip="xy" rotWithShape="1">
                  <a:gsLst>
                    <a:gs pos="0">
                      <a:schemeClr val="lt1">
                        <a:alpha val="100000"/>
                      </a:scheme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ctr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/>
              <a:buNone/>
              <a:defRPr/>
            </a:pPr>
            <a:r>
              <a:rPr kumimoji="1" lang="ko-KR" altLang="en-US" sz="3200" b="1" i="0" u="none" strike="noStrike" kern="0" cap="none" spc="0" normalizeH="0" baseline="0" dirty="0">
                <a:ln w="9525" cap="flat" cmpd="sng" algn="ctr">
                  <a:gradFill flip="xy" rotWithShape="1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bg1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rgbClr val="FF0000"/>
                </a:solidFill>
                <a:latin typeface="맑은 고딕"/>
                <a:ea typeface="맑은 고딕"/>
                <a:sym typeface="Wingdings"/>
              </a:rPr>
              <a:t>음성인식</a:t>
            </a:r>
            <a:r>
              <a:rPr kumimoji="1" lang="ko-KR" altLang="en-US" sz="3200" b="1" i="0" u="none" strike="noStrike" kern="0" cap="none" spc="0" normalizeH="0" baseline="0" dirty="0">
                <a:ln w="9525" cap="flat" cmpd="sng" algn="ctr">
                  <a:gradFill flip="xy" rotWithShape="1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bg1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  <a:latin typeface="맑은 고딕"/>
                <a:ea typeface="맑은 고딕"/>
                <a:sym typeface="Wingdings"/>
              </a:rPr>
              <a:t>을 통한 사용자 간의 상호작용</a:t>
            </a:r>
          </a:p>
          <a:p>
            <a:pPr marL="0" lvl="0" indent="0" algn="ctr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/>
              <a:buNone/>
              <a:defRPr/>
            </a:pPr>
            <a:endParaRPr kumimoji="1" lang="ko-KR" altLang="en-US" sz="3200" b="1" i="0" u="none" strike="noStrike" kern="0" cap="none" spc="0" normalizeH="0" baseline="0" dirty="0">
              <a:ln w="9525" cap="flat" cmpd="sng" algn="ctr">
                <a:gradFill flip="xy" rotWithShape="1">
                  <a:gsLst>
                    <a:gs pos="0">
                      <a:schemeClr val="lt1">
                        <a:alpha val="100000"/>
                      </a:scheme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ctr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/>
              <a:buNone/>
              <a:defRPr/>
            </a:pPr>
            <a:endParaRPr kumimoji="1" lang="ko-KR" altLang="en-US" sz="3200" b="1" i="0" u="none" strike="noStrike" kern="0" cap="none" spc="0" normalizeH="0" baseline="0" dirty="0">
              <a:ln w="9525" cap="flat" cmpd="sng" algn="ctr">
                <a:gradFill flip="xy" rotWithShape="1">
                  <a:gsLst>
                    <a:gs pos="0">
                      <a:schemeClr val="lt1">
                        <a:alpha val="100000"/>
                      </a:scheme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ctr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/>
              <a:buNone/>
              <a:defRPr/>
            </a:pPr>
            <a:r>
              <a:rPr kumimoji="1" lang="ko-KR" altLang="en-US" sz="3000" b="1" i="0" u="none" strike="noStrike" kern="0" cap="none" spc="0" normalizeH="0" baseline="0" dirty="0">
                <a:ln w="9525" cap="flat" cmpd="sng" algn="ctr">
                  <a:gradFill flip="xy" rotWithShape="1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bg1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rgbClr val="FF0000"/>
                </a:solidFill>
                <a:latin typeface="맑은 고딕"/>
                <a:ea typeface="맑은 고딕"/>
                <a:sym typeface="Wingdings"/>
              </a:rPr>
              <a:t>오픈소스</a:t>
            </a:r>
            <a:r>
              <a:rPr kumimoji="1" lang="ko-KR" altLang="en-US" sz="3000" b="1" i="0" u="none" strike="noStrike" kern="0" cap="none" spc="0" normalizeH="0" baseline="0" dirty="0">
                <a:ln w="9525" cap="flat" cmpd="sng" algn="ctr">
                  <a:gradFill flip="xy" rotWithShape="1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bg1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  <a:latin typeface="맑은 고딕"/>
                <a:ea typeface="맑은 고딕"/>
                <a:sym typeface="Wingdings"/>
              </a:rPr>
              <a:t> 이용 및 코드의 재해석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/>
              <a:buNone/>
              <a:defRPr/>
            </a:pPr>
            <a:endParaRPr kumimoji="1" lang="ko-KR" altLang="en-US" sz="3200" b="1" i="0" u="none" strike="noStrike" kern="0" cap="none" spc="0" normalizeH="0" baseline="0" dirty="0">
              <a:ln w="9525" cap="flat" cmpd="sng" algn="ctr">
                <a:gradFill flip="xy" rotWithShape="1">
                  <a:gsLst>
                    <a:gs pos="0">
                      <a:schemeClr val="lt1">
                        <a:alpha val="100000"/>
                      </a:scheme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/>
              <a:buNone/>
              <a:defRPr/>
            </a:pPr>
            <a:endParaRPr kumimoji="1" lang="ko-KR" altLang="en-US" sz="3300" b="1" i="0" u="none" strike="noStrike" kern="0" cap="none" spc="0" normalizeH="0" baseline="0" dirty="0">
              <a:ln w="9525" cap="flat" cmpd="sng" algn="ctr">
                <a:gradFill flip="xy" rotWithShape="1">
                  <a:gsLst>
                    <a:gs pos="0">
                      <a:schemeClr val="lt1">
                        <a:alpha val="100000"/>
                      </a:scheme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  <a:latin typeface="돋움"/>
              <a:ea typeface="돋움"/>
              <a:sym typeface="Wingdings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/>
              <a:buNone/>
              <a:defRPr/>
            </a:pPr>
            <a:endParaRPr kumimoji="1" lang="ko-KR" altLang="en-US" sz="3300" b="0" i="0" u="none" strike="noStrike" kern="0" cap="none" spc="0" normalizeH="0" baseline="0" dirty="0">
              <a:ln w="9525" cap="flat" cmpd="sng" algn="ctr">
                <a:gradFill flip="xy" rotWithShape="1">
                  <a:gsLst>
                    <a:gs pos="0">
                      <a:schemeClr val="lt1">
                        <a:alpha val="100000"/>
                      </a:scheme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  <a:latin typeface="돋움"/>
              <a:ea typeface="돋움"/>
              <a:sym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C0102-1E00-4136-B63B-BC32C225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 제품 및 유사 서비스 조사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F7747-CFEC-4ABB-91D3-B415B948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캐치 마인드</a:t>
            </a:r>
            <a:r>
              <a:rPr lang="en-US" altLang="ko-KR" dirty="0">
                <a:sym typeface="Wingdings" panose="05000000000000000000" pitchFamily="2" charset="2"/>
              </a:rPr>
              <a:t>(2001)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T-rex run(2014)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D07D49-82AA-418B-B5F6-851E8752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95" y="4422688"/>
            <a:ext cx="7639050" cy="2028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B00B3E-23BD-40BC-AB44-E03AB8640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378" y="1154807"/>
            <a:ext cx="3889367" cy="2917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14331F-C59E-4D06-9AB5-600621675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5" y="1154807"/>
            <a:ext cx="3493646" cy="291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0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29566-33D5-45B6-B40E-22D81C3E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사용할 오픈 소스들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B4D8D1-1725-42A2-9F6B-8E8C0B11C80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/>
              <a:t>LED Matrix</a:t>
            </a:r>
            <a:r>
              <a:rPr lang="ko-KR" altLang="en-US" dirty="0"/>
              <a:t> 제어 오픈소스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https://github.com/hzeller/rpi-rgb-led-matrix</a:t>
            </a:r>
            <a:endParaRPr lang="en-US" altLang="ko-KR" dirty="0"/>
          </a:p>
          <a:p>
            <a:r>
              <a:rPr lang="ko-KR" altLang="en-US" dirty="0"/>
              <a:t>캐치마인드 구현에 이용할 오픈소스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https://www.youtube.com/watch?v=U0sVp1xLiyo</a:t>
            </a:r>
            <a:endParaRPr lang="en-US" altLang="ko-KR" dirty="0"/>
          </a:p>
          <a:p>
            <a:r>
              <a:rPr lang="ko-KR" altLang="en-US" dirty="0"/>
              <a:t>캐치마인드 게임 플레이시 음성인식을 위한 오픈소스 또는 </a:t>
            </a:r>
            <a:r>
              <a:rPr lang="en-US" altLang="ko-KR" dirty="0"/>
              <a:t>API</a:t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https://pypi.org/project/SpeechRecognition/</a:t>
            </a:r>
            <a:endParaRPr lang="en-US" altLang="ko-KR" dirty="0"/>
          </a:p>
          <a:p>
            <a:r>
              <a:rPr lang="en-US" altLang="ko-KR" dirty="0"/>
              <a:t>T-rex Run </a:t>
            </a:r>
            <a:r>
              <a:rPr lang="ko-KR" altLang="en-US" dirty="0"/>
              <a:t>게임 구현에 이용할 오픈소스</a:t>
            </a:r>
            <a:br>
              <a:rPr lang="en-US" altLang="ko-KR" dirty="0"/>
            </a:br>
            <a:r>
              <a:rPr lang="en-US" altLang="ko-KR" dirty="0">
                <a:hlinkClick r:id="rId5"/>
              </a:rPr>
              <a:t>https://github.com/shivamshekhar/Chrome-T-Rex-Rush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D6ADEB1-21D0-4C97-AAF1-67ADD92EFC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6"/>
          <a:srcRect t="4156" r="4156"/>
          <a:stretch/>
        </p:blipFill>
        <p:spPr>
          <a:xfrm>
            <a:off x="4794250" y="990600"/>
            <a:ext cx="3810000" cy="21431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8BA5F5-D622-4AAF-9473-6B65505CDD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715" t="34600" r="27824" b="42500"/>
          <a:stretch/>
        </p:blipFill>
        <p:spPr>
          <a:xfrm>
            <a:off x="6284202" y="2204864"/>
            <a:ext cx="2597280" cy="7200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6987A4-2999-4B28-A575-817B4E2B3FE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500" t="10800" r="29525" b="3801"/>
          <a:stretch/>
        </p:blipFill>
        <p:spPr>
          <a:xfrm>
            <a:off x="4932039" y="3258792"/>
            <a:ext cx="3399549" cy="31420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AD08E98-A95D-4C82-B100-9B1B8F0F3CE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100" t="24801" r="42827" b="24800"/>
          <a:stretch/>
        </p:blipFill>
        <p:spPr>
          <a:xfrm>
            <a:off x="5531178" y="4296157"/>
            <a:ext cx="1506048" cy="16375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1D3E2E-8C15-45F6-B682-8AA2832FB77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871" t="19201" r="24276" b="-1799"/>
          <a:stretch/>
        </p:blipFill>
        <p:spPr>
          <a:xfrm>
            <a:off x="5401252" y="4005062"/>
            <a:ext cx="3528392" cy="221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1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A04EA-A73D-46A9-80A4-60C219AA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역할과 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297CD5-8FD9-4202-BC9C-A29C744AC3D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288" y="836712"/>
            <a:ext cx="8208962" cy="2263452"/>
          </a:xfrm>
          <a:noFill/>
        </p:spPr>
        <p:txBody>
          <a:bodyPr/>
          <a:lstStyle/>
          <a:p>
            <a:r>
              <a:rPr lang="ko-KR" altLang="en-US" dirty="0"/>
              <a:t>역할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강민성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 : Git </a:t>
            </a:r>
            <a:r>
              <a:rPr lang="ko-KR" altLang="en-US" dirty="0"/>
              <a:t>관리 </a:t>
            </a:r>
            <a:r>
              <a:rPr lang="en-US" altLang="ko-KR" dirty="0"/>
              <a:t>/ </a:t>
            </a:r>
            <a:r>
              <a:rPr lang="ko-KR" altLang="en-US" dirty="0"/>
              <a:t>음성인식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dirty="0" err="1"/>
              <a:t>곽정아</a:t>
            </a:r>
            <a:r>
              <a:rPr lang="en-US" altLang="ko-KR" dirty="0"/>
              <a:t>(</a:t>
            </a:r>
            <a:r>
              <a:rPr lang="ko-KR" altLang="en-US" dirty="0"/>
              <a:t>조원</a:t>
            </a:r>
            <a:r>
              <a:rPr lang="en-US" altLang="ko-KR" dirty="0"/>
              <a:t>) : </a:t>
            </a:r>
            <a:r>
              <a:rPr lang="ko-KR" altLang="en-US" dirty="0"/>
              <a:t>캐치마인드 총괄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허윤서</a:t>
            </a:r>
            <a:r>
              <a:rPr lang="en-US" altLang="ko-KR" dirty="0"/>
              <a:t>(</a:t>
            </a:r>
            <a:r>
              <a:rPr lang="ko-KR" altLang="en-US" dirty="0"/>
              <a:t>조원</a:t>
            </a:r>
            <a:r>
              <a:rPr lang="en-US" altLang="ko-KR" dirty="0"/>
              <a:t>) : T-rex Run </a:t>
            </a:r>
            <a:r>
              <a:rPr lang="ko-KR" altLang="en-US" dirty="0"/>
              <a:t>총괄</a:t>
            </a:r>
            <a:endParaRPr lang="en-US" altLang="ko-KR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ko-KR" dirty="0">
                <a:solidFill>
                  <a:srgbClr val="FFC000"/>
                </a:solidFill>
              </a:rPr>
              <a:t>* </a:t>
            </a:r>
            <a:r>
              <a:rPr lang="ko-KR" altLang="en-US" dirty="0">
                <a:solidFill>
                  <a:srgbClr val="FFC000"/>
                </a:solidFill>
              </a:rPr>
              <a:t>세부 역할은 일정에 따라 분담할 예정</a:t>
            </a:r>
            <a:endParaRPr lang="en-US" altLang="ko-KR" dirty="0">
              <a:solidFill>
                <a:srgbClr val="FFC000"/>
              </a:solidFill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C6170D3B-B16B-42E7-8F69-6895EE7E0CA3}"/>
              </a:ext>
            </a:extLst>
          </p:cNvPr>
          <p:cNvSpPr txBox="1">
            <a:spLocks/>
          </p:cNvSpPr>
          <p:nvPr/>
        </p:nvSpPr>
        <p:spPr bwMode="auto">
          <a:xfrm>
            <a:off x="395288" y="3100164"/>
            <a:ext cx="8208962" cy="335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800" kern="0" dirty="0"/>
              <a:t>일정</a:t>
            </a:r>
            <a:endParaRPr lang="en-US" altLang="ko-KR" sz="1800" kern="0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1800" kern="0" dirty="0"/>
              <a:t>10</a:t>
            </a:r>
            <a:r>
              <a:rPr lang="ko-KR" altLang="en-US" sz="1800" kern="0" dirty="0"/>
              <a:t>월 </a:t>
            </a:r>
            <a:r>
              <a:rPr lang="en-US" altLang="ko-KR" sz="1800" kern="0" dirty="0"/>
              <a:t>05</a:t>
            </a:r>
            <a:r>
              <a:rPr lang="ko-KR" altLang="en-US" sz="1800" kern="0" dirty="0"/>
              <a:t>일</a:t>
            </a:r>
            <a:r>
              <a:rPr lang="en-US" altLang="ko-KR" sz="1800" kern="0" dirty="0"/>
              <a:t> ~ 10</a:t>
            </a:r>
            <a:r>
              <a:rPr lang="ko-KR" altLang="en-US" sz="1800" kern="0" dirty="0"/>
              <a:t>월 </a:t>
            </a:r>
            <a:r>
              <a:rPr lang="en-US" altLang="ko-KR" sz="1800" kern="0" dirty="0"/>
              <a:t>16</a:t>
            </a:r>
            <a:r>
              <a:rPr lang="ko-KR" altLang="en-US" sz="1800" kern="0" dirty="0"/>
              <a:t>일</a:t>
            </a:r>
            <a:r>
              <a:rPr lang="en-US" altLang="ko-KR" sz="1800" kern="0" dirty="0"/>
              <a:t>(2</a:t>
            </a:r>
            <a:r>
              <a:rPr lang="ko-KR" altLang="en-US" sz="1800" kern="0" dirty="0"/>
              <a:t>주</a:t>
            </a:r>
            <a:r>
              <a:rPr lang="en-US" altLang="ko-KR" sz="1800" kern="0" dirty="0"/>
              <a:t>) : </a:t>
            </a:r>
            <a:r>
              <a:rPr lang="ko-KR" altLang="en-US" sz="1800" kern="0" dirty="0"/>
              <a:t>프로젝트 주제 확정</a:t>
            </a:r>
            <a:endParaRPr lang="en-US" altLang="ko-KR" sz="1800" kern="0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1800" kern="0" dirty="0"/>
              <a:t>10</a:t>
            </a:r>
            <a:r>
              <a:rPr lang="ko-KR" altLang="en-US" sz="1800" kern="0" dirty="0"/>
              <a:t>월 </a:t>
            </a:r>
            <a:r>
              <a:rPr lang="en-US" altLang="ko-KR" sz="1800" kern="0" dirty="0"/>
              <a:t>16</a:t>
            </a:r>
            <a:r>
              <a:rPr lang="ko-KR" altLang="en-US" sz="1800" kern="0" dirty="0"/>
              <a:t>일 </a:t>
            </a:r>
            <a:r>
              <a:rPr lang="en-US" altLang="ko-KR" sz="1800" kern="0" dirty="0"/>
              <a:t>~ 11</a:t>
            </a:r>
            <a:r>
              <a:rPr lang="ko-KR" altLang="en-US" sz="1800" kern="0" dirty="0"/>
              <a:t>월 </a:t>
            </a:r>
            <a:r>
              <a:rPr lang="en-US" altLang="ko-KR" sz="1800" kern="0" dirty="0"/>
              <a:t>02</a:t>
            </a:r>
            <a:r>
              <a:rPr lang="ko-KR" altLang="en-US" sz="1800" kern="0" dirty="0"/>
              <a:t>일</a:t>
            </a:r>
            <a:r>
              <a:rPr lang="en-US" altLang="ko-KR" sz="1800" kern="0" dirty="0"/>
              <a:t>(2</a:t>
            </a:r>
            <a:r>
              <a:rPr lang="ko-KR" altLang="en-US" sz="1800" kern="0" dirty="0"/>
              <a:t>주</a:t>
            </a:r>
            <a:r>
              <a:rPr lang="en-US" altLang="ko-KR" sz="1800" kern="0" dirty="0"/>
              <a:t>) : </a:t>
            </a:r>
            <a:r>
              <a:rPr lang="ko-KR" altLang="en-US" sz="1800" kern="0" dirty="0"/>
              <a:t>필요한 오픈소스 수집 및 분석</a:t>
            </a:r>
            <a:br>
              <a:rPr lang="en-US" altLang="ko-KR" sz="1800" kern="0" dirty="0"/>
            </a:br>
            <a:r>
              <a:rPr lang="en-US" altLang="ko-KR" sz="1800" kern="0" dirty="0"/>
              <a:t>				  Raspberry Pi</a:t>
            </a:r>
            <a:r>
              <a:rPr lang="ko-KR" altLang="en-US" sz="1800" kern="0" dirty="0"/>
              <a:t>와 </a:t>
            </a:r>
            <a:r>
              <a:rPr lang="en-US" altLang="ko-KR" sz="1800" kern="0" dirty="0"/>
              <a:t>LED Matrix </a:t>
            </a:r>
            <a:r>
              <a:rPr lang="ko-KR" altLang="en-US" sz="1800" kern="0"/>
              <a:t>환경 구축</a:t>
            </a:r>
            <a:endParaRPr lang="en-US" altLang="ko-KR" sz="1800" kern="0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1800" kern="0" dirty="0"/>
              <a:t>11</a:t>
            </a:r>
            <a:r>
              <a:rPr lang="ko-KR" altLang="en-US" sz="1800" kern="0" dirty="0"/>
              <a:t>월 </a:t>
            </a:r>
            <a:r>
              <a:rPr lang="en-US" altLang="ko-KR" sz="1800" kern="0" dirty="0"/>
              <a:t>02</a:t>
            </a:r>
            <a:r>
              <a:rPr lang="ko-KR" altLang="en-US" sz="1800" kern="0" dirty="0"/>
              <a:t>일 </a:t>
            </a:r>
            <a:r>
              <a:rPr lang="en-US" altLang="ko-KR" sz="1800" kern="0" dirty="0"/>
              <a:t>~ 11</a:t>
            </a:r>
            <a:r>
              <a:rPr lang="ko-KR" altLang="en-US" sz="1800" kern="0" dirty="0"/>
              <a:t>월 </a:t>
            </a:r>
            <a:r>
              <a:rPr lang="en-US" altLang="ko-KR" sz="1800" kern="0" dirty="0"/>
              <a:t>23</a:t>
            </a:r>
            <a:r>
              <a:rPr lang="ko-KR" altLang="en-US" sz="1800" kern="0" dirty="0"/>
              <a:t>일</a:t>
            </a:r>
            <a:r>
              <a:rPr lang="en-US" altLang="ko-KR" sz="1800" kern="0" dirty="0"/>
              <a:t>(3</a:t>
            </a:r>
            <a:r>
              <a:rPr lang="ko-KR" altLang="en-US" sz="1800" kern="0" dirty="0"/>
              <a:t>주</a:t>
            </a:r>
            <a:r>
              <a:rPr lang="en-US" altLang="ko-KR" sz="1800" kern="0" dirty="0"/>
              <a:t>) : </a:t>
            </a:r>
            <a:r>
              <a:rPr lang="ko-KR" altLang="en-US" sz="1800" kern="0" dirty="0"/>
              <a:t>게임 소스코드 작성 및 테스트</a:t>
            </a:r>
            <a:br>
              <a:rPr lang="en-US" altLang="ko-KR" sz="1800" kern="0" dirty="0"/>
            </a:br>
            <a:r>
              <a:rPr lang="en-US" altLang="ko-KR" sz="1800" kern="0" dirty="0"/>
              <a:t>				  </a:t>
            </a:r>
            <a:r>
              <a:rPr lang="ko-KR" altLang="en-US" sz="1800" kern="0" dirty="0"/>
              <a:t>음성인식 구현 및 테스트</a:t>
            </a:r>
            <a:endParaRPr lang="en-US" altLang="ko-KR" sz="1800" kern="0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1800" kern="0" dirty="0"/>
              <a:t>11</a:t>
            </a:r>
            <a:r>
              <a:rPr lang="ko-KR" altLang="en-US" sz="1800" kern="0" dirty="0"/>
              <a:t>월 </a:t>
            </a:r>
            <a:r>
              <a:rPr lang="en-US" altLang="ko-KR" sz="1800" kern="0" dirty="0"/>
              <a:t>23</a:t>
            </a:r>
            <a:r>
              <a:rPr lang="ko-KR" altLang="en-US" sz="1800" kern="0" dirty="0"/>
              <a:t>일 </a:t>
            </a:r>
            <a:r>
              <a:rPr lang="en-US" altLang="ko-KR" sz="1800" kern="0" dirty="0"/>
              <a:t>~ 11</a:t>
            </a:r>
            <a:r>
              <a:rPr lang="ko-KR" altLang="en-US" sz="1800" kern="0" dirty="0"/>
              <a:t>월 </a:t>
            </a:r>
            <a:r>
              <a:rPr lang="en-US" altLang="ko-KR" sz="1800" kern="0" dirty="0"/>
              <a:t>30</a:t>
            </a:r>
            <a:r>
              <a:rPr lang="ko-KR" altLang="en-US" sz="1800" kern="0" dirty="0"/>
              <a:t>일</a:t>
            </a:r>
            <a:r>
              <a:rPr lang="en-US" altLang="ko-KR" sz="1800" kern="0" dirty="0"/>
              <a:t>(1</a:t>
            </a:r>
            <a:r>
              <a:rPr lang="ko-KR" altLang="en-US" sz="1800" kern="0" dirty="0"/>
              <a:t>주</a:t>
            </a:r>
            <a:r>
              <a:rPr lang="en-US" altLang="ko-KR" sz="1800" kern="0" dirty="0"/>
              <a:t>) : </a:t>
            </a:r>
            <a:r>
              <a:rPr lang="ko-KR" altLang="en-US" sz="1800" kern="0" dirty="0"/>
              <a:t>최종 점검</a:t>
            </a:r>
            <a:r>
              <a:rPr lang="en-US" altLang="ko-KR" sz="1800" kern="0" dirty="0"/>
              <a:t>, </a:t>
            </a:r>
            <a:r>
              <a:rPr lang="ko-KR" altLang="en-US" sz="1800" kern="0" dirty="0"/>
              <a:t>발표자료 준비</a:t>
            </a:r>
            <a:r>
              <a:rPr lang="en-US" altLang="ko-KR" sz="1800" kern="0" dirty="0"/>
              <a:t>, </a:t>
            </a:r>
            <a:r>
              <a:rPr lang="ko-KR" altLang="en-US" sz="1800" kern="0" dirty="0"/>
              <a:t>데모영상 촬영</a:t>
            </a:r>
            <a:endParaRPr lang="en-US" altLang="ko-KR" sz="1800" kern="0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1800" kern="0" dirty="0"/>
              <a:t>11</a:t>
            </a:r>
            <a:r>
              <a:rPr lang="ko-KR" altLang="en-US" sz="1800" kern="0" dirty="0"/>
              <a:t>월 </a:t>
            </a:r>
            <a:r>
              <a:rPr lang="en-US" altLang="ko-KR" sz="1800" kern="0" dirty="0"/>
              <a:t>30</a:t>
            </a:r>
            <a:r>
              <a:rPr lang="ko-KR" altLang="en-US" sz="1800" kern="0" dirty="0"/>
              <a:t>일 </a:t>
            </a:r>
            <a:r>
              <a:rPr lang="en-US" altLang="ko-KR" sz="1800" kern="0" dirty="0"/>
              <a:t>~ 		 : </a:t>
            </a:r>
            <a:r>
              <a:rPr lang="ko-KR" altLang="en-US" sz="1800" kern="0" dirty="0"/>
              <a:t>최종 결과물 제출 및 프로젝트 발표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54FA2-F1CE-4898-B1DC-1E524E219427}"/>
              </a:ext>
            </a:extLst>
          </p:cNvPr>
          <p:cNvSpPr txBox="1"/>
          <p:nvPr/>
        </p:nvSpPr>
        <p:spPr>
          <a:xfrm>
            <a:off x="6227986" y="944055"/>
            <a:ext cx="2376264" cy="204876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30000"/>
              </a:lnSpc>
              <a:buClr>
                <a:srgbClr val="3399FF"/>
              </a:buClr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30000"/>
              </a:lnSpc>
              <a:buClr>
                <a:srgbClr val="3399FF"/>
              </a:buClr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Raspberry Pi</a:t>
            </a:r>
          </a:p>
          <a:p>
            <a:pPr algn="ctr">
              <a:lnSpc>
                <a:spcPct val="130000"/>
              </a:lnSpc>
              <a:buClr>
                <a:srgbClr val="3399FF"/>
              </a:buClr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30000"/>
              </a:lnSpc>
              <a:buClr>
                <a:srgbClr val="3399FF"/>
              </a:buClr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LED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</a:p>
          <a:p>
            <a:pPr algn="ctr">
              <a:lnSpc>
                <a:spcPct val="130000"/>
              </a:lnSpc>
              <a:buClr>
                <a:srgbClr val="3399FF"/>
              </a:buClr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환경구축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7E5817AC-8146-492B-BDD8-9C73CCEA3E9A}"/>
              </a:ext>
            </a:extLst>
          </p:cNvPr>
          <p:cNvSpPr/>
          <p:nvPr/>
        </p:nvSpPr>
        <p:spPr>
          <a:xfrm>
            <a:off x="5616017" y="1685920"/>
            <a:ext cx="576064" cy="576064"/>
          </a:xfrm>
          <a:prstGeom prst="mathPlus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600" b="1" i="0" u="none" strike="noStrike" cap="none" normalizeH="0" baseline="0" dirty="0">
              <a:solidFill>
                <a:schemeClr val="tx1"/>
              </a:solidFill>
              <a:effectLst/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234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3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A04EA-A73D-46A9-80A4-60C219AA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프로젝트의 차별성 및 평가 기준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297CD5-8FD9-4202-BC9C-A29C744AC3D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288" y="836712"/>
            <a:ext cx="8208962" cy="2592288"/>
          </a:xfrm>
          <a:noFill/>
        </p:spPr>
        <p:txBody>
          <a:bodyPr/>
          <a:lstStyle/>
          <a:p>
            <a:r>
              <a:rPr lang="ko-KR" altLang="en-US" dirty="0"/>
              <a:t>프로젝트의 차별성</a:t>
            </a:r>
            <a:endParaRPr lang="en-US" altLang="ko-KR" dirty="0"/>
          </a:p>
          <a:p>
            <a:pPr lvl="1"/>
            <a:r>
              <a:rPr lang="en-US" altLang="ko-KR" dirty="0"/>
              <a:t>T-rex Run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점수 등록을 통한 경쟁 시스템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색깔 아이템 박스 도입</a:t>
            </a:r>
            <a:endParaRPr lang="en-US" altLang="ko-KR" dirty="0"/>
          </a:p>
          <a:p>
            <a:pPr lvl="1"/>
            <a:r>
              <a:rPr lang="ko-KR" altLang="en-US" dirty="0"/>
              <a:t>캐치마인드</a:t>
            </a:r>
            <a:endParaRPr lang="en-US" altLang="ko-KR" dirty="0"/>
          </a:p>
          <a:p>
            <a:pPr lvl="2"/>
            <a:r>
              <a:rPr lang="ko-KR" altLang="en-US" dirty="0"/>
              <a:t> 그림을 그릴 때</a:t>
            </a:r>
            <a:r>
              <a:rPr lang="en-US" altLang="ko-KR" dirty="0"/>
              <a:t> T-rex Run</a:t>
            </a:r>
            <a:r>
              <a:rPr lang="ko-KR" altLang="en-US" dirty="0"/>
              <a:t>에서 획득한 색깔만을 사용가능</a:t>
            </a:r>
            <a:endParaRPr lang="en-US" altLang="ko-KR" dirty="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A3B6EE7B-E8B8-42A1-AE37-C990B43E844B}"/>
              </a:ext>
            </a:extLst>
          </p:cNvPr>
          <p:cNvSpPr txBox="1">
            <a:spLocks/>
          </p:cNvSpPr>
          <p:nvPr/>
        </p:nvSpPr>
        <p:spPr bwMode="auto">
          <a:xfrm>
            <a:off x="395288" y="3579912"/>
            <a:ext cx="820896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평가 기준</a:t>
            </a:r>
            <a:endParaRPr lang="en-US" altLang="ko-KR" kern="0" dirty="0"/>
          </a:p>
          <a:p>
            <a:pPr lvl="1"/>
            <a:r>
              <a:rPr lang="en-US" altLang="ko-KR" kern="0" dirty="0"/>
              <a:t>T-rex Run</a:t>
            </a:r>
            <a:r>
              <a:rPr lang="ko-KR" altLang="en-US" kern="0" dirty="0"/>
              <a:t>과 캐치마인드에서 그린 그림이 </a:t>
            </a:r>
            <a:r>
              <a:rPr lang="en-US" altLang="ko-KR" kern="0" dirty="0"/>
              <a:t>LED Matrix</a:t>
            </a:r>
            <a:r>
              <a:rPr lang="ko-KR" altLang="en-US" kern="0" dirty="0"/>
              <a:t>에 잘 표현 되는가</a:t>
            </a:r>
            <a:r>
              <a:rPr lang="en-US" altLang="ko-KR" kern="0" dirty="0"/>
              <a:t>?</a:t>
            </a:r>
          </a:p>
          <a:p>
            <a:pPr lvl="1"/>
            <a:r>
              <a:rPr lang="en-US" altLang="ko-KR" kern="0" dirty="0"/>
              <a:t>T-rex Run</a:t>
            </a:r>
            <a:r>
              <a:rPr lang="ko-KR" altLang="en-US" kern="0" dirty="0"/>
              <a:t>에서 플레이 정보가 정상적으로 등록 되는가</a:t>
            </a:r>
            <a:r>
              <a:rPr lang="en-US" altLang="ko-KR" kern="0" dirty="0"/>
              <a:t>?</a:t>
            </a:r>
          </a:p>
          <a:p>
            <a:pPr lvl="1"/>
            <a:r>
              <a:rPr lang="en-US" altLang="ko-KR" kern="0" dirty="0"/>
              <a:t>T-rex Run</a:t>
            </a:r>
            <a:r>
              <a:rPr lang="ko-KR" altLang="en-US" kern="0" dirty="0"/>
              <a:t>에서 등록된 정보를 </a:t>
            </a:r>
            <a:r>
              <a:rPr lang="ko-KR" altLang="en-US" kern="0" dirty="0" err="1"/>
              <a:t>로드하여</a:t>
            </a:r>
            <a:r>
              <a:rPr lang="ko-KR" altLang="en-US" kern="0" dirty="0"/>
              <a:t> 캐치마인드에서 사용할 수 있는가</a:t>
            </a:r>
            <a:r>
              <a:rPr lang="en-US" altLang="ko-KR" kern="0" dirty="0"/>
              <a:t>?</a:t>
            </a:r>
          </a:p>
          <a:p>
            <a:pPr lvl="1"/>
            <a:r>
              <a:rPr lang="ko-KR" altLang="en-US" kern="0" dirty="0"/>
              <a:t>음성을 잘 인식하는가</a:t>
            </a:r>
            <a:r>
              <a:rPr lang="en-US" altLang="ko-KR" kern="0" dirty="0"/>
              <a:t>?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55A9128-734B-46A8-91B2-D67B4E486A59}"/>
              </a:ext>
            </a:extLst>
          </p:cNvPr>
          <p:cNvGrpSpPr/>
          <p:nvPr/>
        </p:nvGrpSpPr>
        <p:grpSpPr>
          <a:xfrm>
            <a:off x="5238750" y="870628"/>
            <a:ext cx="3365500" cy="1698837"/>
            <a:chOff x="3693795" y="1066800"/>
            <a:chExt cx="3365500" cy="169883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09C9859-3FB4-41F0-BEF1-A827A1420F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500" t="46330" r="53550" b="36670"/>
            <a:stretch>
              <a:fillRect/>
            </a:stretch>
          </p:blipFill>
          <p:spPr>
            <a:xfrm>
              <a:off x="3693795" y="1066800"/>
              <a:ext cx="3365500" cy="169883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B44449-B526-4D4C-9A92-133DE1460D5A}"/>
                </a:ext>
              </a:extLst>
            </p:cNvPr>
            <p:cNvSpPr/>
            <p:nvPr/>
          </p:nvSpPr>
          <p:spPr>
            <a:xfrm>
              <a:off x="5141595" y="1698837"/>
              <a:ext cx="22860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301177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theme/theme1.xml><?xml version="1.0" encoding="utf-8"?>
<a:theme xmlns:a="http://schemas.openxmlformats.org/drawingml/2006/main" name="palmpalm-overview">
  <a:themeElements>
    <a:clrScheme name="palmpalm-overview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lmpalm-overview">
      <a:majorFont>
        <a:latin typeface="Arial"/>
        <a:ea typeface="돋움체"/>
        <a:cs typeface=""/>
      </a:majorFont>
      <a:minorFont>
        <a:latin typeface="Arial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type="triangl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sz="1600" b="1" i="0" u="none" strike="noStrike" cap="none" normalizeH="0" baseline="0" dirty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2400" b="0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lnDef>
    <a:txDef>
      <a:spPr>
        <a:noFill/>
        <a:ln w="9525">
          <a:noFill/>
          <a:miter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algn="ctr">
          <a:buClr>
            <a:srgbClr val="3399FF"/>
          </a:buClr>
          <a:defRPr sz="1600" b="1" kern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367</Words>
  <Application>Microsoft Office PowerPoint</Application>
  <PresentationFormat>화면 슬라이드 쇼(4:3)</PresentationFormat>
  <Paragraphs>71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Arial Unicode MS</vt:lpstr>
      <vt:lpstr>굴림</vt:lpstr>
      <vt:lpstr>돋움</vt:lpstr>
      <vt:lpstr>맑은 고딕</vt:lpstr>
      <vt:lpstr>Arial</vt:lpstr>
      <vt:lpstr>Wingdings</vt:lpstr>
      <vt:lpstr>palmpalm-overview</vt:lpstr>
      <vt:lpstr>OSSCAP2020 프로젝트 제안서</vt:lpstr>
      <vt:lpstr>배경과 동기</vt:lpstr>
      <vt:lpstr>프로젝트 목표</vt:lpstr>
      <vt:lpstr>유사 제품 및 유사 서비스 조사</vt:lpstr>
      <vt:lpstr>프로젝트에 사용할 오픈 소스들</vt:lpstr>
      <vt:lpstr>팀원 역할과 일정</vt:lpstr>
      <vt:lpstr>프로젝트의 차별성 및 평가 기준</vt:lpstr>
    </vt:vector>
  </TitlesOfParts>
  <Manager/>
  <Company>auney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최진영</dc:creator>
  <cp:lastModifiedBy>강 민성</cp:lastModifiedBy>
  <cp:revision>10155</cp:revision>
  <dcterms:created xsi:type="dcterms:W3CDTF">2012-03-05T16:57:15Z</dcterms:created>
  <dcterms:modified xsi:type="dcterms:W3CDTF">2020-10-30T02:42:01Z</dcterms:modified>
  <cp:version/>
</cp:coreProperties>
</file>