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2"/>
  </p:notesMasterIdLst>
  <p:sldIdLst>
    <p:sldId id="473" r:id="rId2"/>
    <p:sldId id="547" r:id="rId3"/>
    <p:sldId id="548" r:id="rId4"/>
    <p:sldId id="549" r:id="rId5"/>
    <p:sldId id="257" r:id="rId6"/>
    <p:sldId id="258" r:id="rId7"/>
    <p:sldId id="260" r:id="rId8"/>
    <p:sldId id="550" r:id="rId9"/>
    <p:sldId id="551" r:id="rId10"/>
    <p:sldId id="552" r:id="rId11"/>
    <p:sldId id="553" r:id="rId12"/>
    <p:sldId id="554" r:id="rId13"/>
    <p:sldId id="261" r:id="rId14"/>
    <p:sldId id="555" r:id="rId15"/>
    <p:sldId id="262" r:id="rId16"/>
    <p:sldId id="264" r:id="rId17"/>
    <p:sldId id="265" r:id="rId18"/>
    <p:sldId id="266" r:id="rId19"/>
    <p:sldId id="399" r:id="rId20"/>
    <p:sldId id="556" r:id="rId21"/>
    <p:sldId id="557" r:id="rId22"/>
    <p:sldId id="558" r:id="rId23"/>
    <p:sldId id="559" r:id="rId24"/>
    <p:sldId id="560" r:id="rId25"/>
    <p:sldId id="267" r:id="rId26"/>
    <p:sldId id="561" r:id="rId27"/>
    <p:sldId id="562" r:id="rId28"/>
    <p:sldId id="563" r:id="rId29"/>
    <p:sldId id="564" r:id="rId30"/>
    <p:sldId id="565" r:id="rId31"/>
    <p:sldId id="566" r:id="rId32"/>
    <p:sldId id="567" r:id="rId33"/>
    <p:sldId id="568" r:id="rId34"/>
    <p:sldId id="569" r:id="rId35"/>
    <p:sldId id="269" r:id="rId36"/>
    <p:sldId id="270" r:id="rId37"/>
    <p:sldId id="400" r:id="rId38"/>
    <p:sldId id="271" r:id="rId39"/>
    <p:sldId id="272" r:id="rId40"/>
    <p:sldId id="570" r:id="rId41"/>
    <p:sldId id="401" r:id="rId42"/>
    <p:sldId id="571" r:id="rId43"/>
    <p:sldId id="402" r:id="rId44"/>
    <p:sldId id="403" r:id="rId45"/>
    <p:sldId id="572" r:id="rId46"/>
    <p:sldId id="573" r:id="rId47"/>
    <p:sldId id="574" r:id="rId48"/>
    <p:sldId id="575" r:id="rId49"/>
    <p:sldId id="408" r:id="rId50"/>
    <p:sldId id="576" r:id="rId51"/>
    <p:sldId id="577" r:id="rId52"/>
    <p:sldId id="578" r:id="rId53"/>
    <p:sldId id="579" r:id="rId54"/>
    <p:sldId id="580" r:id="rId55"/>
    <p:sldId id="273" r:id="rId56"/>
    <p:sldId id="274" r:id="rId57"/>
    <p:sldId id="275" r:id="rId58"/>
    <p:sldId id="276" r:id="rId59"/>
    <p:sldId id="419" r:id="rId60"/>
    <p:sldId id="277" r:id="rId61"/>
    <p:sldId id="278" r:id="rId62"/>
    <p:sldId id="420" r:id="rId63"/>
    <p:sldId id="279" r:id="rId64"/>
    <p:sldId id="280" r:id="rId65"/>
    <p:sldId id="281" r:id="rId66"/>
    <p:sldId id="282" r:id="rId67"/>
    <p:sldId id="283" r:id="rId68"/>
    <p:sldId id="284" r:id="rId69"/>
    <p:sldId id="285" r:id="rId70"/>
    <p:sldId id="286" r:id="rId71"/>
    <p:sldId id="421" r:id="rId72"/>
    <p:sldId id="422" r:id="rId73"/>
    <p:sldId id="581" r:id="rId74"/>
    <p:sldId id="424" r:id="rId75"/>
    <p:sldId id="425" r:id="rId76"/>
    <p:sldId id="426" r:id="rId77"/>
    <p:sldId id="582" r:id="rId78"/>
    <p:sldId id="428" r:id="rId79"/>
    <p:sldId id="583" r:id="rId80"/>
    <p:sldId id="430" r:id="rId81"/>
    <p:sldId id="584" r:id="rId82"/>
    <p:sldId id="432" r:id="rId83"/>
    <p:sldId id="585" r:id="rId84"/>
    <p:sldId id="434" r:id="rId85"/>
    <p:sldId id="586" r:id="rId86"/>
    <p:sldId id="436" r:id="rId87"/>
    <p:sldId id="437" r:id="rId88"/>
    <p:sldId id="438" r:id="rId89"/>
    <p:sldId id="587" r:id="rId90"/>
    <p:sldId id="440" r:id="rId91"/>
    <p:sldId id="457" r:id="rId92"/>
    <p:sldId id="588" r:id="rId93"/>
    <p:sldId id="589" r:id="rId94"/>
    <p:sldId id="590" r:id="rId95"/>
    <p:sldId id="599" r:id="rId96"/>
    <p:sldId id="591" r:id="rId97"/>
    <p:sldId id="604" r:id="rId98"/>
    <p:sldId id="605" r:id="rId99"/>
    <p:sldId id="600" r:id="rId100"/>
    <p:sldId id="606" r:id="rId101"/>
    <p:sldId id="607" r:id="rId102"/>
    <p:sldId id="608" r:id="rId103"/>
    <p:sldId id="601" r:id="rId104"/>
    <p:sldId id="602" r:id="rId105"/>
    <p:sldId id="609" r:id="rId106"/>
    <p:sldId id="603" r:id="rId107"/>
    <p:sldId id="610" r:id="rId108"/>
    <p:sldId id="592" r:id="rId109"/>
    <p:sldId id="611" r:id="rId110"/>
    <p:sldId id="593" r:id="rId111"/>
    <p:sldId id="612" r:id="rId112"/>
    <p:sldId id="594" r:id="rId113"/>
    <p:sldId id="595" r:id="rId114"/>
    <p:sldId id="619" r:id="rId115"/>
    <p:sldId id="613" r:id="rId116"/>
    <p:sldId id="620" r:id="rId117"/>
    <p:sldId id="614" r:id="rId118"/>
    <p:sldId id="621" r:id="rId119"/>
    <p:sldId id="615" r:id="rId120"/>
    <p:sldId id="622" r:id="rId121"/>
    <p:sldId id="616" r:id="rId122"/>
    <p:sldId id="623" r:id="rId123"/>
    <p:sldId id="617" r:id="rId124"/>
    <p:sldId id="624" r:id="rId125"/>
    <p:sldId id="618" r:id="rId126"/>
    <p:sldId id="625" r:id="rId127"/>
    <p:sldId id="626" r:id="rId128"/>
    <p:sldId id="627" r:id="rId129"/>
    <p:sldId id="639" r:id="rId130"/>
    <p:sldId id="628" r:id="rId131"/>
    <p:sldId id="646" r:id="rId132"/>
    <p:sldId id="647" r:id="rId133"/>
    <p:sldId id="640" r:id="rId134"/>
    <p:sldId id="629" r:id="rId135"/>
    <p:sldId id="648" r:id="rId136"/>
    <p:sldId id="649" r:id="rId137"/>
    <p:sldId id="641" r:id="rId138"/>
    <p:sldId id="630" r:id="rId139"/>
    <p:sldId id="631" r:id="rId140"/>
    <p:sldId id="632" r:id="rId141"/>
    <p:sldId id="650" r:id="rId142"/>
    <p:sldId id="633" r:id="rId143"/>
    <p:sldId id="643" r:id="rId144"/>
    <p:sldId id="634" r:id="rId145"/>
    <p:sldId id="644" r:id="rId146"/>
    <p:sldId id="635" r:id="rId147"/>
    <p:sldId id="645" r:id="rId148"/>
    <p:sldId id="636" r:id="rId149"/>
    <p:sldId id="287" r:id="rId150"/>
    <p:sldId id="288" r:id="rId151"/>
    <p:sldId id="289" r:id="rId152"/>
    <p:sldId id="290" r:id="rId153"/>
    <p:sldId id="291" r:id="rId154"/>
    <p:sldId id="292" r:id="rId155"/>
    <p:sldId id="459" r:id="rId156"/>
    <p:sldId id="460" r:id="rId157"/>
    <p:sldId id="461" r:id="rId158"/>
    <p:sldId id="294" r:id="rId159"/>
    <p:sldId id="651" r:id="rId160"/>
    <p:sldId id="353" r:id="rId161"/>
    <p:sldId id="463" r:id="rId162"/>
    <p:sldId id="464" r:id="rId163"/>
    <p:sldId id="652" r:id="rId164"/>
    <p:sldId id="465" r:id="rId165"/>
    <p:sldId id="653" r:id="rId166"/>
    <p:sldId id="654" r:id="rId167"/>
    <p:sldId id="471" r:id="rId168"/>
    <p:sldId id="655" r:id="rId169"/>
    <p:sldId id="656" r:id="rId170"/>
    <p:sldId id="657" r:id="rId171"/>
    <p:sldId id="658" r:id="rId172"/>
    <p:sldId id="357" r:id="rId173"/>
    <p:sldId id="659" r:id="rId174"/>
    <p:sldId id="358" r:id="rId175"/>
    <p:sldId id="660" r:id="rId176"/>
    <p:sldId id="359" r:id="rId177"/>
    <p:sldId id="361" r:id="rId178"/>
    <p:sldId id="362" r:id="rId179"/>
    <p:sldId id="661" r:id="rId180"/>
    <p:sldId id="662" r:id="rId1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0" autoAdjust="0"/>
    <p:restoredTop sz="85595" autoAdjust="0"/>
  </p:normalViewPr>
  <p:slideViewPr>
    <p:cSldViewPr>
      <p:cViewPr varScale="1">
        <p:scale>
          <a:sx n="96" d="100"/>
          <a:sy n="96" d="100"/>
        </p:scale>
        <p:origin x="130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B80E0C2-B94C-472A-9574-BFB5C7F1D052}" type="datetimeFigureOut">
              <a:rPr lang="en-US"/>
              <a:pPr>
                <a:defRPr/>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5F8076D-CF97-433B-8DDE-5B9338BC111E}" type="slidenum">
              <a:rPr lang="en-US" altLang="en-US"/>
              <a:pPr/>
              <a:t>‹#›</a:t>
            </a:fld>
            <a:endParaRPr lang="en-US" altLang="en-US"/>
          </a:p>
        </p:txBody>
      </p:sp>
    </p:spTree>
    <p:extLst>
      <p:ext uri="{BB962C8B-B14F-4D97-AF65-F5344CB8AC3E}">
        <p14:creationId xmlns:p14="http://schemas.microsoft.com/office/powerpoint/2010/main" val="1551779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F8076D-CF97-433B-8DDE-5B9338BC111E}" type="slidenum">
              <a:rPr lang="en-US" altLang="en-US" smtClean="0"/>
              <a:pPr/>
              <a:t>1</a:t>
            </a:fld>
            <a:endParaRPr lang="en-US" altLang="en-US"/>
          </a:p>
        </p:txBody>
      </p:sp>
    </p:spTree>
    <p:extLst>
      <p:ext uri="{BB962C8B-B14F-4D97-AF65-F5344CB8AC3E}">
        <p14:creationId xmlns:p14="http://schemas.microsoft.com/office/powerpoint/2010/main" val="234625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8076D-CF97-433B-8DDE-5B9338BC111E}" type="slidenum">
              <a:rPr lang="en-US" altLang="en-US" smtClean="0"/>
              <a:pPr/>
              <a:t>137</a:t>
            </a:fld>
            <a:endParaRPr lang="en-US" altLang="en-US"/>
          </a:p>
        </p:txBody>
      </p:sp>
    </p:spTree>
    <p:extLst>
      <p:ext uri="{BB962C8B-B14F-4D97-AF65-F5344CB8AC3E}">
        <p14:creationId xmlns:p14="http://schemas.microsoft.com/office/powerpoint/2010/main" val="3553528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Cambria" panose="02040503050406030204" pitchFamily="18"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25B61ABA-8A0F-4F6D-A6DB-26664C695B8E}" type="datetime1">
              <a:rPr lang="en-US" smtClean="0"/>
              <a:t>9/11/2017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61887E0-CC3B-4FA7-9AEF-1351F1675B86}"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79685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7C6E337-C336-42CC-B684-59EE5C39B0E8}" type="datetime1">
              <a:rPr lang="en-US" smtClean="0"/>
              <a:t>9/11/2017</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 Copyright 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0E0DD52-6167-4166-863A-5DA8C0178A21}" type="slidenum">
              <a:rPr lang="en-US" altLang="en-US"/>
              <a:pPr/>
              <a:t>‹#›</a:t>
            </a:fld>
            <a:endParaRPr lang="en-US" altLang="en-US"/>
          </a:p>
        </p:txBody>
      </p:sp>
    </p:spTree>
    <p:extLst>
      <p:ext uri="{BB962C8B-B14F-4D97-AF65-F5344CB8AC3E}">
        <p14:creationId xmlns:p14="http://schemas.microsoft.com/office/powerpoint/2010/main" val="267907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6B37CDB-3DB4-47FF-A745-858D894D9DC8}" type="datetime1">
              <a:rPr lang="en-US" smtClean="0"/>
              <a:t>9/11/2017</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 Copyright 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6EABC46B-C868-4B92-8428-46C104AD21AD}" type="slidenum">
              <a:rPr lang="en-US" altLang="en-US"/>
              <a:pPr/>
              <a:t>‹#›</a:t>
            </a:fld>
            <a:endParaRPr lang="en-US" altLang="en-US"/>
          </a:p>
        </p:txBody>
      </p:sp>
    </p:spTree>
    <p:extLst>
      <p:ext uri="{BB962C8B-B14F-4D97-AF65-F5344CB8AC3E}">
        <p14:creationId xmlns:p14="http://schemas.microsoft.com/office/powerpoint/2010/main" val="393839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1"/>
          <p:cNvSpPr>
            <a:spLocks noGrp="1"/>
          </p:cNvSpPr>
          <p:nvPr>
            <p:ph type="ftr" sz="quarter" idx="11"/>
          </p:nvPr>
        </p:nvSpPr>
        <p:spPr>
          <a:xfrm>
            <a:off x="3366222" y="6408738"/>
            <a:ext cx="5283200" cy="365125"/>
          </a:xfrm>
        </p:spPr>
        <p:txBody>
          <a:bodyPr/>
          <a:lstStyle>
            <a:lvl1pPr>
              <a:defRPr/>
            </a:lvl1pPr>
          </a:lstStyle>
          <a:p>
            <a:pPr>
              <a:defRPr/>
            </a:pPr>
            <a:r>
              <a:rPr lang="en-US" dirty="0" smtClean="0"/>
              <a:t>© Copyright 1992-2017 by Pearson Education, Inc. All Rights Reserved.</a:t>
            </a:r>
            <a:endParaRPr lang="en-US" dirty="0"/>
          </a:p>
        </p:txBody>
      </p:sp>
      <p:sp>
        <p:nvSpPr>
          <p:cNvPr id="6" name="Slide Number Placeholder 17"/>
          <p:cNvSpPr>
            <a:spLocks noGrp="1"/>
          </p:cNvSpPr>
          <p:nvPr>
            <p:ph type="sldNum" sz="quarter" idx="12"/>
          </p:nvPr>
        </p:nvSpPr>
        <p:spPr/>
        <p:txBody>
          <a:bodyPr/>
          <a:lstStyle>
            <a:lvl1pPr>
              <a:defRPr/>
            </a:lvl1pPr>
          </a:lstStyle>
          <a:p>
            <a:fld id="{DD6B57FB-837F-4E0C-A3F4-8D148BB4B884}" type="slidenum">
              <a:rPr lang="en-US" altLang="en-US"/>
              <a:pPr/>
              <a:t>‹#›</a:t>
            </a:fld>
            <a:endParaRPr lang="en-US" altLang="en-US"/>
          </a:p>
        </p:txBody>
      </p:sp>
    </p:spTree>
    <p:extLst>
      <p:ext uri="{BB962C8B-B14F-4D97-AF65-F5344CB8AC3E}">
        <p14:creationId xmlns:p14="http://schemas.microsoft.com/office/powerpoint/2010/main" val="1591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fld id="{805D21B3-FC9D-4E13-B23E-2785C36A69FD}" type="datetime1">
              <a:rPr lang="en-US" smtClean="0"/>
              <a:t>9/11/2017</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smtClean="0"/>
              <a:t>© Copyright 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61F8ACC7-1CE1-4C81-936C-C8C517C4A342}" type="slidenum">
              <a:rPr lang="en-US" altLang="en-US"/>
              <a:pPr/>
              <a:t>‹#›</a:t>
            </a:fld>
            <a:endParaRPr lang="en-US" altLang="en-US"/>
          </a:p>
        </p:txBody>
      </p:sp>
    </p:spTree>
    <p:extLst>
      <p:ext uri="{BB962C8B-B14F-4D97-AF65-F5344CB8AC3E}">
        <p14:creationId xmlns:p14="http://schemas.microsoft.com/office/powerpoint/2010/main" val="43627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5DE3A339-4D93-4EAE-976E-15995B987A8B}" type="datetime1">
              <a:rPr lang="en-US" smtClean="0"/>
              <a:t>9/11/2017</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7FADBDA4-43E2-4B26-A3CE-0B46E93C980E}" type="slidenum">
              <a:rPr lang="en-US" altLang="en-US"/>
              <a:pPr/>
              <a:t>‹#›</a:t>
            </a:fld>
            <a:endParaRPr lang="en-US" altLang="en-US"/>
          </a:p>
        </p:txBody>
      </p:sp>
    </p:spTree>
    <p:extLst>
      <p:ext uri="{BB962C8B-B14F-4D97-AF65-F5344CB8AC3E}">
        <p14:creationId xmlns:p14="http://schemas.microsoft.com/office/powerpoint/2010/main" val="10583841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D5E1706B-4A9F-4128-9055-92A0A2529121}" type="datetime1">
              <a:rPr lang="en-US" smtClean="0"/>
              <a:t>9/11/2017</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76B2D144-BD49-4D8C-BA0E-2CDEB3351AA9}" type="slidenum">
              <a:rPr lang="en-US" altLang="en-US"/>
              <a:pPr/>
              <a:t>‹#›</a:t>
            </a:fld>
            <a:endParaRPr lang="en-US" altLang="en-US"/>
          </a:p>
        </p:txBody>
      </p:sp>
    </p:spTree>
    <p:extLst>
      <p:ext uri="{BB962C8B-B14F-4D97-AF65-F5344CB8AC3E}">
        <p14:creationId xmlns:p14="http://schemas.microsoft.com/office/powerpoint/2010/main" val="95241186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fld id="{96524850-E1C2-4E24-9CC8-C75BFCFD6FFA}" type="datetime1">
              <a:rPr lang="en-US" smtClean="0"/>
              <a:t>9/11/2017</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1EDC5B13-682F-4600-AE4E-BF77059790D5}" type="slidenum">
              <a:rPr lang="en-US" altLang="en-US"/>
              <a:pPr/>
              <a:t>‹#›</a:t>
            </a:fld>
            <a:endParaRPr lang="en-US" altLang="en-US"/>
          </a:p>
        </p:txBody>
      </p:sp>
    </p:spTree>
    <p:extLst>
      <p:ext uri="{BB962C8B-B14F-4D97-AF65-F5344CB8AC3E}">
        <p14:creationId xmlns:p14="http://schemas.microsoft.com/office/powerpoint/2010/main" val="19611869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fld id="{2E26D9F7-3B04-4402-A76D-C61F68814DB3}" type="datetime1">
              <a:rPr lang="en-US" smtClean="0"/>
              <a:t>9/11/2017</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222BC567-E317-4B3E-8B8F-F376B4E9159F}" type="slidenum">
              <a:rPr lang="en-US" altLang="en-US"/>
              <a:pPr/>
              <a:t>‹#›</a:t>
            </a:fld>
            <a:endParaRPr lang="en-US" altLang="en-US"/>
          </a:p>
        </p:txBody>
      </p:sp>
    </p:spTree>
    <p:extLst>
      <p:ext uri="{BB962C8B-B14F-4D97-AF65-F5344CB8AC3E}">
        <p14:creationId xmlns:p14="http://schemas.microsoft.com/office/powerpoint/2010/main" val="299792148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F737990-C5BE-45F7-965D-15E16943C162}" type="datetime1">
              <a:rPr lang="en-US" smtClean="0"/>
              <a:t>9/11/2017</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 Copyright 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BE3DBCE9-FF74-4748-AEA6-2BEE0536DCA1}" type="slidenum">
              <a:rPr lang="en-US" altLang="en-US"/>
              <a:pPr/>
              <a:t>‹#›</a:t>
            </a:fld>
            <a:endParaRPr lang="en-US" altLang="en-US"/>
          </a:p>
        </p:txBody>
      </p:sp>
    </p:spTree>
    <p:extLst>
      <p:ext uri="{BB962C8B-B14F-4D97-AF65-F5344CB8AC3E}">
        <p14:creationId xmlns:p14="http://schemas.microsoft.com/office/powerpoint/2010/main" val="33243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EEDE3073-8F2E-4D58-95A3-FD43C9152373}" type="datetime1">
              <a:rPr lang="en-US" smtClean="0"/>
              <a:t>9/11/2017</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39680D79-8A0C-4A6D-A8DF-04E499B15E5F}" type="slidenum">
              <a:rPr lang="en-US" altLang="en-US"/>
              <a:pPr/>
              <a:t>‹#›</a:t>
            </a:fld>
            <a:endParaRPr lang="en-US" altLang="en-US"/>
          </a:p>
        </p:txBody>
      </p:sp>
    </p:spTree>
    <p:extLst>
      <p:ext uri="{BB962C8B-B14F-4D97-AF65-F5344CB8AC3E}">
        <p14:creationId xmlns:p14="http://schemas.microsoft.com/office/powerpoint/2010/main" val="1343547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Cambria" panose="02040503050406030204" pitchFamily="18" charset="0"/>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094A14B5-909D-449E-933D-CD33AB0BDE35}" type="datetime1">
              <a:rPr lang="en-US" smtClean="0"/>
              <a:t>9/11/2017</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smtClean="0"/>
              <a:t>© Copyright 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8ECAB6D9-1B8E-4E36-832E-4188D71F3A32}" type="slidenum">
              <a:rPr lang="en-US" altLang="en-US"/>
              <a:pPr/>
              <a:t>‹#›</a:t>
            </a:fld>
            <a:endParaRPr lang="en-US" altLang="en-US"/>
          </a:p>
        </p:txBody>
      </p:sp>
    </p:spTree>
    <p:extLst>
      <p:ext uri="{BB962C8B-B14F-4D97-AF65-F5344CB8AC3E}">
        <p14:creationId xmlns:p14="http://schemas.microsoft.com/office/powerpoint/2010/main" val="5760685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Cambria" panose="02040503050406030204" pitchFamily="18" charset="0"/>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dirty="0" smtClean="0"/>
              <a:t>Click to edit Master title style</a:t>
            </a:r>
            <a:endParaRPr lang="en-US" dirty="0"/>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pPr>
              <a:defRPr/>
            </a:pPr>
            <a:fld id="{09FE4A93-DAD9-4F41-B16F-A287D6C9B0AA}" type="datetime1">
              <a:rPr lang="en-US" smtClean="0"/>
              <a:pPr>
                <a:defRPr/>
              </a:pPr>
              <a:t>9/11/2017</a:t>
            </a:fld>
            <a:endParaRPr lang="en-US" dirty="0"/>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defRPr/>
            </a:pPr>
            <a:r>
              <a:rPr lang="en-US" dirty="0" smtClean="0"/>
              <a:t>© Copyright 1992-2017 by Pearson Education, Inc. All Rights Reserved.</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defRPr>
            </a:lvl1pPr>
          </a:lstStyle>
          <a:p>
            <a:fld id="{051CEB16-7A0E-4CF9-9004-F7FB76E92220}" type="slidenum">
              <a:rPr lang="en-US" altLang="en-US" smtClean="0"/>
              <a:pPr/>
              <a:t>‹#›</a:t>
            </a:fld>
            <a:endParaRPr lang="en-US" altLang="en-US" dirty="0"/>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42" r:id="rId7"/>
    <p:sldLayoutId id="2147483752" r:id="rId8"/>
    <p:sldLayoutId id="2147483753" r:id="rId9"/>
    <p:sldLayoutId id="2147483743" r:id="rId10"/>
    <p:sldLayoutId id="2147483744" r:id="rId11"/>
    <p:sldLayoutId id="214748374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hyperlink" Target="http://en.cppreference.com/w/cpp/compiler_support" TargetMode="Externa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Introduction </a:t>
            </a:r>
            <a:r>
              <a:rPr lang="en-US" smtClean="0"/>
              <a:t>to </a:t>
            </a:r>
            <a:br>
              <a:rPr lang="en-US" smtClean="0"/>
            </a:br>
            <a:r>
              <a:rPr lang="en-US" smtClean="0"/>
              <a:t>Computers </a:t>
            </a:r>
            <a:r>
              <a:rPr lang="en-US" dirty="0" smtClean="0"/>
              <a:t>and C++</a:t>
            </a:r>
            <a:endParaRPr lang="en-US" dirty="0"/>
          </a:p>
        </p:txBody>
      </p:sp>
      <p:sp>
        <p:nvSpPr>
          <p:cNvPr id="4" name="Subtitle 3"/>
          <p:cNvSpPr>
            <a:spLocks noGrp="1"/>
          </p:cNvSpPr>
          <p:nvPr>
            <p:ph type="subTitle" idx="1"/>
          </p:nvPr>
        </p:nvSpPr>
        <p:spPr/>
        <p:txBody>
          <a:bodyPr/>
          <a:lstStyle/>
          <a:p>
            <a:r>
              <a:rPr lang="en-US" dirty="0" smtClean="0"/>
              <a:t>Chapter 1 of C++ How to Program, 10/e</a:t>
            </a:r>
            <a:endParaRPr lang="en-US" dirty="0"/>
          </a:p>
        </p:txBody>
      </p:sp>
      <p:sp>
        <p:nvSpPr>
          <p:cNvPr id="2" name="Footer Placeholder 1"/>
          <p:cNvSpPr>
            <a:spLocks noGrp="1"/>
          </p:cNvSpPr>
          <p:nvPr>
            <p:ph type="ftr" sz="quarter" idx="12"/>
          </p:nvPr>
        </p:nvSpPr>
        <p:spPr>
          <a:xfrm>
            <a:off x="2209800" y="6408738"/>
            <a:ext cx="5029200" cy="365125"/>
          </a:xfrm>
        </p:spPr>
        <p:txBody>
          <a:bodyPr/>
          <a:lstStyle/>
          <a:p>
            <a:pPr>
              <a:defRPr/>
            </a:pPr>
            <a:r>
              <a:rPr lang="en-US" dirty="0" smtClean="0"/>
              <a:t>© Copyright 1992-2017 by Pearson Education, Inc.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26282" y="857250"/>
            <a:ext cx="7690247" cy="5143500"/>
          </a:xfrm>
          <a:prstGeom prst="rect">
            <a:avLst/>
          </a:prstGeom>
          <a:noFill/>
          <a:ln>
            <a:noFill/>
          </a:ln>
        </p:spPr>
      </p:pic>
    </p:spTree>
    <p:extLst>
      <p:ext uri="{BB962C8B-B14F-4D97-AF65-F5344CB8AC3E}">
        <p14:creationId xmlns:p14="http://schemas.microsoft.com/office/powerpoint/2010/main" val="10626616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52500" y="857250"/>
            <a:ext cx="7237810" cy="5143500"/>
          </a:xfrm>
          <a:prstGeom prst="rect">
            <a:avLst/>
          </a:prstGeom>
          <a:noFill/>
          <a:ln>
            <a:noFill/>
          </a:ln>
        </p:spPr>
      </p:pic>
    </p:spTree>
    <p:extLst>
      <p:ext uri="{BB962C8B-B14F-4D97-AF65-F5344CB8AC3E}">
        <p14:creationId xmlns:p14="http://schemas.microsoft.com/office/powerpoint/2010/main" val="220563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At this point, the IDE opens the window in Fig. 1.15 and creates your project and places its folder in </a:t>
            </a:r>
          </a:p>
          <a:p>
            <a:pPr lvl="2"/>
            <a:r>
              <a:rPr lang="en-US" dirty="0" smtClean="0"/>
              <a:t>C:\Users\</a:t>
            </a:r>
            <a:r>
              <a:rPr lang="en-US" i="1" dirty="0" smtClean="0"/>
              <a:t>YourUserAccount</a:t>
            </a:r>
            <a:r>
              <a:rPr lang="en-US" dirty="0" smtClean="0"/>
              <a:t>\Documents\Visual Studio 2015\Projects</a:t>
            </a:r>
          </a:p>
          <a:p>
            <a:pPr lvl="1"/>
            <a:r>
              <a:rPr lang="en-US" dirty="0" smtClean="0"/>
              <a:t>This window displays editors as tabbed windows (one for each file) when you’re editing code. </a:t>
            </a:r>
          </a:p>
          <a:p>
            <a:pPr lvl="1"/>
            <a:r>
              <a:rPr lang="en-US" dirty="0" smtClean="0"/>
              <a:t>Also displayed is the </a:t>
            </a:r>
            <a:r>
              <a:rPr lang="en-US" b="1" dirty="0" smtClean="0"/>
              <a:t>Solution Explorer </a:t>
            </a:r>
            <a:r>
              <a:rPr lang="en-US" dirty="0" smtClean="0"/>
              <a:t>in which you can view and manage your application’s files. You’ll typically place each program’s code files in the </a:t>
            </a:r>
            <a:r>
              <a:rPr lang="en-US" b="1" dirty="0" smtClean="0"/>
              <a:t>Source Files </a:t>
            </a:r>
            <a:r>
              <a:rPr lang="en-US" dirty="0" smtClean="0"/>
              <a:t>folder. </a:t>
            </a:r>
          </a:p>
          <a:p>
            <a:pPr lvl="1"/>
            <a:r>
              <a:rPr lang="en-US" dirty="0" smtClean="0"/>
              <a:t>If the </a:t>
            </a:r>
            <a:r>
              <a:rPr lang="en-US" b="1" dirty="0" smtClean="0"/>
              <a:t>Solution Explorer </a:t>
            </a:r>
            <a:r>
              <a:rPr lang="en-US" dirty="0" smtClean="0"/>
              <a:t>is not displayed, you can display it by selecting </a:t>
            </a:r>
            <a:r>
              <a:rPr lang="en-US" b="1" dirty="0" smtClean="0"/>
              <a:t>View &gt; Solution Explorer</a:t>
            </a:r>
            <a:r>
              <a:rPr lang="en-US" dirty="0" smtClean="0"/>
              <a:t>. </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40547911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82291" y="857250"/>
            <a:ext cx="6778228" cy="5143500"/>
          </a:xfrm>
          <a:prstGeom prst="rect">
            <a:avLst/>
          </a:prstGeom>
          <a:noFill/>
          <a:ln>
            <a:noFill/>
          </a:ln>
        </p:spPr>
      </p:pic>
    </p:spTree>
    <p:extLst>
      <p:ext uri="{BB962C8B-B14F-4D97-AF65-F5344CB8AC3E}">
        <p14:creationId xmlns:p14="http://schemas.microsoft.com/office/powerpoint/2010/main" val="15028076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4: Adding the GuessNumber.cpp File into the Project</a:t>
            </a:r>
          </a:p>
          <a:p>
            <a:pPr lvl="1"/>
            <a:r>
              <a:rPr lang="en-US" dirty="0" smtClean="0"/>
              <a:t>Next, add </a:t>
            </a:r>
            <a:r>
              <a:rPr lang="en-US" dirty="0" smtClean="0">
                <a:latin typeface="Consolas" panose="020B0609020204030204" pitchFamily="49" charset="0"/>
              </a:rPr>
              <a:t>GuessNumber.cpp</a:t>
            </a:r>
            <a:r>
              <a:rPr lang="en-US" dirty="0" smtClean="0"/>
              <a:t> to the project you created in Step 3. </a:t>
            </a:r>
          </a:p>
          <a:p>
            <a:pPr lvl="1"/>
            <a:r>
              <a:rPr lang="en-US" dirty="0" smtClean="0"/>
              <a:t>In Windows Explorer (Windows 7) or File Explorer (Windows 8 and 10), open the </a:t>
            </a:r>
            <a:r>
              <a:rPr lang="en-US" dirty="0" smtClean="0">
                <a:latin typeface="Consolas" panose="020B0609020204030204" pitchFamily="49" charset="0"/>
              </a:rPr>
              <a:t>ch01</a:t>
            </a:r>
            <a:r>
              <a:rPr lang="en-US" dirty="0" smtClean="0"/>
              <a:t> folder in the book’s </a:t>
            </a:r>
            <a:r>
              <a:rPr lang="en-US" dirty="0" smtClean="0">
                <a:latin typeface="Consolas" panose="020B0609020204030204" pitchFamily="49" charset="0"/>
              </a:rPr>
              <a:t>examples</a:t>
            </a:r>
            <a:r>
              <a:rPr lang="en-US" dirty="0" smtClean="0"/>
              <a:t> folder, then drag </a:t>
            </a:r>
            <a:r>
              <a:rPr lang="en-US" dirty="0" smtClean="0">
                <a:latin typeface="Consolas" panose="020B0609020204030204" pitchFamily="49" charset="0"/>
              </a:rPr>
              <a:t>GuessNumber.cpp</a:t>
            </a:r>
            <a:r>
              <a:rPr lang="en-US" dirty="0" smtClean="0"/>
              <a:t> onto the </a:t>
            </a:r>
            <a:r>
              <a:rPr lang="en-US" b="1" dirty="0" smtClean="0"/>
              <a:t>Source Files </a:t>
            </a:r>
            <a:r>
              <a:rPr lang="en-US" dirty="0" smtClean="0"/>
              <a:t>folder in the </a:t>
            </a:r>
            <a:r>
              <a:rPr lang="en-US" b="1" dirty="0" smtClean="0"/>
              <a:t>Solution Explorer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0195390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5: Compiling and Running the Project</a:t>
            </a:r>
          </a:p>
          <a:p>
            <a:pPr lvl="1"/>
            <a:r>
              <a:rPr lang="en-US" dirty="0" smtClean="0"/>
              <a:t>To compile and run the project so you can test-drive the application, select </a:t>
            </a:r>
            <a:r>
              <a:rPr lang="en-US" b="1" dirty="0" smtClean="0"/>
              <a:t>Debug &gt; Start </a:t>
            </a:r>
            <a:r>
              <a:rPr lang="en-US" dirty="0" smtClean="0"/>
              <a:t>without debugging or simply type </a:t>
            </a:r>
            <a:r>
              <a:rPr lang="en-US" i="1" dirty="0" smtClean="0"/>
              <a:t>Ctrl</a:t>
            </a:r>
            <a:r>
              <a:rPr lang="en-US" dirty="0" smtClean="0"/>
              <a:t> + </a:t>
            </a:r>
            <a:r>
              <a:rPr lang="en-US" i="1" dirty="0" smtClean="0"/>
              <a:t>F5</a:t>
            </a:r>
            <a:r>
              <a:rPr lang="en-US" dirty="0" smtClean="0"/>
              <a:t>. </a:t>
            </a:r>
          </a:p>
          <a:p>
            <a:pPr lvl="1"/>
            <a:r>
              <a:rPr lang="en-US" dirty="0" smtClean="0"/>
              <a:t>If the program compiles correctly, the IDE opens a </a:t>
            </a:r>
            <a:r>
              <a:rPr lang="en-US" b="1" dirty="0" smtClean="0"/>
              <a:t>Command Prompt </a:t>
            </a:r>
            <a:r>
              <a:rPr lang="en-US" dirty="0" smtClean="0"/>
              <a:t>window and executes the program (Fig. 1.16)</a:t>
            </a:r>
          </a:p>
          <a:p>
            <a:pPr lvl="2"/>
            <a:r>
              <a:rPr lang="en-US" dirty="0" smtClean="0"/>
              <a:t>We changed the </a:t>
            </a:r>
            <a:r>
              <a:rPr lang="en-US" b="1" dirty="0" smtClean="0"/>
              <a:t>Command Prompt</a:t>
            </a:r>
            <a:r>
              <a:rPr lang="en-US" dirty="0" smtClean="0"/>
              <a:t>’s color scheme to make the screen captures more readable. </a:t>
            </a:r>
          </a:p>
          <a:p>
            <a:pPr lvl="1"/>
            <a:r>
              <a:rPr lang="en-US" dirty="0" smtClean="0"/>
              <a:t>The application displays "Please type your first guess.", then displays a question mark (?) as a prompt on the next line.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3526669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2094"/>
            <a:ext cx="9144000" cy="3832622"/>
          </a:xfrm>
          <a:prstGeom prst="rect">
            <a:avLst/>
          </a:prstGeom>
          <a:noFill/>
          <a:ln>
            <a:noFill/>
          </a:ln>
        </p:spPr>
      </p:pic>
    </p:spTree>
    <p:extLst>
      <p:ext uri="{BB962C8B-B14F-4D97-AF65-F5344CB8AC3E}">
        <p14:creationId xmlns:p14="http://schemas.microsoft.com/office/powerpoint/2010/main" val="365482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6: Entering Your First Guess</a:t>
            </a:r>
          </a:p>
          <a:p>
            <a:pPr lvl="1"/>
            <a:r>
              <a:rPr lang="en-US" dirty="0" smtClean="0"/>
              <a:t>Type </a:t>
            </a:r>
            <a:r>
              <a:rPr lang="en-US" dirty="0" smtClean="0">
                <a:latin typeface="Consolas" panose="020B0609020204030204" pitchFamily="49" charset="0"/>
              </a:rPr>
              <a:t>500</a:t>
            </a:r>
            <a:r>
              <a:rPr lang="en-US" dirty="0" smtClean="0"/>
              <a:t> and press </a:t>
            </a:r>
            <a:r>
              <a:rPr lang="en-US" i="1" dirty="0" smtClean="0"/>
              <a:t>Enter</a:t>
            </a:r>
            <a:r>
              <a:rPr lang="en-US" dirty="0" smtClean="0"/>
              <a:t>. </a:t>
            </a:r>
          </a:p>
          <a:p>
            <a:pPr lvl="1"/>
            <a:r>
              <a:rPr lang="en-US" dirty="0" smtClean="0"/>
              <a:t>The application displays "Too high. Try again." (Fig. 1.17), meaning that the value you entered is greater than the number the application chose as the correct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2045881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1606"/>
            <a:ext cx="9144000" cy="4014788"/>
          </a:xfrm>
          <a:prstGeom prst="rect">
            <a:avLst/>
          </a:prstGeom>
          <a:noFill/>
          <a:ln>
            <a:noFill/>
          </a:ln>
        </p:spPr>
      </p:pic>
    </p:spTree>
    <p:extLst>
      <p:ext uri="{BB962C8B-B14F-4D97-AF65-F5344CB8AC3E}">
        <p14:creationId xmlns:p14="http://schemas.microsoft.com/office/powerpoint/2010/main" val="37744423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7: Entering Another Guess</a:t>
            </a:r>
          </a:p>
          <a:p>
            <a:pPr lvl="1"/>
            <a:r>
              <a:rPr lang="en-US" dirty="0" smtClean="0"/>
              <a:t>At the next prompt, enter </a:t>
            </a:r>
            <a:r>
              <a:rPr lang="en-US" dirty="0" smtClean="0">
                <a:latin typeface="Consolas" panose="020B0609020204030204" pitchFamily="49" charset="0"/>
              </a:rPr>
              <a:t>250</a:t>
            </a:r>
            <a:r>
              <a:rPr lang="en-US" dirty="0" smtClean="0"/>
              <a:t> (Fig. 1.18). </a:t>
            </a:r>
          </a:p>
          <a:p>
            <a:pPr lvl="1"/>
            <a:r>
              <a:rPr lang="en-US" dirty="0" smtClean="0"/>
              <a:t>The application displays "Too high. Try again.", because the value you entered once again is greater than the correct guess.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5945579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2779"/>
            <a:ext cx="9144000" cy="4312444"/>
          </a:xfrm>
          <a:prstGeom prst="rect">
            <a:avLst/>
          </a:prstGeom>
          <a:noFill/>
          <a:ln>
            <a:noFill/>
          </a:ln>
        </p:spPr>
      </p:pic>
    </p:spTree>
    <p:extLst>
      <p:ext uri="{BB962C8B-B14F-4D97-AF65-F5344CB8AC3E}">
        <p14:creationId xmlns:p14="http://schemas.microsoft.com/office/powerpoint/2010/main" val="213166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Tree>
    <p:extLst>
      <p:ext uri="{BB962C8B-B14F-4D97-AF65-F5344CB8AC3E}">
        <p14:creationId xmlns:p14="http://schemas.microsoft.com/office/powerpoint/2010/main" val="7758534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8: Entering Additional Guesses</a:t>
            </a:r>
          </a:p>
          <a:p>
            <a:pPr lvl="1"/>
            <a:r>
              <a:rPr lang="en-US" dirty="0" smtClean="0"/>
              <a:t>Continue to play the game (Fig. 1.19) by entering values until you guess the correct number. </a:t>
            </a:r>
          </a:p>
          <a:p>
            <a:pPr lvl="1"/>
            <a:r>
              <a:rPr lang="en-US" dirty="0" smtClean="0"/>
              <a:t>When you guess correctly, the application displays "Excellent! You guessed the number."</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7667647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51298" y="857250"/>
            <a:ext cx="7441406" cy="5143500"/>
          </a:xfrm>
          <a:prstGeom prst="rect">
            <a:avLst/>
          </a:prstGeom>
          <a:noFill/>
          <a:ln>
            <a:noFill/>
          </a:ln>
        </p:spPr>
      </p:pic>
    </p:spTree>
    <p:extLst>
      <p:ext uri="{BB962C8B-B14F-4D97-AF65-F5344CB8AC3E}">
        <p14:creationId xmlns:p14="http://schemas.microsoft.com/office/powerpoint/2010/main" val="39696202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9: Playing the Game Again or Exiting the Application</a:t>
            </a:r>
          </a:p>
          <a:p>
            <a:pPr lvl="1"/>
            <a:r>
              <a:rPr lang="en-US" dirty="0" smtClean="0"/>
              <a:t>After you guess the correct number, the application asks if you’d like to play another game. </a:t>
            </a:r>
          </a:p>
          <a:p>
            <a:pPr lvl="1"/>
            <a:r>
              <a:rPr lang="en-US" dirty="0" smtClean="0"/>
              <a:t>At the "Would you like to play again (y or n)?" prompt, entering the one character </a:t>
            </a:r>
            <a:r>
              <a:rPr lang="en-US" dirty="0" smtClean="0">
                <a:latin typeface="Consolas" panose="020B0609020204030204" pitchFamily="49" charset="0"/>
              </a:rPr>
              <a:t>y</a:t>
            </a:r>
            <a:r>
              <a:rPr lang="en-US" dirty="0" smtClean="0"/>
              <a:t> causes the application to choose a new number and displays the message "Please type your first guess." followed by a question-mark prompt so you can make your first guess in the new game. </a:t>
            </a:r>
          </a:p>
          <a:p>
            <a:pPr lvl="1"/>
            <a:r>
              <a:rPr lang="en-US" dirty="0" smtClean="0"/>
              <a:t>Entering the character </a:t>
            </a:r>
            <a:r>
              <a:rPr lang="en-US" dirty="0" smtClean="0">
                <a:latin typeface="Consolas" panose="020B0609020204030204" pitchFamily="49" charset="0"/>
              </a:rPr>
              <a:t>n</a:t>
            </a:r>
            <a:r>
              <a:rPr lang="en-US" dirty="0" smtClean="0"/>
              <a:t> terminates the application. </a:t>
            </a:r>
          </a:p>
          <a:p>
            <a:pPr lvl="1"/>
            <a:r>
              <a:rPr lang="en-US" dirty="0" smtClean="0"/>
              <a:t>Each time you execute this application from the beginning (Step 5), it will choose the same numbers for you to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442388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p>
        </p:txBody>
      </p:sp>
      <p:sp>
        <p:nvSpPr>
          <p:cNvPr id="3" name="Text Placeholder 2"/>
          <p:cNvSpPr>
            <a:spLocks noGrp="1"/>
          </p:cNvSpPr>
          <p:nvPr>
            <p:ph type="body" idx="1"/>
          </p:nvPr>
        </p:nvSpPr>
        <p:spPr/>
        <p:txBody>
          <a:bodyPr/>
          <a:lstStyle/>
          <a:p>
            <a:r>
              <a:rPr lang="en-US" dirty="0" smtClean="0"/>
              <a:t>For this test drive, we assume that you read the Before You Begin section and that you placed the downloaded examples in your home directory on your Linux system. </a:t>
            </a:r>
          </a:p>
          <a:p>
            <a:r>
              <a:rPr lang="en-US" dirty="0" smtClean="0"/>
              <a:t>The prompt in the shell on our system uses the tilde (~) character to represent the home directory, and each prompt ends with the dollar sign ($) character. The prompt will vary among Linux systems.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855433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1: Locating the Completed Application</a:t>
            </a:r>
          </a:p>
          <a:p>
            <a:pPr lvl="1"/>
            <a:r>
              <a:rPr lang="en-US" dirty="0" smtClean="0"/>
              <a:t>From a Linux shell, use the command </a:t>
            </a:r>
            <a:r>
              <a:rPr lang="en-US" dirty="0" smtClean="0">
                <a:latin typeface="Consolas" panose="020B0609020204030204" pitchFamily="49" charset="0"/>
              </a:rPr>
              <a:t>cd</a:t>
            </a:r>
            <a:r>
              <a:rPr lang="en-US" dirty="0" smtClean="0"/>
              <a:t> to change to the completed application directory (Fig. 1.20) by typing </a:t>
            </a:r>
          </a:p>
          <a:p>
            <a:pPr lvl="2"/>
            <a:r>
              <a:rPr lang="en-US" dirty="0" smtClean="0">
                <a:latin typeface="Consolas" panose="020B0609020204030204" pitchFamily="49" charset="0"/>
              </a:rPr>
              <a:t>cd examples/ch01</a:t>
            </a:r>
          </a:p>
          <a:p>
            <a:pPr lvl="1"/>
            <a:r>
              <a:rPr lang="en-US" dirty="0" smtClean="0"/>
              <a:t>then pressing </a:t>
            </a:r>
            <a:r>
              <a:rPr lang="en-US" i="1" dirty="0" smtClean="0"/>
              <a:t>Enter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674445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4823"/>
            <a:ext cx="9144000" cy="2087165"/>
          </a:xfrm>
          <a:prstGeom prst="rect">
            <a:avLst/>
          </a:prstGeom>
          <a:noFill/>
          <a:ln>
            <a:noFill/>
          </a:ln>
        </p:spPr>
      </p:pic>
    </p:spTree>
    <p:extLst>
      <p:ext uri="{BB962C8B-B14F-4D97-AF65-F5344CB8AC3E}">
        <p14:creationId xmlns:p14="http://schemas.microsoft.com/office/powerpoint/2010/main" val="12489233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2: Compiling the Application</a:t>
            </a:r>
          </a:p>
          <a:p>
            <a:pPr lvl="1"/>
            <a:r>
              <a:rPr lang="en-US" dirty="0" smtClean="0"/>
              <a:t>Before running the application, you must first compile it (Fig. 1.21) by typing </a:t>
            </a:r>
          </a:p>
          <a:p>
            <a:pPr lvl="2"/>
            <a:r>
              <a:rPr lang="en-US" dirty="0" smtClean="0">
                <a:latin typeface="Consolas" panose="020B0609020204030204" pitchFamily="49" charset="0"/>
              </a:rPr>
              <a:t>g++ -</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c++</a:t>
            </a:r>
            <a:r>
              <a:rPr lang="en-US" dirty="0" smtClean="0">
                <a:latin typeface="Consolas" panose="020B0609020204030204" pitchFamily="49" charset="0"/>
              </a:rPr>
              <a:t>14 GuessNumber.cpp -o </a:t>
            </a:r>
            <a:r>
              <a:rPr lang="en-US" dirty="0" err="1" smtClean="0">
                <a:latin typeface="Consolas" panose="020B0609020204030204" pitchFamily="49" charset="0"/>
              </a:rPr>
              <a:t>GuessNumber</a:t>
            </a:r>
            <a:r>
              <a:rPr lang="en-US" dirty="0" smtClean="0">
                <a:latin typeface="Consolas" panose="020B0609020204030204" pitchFamily="49" charset="0"/>
              </a:rPr>
              <a:t> </a:t>
            </a:r>
            <a:endParaRPr lang="en-US" dirty="0" smtClean="0"/>
          </a:p>
          <a:p>
            <a:pPr lvl="1"/>
            <a:r>
              <a:rPr lang="en-US" dirty="0" smtClean="0"/>
              <a:t>This command compiles the application for C++14 (the current C++ version) and produces an executable file called </a:t>
            </a:r>
            <a:r>
              <a:rPr lang="en-US" dirty="0" err="1" smtClean="0">
                <a:latin typeface="Consolas" panose="020B0609020204030204" pitchFamily="49" charset="0"/>
              </a:rPr>
              <a:t>GuessNumber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6051449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4823"/>
            <a:ext cx="9144000" cy="2087165"/>
          </a:xfrm>
          <a:prstGeom prst="rect">
            <a:avLst/>
          </a:prstGeom>
          <a:noFill/>
          <a:ln>
            <a:noFill/>
          </a:ln>
        </p:spPr>
      </p:pic>
    </p:spTree>
    <p:extLst>
      <p:ext uri="{BB962C8B-B14F-4D97-AF65-F5344CB8AC3E}">
        <p14:creationId xmlns:p14="http://schemas.microsoft.com/office/powerpoint/2010/main" val="36628283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3: Running the Application</a:t>
            </a:r>
          </a:p>
          <a:p>
            <a:pPr lvl="1"/>
            <a:r>
              <a:rPr lang="en-US" dirty="0" smtClean="0"/>
              <a:t>To run the executable file </a:t>
            </a:r>
            <a:r>
              <a:rPr lang="en-US" dirty="0" err="1" smtClean="0">
                <a:latin typeface="Consolas" panose="020B0609020204030204" pitchFamily="49" charset="0"/>
              </a:rPr>
              <a:t>GuessNumber</a:t>
            </a:r>
            <a:r>
              <a:rPr lang="en-US" dirty="0" smtClean="0"/>
              <a:t>, type </a:t>
            </a:r>
            <a:r>
              <a:rPr lang="en-US" dirty="0" smtClean="0">
                <a:latin typeface="Consolas" panose="020B0609020204030204" pitchFamily="49" charset="0"/>
              </a:rPr>
              <a:t>./</a:t>
            </a:r>
            <a:r>
              <a:rPr lang="en-US" dirty="0" err="1" smtClean="0">
                <a:latin typeface="Consolas" panose="020B0609020204030204" pitchFamily="49" charset="0"/>
              </a:rPr>
              <a:t>GuessNumber</a:t>
            </a:r>
            <a:r>
              <a:rPr lang="en-US" dirty="0" smtClean="0">
                <a:latin typeface="Consolas" panose="020B0609020204030204" pitchFamily="49" charset="0"/>
              </a:rPr>
              <a:t> </a:t>
            </a:r>
            <a:r>
              <a:rPr lang="en-US" dirty="0" smtClean="0"/>
              <a:t>at the next prompt, then press </a:t>
            </a:r>
            <a:r>
              <a:rPr lang="en-US" i="1" dirty="0" smtClean="0"/>
              <a:t>Enter</a:t>
            </a:r>
            <a:r>
              <a:rPr lang="en-US" dirty="0" smtClean="0"/>
              <a:t> (Fig. 1.22). </a:t>
            </a:r>
          </a:p>
          <a:p>
            <a:pPr lvl="1"/>
            <a:r>
              <a:rPr lang="en-US" dirty="0" smtClean="0"/>
              <a:t>The </a:t>
            </a:r>
            <a:r>
              <a:rPr lang="en-US" dirty="0" smtClean="0">
                <a:latin typeface="Consolas" panose="020B0609020204030204" pitchFamily="49" charset="0"/>
              </a:rPr>
              <a:t>./</a:t>
            </a:r>
            <a:r>
              <a:rPr lang="en-US" dirty="0" smtClean="0"/>
              <a:t> tells Linux to run from the current directory and is required to indicate that </a:t>
            </a:r>
            <a:r>
              <a:rPr lang="en-US" dirty="0" err="1" smtClean="0">
                <a:latin typeface="Consolas" panose="020B0609020204030204" pitchFamily="49" charset="0"/>
              </a:rPr>
              <a:t>GuessNumber</a:t>
            </a:r>
            <a:r>
              <a:rPr lang="en-US" dirty="0" smtClean="0"/>
              <a:t> is an executable file.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0349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59781"/>
            <a:ext cx="9144000" cy="2738438"/>
          </a:xfrm>
          <a:prstGeom prst="rect">
            <a:avLst/>
          </a:prstGeom>
          <a:noFill/>
          <a:ln>
            <a:noFill/>
          </a:ln>
        </p:spPr>
      </p:pic>
    </p:spTree>
    <p:extLst>
      <p:ext uri="{BB962C8B-B14F-4D97-AF65-F5344CB8AC3E}">
        <p14:creationId xmlns:p14="http://schemas.microsoft.com/office/powerpoint/2010/main" val="424725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07294"/>
            <a:ext cx="9144000" cy="4442222"/>
          </a:xfrm>
          <a:prstGeom prst="rect">
            <a:avLst/>
          </a:prstGeom>
          <a:noFill/>
          <a:ln>
            <a:noFill/>
          </a:ln>
        </p:spPr>
      </p:pic>
    </p:spTree>
    <p:extLst>
      <p:ext uri="{BB962C8B-B14F-4D97-AF65-F5344CB8AC3E}">
        <p14:creationId xmlns:p14="http://schemas.microsoft.com/office/powerpoint/2010/main" val="26935170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4: Entering Your First Guess</a:t>
            </a:r>
          </a:p>
          <a:p>
            <a:pPr lvl="1"/>
            <a:r>
              <a:rPr lang="en-US" dirty="0" smtClean="0"/>
              <a:t>The application displays "Please type your first guess.", then displays a question mark (?) as a prompt on the next line (Fig. 1.22). </a:t>
            </a:r>
          </a:p>
          <a:p>
            <a:pPr lvl="1"/>
            <a:r>
              <a:rPr lang="en-US" dirty="0" smtClean="0"/>
              <a:t>At the prompt, enter </a:t>
            </a:r>
            <a:r>
              <a:rPr lang="en-US" dirty="0" smtClean="0">
                <a:latin typeface="Consolas" panose="020B0609020204030204" pitchFamily="49" charset="0"/>
              </a:rPr>
              <a:t>500</a:t>
            </a:r>
            <a:r>
              <a:rPr lang="en-US" dirty="0" smtClean="0"/>
              <a:t> (Fig. 1.23). [Note that the outputs may vary based on the compiler you’re using.]</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6740299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4279"/>
            <a:ext cx="9144000" cy="3169444"/>
          </a:xfrm>
          <a:prstGeom prst="rect">
            <a:avLst/>
          </a:prstGeom>
          <a:noFill/>
          <a:ln>
            <a:noFill/>
          </a:ln>
        </p:spPr>
      </p:pic>
    </p:spTree>
    <p:extLst>
      <p:ext uri="{BB962C8B-B14F-4D97-AF65-F5344CB8AC3E}">
        <p14:creationId xmlns:p14="http://schemas.microsoft.com/office/powerpoint/2010/main" val="24646316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5: Entering Another Guess</a:t>
            </a:r>
          </a:p>
          <a:p>
            <a:pPr lvl="1"/>
            <a:r>
              <a:rPr lang="en-US" dirty="0" smtClean="0"/>
              <a:t>The application displays "Too high. Try again.", meaning that the value you entered is greater than the number the application chose as the correct guess (Fig. 1.23). </a:t>
            </a:r>
          </a:p>
          <a:p>
            <a:pPr lvl="1"/>
            <a:r>
              <a:rPr lang="en-US" dirty="0" smtClean="0"/>
              <a:t>At the next prompt, enter </a:t>
            </a:r>
            <a:r>
              <a:rPr lang="en-US" dirty="0" smtClean="0">
                <a:latin typeface="Consolas" panose="020B0609020204030204" pitchFamily="49" charset="0"/>
              </a:rPr>
              <a:t>250</a:t>
            </a:r>
            <a:r>
              <a:rPr lang="en-US" dirty="0" smtClean="0"/>
              <a:t> (Fig. 1.24). </a:t>
            </a:r>
          </a:p>
          <a:p>
            <a:pPr lvl="1"/>
            <a:r>
              <a:rPr lang="en-US" dirty="0" smtClean="0"/>
              <a:t>This time the application displays "Too low. Try again.", because the value you entered is less than the correct guess.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5519702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26394"/>
            <a:ext cx="9144000" cy="3605213"/>
          </a:xfrm>
          <a:prstGeom prst="rect">
            <a:avLst/>
          </a:prstGeom>
          <a:noFill/>
          <a:ln>
            <a:noFill/>
          </a:ln>
        </p:spPr>
      </p:pic>
    </p:spTree>
    <p:extLst>
      <p:ext uri="{BB962C8B-B14F-4D97-AF65-F5344CB8AC3E}">
        <p14:creationId xmlns:p14="http://schemas.microsoft.com/office/powerpoint/2010/main" val="30698862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6: Entering Additional Guesses</a:t>
            </a:r>
          </a:p>
          <a:p>
            <a:pPr lvl="1"/>
            <a:r>
              <a:rPr lang="en-US" dirty="0" smtClean="0"/>
              <a:t>Continue to play the game (Fig. 1.25) by entering values until you guess the correct number. </a:t>
            </a:r>
          </a:p>
          <a:p>
            <a:pPr lvl="1"/>
            <a:r>
              <a:rPr lang="en-US" dirty="0" smtClean="0"/>
              <a:t>When you guess correctly, the application displays "Excellent! You guessed the number."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6167084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38138" y="857250"/>
            <a:ext cx="8466535" cy="5143500"/>
          </a:xfrm>
          <a:prstGeom prst="rect">
            <a:avLst/>
          </a:prstGeom>
          <a:noFill/>
          <a:ln>
            <a:noFill/>
          </a:ln>
        </p:spPr>
      </p:pic>
    </p:spTree>
    <p:extLst>
      <p:ext uri="{BB962C8B-B14F-4D97-AF65-F5344CB8AC3E}">
        <p14:creationId xmlns:p14="http://schemas.microsoft.com/office/powerpoint/2010/main" val="32371599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7: Playing the Game Again or Exiting the Application</a:t>
            </a:r>
          </a:p>
          <a:p>
            <a:pPr lvl="1"/>
            <a:r>
              <a:rPr lang="en-US" dirty="0" smtClean="0"/>
              <a:t>After you guess the correct number, the application asks if you’d like to play another game. </a:t>
            </a:r>
          </a:p>
          <a:p>
            <a:pPr lvl="1"/>
            <a:r>
              <a:rPr lang="en-US" dirty="0" smtClean="0"/>
              <a:t>At the "Would you like to play again (y or n)?" prompt, entering the one character </a:t>
            </a:r>
            <a:r>
              <a:rPr lang="en-US" dirty="0" smtClean="0">
                <a:latin typeface="Consolas" panose="020B0609020204030204" pitchFamily="49" charset="0"/>
              </a:rPr>
              <a:t>y</a:t>
            </a:r>
            <a:r>
              <a:rPr lang="en-US" dirty="0" smtClean="0"/>
              <a:t> causes the application to choose a new number and displays the message "Please type your first guess." followed by a question-mark prompt so you can make your first guess in the new game. </a:t>
            </a:r>
          </a:p>
          <a:p>
            <a:pPr lvl="1"/>
            <a:r>
              <a:rPr lang="en-US" dirty="0" smtClean="0"/>
              <a:t>Entering the character </a:t>
            </a:r>
            <a:r>
              <a:rPr lang="en-US" dirty="0" smtClean="0">
                <a:latin typeface="Consolas" panose="020B0609020204030204" pitchFamily="49" charset="0"/>
              </a:rPr>
              <a:t>n</a:t>
            </a:r>
            <a:r>
              <a:rPr lang="en-US" dirty="0" smtClean="0"/>
              <a:t> ends the application, returns you to the shell and awaits your next command.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5008832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p>
        </p:txBody>
      </p:sp>
      <p:sp>
        <p:nvSpPr>
          <p:cNvPr id="3" name="Text Placeholder 2"/>
          <p:cNvSpPr>
            <a:spLocks noGrp="1"/>
          </p:cNvSpPr>
          <p:nvPr>
            <p:ph type="body" idx="1"/>
          </p:nvPr>
        </p:nvSpPr>
        <p:spPr/>
        <p:txBody>
          <a:bodyPr/>
          <a:lstStyle/>
          <a:p>
            <a:r>
              <a:rPr lang="en-US" dirty="0" smtClean="0"/>
              <a:t>Step 1: Checking Your Setup </a:t>
            </a:r>
          </a:p>
          <a:p>
            <a:pPr lvl="1"/>
            <a:r>
              <a:rPr lang="en-US" dirty="0" smtClean="0"/>
              <a:t>It’s important to read this book’s Before You Begin section to make sure that you’ve installed Apple’s </a:t>
            </a:r>
            <a:r>
              <a:rPr lang="en-US" dirty="0" err="1" smtClean="0"/>
              <a:t>Xcode</a:t>
            </a:r>
            <a:r>
              <a:rPr lang="en-US" dirty="0" smtClean="0"/>
              <a:t> IDE and copied the book’s examples to your hard drive correctly.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7949056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2: Launching </a:t>
            </a:r>
            <a:r>
              <a:rPr lang="en-US" dirty="0" err="1" smtClean="0"/>
              <a:t>Xcode</a:t>
            </a:r>
            <a:r>
              <a:rPr lang="en-US" dirty="0" smtClean="0"/>
              <a:t> </a:t>
            </a:r>
          </a:p>
          <a:p>
            <a:pPr lvl="1"/>
            <a:r>
              <a:rPr lang="en-US" dirty="0" smtClean="0"/>
              <a:t>Open a </a:t>
            </a:r>
            <a:r>
              <a:rPr lang="en-US" b="1" dirty="0" smtClean="0"/>
              <a:t>Finder</a:t>
            </a:r>
            <a:r>
              <a:rPr lang="en-US" dirty="0" smtClean="0"/>
              <a:t> window, select </a:t>
            </a:r>
            <a:r>
              <a:rPr lang="en-US" b="1" dirty="0" smtClean="0"/>
              <a:t>Applications</a:t>
            </a:r>
            <a:r>
              <a:rPr lang="en-US" dirty="0" smtClean="0"/>
              <a:t> and double click the </a:t>
            </a:r>
            <a:r>
              <a:rPr lang="en-US" b="1" dirty="0" err="1" smtClean="0"/>
              <a:t>Xcode</a:t>
            </a:r>
            <a:r>
              <a:rPr lang="en-US" dirty="0" smtClean="0"/>
              <a:t> icon. </a:t>
            </a:r>
          </a:p>
          <a:p>
            <a:pPr lvl="1"/>
            <a:r>
              <a:rPr lang="en-US" dirty="0" smtClean="0"/>
              <a:t>If this is your first time running </a:t>
            </a:r>
            <a:r>
              <a:rPr lang="en-US" dirty="0" err="1" smtClean="0"/>
              <a:t>Xcode</a:t>
            </a:r>
            <a:r>
              <a:rPr lang="en-US" dirty="0" smtClean="0"/>
              <a:t>, the </a:t>
            </a:r>
            <a:r>
              <a:rPr lang="en-US" b="1" dirty="0" smtClean="0"/>
              <a:t>Welcome to </a:t>
            </a:r>
            <a:r>
              <a:rPr lang="en-US" b="1" dirty="0" err="1" smtClean="0"/>
              <a:t>Xcode</a:t>
            </a:r>
            <a:r>
              <a:rPr lang="en-US" b="1" dirty="0" smtClean="0"/>
              <a:t> </a:t>
            </a:r>
            <a:r>
              <a:rPr lang="en-US" dirty="0" smtClean="0"/>
              <a:t>window will appear (Fig. 1.26). </a:t>
            </a:r>
          </a:p>
          <a:p>
            <a:pPr lvl="1"/>
            <a:r>
              <a:rPr lang="en-US" dirty="0" smtClean="0"/>
              <a:t>Close this window for now—you can access it any time by selecting </a:t>
            </a:r>
            <a:r>
              <a:rPr lang="en-US" b="1" dirty="0" smtClean="0"/>
              <a:t>Window &gt; Welcome to </a:t>
            </a:r>
            <a:r>
              <a:rPr lang="en-US" b="1" dirty="0" err="1" smtClean="0"/>
              <a:t>Xcode</a:t>
            </a: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8470711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957" y="533400"/>
            <a:ext cx="9174957" cy="5690713"/>
          </a:xfrm>
          <a:prstGeom prst="rect">
            <a:avLst/>
          </a:prstGeom>
          <a:noFill/>
          <a:ln>
            <a:noFill/>
          </a:ln>
        </p:spPr>
      </p:pic>
    </p:spTree>
    <p:extLst>
      <p:ext uri="{BB962C8B-B14F-4D97-AF65-F5344CB8AC3E}">
        <p14:creationId xmlns:p14="http://schemas.microsoft.com/office/powerpoint/2010/main" val="221741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a:t>
            </a:r>
          </a:p>
        </p:txBody>
      </p:sp>
      <p:sp>
        <p:nvSpPr>
          <p:cNvPr id="2662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Computers can perform calculations and make logical decisions phenomenally faster than human beings can. </a:t>
            </a:r>
          </a:p>
          <a:p>
            <a:pPr eaLnBrk="1" hangingPunct="1">
              <a:lnSpc>
                <a:spcPct val="90000"/>
              </a:lnSpc>
            </a:pPr>
            <a:r>
              <a:rPr lang="en-US" altLang="en-US" sz="2500" dirty="0" smtClean="0">
                <a:solidFill>
                  <a:srgbClr val="000000"/>
                </a:solidFill>
                <a:latin typeface="Cambria" panose="02040503050406030204" pitchFamily="18" charset="0"/>
              </a:rPr>
              <a:t>Today’s personal computers can perform billions of calculations in one second—more than a human can perform in a lifetime. </a:t>
            </a:r>
          </a:p>
          <a:p>
            <a:pPr eaLnBrk="1" hangingPunct="1">
              <a:lnSpc>
                <a:spcPct val="90000"/>
              </a:lnSpc>
            </a:pPr>
            <a:r>
              <a:rPr lang="en-US" altLang="en-US" sz="2500" i="1" dirty="0" smtClean="0">
                <a:solidFill>
                  <a:srgbClr val="000000"/>
                </a:solidFill>
                <a:latin typeface="Cambria" panose="02040503050406030204" pitchFamily="18" charset="0"/>
              </a:rPr>
              <a:t>Supercomputers </a:t>
            </a:r>
            <a:r>
              <a:rPr lang="en-US" altLang="en-US" sz="2500" dirty="0" smtClean="0">
                <a:solidFill>
                  <a:srgbClr val="000000"/>
                </a:solidFill>
                <a:latin typeface="Cambria" panose="02040503050406030204" pitchFamily="18" charset="0"/>
              </a:rPr>
              <a:t>are already performing </a:t>
            </a:r>
            <a:r>
              <a:rPr lang="en-US" altLang="en-US" sz="2500" i="1" dirty="0" smtClean="0">
                <a:solidFill>
                  <a:srgbClr val="000000"/>
                </a:solidFill>
                <a:latin typeface="Cambria" panose="02040503050406030204" pitchFamily="18" charset="0"/>
              </a:rPr>
              <a:t>thousands of trillions (quadrillions)</a:t>
            </a:r>
            <a:r>
              <a:rPr lang="en-US" altLang="en-US" sz="2500" dirty="0" smtClean="0">
                <a:solidFill>
                  <a:srgbClr val="000000"/>
                </a:solidFill>
                <a:latin typeface="Cambria" panose="02040503050406030204" pitchFamily="18" charset="0"/>
              </a:rPr>
              <a:t> of instructions per second! </a:t>
            </a:r>
          </a:p>
        </p:txBody>
      </p:sp>
      <p:sp>
        <p:nvSpPr>
          <p:cNvPr id="276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A project is a group of related files, such as the C++ source-code files that compose an application. </a:t>
            </a:r>
          </a:p>
          <a:p>
            <a:pPr lvl="1"/>
            <a:r>
              <a:rPr lang="en-US" dirty="0" smtClean="0"/>
              <a:t>The </a:t>
            </a:r>
            <a:r>
              <a:rPr lang="en-US" dirty="0" err="1" smtClean="0"/>
              <a:t>Xcode</a:t>
            </a:r>
            <a:r>
              <a:rPr lang="en-US" dirty="0" smtClean="0"/>
              <a:t> projects we created for this book’s examples are </a:t>
            </a:r>
            <a:r>
              <a:rPr lang="en-US" b="1" dirty="0" smtClean="0"/>
              <a:t>OS X Command Line Tool </a:t>
            </a:r>
            <a:r>
              <a:rPr lang="en-US" dirty="0" smtClean="0"/>
              <a:t>projects that you’ll execute directly in the IDE. To create a project:</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719409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Select </a:t>
            </a:r>
            <a:r>
              <a:rPr lang="en-US" b="1" dirty="0" smtClean="0"/>
              <a:t>File &gt; New &gt; Project…</a:t>
            </a:r>
            <a:r>
              <a:rPr lang="en-US" dirty="0" smtClean="0"/>
              <a:t>.</a:t>
            </a:r>
          </a:p>
          <a:p>
            <a:pPr lvl="1"/>
            <a:r>
              <a:rPr lang="en-US" dirty="0" smtClean="0"/>
              <a:t>In the </a:t>
            </a:r>
            <a:r>
              <a:rPr lang="en-US" b="1" dirty="0" smtClean="0"/>
              <a:t>OS X</a:t>
            </a:r>
            <a:r>
              <a:rPr lang="en-US" dirty="0" smtClean="0"/>
              <a:t> subcategory </a:t>
            </a:r>
            <a:r>
              <a:rPr lang="en-US" b="1" dirty="0" smtClean="0"/>
              <a:t>Application</a:t>
            </a:r>
            <a:r>
              <a:rPr lang="en-US" dirty="0" smtClean="0"/>
              <a:t>, select </a:t>
            </a:r>
            <a:r>
              <a:rPr lang="en-US" b="1" dirty="0" smtClean="0"/>
              <a:t>Command Line Tool</a:t>
            </a:r>
            <a:r>
              <a:rPr lang="en-US" dirty="0" smtClean="0"/>
              <a:t> and click </a:t>
            </a:r>
            <a:r>
              <a:rPr lang="en-US" b="1" dirty="0" smtClean="0"/>
              <a:t>Next</a:t>
            </a:r>
            <a:r>
              <a:rPr lang="en-US" dirty="0" smtClean="0"/>
              <a:t>.</a:t>
            </a:r>
          </a:p>
          <a:p>
            <a:pPr lvl="1"/>
            <a:r>
              <a:rPr lang="en-US" dirty="0" smtClean="0"/>
              <a:t>Provide a name for your project in the </a:t>
            </a:r>
            <a:r>
              <a:rPr lang="en-US" b="1" dirty="0" smtClean="0"/>
              <a:t>Product Name</a:t>
            </a:r>
            <a:r>
              <a:rPr lang="en-US" dirty="0" smtClean="0"/>
              <a:t> field—we specified </a:t>
            </a:r>
            <a:r>
              <a:rPr lang="en-US" dirty="0" smtClean="0">
                <a:latin typeface="Consolas" panose="020B0609020204030204" pitchFamily="49" charset="0"/>
              </a:rPr>
              <a:t>Guess Number</a:t>
            </a:r>
            <a:r>
              <a:rPr lang="en-US" dirty="0" smtClean="0"/>
              <a:t>.</a:t>
            </a:r>
          </a:p>
          <a:p>
            <a:pPr lvl="1"/>
            <a:r>
              <a:rPr lang="en-US" dirty="0" smtClean="0"/>
              <a:t>Ensure that the selected </a:t>
            </a:r>
            <a:r>
              <a:rPr lang="en-US" b="1" dirty="0" smtClean="0"/>
              <a:t>Language</a:t>
            </a:r>
            <a:r>
              <a:rPr lang="en-US" dirty="0" smtClean="0"/>
              <a:t> is </a:t>
            </a:r>
            <a:r>
              <a:rPr lang="en-US" b="1" dirty="0" smtClean="0"/>
              <a:t>C++</a:t>
            </a:r>
            <a:r>
              <a:rPr lang="en-US" dirty="0" smtClean="0"/>
              <a:t> and click </a:t>
            </a:r>
            <a:r>
              <a:rPr lang="en-US" b="1" dirty="0" smtClean="0"/>
              <a:t>Next</a:t>
            </a:r>
            <a:r>
              <a:rPr lang="en-US" dirty="0" smtClean="0"/>
              <a:t>. </a:t>
            </a:r>
          </a:p>
          <a:p>
            <a:pPr lvl="1"/>
            <a:r>
              <a:rPr lang="en-US" dirty="0" smtClean="0"/>
              <a:t>Specify where you want to store your project, then click </a:t>
            </a:r>
            <a:r>
              <a:rPr lang="en-US" b="1" dirty="0" smtClean="0"/>
              <a:t>Create</a:t>
            </a:r>
            <a:r>
              <a:rPr lang="en-US" dirty="0" smtClean="0"/>
              <a:t>. (See the Before You Begin section for information on configuring a project to use C++14.)</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6888072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Figure 1.27 shows the workspace window that appears after you create the project. </a:t>
            </a:r>
          </a:p>
          <a:p>
            <a:pPr lvl="1"/>
            <a:r>
              <a:rPr lang="en-US" dirty="0" smtClean="0"/>
              <a:t>By default, </a:t>
            </a:r>
            <a:r>
              <a:rPr lang="en-US" dirty="0" err="1" smtClean="0"/>
              <a:t>Xcode</a:t>
            </a:r>
            <a:r>
              <a:rPr lang="en-US" dirty="0" smtClean="0"/>
              <a:t> creates a </a:t>
            </a:r>
            <a:r>
              <a:rPr lang="en-US" dirty="0" smtClean="0">
                <a:latin typeface="Consolas" panose="020B0609020204030204" pitchFamily="49" charset="0"/>
              </a:rPr>
              <a:t>main.cpp</a:t>
            </a:r>
            <a:r>
              <a:rPr lang="en-US" dirty="0" smtClean="0"/>
              <a:t> source-code file containing a simple program that displays "Hello, World!". </a:t>
            </a:r>
          </a:p>
          <a:p>
            <a:pPr lvl="1"/>
            <a:r>
              <a:rPr lang="en-US" dirty="0" smtClean="0"/>
              <a:t>The window is divided into four main areas below the toolbar: the </a:t>
            </a:r>
            <a:r>
              <a:rPr lang="en-US" b="1" dirty="0" smtClean="0"/>
              <a:t>Navigator</a:t>
            </a:r>
            <a:r>
              <a:rPr lang="en-US" dirty="0" smtClean="0"/>
              <a:t> area, </a:t>
            </a:r>
            <a:r>
              <a:rPr lang="en-US" b="1" dirty="0" smtClean="0"/>
              <a:t>Editor</a:t>
            </a:r>
            <a:r>
              <a:rPr lang="en-US" dirty="0" smtClean="0"/>
              <a:t> area and </a:t>
            </a:r>
            <a:r>
              <a:rPr lang="en-US" b="1" dirty="0" smtClean="0"/>
              <a:t>Utilities</a:t>
            </a:r>
            <a:r>
              <a:rPr lang="en-US" dirty="0" smtClean="0"/>
              <a:t> area are displayed initially. We’ll explain momentarily how to display the </a:t>
            </a:r>
            <a:r>
              <a:rPr lang="en-US" b="1" dirty="0" smtClean="0"/>
              <a:t>Debug</a:t>
            </a:r>
            <a:r>
              <a:rPr lang="en-US" dirty="0" smtClean="0"/>
              <a:t> area in which you’ll run and interact with the program.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3993390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33400"/>
            <a:ext cx="9107055" cy="5925072"/>
          </a:xfrm>
          <a:prstGeom prst="rect">
            <a:avLst/>
          </a:prstGeom>
          <a:noFill/>
          <a:ln>
            <a:noFill/>
          </a:ln>
        </p:spPr>
      </p:pic>
    </p:spTree>
    <p:extLst>
      <p:ext uri="{BB962C8B-B14F-4D97-AF65-F5344CB8AC3E}">
        <p14:creationId xmlns:p14="http://schemas.microsoft.com/office/powerpoint/2010/main" val="29459976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At the left of the workspace window is the </a:t>
            </a:r>
            <a:r>
              <a:rPr lang="en-US" b="1" dirty="0" smtClean="0"/>
              <a:t>Navigator</a:t>
            </a:r>
            <a:r>
              <a:rPr lang="en-US" dirty="0" smtClean="0"/>
              <a:t> area. </a:t>
            </a:r>
          </a:p>
          <a:p>
            <a:r>
              <a:rPr lang="en-US" dirty="0" smtClean="0"/>
              <a:t>The </a:t>
            </a:r>
            <a:r>
              <a:rPr lang="en-US" b="1" dirty="0" smtClean="0"/>
              <a:t>Project</a:t>
            </a:r>
            <a:r>
              <a:rPr lang="en-US" dirty="0" smtClean="0"/>
              <a:t> navigator shows all the files and folders in your project.</a:t>
            </a:r>
          </a:p>
          <a:p>
            <a:r>
              <a:rPr lang="en-US" dirty="0" smtClean="0"/>
              <a:t>The Issue navigator shows you warnings and errors generated by the compiler.</a:t>
            </a:r>
          </a:p>
          <a:p>
            <a:r>
              <a:rPr lang="en-US" dirty="0" smtClean="0"/>
              <a:t>You choose which navigator to display by clicking the corresponding button above the </a:t>
            </a:r>
            <a:r>
              <a:rPr lang="en-US" b="1" dirty="0" smtClean="0"/>
              <a:t>Navigator</a:t>
            </a:r>
            <a:r>
              <a:rPr lang="en-US" dirty="0" smtClean="0"/>
              <a:t> area of the window.</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4699348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To the right of the </a:t>
            </a:r>
            <a:r>
              <a:rPr lang="en-US" b="1" dirty="0" smtClean="0"/>
              <a:t>Navigator</a:t>
            </a:r>
            <a:r>
              <a:rPr lang="en-US" dirty="0" smtClean="0"/>
              <a:t> area is the </a:t>
            </a:r>
            <a:r>
              <a:rPr lang="en-US" b="1" dirty="0" smtClean="0"/>
              <a:t>Editor</a:t>
            </a:r>
            <a:r>
              <a:rPr lang="en-US" dirty="0" smtClean="0"/>
              <a:t> area for editing source code. </a:t>
            </a:r>
          </a:p>
          <a:p>
            <a:pPr lvl="1"/>
            <a:r>
              <a:rPr lang="en-US" dirty="0" smtClean="0"/>
              <a:t>When you select a file in the </a:t>
            </a:r>
            <a:r>
              <a:rPr lang="en-US" b="1" dirty="0" smtClean="0"/>
              <a:t>Project</a:t>
            </a:r>
            <a:r>
              <a:rPr lang="en-US" dirty="0" smtClean="0"/>
              <a:t> navigator, the file’s contents are displayed in the </a:t>
            </a:r>
            <a:r>
              <a:rPr lang="en-US" b="1" dirty="0" smtClean="0"/>
              <a:t>Editor</a:t>
            </a:r>
            <a:r>
              <a:rPr lang="en-US" dirty="0" smtClean="0"/>
              <a:t> area. </a:t>
            </a:r>
          </a:p>
          <a:p>
            <a:r>
              <a:rPr lang="en-US" dirty="0" smtClean="0"/>
              <a:t>At the right side of the workspace window is the </a:t>
            </a:r>
            <a:r>
              <a:rPr lang="en-US" b="1" dirty="0" smtClean="0"/>
              <a:t>Utilities</a:t>
            </a:r>
            <a:r>
              <a:rPr lang="en-US" dirty="0" smtClean="0"/>
              <a:t> area, which you will not use in this book. </a:t>
            </a:r>
          </a:p>
          <a:p>
            <a:r>
              <a:rPr lang="en-US" dirty="0" smtClean="0"/>
              <a:t>The </a:t>
            </a:r>
            <a:r>
              <a:rPr lang="en-US" b="1" dirty="0" smtClean="0"/>
              <a:t>Debug</a:t>
            </a:r>
            <a:r>
              <a:rPr lang="en-US" dirty="0" smtClean="0"/>
              <a:t> area, when displayed, appears below the </a:t>
            </a:r>
            <a:r>
              <a:rPr lang="en-US" b="1" dirty="0" smtClean="0"/>
              <a:t>Editor</a:t>
            </a:r>
            <a:r>
              <a:rPr lang="en-US" dirty="0" smtClean="0"/>
              <a:t> area. </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2138106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The toolbar contains options for executing a program (Fig. 1.28(a)), a display area (Fig. 1.28(b)) to shows the progress of tasks executing in </a:t>
            </a:r>
            <a:r>
              <a:rPr lang="en-US" dirty="0" err="1" smtClean="0"/>
              <a:t>Xcode</a:t>
            </a:r>
            <a:r>
              <a:rPr lang="en-US" dirty="0" smtClean="0"/>
              <a:t> (such as the compilation status) and buttons (Fig. 1.28(c)) for hiding and showing areas in the workspace window.</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3318276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6200" y="539430"/>
            <a:ext cx="8305800" cy="6394770"/>
          </a:xfrm>
          <a:prstGeom prst="rect">
            <a:avLst/>
          </a:prstGeom>
          <a:noFill/>
          <a:ln>
            <a:noFill/>
          </a:ln>
        </p:spPr>
      </p:pic>
    </p:spTree>
    <p:extLst>
      <p:ext uri="{BB962C8B-B14F-4D97-AF65-F5344CB8AC3E}">
        <p14:creationId xmlns:p14="http://schemas.microsoft.com/office/powerpoint/2010/main" val="31781679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4: Deleting the main.cpp File from the Project</a:t>
            </a:r>
          </a:p>
          <a:p>
            <a:pPr lvl="1"/>
            <a:r>
              <a:rPr lang="en-US" dirty="0" smtClean="0"/>
              <a:t>You won’t use </a:t>
            </a:r>
            <a:r>
              <a:rPr lang="en-US" dirty="0" smtClean="0">
                <a:latin typeface="Consolas" panose="020B0609020204030204" pitchFamily="49" charset="0"/>
              </a:rPr>
              <a:t>main.cpp</a:t>
            </a:r>
            <a:r>
              <a:rPr lang="en-US" dirty="0" smtClean="0"/>
              <a:t> in this test-drive, so you should delete the file. </a:t>
            </a:r>
          </a:p>
          <a:p>
            <a:pPr lvl="1"/>
            <a:r>
              <a:rPr lang="en-US" dirty="0" smtClean="0"/>
              <a:t>In the </a:t>
            </a:r>
            <a:r>
              <a:rPr lang="en-US" b="1" dirty="0" smtClean="0"/>
              <a:t>Project</a:t>
            </a:r>
            <a:r>
              <a:rPr lang="en-US" dirty="0" smtClean="0"/>
              <a:t> navigator, right click the </a:t>
            </a:r>
            <a:r>
              <a:rPr lang="en-US" dirty="0" smtClean="0">
                <a:latin typeface="Consolas" panose="020B0609020204030204" pitchFamily="49" charset="0"/>
              </a:rPr>
              <a:t>main.cpp</a:t>
            </a:r>
            <a:r>
              <a:rPr lang="en-US" dirty="0" smtClean="0"/>
              <a:t> file and select </a:t>
            </a:r>
            <a:r>
              <a:rPr lang="en-US" b="1" dirty="0" smtClean="0"/>
              <a:t>Delete</a:t>
            </a:r>
            <a:r>
              <a:rPr lang="en-US" dirty="0" smtClean="0"/>
              <a:t>. </a:t>
            </a:r>
          </a:p>
          <a:p>
            <a:pPr lvl="1"/>
            <a:r>
              <a:rPr lang="en-US" dirty="0" smtClean="0"/>
              <a:t>In the dialog that appears, select </a:t>
            </a:r>
            <a:r>
              <a:rPr lang="en-US" b="1" dirty="0" smtClean="0"/>
              <a:t>Move to Trash </a:t>
            </a:r>
            <a:r>
              <a:rPr lang="en-US" dirty="0" smtClean="0"/>
              <a:t>to delete the file.</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0670010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5: Adding the GuessNumber.cpp File into the Project</a:t>
            </a:r>
          </a:p>
          <a:p>
            <a:pPr lvl="1"/>
            <a:r>
              <a:rPr lang="en-US" dirty="0" smtClean="0"/>
              <a:t>Add </a:t>
            </a:r>
            <a:r>
              <a:rPr lang="en-US" dirty="0" smtClean="0">
                <a:latin typeface="Consolas" panose="020B0609020204030204" pitchFamily="49" charset="0"/>
              </a:rPr>
              <a:t>GuessNumber.cpp</a:t>
            </a:r>
            <a:r>
              <a:rPr lang="en-US" dirty="0" smtClean="0"/>
              <a:t> to the project. </a:t>
            </a:r>
          </a:p>
          <a:p>
            <a:pPr lvl="1"/>
            <a:r>
              <a:rPr lang="en-US" dirty="0" smtClean="0"/>
              <a:t>In a </a:t>
            </a:r>
            <a:r>
              <a:rPr lang="en-US" b="1" dirty="0" smtClean="0"/>
              <a:t>Finder</a:t>
            </a:r>
            <a:r>
              <a:rPr lang="en-US" dirty="0" smtClean="0"/>
              <a:t> window, open the </a:t>
            </a:r>
            <a:r>
              <a:rPr lang="en-US" dirty="0" smtClean="0">
                <a:latin typeface="Consolas" panose="020B0609020204030204" pitchFamily="49" charset="0"/>
              </a:rPr>
              <a:t>ch01</a:t>
            </a:r>
            <a:r>
              <a:rPr lang="en-US" dirty="0" smtClean="0"/>
              <a:t> folder in the book’s </a:t>
            </a:r>
            <a:r>
              <a:rPr lang="en-US" dirty="0" smtClean="0">
                <a:latin typeface="Consolas" panose="020B0609020204030204" pitchFamily="49" charset="0"/>
              </a:rPr>
              <a:t>examples</a:t>
            </a:r>
            <a:r>
              <a:rPr lang="en-US" dirty="0" smtClean="0"/>
              <a:t> folder, then drag </a:t>
            </a:r>
            <a:r>
              <a:rPr lang="en-US" dirty="0" smtClean="0">
                <a:latin typeface="Consolas" panose="020B0609020204030204" pitchFamily="49" charset="0"/>
              </a:rPr>
              <a:t>GuessNumber.cpp</a:t>
            </a:r>
            <a:r>
              <a:rPr lang="en-US" dirty="0" smtClean="0"/>
              <a:t> onto the </a:t>
            </a:r>
            <a:r>
              <a:rPr lang="en-US" b="1" dirty="0" smtClean="0"/>
              <a:t>Guess Number </a:t>
            </a:r>
            <a:r>
              <a:rPr lang="en-US" dirty="0" smtClean="0"/>
              <a:t>folder in the </a:t>
            </a:r>
            <a:r>
              <a:rPr lang="en-US" b="1" dirty="0" smtClean="0"/>
              <a:t>Project</a:t>
            </a:r>
            <a:r>
              <a:rPr lang="en-US" dirty="0" smtClean="0"/>
              <a:t> navigator. </a:t>
            </a:r>
            <a:endParaRPr lang="en-US" dirty="0"/>
          </a:p>
          <a:p>
            <a:pPr lvl="1"/>
            <a:r>
              <a:rPr lang="en-US" dirty="0" smtClean="0"/>
              <a:t>In the dialog that appears, ensure that </a:t>
            </a:r>
            <a:r>
              <a:rPr lang="en-US" b="1" dirty="0" smtClean="0"/>
              <a:t>Copy items if needed </a:t>
            </a:r>
            <a:r>
              <a:rPr lang="en-US" dirty="0" smtClean="0"/>
              <a:t>is checked, then click </a:t>
            </a:r>
            <a:r>
              <a:rPr lang="en-US" b="1" dirty="0" smtClean="0"/>
              <a:t>Finish</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400104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a:t>
            </a:r>
          </a:p>
        </p:txBody>
      </p:sp>
      <p:sp>
        <p:nvSpPr>
          <p:cNvPr id="2662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Computers process data</a:t>
            </a:r>
            <a:r>
              <a:rPr lang="en-US" altLang="en-US" sz="2500" i="1" dirty="0" smtClean="0">
                <a:solidFill>
                  <a:srgbClr val="000000"/>
                </a:solidFill>
                <a:latin typeface="Cambria" panose="02040503050406030204" pitchFamily="18" charset="0"/>
              </a:rPr>
              <a:t> </a:t>
            </a:r>
            <a:r>
              <a:rPr lang="en-US" altLang="en-US" sz="2500" dirty="0" smtClean="0">
                <a:solidFill>
                  <a:srgbClr val="000000"/>
                </a:solidFill>
                <a:latin typeface="Cambria" panose="02040503050406030204" pitchFamily="18" charset="0"/>
              </a:rPr>
              <a:t>under the control of sequences of instructions called </a:t>
            </a:r>
            <a:r>
              <a:rPr lang="en-US" altLang="en-US" sz="2500" dirty="0" smtClean="0">
                <a:solidFill>
                  <a:srgbClr val="0000FF"/>
                </a:solidFill>
                <a:latin typeface="Cambria" panose="02040503050406030204" pitchFamily="18" charset="0"/>
              </a:rPr>
              <a:t>computer programs</a:t>
            </a:r>
            <a:r>
              <a:rPr lang="en-US" altLang="en-US" sz="2500" dirty="0" smtClean="0">
                <a:solidFill>
                  <a:srgbClr val="000000"/>
                </a:solidFill>
                <a:latin typeface="Cambria" panose="02040503050406030204" pitchFamily="18" charset="0"/>
              </a:rPr>
              <a:t>. </a:t>
            </a:r>
          </a:p>
          <a:p>
            <a:pPr eaLnBrk="1" hangingPunct="1">
              <a:lnSpc>
                <a:spcPct val="90000"/>
              </a:lnSpc>
            </a:pPr>
            <a:r>
              <a:rPr lang="en-US" altLang="en-US" sz="2500" dirty="0" smtClean="0">
                <a:solidFill>
                  <a:srgbClr val="000000"/>
                </a:solidFill>
                <a:latin typeface="Cambria" panose="02040503050406030204" pitchFamily="18" charset="0"/>
              </a:rPr>
              <a:t>These programs guide the computer through ordered actions specified by people called computer</a:t>
            </a:r>
            <a:r>
              <a:rPr lang="en-US" altLang="en-US" sz="2500" i="1" dirty="0" smtClean="0">
                <a:solidFill>
                  <a:srgbClr val="000000"/>
                </a:solidFill>
                <a:latin typeface="Cambria" panose="02040503050406030204" pitchFamily="18" charset="0"/>
              </a:rPr>
              <a:t> </a:t>
            </a:r>
            <a:r>
              <a:rPr lang="en-US" altLang="en-US" sz="2500" dirty="0" smtClean="0">
                <a:solidFill>
                  <a:srgbClr val="0000FF"/>
                </a:solidFill>
                <a:latin typeface="Cambria" panose="02040503050406030204" pitchFamily="18" charset="0"/>
              </a:rPr>
              <a:t>programmers</a:t>
            </a:r>
            <a:r>
              <a:rPr lang="en-US" altLang="en-US" sz="2500" i="1" dirty="0" smtClean="0">
                <a:solidFill>
                  <a:srgbClr val="000000"/>
                </a:solidFill>
                <a:latin typeface="Cambria" panose="02040503050406030204" pitchFamily="18" charset="0"/>
              </a:rPr>
              <a:t>. </a:t>
            </a:r>
          </a:p>
          <a:p>
            <a:pPr eaLnBrk="1" hangingPunct="1">
              <a:lnSpc>
                <a:spcPct val="90000"/>
              </a:lnSpc>
            </a:pPr>
            <a:r>
              <a:rPr lang="en-US" altLang="en-US" sz="2500" dirty="0" smtClean="0">
                <a:solidFill>
                  <a:srgbClr val="000000"/>
                </a:solidFill>
                <a:latin typeface="Cambria" panose="02040503050406030204" pitchFamily="18" charset="0"/>
              </a:rPr>
              <a:t>The programs that run on a computer are referred to as </a:t>
            </a:r>
            <a:r>
              <a:rPr lang="en-US" altLang="en-US" sz="2500" dirty="0" smtClean="0">
                <a:solidFill>
                  <a:srgbClr val="0000FF"/>
                </a:solidFill>
                <a:latin typeface="Cambria" panose="02040503050406030204" pitchFamily="18" charset="0"/>
              </a:rPr>
              <a:t>software</a:t>
            </a:r>
            <a:r>
              <a:rPr lang="en-US" altLang="en-US" sz="2500" i="1" dirty="0" smtClean="0">
                <a:solidFill>
                  <a:srgbClr val="000000"/>
                </a:solidFill>
                <a:latin typeface="Cambria" panose="02040503050406030204" pitchFamily="18" charset="0"/>
              </a:rPr>
              <a:t>. </a:t>
            </a:r>
          </a:p>
          <a:p>
            <a:pPr eaLnBrk="1" hangingPunct="1">
              <a:lnSpc>
                <a:spcPct val="90000"/>
              </a:lnSpc>
            </a:pPr>
            <a:r>
              <a:rPr lang="en-US" altLang="en-US" sz="2500" dirty="0" smtClean="0">
                <a:solidFill>
                  <a:srgbClr val="000000"/>
                </a:solidFill>
                <a:latin typeface="Cambria" panose="02040503050406030204" pitchFamily="18" charset="0"/>
              </a:rPr>
              <a:t>You’ll learn a key programming methodology that’s enhancing programmer productivity, thereby reducing software-development costs—</a:t>
            </a:r>
            <a:r>
              <a:rPr lang="en-US" altLang="en-US" sz="2500" i="1" dirty="0" smtClean="0">
                <a:solidFill>
                  <a:srgbClr val="000000"/>
                </a:solidFill>
                <a:latin typeface="Cambria" panose="02040503050406030204" pitchFamily="18" charset="0"/>
              </a:rPr>
              <a:t>object-oriented programming.</a:t>
            </a:r>
          </a:p>
        </p:txBody>
      </p:sp>
      <p:sp>
        <p:nvSpPr>
          <p:cNvPr id="276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34644202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6: Compiling and Running the Project</a:t>
            </a:r>
          </a:p>
          <a:p>
            <a:pPr lvl="1"/>
            <a:r>
              <a:rPr lang="en-US" dirty="0" smtClean="0"/>
              <a:t>To compile and run the project so you can test-drive the application, click the run button at the left side of </a:t>
            </a:r>
            <a:r>
              <a:rPr lang="en-US" dirty="0" err="1" smtClean="0"/>
              <a:t>Xcode’s</a:t>
            </a:r>
            <a:r>
              <a:rPr lang="en-US" dirty="0" smtClean="0"/>
              <a:t> toolbar. </a:t>
            </a:r>
          </a:p>
          <a:p>
            <a:pPr lvl="1"/>
            <a:r>
              <a:rPr lang="en-US" dirty="0" smtClean="0"/>
              <a:t>If the program compiles correctly, </a:t>
            </a:r>
            <a:r>
              <a:rPr lang="en-US" dirty="0" err="1" smtClean="0"/>
              <a:t>Xcode</a:t>
            </a:r>
            <a:r>
              <a:rPr lang="en-US" dirty="0" smtClean="0"/>
              <a:t> opens the </a:t>
            </a:r>
            <a:r>
              <a:rPr lang="en-US" b="1" dirty="0" smtClean="0"/>
              <a:t>Debug</a:t>
            </a:r>
            <a:r>
              <a:rPr lang="en-US" dirty="0" smtClean="0"/>
              <a:t> area (at the bottom of the </a:t>
            </a:r>
            <a:r>
              <a:rPr lang="en-US" b="1" dirty="0" smtClean="0"/>
              <a:t>Editor</a:t>
            </a:r>
            <a:r>
              <a:rPr lang="en-US" dirty="0" smtClean="0"/>
              <a:t> area) and executes the program in the right half of the </a:t>
            </a:r>
            <a:r>
              <a:rPr lang="en-US" b="1" dirty="0" smtClean="0"/>
              <a:t>Debug</a:t>
            </a:r>
            <a:r>
              <a:rPr lang="en-US" dirty="0" smtClean="0"/>
              <a:t> area (Fig. 1.29). </a:t>
            </a:r>
          </a:p>
          <a:p>
            <a:pPr lvl="1"/>
            <a:r>
              <a:rPr lang="en-US" dirty="0" smtClean="0"/>
              <a:t>The application displays "Please type your first guess.", then displays a question mark (?) as a prompt on the next line.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2470009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06154"/>
            <a:ext cx="9144000" cy="3645694"/>
          </a:xfrm>
          <a:prstGeom prst="rect">
            <a:avLst/>
          </a:prstGeom>
          <a:noFill/>
          <a:ln>
            <a:noFill/>
          </a:ln>
        </p:spPr>
      </p:pic>
    </p:spTree>
    <p:extLst>
      <p:ext uri="{BB962C8B-B14F-4D97-AF65-F5344CB8AC3E}">
        <p14:creationId xmlns:p14="http://schemas.microsoft.com/office/powerpoint/2010/main" val="9377980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7: Entering Your First Guess</a:t>
            </a:r>
          </a:p>
          <a:p>
            <a:pPr lvl="1"/>
            <a:r>
              <a:rPr lang="en-US" dirty="0" smtClean="0"/>
              <a:t>Click in the </a:t>
            </a:r>
            <a:r>
              <a:rPr lang="en-US" b="1" dirty="0" smtClean="0"/>
              <a:t>Debug</a:t>
            </a:r>
            <a:r>
              <a:rPr lang="en-US" dirty="0" smtClean="0"/>
              <a:t> area, then type </a:t>
            </a:r>
            <a:r>
              <a:rPr lang="en-US" dirty="0" smtClean="0">
                <a:latin typeface="Consolas" panose="020B0609020204030204" pitchFamily="49" charset="0"/>
              </a:rPr>
              <a:t>500</a:t>
            </a:r>
            <a:r>
              <a:rPr lang="en-US" dirty="0" smtClean="0"/>
              <a:t> and press </a:t>
            </a:r>
            <a:r>
              <a:rPr lang="en-US" i="1" dirty="0" smtClean="0"/>
              <a:t>Return</a:t>
            </a:r>
            <a:r>
              <a:rPr lang="en-US" dirty="0" smtClean="0"/>
              <a:t>. </a:t>
            </a:r>
          </a:p>
          <a:p>
            <a:pPr lvl="1"/>
            <a:r>
              <a:rPr lang="en-US" dirty="0" smtClean="0"/>
              <a:t>The application displays "Too low. Try again." (Fig. 1.30), meaning that the value you entered is less than the number the application chose as the correct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6235210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8307"/>
            <a:ext cx="9144000" cy="3480197"/>
          </a:xfrm>
          <a:prstGeom prst="rect">
            <a:avLst/>
          </a:prstGeom>
          <a:noFill/>
          <a:ln>
            <a:noFill/>
          </a:ln>
        </p:spPr>
      </p:pic>
    </p:spTree>
    <p:extLst>
      <p:ext uri="{BB962C8B-B14F-4D97-AF65-F5344CB8AC3E}">
        <p14:creationId xmlns:p14="http://schemas.microsoft.com/office/powerpoint/2010/main" val="37520976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8: Entering Another Guess</a:t>
            </a:r>
          </a:p>
          <a:p>
            <a:pPr lvl="1"/>
            <a:r>
              <a:rPr lang="en-US" dirty="0" smtClean="0"/>
              <a:t>At the next prompt, enter </a:t>
            </a:r>
            <a:r>
              <a:rPr lang="en-US" dirty="0" smtClean="0">
                <a:latin typeface="Consolas" panose="020B0609020204030204" pitchFamily="49" charset="0"/>
              </a:rPr>
              <a:t>750</a:t>
            </a:r>
            <a:r>
              <a:rPr lang="en-US" dirty="0" smtClean="0"/>
              <a:t> (Fig. 1.31). </a:t>
            </a:r>
          </a:p>
          <a:p>
            <a:pPr lvl="1"/>
            <a:r>
              <a:rPr lang="en-US" dirty="0" smtClean="0"/>
              <a:t>The application displays "Too low. Try again.", because the value you entered once again is less than the correct guess.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5491937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9713"/>
            <a:ext cx="9144000" cy="3837385"/>
          </a:xfrm>
          <a:prstGeom prst="rect">
            <a:avLst/>
          </a:prstGeom>
          <a:noFill/>
          <a:ln>
            <a:noFill/>
          </a:ln>
        </p:spPr>
      </p:pic>
    </p:spTree>
    <p:extLst>
      <p:ext uri="{BB962C8B-B14F-4D97-AF65-F5344CB8AC3E}">
        <p14:creationId xmlns:p14="http://schemas.microsoft.com/office/powerpoint/2010/main" val="30377047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9: Entering Additional Guesses</a:t>
            </a:r>
          </a:p>
          <a:p>
            <a:pPr lvl="1"/>
            <a:r>
              <a:rPr lang="en-US" dirty="0" smtClean="0"/>
              <a:t>Continue to play the game (Fig. 1.32) by entering values until you guess the correct number. </a:t>
            </a:r>
          </a:p>
          <a:p>
            <a:pPr lvl="1"/>
            <a:r>
              <a:rPr lang="en-US" dirty="0" smtClean="0"/>
              <a:t>When you guess correctly, the application displays "Excellent! You guessed the number."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8694558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03685"/>
            <a:ext cx="9144000" cy="5049440"/>
          </a:xfrm>
          <a:prstGeom prst="rect">
            <a:avLst/>
          </a:prstGeom>
          <a:noFill/>
          <a:ln>
            <a:noFill/>
          </a:ln>
        </p:spPr>
      </p:pic>
    </p:spTree>
    <p:extLst>
      <p:ext uri="{BB962C8B-B14F-4D97-AF65-F5344CB8AC3E}">
        <p14:creationId xmlns:p14="http://schemas.microsoft.com/office/powerpoint/2010/main" val="5724432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a:solidFill>
                  <a:srgbClr val="00B050"/>
                </a:solidFill>
                <a:latin typeface="Arial"/>
              </a:rPr>
              <a:t>1.10.3 Compiling and Running with </a:t>
            </a:r>
            <a:r>
              <a:rPr lang="en-US" sz="3200" dirty="0" err="1">
                <a:solidFill>
                  <a:srgbClr val="00B050"/>
                </a:solidFill>
                <a:latin typeface="Arial"/>
              </a:rPr>
              <a:t>Xcode</a:t>
            </a:r>
            <a:r>
              <a:rPr lang="en-US" sz="3200" dirty="0">
                <a:solidFill>
                  <a:srgbClr val="00B050"/>
                </a:solidFill>
                <a:latin typeface="Arial"/>
              </a:rPr>
              <a:t> on Mac OS X</a:t>
            </a:r>
          </a:p>
        </p:txBody>
      </p:sp>
      <p:sp>
        <p:nvSpPr>
          <p:cNvPr id="3" name="Text Placeholder 2"/>
          <p:cNvSpPr>
            <a:spLocks noGrp="1"/>
          </p:cNvSpPr>
          <p:nvPr>
            <p:ph type="body" idx="1"/>
          </p:nvPr>
        </p:nvSpPr>
        <p:spPr/>
        <p:txBody>
          <a:bodyPr/>
          <a:lstStyle/>
          <a:p>
            <a:r>
              <a:rPr lang="en-US" dirty="0" smtClean="0"/>
              <a:t>Playing the Game Again or Exiting the Application</a:t>
            </a:r>
          </a:p>
          <a:p>
            <a:pPr lvl="1"/>
            <a:r>
              <a:rPr lang="en-US" dirty="0" smtClean="0"/>
              <a:t>After you guess the correct number, the application asks if you’d like to play another game. </a:t>
            </a:r>
          </a:p>
          <a:p>
            <a:pPr lvl="1"/>
            <a:r>
              <a:rPr lang="en-US" dirty="0" smtClean="0"/>
              <a:t>At the "Would you like to play again (y or n)?" prompt, entering the character </a:t>
            </a:r>
            <a:r>
              <a:rPr lang="en-US" dirty="0" smtClean="0">
                <a:latin typeface="Consolas" panose="020B0609020204030204" pitchFamily="49" charset="0"/>
              </a:rPr>
              <a:t>y</a:t>
            </a:r>
            <a:r>
              <a:rPr lang="en-US" dirty="0" smtClean="0"/>
              <a:t> causes the application to choose a new number and displays the message "Please type your first guess." followed by a question-mark prompt so you can make your first guess in the new game. </a:t>
            </a:r>
          </a:p>
          <a:p>
            <a:pPr lvl="1"/>
            <a:r>
              <a:rPr lang="en-US" dirty="0" smtClean="0"/>
              <a:t>Entering the character </a:t>
            </a:r>
            <a:r>
              <a:rPr lang="en-US" dirty="0" smtClean="0">
                <a:latin typeface="Consolas" panose="020B0609020204030204" pitchFamily="49" charset="0"/>
              </a:rPr>
              <a:t>n</a:t>
            </a:r>
            <a:r>
              <a:rPr lang="en-US" dirty="0" smtClean="0"/>
              <a:t> terminates the application. Each time you execute this application from the beginning (Step 6), it will choose the same numbers for you to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5740320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1.11  Operating Systems</a:t>
            </a:r>
          </a:p>
        </p:txBody>
      </p:sp>
      <p:sp>
        <p:nvSpPr>
          <p:cNvPr id="3" name="Text Placeholder 2"/>
          <p:cNvSpPr>
            <a:spLocks noGrp="1"/>
          </p:cNvSpPr>
          <p:nvPr>
            <p:ph type="body" idx="1"/>
          </p:nvPr>
        </p:nvSpPr>
        <p:spPr/>
        <p:txBody>
          <a:bodyPr>
            <a:normAutofit lnSpcReduction="10000"/>
          </a:bodyPr>
          <a:lstStyle/>
          <a:p>
            <a:pPr eaLnBrk="1" hangingPunct="1">
              <a:lnSpc>
                <a:spcPct val="90000"/>
              </a:lnSpc>
              <a:defRPr/>
            </a:pPr>
            <a:r>
              <a:rPr lang="en-US" dirty="0" smtClean="0">
                <a:solidFill>
                  <a:srgbClr val="0000FF"/>
                </a:solidFill>
                <a:latin typeface="Cambria" panose="02040503050406030204" pitchFamily="18" charset="0"/>
              </a:rPr>
              <a:t>Operating systems</a:t>
            </a:r>
            <a:r>
              <a:rPr lang="en-US" dirty="0" smtClean="0">
                <a:solidFill>
                  <a:srgbClr val="000000"/>
                </a:solidFill>
                <a:latin typeface="Cambria" panose="02040503050406030204" pitchFamily="18" charset="0"/>
              </a:rPr>
              <a:t> </a:t>
            </a:r>
          </a:p>
          <a:p>
            <a:pPr lvl="1" eaLnBrk="1" hangingPunct="1">
              <a:lnSpc>
                <a:spcPct val="90000"/>
              </a:lnSpc>
              <a:defRPr/>
            </a:pPr>
            <a:r>
              <a:rPr lang="en-US" dirty="0" smtClean="0">
                <a:solidFill>
                  <a:srgbClr val="000000"/>
                </a:solidFill>
                <a:latin typeface="Cambria" panose="02040503050406030204" pitchFamily="18" charset="0"/>
              </a:rPr>
              <a:t>Software systems that make using computers more convenient for users, application developers and system administrators. </a:t>
            </a:r>
          </a:p>
          <a:p>
            <a:pPr lvl="1" eaLnBrk="1" hangingPunct="1">
              <a:lnSpc>
                <a:spcPct val="90000"/>
              </a:lnSpc>
              <a:defRPr/>
            </a:pPr>
            <a:r>
              <a:rPr lang="en-US" dirty="0" smtClean="0">
                <a:solidFill>
                  <a:srgbClr val="000000"/>
                </a:solidFill>
                <a:latin typeface="Cambria" panose="02040503050406030204" pitchFamily="18" charset="0"/>
              </a:rPr>
              <a:t>Provide services that allow each application to execute safely, efficiently and </a:t>
            </a:r>
            <a:r>
              <a:rPr lang="en-US" i="1" dirty="0" smtClean="0">
                <a:solidFill>
                  <a:srgbClr val="000000"/>
                </a:solidFill>
                <a:latin typeface="Cambria" panose="02040503050406030204" pitchFamily="18" charset="0"/>
              </a:rPr>
              <a:t>concurrently</a:t>
            </a:r>
            <a:r>
              <a:rPr lang="en-US" dirty="0" smtClean="0">
                <a:solidFill>
                  <a:srgbClr val="000000"/>
                </a:solidFill>
                <a:latin typeface="Cambria" panose="02040503050406030204" pitchFamily="18" charset="0"/>
              </a:rPr>
              <a:t> (i.e., in parallel) with other applications. </a:t>
            </a:r>
          </a:p>
          <a:p>
            <a:pPr lvl="1" eaLnBrk="1" hangingPunct="1">
              <a:lnSpc>
                <a:spcPct val="90000"/>
              </a:lnSpc>
              <a:defRPr/>
            </a:pPr>
            <a:r>
              <a:rPr lang="en-US" dirty="0" smtClean="0">
                <a:solidFill>
                  <a:srgbClr val="000000"/>
                </a:solidFill>
                <a:latin typeface="Cambria" panose="02040503050406030204" pitchFamily="18" charset="0"/>
              </a:rPr>
              <a:t>The software that contains the core components of the operating system is called the </a:t>
            </a:r>
            <a:r>
              <a:rPr lang="en-US" dirty="0" smtClean="0">
                <a:solidFill>
                  <a:srgbClr val="0000FF"/>
                </a:solidFill>
                <a:latin typeface="Cambria" panose="02040503050406030204" pitchFamily="18" charset="0"/>
              </a:rPr>
              <a:t>kernel</a:t>
            </a:r>
            <a:r>
              <a:rPr lang="en-US" dirty="0" smtClean="0">
                <a:solidFill>
                  <a:srgbClr val="000000"/>
                </a:solidFill>
                <a:latin typeface="Cambria" panose="02040503050406030204" pitchFamily="18" charset="0"/>
              </a:rPr>
              <a:t>. </a:t>
            </a:r>
          </a:p>
          <a:p>
            <a:pPr lvl="1" eaLnBrk="1" hangingPunct="1">
              <a:lnSpc>
                <a:spcPct val="90000"/>
              </a:lnSpc>
              <a:defRPr/>
            </a:pPr>
            <a:r>
              <a:rPr lang="en-US" dirty="0" smtClean="0">
                <a:solidFill>
                  <a:srgbClr val="000000"/>
                </a:solidFill>
                <a:latin typeface="Cambria" panose="02040503050406030204" pitchFamily="18" charset="0"/>
              </a:rPr>
              <a:t>Popular desktop operating systems include Linux, Windows  and OS X (formerly called Mac OS X). </a:t>
            </a:r>
          </a:p>
          <a:p>
            <a:pPr lvl="1" eaLnBrk="1" hangingPunct="1">
              <a:lnSpc>
                <a:spcPct val="90000"/>
              </a:lnSpc>
              <a:defRPr/>
            </a:pPr>
            <a:r>
              <a:rPr lang="en-US" dirty="0" smtClean="0">
                <a:solidFill>
                  <a:srgbClr val="000000"/>
                </a:solidFill>
                <a:latin typeface="Cambria" panose="02040503050406030204" pitchFamily="18" charset="0"/>
              </a:rPr>
              <a:t>Popular mobile operating systems used in smartphones and tablets include Google’s Android, Apple’s iOS and Windows 10 Mobile. </a:t>
            </a:r>
          </a:p>
        </p:txBody>
      </p:sp>
      <p:sp>
        <p:nvSpPr>
          <p:cNvPr id="6758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 (Cont.)</a:t>
            </a:r>
          </a:p>
        </p:txBody>
      </p:sp>
      <p:sp>
        <p:nvSpPr>
          <p:cNvPr id="27651" name="Text Placeholder 2"/>
          <p:cNvSpPr>
            <a:spLocks noGrp="1"/>
          </p:cNvSpPr>
          <p:nvPr>
            <p:ph type="body" idx="1"/>
          </p:nvPr>
        </p:nvSpPr>
        <p:spPr/>
        <p:txBody>
          <a:bodyPr/>
          <a:lstStyle/>
          <a:p>
            <a:pPr eaLnBrk="1" hangingPunct="1">
              <a:lnSpc>
                <a:spcPct val="90000"/>
              </a:lnSpc>
            </a:pPr>
            <a:endParaRPr lang="en-US" altLang="en-US" sz="2500" i="1" dirty="0" smtClean="0">
              <a:solidFill>
                <a:srgbClr val="000000"/>
              </a:solidFill>
              <a:latin typeface="Cambria" panose="02040503050406030204" pitchFamily="18" charset="0"/>
            </a:endParaRPr>
          </a:p>
          <a:p>
            <a:pPr eaLnBrk="1" hangingPunct="1">
              <a:lnSpc>
                <a:spcPct val="90000"/>
              </a:lnSpc>
            </a:pPr>
            <a:r>
              <a:rPr lang="en-US" altLang="en-US" sz="2400" dirty="0" smtClean="0">
                <a:solidFill>
                  <a:srgbClr val="000000"/>
                </a:solidFill>
                <a:latin typeface="Cambria" panose="02040503050406030204" pitchFamily="18" charset="0"/>
              </a:rPr>
              <a:t>A computer consists of various devices referred to as </a:t>
            </a:r>
            <a:r>
              <a:rPr lang="en-US" altLang="en-US" sz="2400" dirty="0" smtClean="0">
                <a:solidFill>
                  <a:srgbClr val="0000FF"/>
                </a:solidFill>
                <a:latin typeface="Cambria" panose="02040503050406030204" pitchFamily="18" charset="0"/>
              </a:rPr>
              <a:t>hardware</a:t>
            </a:r>
          </a:p>
          <a:p>
            <a:pPr lvl="1" eaLnBrk="1" hangingPunct="1">
              <a:lnSpc>
                <a:spcPct val="90000"/>
              </a:lnSpc>
            </a:pPr>
            <a:r>
              <a:rPr lang="en-US" altLang="en-US" sz="2100" dirty="0" smtClean="0">
                <a:solidFill>
                  <a:srgbClr val="000000"/>
                </a:solidFill>
                <a:latin typeface="Cambria" panose="02040503050406030204" pitchFamily="18" charset="0"/>
              </a:rPr>
              <a:t> (e.g., the keyboard, screen, mouse, hard disks, memory, DVD drives and processing units)</a:t>
            </a:r>
            <a:r>
              <a:rPr lang="en-US" altLang="en-US" sz="2100" i="1" dirty="0" smtClean="0">
                <a:solidFill>
                  <a:srgbClr val="000000"/>
                </a:solidFill>
                <a:latin typeface="Cambria" panose="02040503050406030204" pitchFamily="18" charset="0"/>
              </a:rPr>
              <a:t>. </a:t>
            </a:r>
          </a:p>
          <a:p>
            <a:pPr eaLnBrk="1" hangingPunct="1">
              <a:lnSpc>
                <a:spcPct val="90000"/>
              </a:lnSpc>
            </a:pPr>
            <a:r>
              <a:rPr lang="en-US" altLang="en-US" sz="2400" dirty="0" smtClean="0">
                <a:solidFill>
                  <a:srgbClr val="000000"/>
                </a:solidFill>
                <a:latin typeface="Cambria" panose="02040503050406030204" pitchFamily="18" charset="0"/>
              </a:rPr>
              <a:t>Computing costs are </a:t>
            </a:r>
            <a:r>
              <a:rPr lang="en-US" altLang="en-US" sz="2400" i="1" dirty="0" smtClean="0">
                <a:solidFill>
                  <a:srgbClr val="000000"/>
                </a:solidFill>
                <a:latin typeface="Cambria" panose="02040503050406030204" pitchFamily="18" charset="0"/>
              </a:rPr>
              <a:t>dropping dramatically</a:t>
            </a:r>
            <a:r>
              <a:rPr lang="en-US" altLang="en-US" sz="2400" dirty="0" smtClean="0">
                <a:solidFill>
                  <a:srgbClr val="000000"/>
                </a:solidFill>
                <a:latin typeface="Cambria" panose="02040503050406030204" pitchFamily="18" charset="0"/>
              </a:rPr>
              <a:t>, due to rapid developments in hardware and software technologies. </a:t>
            </a:r>
          </a:p>
          <a:p>
            <a:pPr eaLnBrk="1" hangingPunct="1">
              <a:lnSpc>
                <a:spcPct val="90000"/>
              </a:lnSpc>
            </a:pPr>
            <a:r>
              <a:rPr lang="en-US" altLang="en-US" sz="2400" dirty="0" smtClean="0">
                <a:solidFill>
                  <a:srgbClr val="000000"/>
                </a:solidFill>
                <a:latin typeface="Cambria" panose="02040503050406030204" pitchFamily="18" charset="0"/>
              </a:rPr>
              <a:t>Computers that might have filled large rooms and cost millions of dollars decades ago are now inscribed on silicon chips smaller than a fingernail, costing perhaps a few dollars each. </a:t>
            </a:r>
          </a:p>
          <a:p>
            <a:pPr eaLnBrk="1" hangingPunct="1">
              <a:lnSpc>
                <a:spcPct val="90000"/>
              </a:lnSpc>
            </a:pPr>
            <a:r>
              <a:rPr lang="en-US" altLang="en-US" sz="2400" dirty="0" smtClean="0">
                <a:solidFill>
                  <a:srgbClr val="000000"/>
                </a:solidFill>
                <a:latin typeface="Cambria" panose="02040503050406030204" pitchFamily="18" charset="0"/>
              </a:rPr>
              <a:t>Silicon-chip technology has made computing so economical that computers have become  commodity.</a:t>
            </a:r>
          </a:p>
        </p:txBody>
      </p:sp>
      <p:sp>
        <p:nvSpPr>
          <p:cNvPr id="286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200" dirty="0" smtClean="0">
                <a:solidFill>
                  <a:srgbClr val="00B050"/>
                </a:solidFill>
                <a:latin typeface="Arial"/>
              </a:rPr>
              <a:t>1.11.1  Windows—A Proprietary Operating System</a:t>
            </a:r>
          </a:p>
        </p:txBody>
      </p:sp>
      <p:sp>
        <p:nvSpPr>
          <p:cNvPr id="1187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Mid-1980s, Microsoft developed the </a:t>
            </a:r>
            <a:r>
              <a:rPr lang="en-US" altLang="en-US" dirty="0" smtClean="0">
                <a:solidFill>
                  <a:srgbClr val="0000FF"/>
                </a:solidFill>
                <a:latin typeface="Cambria" panose="02040503050406030204" pitchFamily="18" charset="0"/>
              </a:rPr>
              <a:t>Windows operating system</a:t>
            </a:r>
            <a:r>
              <a:rPr lang="en-US" altLang="en-US" dirty="0" smtClean="0">
                <a:solidFill>
                  <a:srgbClr val="000000"/>
                </a:solidFill>
                <a:latin typeface="Cambria" panose="02040503050406030204" pitchFamily="18" charset="0"/>
              </a:rPr>
              <a:t>, consisting of a graphical user interface built on top of DOS—an enormously popular personal-computer operating system of the time that users interacted with by </a:t>
            </a:r>
            <a:r>
              <a:rPr lang="en-US" altLang="en-US" i="1" dirty="0" smtClean="0">
                <a:solidFill>
                  <a:srgbClr val="000000"/>
                </a:solidFill>
                <a:latin typeface="Cambria" panose="02040503050406030204" pitchFamily="18" charset="0"/>
              </a:rPr>
              <a:t>typing</a:t>
            </a:r>
            <a:r>
              <a:rPr lang="en-US" altLang="en-US" dirty="0" smtClean="0">
                <a:solidFill>
                  <a:srgbClr val="000000"/>
                </a:solidFill>
                <a:latin typeface="Cambria" panose="02040503050406030204" pitchFamily="18" charset="0"/>
              </a:rPr>
              <a:t> commands. </a:t>
            </a:r>
          </a:p>
          <a:p>
            <a:pPr eaLnBrk="1" hangingPunct="1"/>
            <a:r>
              <a:rPr lang="en-US" altLang="en-US" dirty="0" smtClean="0">
                <a:solidFill>
                  <a:srgbClr val="000000"/>
                </a:solidFill>
                <a:latin typeface="Cambria" panose="02040503050406030204" pitchFamily="18" charset="0"/>
              </a:rPr>
              <a:t>Windows borrowed from many concepts (such as icons, menus and windows) developed by Xerox PARC and popularized by early Apple Macintosh operating systems.  </a:t>
            </a:r>
          </a:p>
        </p:txBody>
      </p:sp>
      <p:sp>
        <p:nvSpPr>
          <p:cNvPr id="6861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1.11.1  Windows—A Proprietary Operating </a:t>
            </a:r>
            <a:r>
              <a:rPr lang="en-US" dirty="0" smtClean="0">
                <a:solidFill>
                  <a:srgbClr val="00B050"/>
                </a:solidFill>
                <a:latin typeface="Arial"/>
              </a:rPr>
              <a:t>System (Cont.)</a:t>
            </a:r>
            <a:endParaRPr lang="en-US" dirty="0" smtClean="0">
              <a:solidFill>
                <a:srgbClr val="3380E6"/>
              </a:solidFill>
              <a:latin typeface="Arial"/>
            </a:endParaRPr>
          </a:p>
        </p:txBody>
      </p:sp>
      <p:sp>
        <p:nvSpPr>
          <p:cNvPr id="119811" name="Text Placeholder 2"/>
          <p:cNvSpPr>
            <a:spLocks noGrp="1"/>
          </p:cNvSpPr>
          <p:nvPr>
            <p:ph type="body" idx="1"/>
          </p:nvPr>
        </p:nvSpPr>
        <p:spPr/>
        <p:txBody>
          <a:bodyPr/>
          <a:lstStyle/>
          <a:p>
            <a:pPr eaLnBrk="1" hangingPunct="1"/>
            <a:r>
              <a:rPr lang="en-US" altLang="en-US" dirty="0">
                <a:solidFill>
                  <a:srgbClr val="000000"/>
                </a:solidFill>
              </a:rPr>
              <a:t>Windows 10 is Microsoft’s latest operating system—its features include enhancements to the Start menu and user interface, Cortana personal assistant for voice interactions, Action Center for receiving notifications, Microsoft’s new Edge web browser, and more. </a:t>
            </a:r>
            <a:endParaRPr lang="en-US" altLang="en-US" dirty="0" smtClean="0">
              <a:solidFill>
                <a:srgbClr val="000000"/>
              </a:solidFill>
            </a:endParaRPr>
          </a:p>
          <a:p>
            <a:pPr eaLnBrk="1" hangingPunct="1"/>
            <a:r>
              <a:rPr lang="en-US" altLang="en-US" dirty="0" smtClean="0">
                <a:solidFill>
                  <a:srgbClr val="000000"/>
                </a:solidFill>
              </a:rPr>
              <a:t>Windows </a:t>
            </a:r>
            <a:r>
              <a:rPr lang="en-US" altLang="en-US" dirty="0">
                <a:solidFill>
                  <a:srgbClr val="000000"/>
                </a:solidFill>
              </a:rPr>
              <a:t>is a proprietary operating system—it’s controlled by Microsoft exclusively. </a:t>
            </a:r>
            <a:endParaRPr lang="en-US" altLang="en-US" dirty="0" smtClean="0">
              <a:solidFill>
                <a:srgbClr val="000000"/>
              </a:solidFill>
            </a:endParaRPr>
          </a:p>
          <a:p>
            <a:pPr eaLnBrk="1" hangingPunct="1"/>
            <a:r>
              <a:rPr lang="en-US" altLang="en-US" dirty="0" smtClean="0">
                <a:solidFill>
                  <a:srgbClr val="000000"/>
                </a:solidFill>
              </a:rPr>
              <a:t>Windows </a:t>
            </a:r>
            <a:r>
              <a:rPr lang="en-US" altLang="en-US" dirty="0">
                <a:solidFill>
                  <a:srgbClr val="000000"/>
                </a:solidFill>
              </a:rPr>
              <a:t>is by far the world’s most widely used desktop operating system</a:t>
            </a:r>
            <a:endParaRPr lang="en-US" altLang="en-US" dirty="0" smtClean="0">
              <a:solidFill>
                <a:srgbClr val="000000"/>
              </a:solidFill>
              <a:latin typeface="Cambria" panose="02040503050406030204" pitchFamily="18" charset="0"/>
            </a:endParaRPr>
          </a:p>
        </p:txBody>
      </p:sp>
      <p:sp>
        <p:nvSpPr>
          <p:cNvPr id="6963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1.11.2  Linux—An Open-Source Operating System</a:t>
            </a:r>
          </a:p>
        </p:txBody>
      </p:sp>
      <p:sp>
        <p:nvSpPr>
          <p:cNvPr id="120835"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rPr>
              <a:t>Open-source software</a:t>
            </a:r>
          </a:p>
          <a:p>
            <a:pPr lvl="1" eaLnBrk="1" hangingPunct="1"/>
            <a:r>
              <a:rPr lang="en-US" altLang="en-US" dirty="0" smtClean="0">
                <a:solidFill>
                  <a:srgbClr val="000000"/>
                </a:solidFill>
                <a:latin typeface="Cambria" panose="02040503050406030204" pitchFamily="18" charset="0"/>
              </a:rPr>
              <a:t>A software development style that departs from the </a:t>
            </a:r>
            <a:r>
              <a:rPr lang="en-US" altLang="en-US" i="1" dirty="0" smtClean="0">
                <a:solidFill>
                  <a:srgbClr val="000000"/>
                </a:solidFill>
                <a:latin typeface="Cambria" panose="02040503050406030204" pitchFamily="18" charset="0"/>
              </a:rPr>
              <a:t>proprietary </a:t>
            </a:r>
            <a:r>
              <a:rPr lang="en-US" altLang="en-US" dirty="0" smtClean="0">
                <a:solidFill>
                  <a:srgbClr val="000000"/>
                </a:solidFill>
                <a:latin typeface="Cambria" panose="02040503050406030204" pitchFamily="18" charset="0"/>
              </a:rPr>
              <a:t>development that dominated software’s early years. </a:t>
            </a:r>
          </a:p>
          <a:p>
            <a:pPr lvl="1" eaLnBrk="1" hangingPunct="1"/>
            <a:r>
              <a:rPr lang="en-US" altLang="en-US" dirty="0" smtClean="0">
                <a:solidFill>
                  <a:srgbClr val="000000"/>
                </a:solidFill>
                <a:latin typeface="Cambria" panose="02040503050406030204" pitchFamily="18" charset="0"/>
              </a:rPr>
              <a:t>Individuals and companies </a:t>
            </a:r>
            <a:r>
              <a:rPr lang="en-US" altLang="en-US" i="1" dirty="0" smtClean="0">
                <a:solidFill>
                  <a:srgbClr val="000000"/>
                </a:solidFill>
                <a:latin typeface="Cambria" panose="02040503050406030204" pitchFamily="18" charset="0"/>
              </a:rPr>
              <a:t>contribute</a:t>
            </a:r>
            <a:r>
              <a:rPr lang="en-US" altLang="en-US" dirty="0" smtClean="0">
                <a:solidFill>
                  <a:srgbClr val="000000"/>
                </a:solidFill>
                <a:latin typeface="Cambria" panose="02040503050406030204" pitchFamily="18" charset="0"/>
              </a:rPr>
              <a:t> their efforts in developing, maintaining and evolving software in exchange for the right to use that software for their own purposes, typically at </a:t>
            </a:r>
            <a:r>
              <a:rPr lang="en-US" altLang="en-US" i="1" dirty="0" smtClean="0">
                <a:solidFill>
                  <a:srgbClr val="000000"/>
                </a:solidFill>
                <a:latin typeface="Cambria" panose="02040503050406030204" pitchFamily="18" charset="0"/>
              </a:rPr>
              <a:t>no charge</a:t>
            </a:r>
            <a:r>
              <a:rPr lang="en-US" altLang="en-US" dirty="0" smtClean="0">
                <a:solidFill>
                  <a:srgbClr val="000000"/>
                </a:solidFill>
                <a:latin typeface="Cambria" panose="02040503050406030204" pitchFamily="18" charset="0"/>
              </a:rPr>
              <a:t>. </a:t>
            </a:r>
          </a:p>
        </p:txBody>
      </p:sp>
      <p:sp>
        <p:nvSpPr>
          <p:cNvPr id="7066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1.11.2  Linux—An Open-Source Operating System (Cont.)</a:t>
            </a:r>
            <a:endParaRPr lang="en-US" dirty="0" smtClean="0">
              <a:solidFill>
                <a:srgbClr val="3380E6"/>
              </a:solidFill>
              <a:latin typeface="Arial"/>
            </a:endParaRPr>
          </a:p>
        </p:txBody>
      </p:sp>
      <p:sp>
        <p:nvSpPr>
          <p:cNvPr id="3" name="Text Placeholder 2"/>
          <p:cNvSpPr>
            <a:spLocks noGrp="1"/>
          </p:cNvSpPr>
          <p:nvPr>
            <p:ph type="body" idx="1"/>
          </p:nvPr>
        </p:nvSpPr>
        <p:spPr/>
        <p:txBody>
          <a:bodyPr>
            <a:normAutofit lnSpcReduction="10000"/>
          </a:bodyPr>
          <a:lstStyle/>
          <a:p>
            <a:pPr eaLnBrk="1" hangingPunct="1">
              <a:lnSpc>
                <a:spcPct val="90000"/>
              </a:lnSpc>
              <a:defRPr/>
            </a:pPr>
            <a:r>
              <a:rPr lang="en-US" dirty="0" smtClean="0">
                <a:solidFill>
                  <a:srgbClr val="000000"/>
                </a:solidFill>
                <a:latin typeface="Cambria" panose="02040503050406030204" pitchFamily="18" charset="0"/>
              </a:rPr>
              <a:t>Some key organizations in the open-source community are </a:t>
            </a:r>
          </a:p>
          <a:p>
            <a:pPr lvl="1" eaLnBrk="1" hangingPunct="1">
              <a:lnSpc>
                <a:spcPct val="90000"/>
              </a:lnSpc>
              <a:defRPr/>
            </a:pPr>
            <a:r>
              <a:rPr lang="en-US" dirty="0">
                <a:solidFill>
                  <a:srgbClr val="000000"/>
                </a:solidFill>
              </a:rPr>
              <a:t>the Eclipse Foundation (the Eclipse Integrated Development Environment helps programmers conveniently develop software)</a:t>
            </a:r>
          </a:p>
          <a:p>
            <a:pPr lvl="1" eaLnBrk="1" hangingPunct="1">
              <a:lnSpc>
                <a:spcPct val="90000"/>
              </a:lnSpc>
              <a:defRPr/>
            </a:pPr>
            <a:r>
              <a:rPr lang="en-US" dirty="0">
                <a:solidFill>
                  <a:srgbClr val="000000"/>
                </a:solidFill>
              </a:rPr>
              <a:t>the Mozilla Foundation (creators of the Firefox web browser)</a:t>
            </a:r>
          </a:p>
          <a:p>
            <a:pPr lvl="1" eaLnBrk="1" hangingPunct="1">
              <a:lnSpc>
                <a:spcPct val="90000"/>
              </a:lnSpc>
              <a:defRPr/>
            </a:pPr>
            <a:r>
              <a:rPr lang="en-US" dirty="0">
                <a:solidFill>
                  <a:srgbClr val="000000"/>
                </a:solidFill>
              </a:rPr>
              <a:t>the Apache Software Foundation (creators of the Apache web server used to develop web-based applications) </a:t>
            </a:r>
          </a:p>
          <a:p>
            <a:pPr lvl="1" eaLnBrk="1" hangingPunct="1">
              <a:lnSpc>
                <a:spcPct val="90000"/>
              </a:lnSpc>
              <a:defRPr/>
            </a:pPr>
            <a:r>
              <a:rPr lang="en-US" dirty="0">
                <a:solidFill>
                  <a:srgbClr val="000000"/>
                </a:solidFill>
              </a:rPr>
              <a:t>GitHub (which provides tools for managing open-source projects—it has millions of them under development). </a:t>
            </a:r>
            <a:endParaRPr lang="en-US" dirty="0" smtClean="0">
              <a:solidFill>
                <a:srgbClr val="000000"/>
              </a:solidFill>
              <a:latin typeface="Cambria" panose="02040503050406030204" pitchFamily="18" charset="0"/>
            </a:endParaRPr>
          </a:p>
          <a:p>
            <a:pPr eaLnBrk="1" hangingPunct="1">
              <a:lnSpc>
                <a:spcPct val="90000"/>
              </a:lnSpc>
              <a:defRPr/>
            </a:pPr>
            <a:r>
              <a:rPr lang="en-US" dirty="0" smtClean="0">
                <a:solidFill>
                  <a:srgbClr val="000000"/>
                </a:solidFill>
                <a:latin typeface="Cambria" panose="02040503050406030204" pitchFamily="18" charset="0"/>
              </a:rPr>
              <a:t>Facebook, which was launched from a college dorm room and built with open-source software.</a:t>
            </a:r>
          </a:p>
        </p:txBody>
      </p:sp>
      <p:sp>
        <p:nvSpPr>
          <p:cNvPr id="7168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1.11.2  Linux—An Open-Source Operating System (Cont.)</a:t>
            </a:r>
            <a:endParaRPr lang="en-US" dirty="0" smtClean="0">
              <a:solidFill>
                <a:srgbClr val="3380E6"/>
              </a:solidFill>
              <a:latin typeface="Arial"/>
            </a:endParaRPr>
          </a:p>
        </p:txBody>
      </p:sp>
      <p:sp>
        <p:nvSpPr>
          <p:cNvPr id="122883"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rPr>
              <a:t>Linux</a:t>
            </a:r>
          </a:p>
          <a:p>
            <a:pPr lvl="1" eaLnBrk="1" hangingPunct="1"/>
            <a:r>
              <a:rPr lang="en-US" altLang="en-US" dirty="0" smtClean="0">
                <a:solidFill>
                  <a:srgbClr val="000000"/>
                </a:solidFill>
                <a:latin typeface="Cambria" panose="02040503050406030204" pitchFamily="18" charset="0"/>
              </a:rPr>
              <a:t>The most popular open-source operating system.</a:t>
            </a:r>
          </a:p>
          <a:p>
            <a:pPr lvl="1" eaLnBrk="1" hangingPunct="1"/>
            <a:r>
              <a:rPr lang="en-US" altLang="en-US" dirty="0" smtClean="0">
                <a:solidFill>
                  <a:srgbClr val="000000"/>
                </a:solidFill>
                <a:latin typeface="Cambria" panose="02040503050406030204" pitchFamily="18" charset="0"/>
              </a:rPr>
              <a:t>Developed by volunteers</a:t>
            </a:r>
          </a:p>
          <a:p>
            <a:pPr lvl="1" eaLnBrk="1" hangingPunct="1"/>
            <a:r>
              <a:rPr lang="en-US" altLang="en-US" dirty="0" smtClean="0">
                <a:solidFill>
                  <a:srgbClr val="000000"/>
                </a:solidFill>
                <a:latin typeface="Cambria" panose="02040503050406030204" pitchFamily="18" charset="0"/>
              </a:rPr>
              <a:t>Popular in servers, personal computers and embedded systems.</a:t>
            </a:r>
          </a:p>
          <a:p>
            <a:pPr lvl="1" eaLnBrk="1" hangingPunct="1"/>
            <a:r>
              <a:rPr lang="en-US" altLang="en-US" dirty="0" smtClean="0">
                <a:solidFill>
                  <a:srgbClr val="000000"/>
                </a:solidFill>
                <a:latin typeface="Cambria" panose="02040503050406030204" pitchFamily="18" charset="0"/>
              </a:rPr>
              <a:t>Source code is available to the public for examination and modification</a:t>
            </a:r>
          </a:p>
          <a:p>
            <a:pPr lvl="1" eaLnBrk="1" hangingPunct="1"/>
            <a:r>
              <a:rPr lang="en-US" altLang="en-US" dirty="0" smtClean="0">
                <a:solidFill>
                  <a:srgbClr val="000000"/>
                </a:solidFill>
                <a:latin typeface="Cambria" panose="02040503050406030204" pitchFamily="18" charset="0"/>
              </a:rPr>
              <a:t>Free to download and install.</a:t>
            </a:r>
          </a:p>
          <a:p>
            <a:pPr lvl="1" eaLnBrk="1" hangingPunct="1"/>
            <a:r>
              <a:rPr lang="en-US" altLang="en-US" dirty="0" smtClean="0">
                <a:solidFill>
                  <a:srgbClr val="000000"/>
                </a:solidFill>
                <a:latin typeface="Cambria" panose="02040503050406030204" pitchFamily="18" charset="0"/>
              </a:rPr>
              <a:t>Ability to completely customize the operating system to meet specific needs. </a:t>
            </a: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a:t>
            </a:r>
            <a:r>
              <a:rPr lang="en-US" sz="2800" dirty="0">
                <a:solidFill>
                  <a:srgbClr val="00B050"/>
                </a:solidFill>
                <a:latin typeface="Arial"/>
              </a:rPr>
              <a:t>Devices</a:t>
            </a:r>
            <a:endParaRPr lang="en-US" sz="2800" dirty="0" smtClean="0">
              <a:solidFill>
                <a:srgbClr val="3380E6"/>
              </a:solidFill>
              <a:latin typeface="Arial"/>
            </a:endParaRPr>
          </a:p>
        </p:txBody>
      </p:sp>
      <p:sp>
        <p:nvSpPr>
          <p:cNvPr id="12390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1979, Steve Jobs and several Apple employees visited Xerox PARC (Palo Alto Research Center) to learn about Xerox’s desktop computer that featured a graphical user interface (GUI). </a:t>
            </a:r>
          </a:p>
          <a:p>
            <a:pPr eaLnBrk="1" hangingPunct="1"/>
            <a:r>
              <a:rPr lang="en-US" altLang="en-US" dirty="0" smtClean="0">
                <a:solidFill>
                  <a:srgbClr val="000000"/>
                </a:solidFill>
                <a:latin typeface="Cambria" panose="02040503050406030204" pitchFamily="18" charset="0"/>
              </a:rPr>
              <a:t>That GUI served as the inspiration for the Apple Macintosh, launched with much fanfare in a memorable Super Bowl ad in 1984. </a:t>
            </a: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Devices (Cont.)</a:t>
            </a:r>
            <a:endParaRPr lang="en-US" sz="2800" dirty="0" smtClean="0">
              <a:solidFill>
                <a:srgbClr val="3380E6"/>
              </a:solidFill>
              <a:latin typeface="Arial"/>
            </a:endParaRPr>
          </a:p>
        </p:txBody>
      </p:sp>
      <p:sp>
        <p:nvSpPr>
          <p:cNvPr id="1249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Objective-C Programming Language</a:t>
            </a:r>
          </a:p>
          <a:p>
            <a:pPr lvl="1" eaLnBrk="1" hangingPunct="1"/>
            <a:r>
              <a:rPr lang="en-US" altLang="en-US" dirty="0" smtClean="0">
                <a:solidFill>
                  <a:srgbClr val="000000"/>
                </a:solidFill>
                <a:latin typeface="Cambria" panose="02040503050406030204" pitchFamily="18" charset="0"/>
              </a:rPr>
              <a:t>Created by Brad Cox and Tom Love at </a:t>
            </a:r>
            <a:r>
              <a:rPr lang="en-US" altLang="en-US" dirty="0" err="1" smtClean="0">
                <a:solidFill>
                  <a:srgbClr val="000000"/>
                </a:solidFill>
                <a:latin typeface="Cambria" panose="02040503050406030204" pitchFamily="18" charset="0"/>
              </a:rPr>
              <a:t>Stepstone</a:t>
            </a:r>
            <a:r>
              <a:rPr lang="en-US" altLang="en-US" dirty="0" smtClean="0">
                <a:solidFill>
                  <a:srgbClr val="000000"/>
                </a:solidFill>
                <a:latin typeface="Cambria" panose="02040503050406030204" pitchFamily="18" charset="0"/>
              </a:rPr>
              <a:t> in the early 1980s, added capabilities for object-oriented programming (OOP) to the C programming language. </a:t>
            </a:r>
          </a:p>
          <a:p>
            <a:pPr lvl="1" eaLnBrk="1" hangingPunct="1"/>
            <a:r>
              <a:rPr lang="en-US" altLang="en-US" dirty="0" smtClean="0">
                <a:solidFill>
                  <a:srgbClr val="000000"/>
                </a:solidFill>
                <a:latin typeface="Cambria" panose="02040503050406030204" pitchFamily="18" charset="0"/>
              </a:rPr>
              <a:t>Steve Jobs left Apple in 1985 and founded NeXT Inc. </a:t>
            </a:r>
          </a:p>
          <a:p>
            <a:pPr lvl="1" eaLnBrk="1" hangingPunct="1"/>
            <a:r>
              <a:rPr lang="en-US" altLang="en-US" dirty="0" smtClean="0">
                <a:solidFill>
                  <a:srgbClr val="000000"/>
                </a:solidFill>
                <a:latin typeface="Cambria" panose="02040503050406030204" pitchFamily="18" charset="0"/>
              </a:rPr>
              <a:t>In 1988, NeXT licensed Objective-C from </a:t>
            </a:r>
            <a:r>
              <a:rPr lang="en-US" altLang="en-US" dirty="0" err="1" smtClean="0">
                <a:solidFill>
                  <a:srgbClr val="000000"/>
                </a:solidFill>
                <a:latin typeface="Cambria" panose="02040503050406030204" pitchFamily="18" charset="0"/>
              </a:rPr>
              <a:t>StepStone</a:t>
            </a:r>
            <a:r>
              <a:rPr lang="en-US" altLang="en-US" dirty="0" smtClean="0">
                <a:solidFill>
                  <a:srgbClr val="000000"/>
                </a:solidFill>
                <a:latin typeface="Cambria" panose="02040503050406030204" pitchFamily="18" charset="0"/>
              </a:rPr>
              <a:t> and developed an Objective-C compiler and libraries which were used as the platform for the </a:t>
            </a:r>
            <a:r>
              <a:rPr lang="en-US" altLang="en-US" dirty="0" err="1" smtClean="0">
                <a:solidFill>
                  <a:srgbClr val="000000"/>
                </a:solidFill>
                <a:latin typeface="Cambria" panose="02040503050406030204" pitchFamily="18" charset="0"/>
              </a:rPr>
              <a:t>NeXTSTEP</a:t>
            </a:r>
            <a:r>
              <a:rPr lang="en-US" altLang="en-US" dirty="0" smtClean="0">
                <a:solidFill>
                  <a:srgbClr val="000000"/>
                </a:solidFill>
                <a:latin typeface="Cambria" panose="02040503050406030204" pitchFamily="18" charset="0"/>
              </a:rPr>
              <a:t> operating system’s user interface and Interface Builder—used to construct graphical user interfaces. </a:t>
            </a:r>
          </a:p>
          <a:p>
            <a:pPr lvl="1" eaLnBrk="1" hangingPunct="1"/>
            <a:endParaRPr lang="en-US" altLang="en-US" dirty="0" smtClean="0">
              <a:solidFill>
                <a:srgbClr val="000000"/>
              </a:solidFill>
              <a:latin typeface="Cambria" panose="02040503050406030204" pitchFamily="18" charset="0"/>
            </a:endParaRP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Devices (Cont.)</a:t>
            </a:r>
            <a:endParaRPr lang="en-US" sz="2800" dirty="0" smtClean="0">
              <a:solidFill>
                <a:srgbClr val="3380E6"/>
              </a:solidFill>
              <a:latin typeface="Arial"/>
            </a:endParaRPr>
          </a:p>
        </p:txBody>
      </p:sp>
      <p:sp>
        <p:nvSpPr>
          <p:cNvPr id="125955"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Jobs returned to Apple in 1996 when Apple bought NeXT. </a:t>
            </a:r>
          </a:p>
          <a:p>
            <a:pPr lvl="1" eaLnBrk="1" hangingPunct="1"/>
            <a:r>
              <a:rPr lang="en-US" altLang="en-US" dirty="0" smtClean="0">
                <a:solidFill>
                  <a:srgbClr val="000000"/>
                </a:solidFill>
                <a:latin typeface="Cambria" panose="02040503050406030204" pitchFamily="18" charset="0"/>
              </a:rPr>
              <a:t>Apple’s OS X operating system is a descendant of </a:t>
            </a:r>
            <a:r>
              <a:rPr lang="en-US" altLang="en-US" dirty="0" err="1" smtClean="0">
                <a:solidFill>
                  <a:srgbClr val="000000"/>
                </a:solidFill>
                <a:latin typeface="Cambria" panose="02040503050406030204" pitchFamily="18" charset="0"/>
              </a:rPr>
              <a:t>NeXTSTEP</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Apple’s proprietary operating system, iOS, is derived from Apple’s OS X and is used in the iPhone, iPad and iPod Touch devices. </a:t>
            </a:r>
          </a:p>
          <a:p>
            <a:pPr lvl="1" eaLnBrk="1" hangingPunct="1"/>
            <a:r>
              <a:rPr lang="en-US" altLang="en-US" dirty="0">
                <a:solidFill>
                  <a:srgbClr val="000000"/>
                </a:solidFill>
              </a:rPr>
              <a:t>In 2014, Apple introduced its new Swift programming language, which became open source in 2015. </a:t>
            </a:r>
            <a:endParaRPr lang="en-US" altLang="en-US" dirty="0" smtClean="0">
              <a:solidFill>
                <a:srgbClr val="000000"/>
              </a:solidFill>
            </a:endParaRPr>
          </a:p>
          <a:p>
            <a:pPr lvl="1" eaLnBrk="1" hangingPunct="1"/>
            <a:r>
              <a:rPr lang="en-US" altLang="en-US" dirty="0" smtClean="0">
                <a:solidFill>
                  <a:srgbClr val="000000"/>
                </a:solidFill>
              </a:rPr>
              <a:t>The </a:t>
            </a:r>
            <a:r>
              <a:rPr lang="en-US" altLang="en-US" dirty="0">
                <a:solidFill>
                  <a:srgbClr val="000000"/>
                </a:solidFill>
              </a:rPr>
              <a:t>iOS app-development community is gradually shifting from Objective-C to Swift. </a:t>
            </a:r>
            <a:endParaRPr lang="en-US" altLang="en-US" dirty="0" smtClean="0">
              <a:solidFill>
                <a:srgbClr val="000000"/>
              </a:solidFill>
              <a:latin typeface="Cambria" panose="02040503050406030204" pitchFamily="18" charset="0"/>
            </a:endParaRP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1.11.4  Google’s Android</a:t>
            </a:r>
          </a:p>
        </p:txBody>
      </p:sp>
      <p:sp>
        <p:nvSpPr>
          <p:cNvPr id="74755" name="Text Placeholder 2"/>
          <p:cNvSpPr>
            <a:spLocks noGrp="1"/>
          </p:cNvSpPr>
          <p:nvPr>
            <p:ph type="body" idx="1"/>
          </p:nvPr>
        </p:nvSpPr>
        <p:spPr/>
        <p:txBody>
          <a:bodyPr/>
          <a:lstStyle/>
          <a:p>
            <a:pPr eaLnBrk="1" hangingPunct="1">
              <a:defRPr/>
            </a:pPr>
            <a:r>
              <a:rPr lang="en-US" sz="2400" dirty="0" smtClean="0">
                <a:solidFill>
                  <a:srgbClr val="0000FF"/>
                </a:solidFill>
                <a:latin typeface="Cambria" panose="02040503050406030204" pitchFamily="18" charset="0"/>
              </a:rPr>
              <a:t>Android</a:t>
            </a:r>
          </a:p>
          <a:p>
            <a:pPr lvl="1" eaLnBrk="1" hangingPunct="1">
              <a:defRPr/>
            </a:pPr>
            <a:r>
              <a:rPr lang="en-US" sz="2000" dirty="0" smtClean="0">
                <a:solidFill>
                  <a:srgbClr val="000000"/>
                </a:solidFill>
                <a:latin typeface="Cambria" panose="02040503050406030204" pitchFamily="18" charset="0"/>
              </a:rPr>
              <a:t>Fastest growing mobile and smartphone operating system</a:t>
            </a:r>
          </a:p>
          <a:p>
            <a:pPr lvl="1" eaLnBrk="1" hangingPunct="1">
              <a:defRPr/>
            </a:pPr>
            <a:r>
              <a:rPr lang="en-US" sz="2000" dirty="0" smtClean="0">
                <a:solidFill>
                  <a:srgbClr val="000000"/>
                </a:solidFill>
                <a:latin typeface="Cambria" panose="02040503050406030204" pitchFamily="18" charset="0"/>
              </a:rPr>
              <a:t>Based on the Linux kernel and Java.</a:t>
            </a:r>
          </a:p>
          <a:p>
            <a:pPr lvl="1" eaLnBrk="1" hangingPunct="1">
              <a:defRPr/>
            </a:pPr>
            <a:r>
              <a:rPr lang="en-US" sz="2000" dirty="0" smtClean="0">
                <a:solidFill>
                  <a:srgbClr val="000000"/>
                </a:solidFill>
                <a:latin typeface="Cambria" panose="02040503050406030204" pitchFamily="18" charset="0"/>
              </a:rPr>
              <a:t>Open source and free. </a:t>
            </a:r>
          </a:p>
          <a:p>
            <a:pPr lvl="1" eaLnBrk="1" hangingPunct="1">
              <a:defRPr/>
            </a:pPr>
            <a:r>
              <a:rPr lang="en-US" sz="2000" dirty="0" smtClean="0">
                <a:solidFill>
                  <a:srgbClr val="000000"/>
                </a:solidFill>
                <a:latin typeface="Cambria" panose="02040503050406030204" pitchFamily="18" charset="0"/>
              </a:rPr>
              <a:t>Developed by Android, Inc., which was acquired by Google in 2005.</a:t>
            </a:r>
          </a:p>
          <a:p>
            <a:pPr lvl="1" eaLnBrk="1" hangingPunct="1">
              <a:defRPr/>
            </a:pPr>
            <a:r>
              <a:rPr lang="en-US" sz="2000" dirty="0">
                <a:solidFill>
                  <a:srgbClr val="000000"/>
                </a:solidFill>
              </a:rPr>
              <a:t>According to IDC, after the first six months of 2015, Android had 82.8% of the global smartphone market share, compared to 13.9% for Apple, 2.6% for Microsoft and 0.3% for Blackberry. </a:t>
            </a:r>
            <a:endParaRPr lang="en-US" sz="2000" dirty="0" smtClean="0">
              <a:solidFill>
                <a:srgbClr val="000000"/>
              </a:solidFill>
            </a:endParaRPr>
          </a:p>
          <a:p>
            <a:pPr lvl="1" eaLnBrk="1" hangingPunct="1">
              <a:defRPr/>
            </a:pPr>
            <a:r>
              <a:rPr lang="en-US" sz="2000" dirty="0" smtClean="0">
                <a:solidFill>
                  <a:srgbClr val="000000"/>
                </a:solidFill>
              </a:rPr>
              <a:t>Used </a:t>
            </a:r>
            <a:r>
              <a:rPr lang="en-US" sz="2000" dirty="0">
                <a:solidFill>
                  <a:srgbClr val="000000"/>
                </a:solidFill>
              </a:rPr>
              <a:t>in numerous smartphones, e-reader devices, tablets, in-store touch-screen kiosks, cars, robots, multimedia players and more. </a:t>
            </a:r>
            <a:endParaRPr lang="en-US" sz="2000" dirty="0" smtClean="0">
              <a:solidFill>
                <a:srgbClr val="000000"/>
              </a:solidFill>
            </a:endParaRPr>
          </a:p>
          <a:p>
            <a:pPr lvl="1" eaLnBrk="1" hangingPunct="1">
              <a:defRPr/>
            </a:pPr>
            <a:r>
              <a:rPr lang="en-US" sz="2000" dirty="0" smtClean="0">
                <a:solidFill>
                  <a:srgbClr val="000000"/>
                </a:solidFill>
              </a:rPr>
              <a:t>At the time of this writing there were more </a:t>
            </a:r>
            <a:r>
              <a:rPr lang="en-US" sz="2000" dirty="0">
                <a:solidFill>
                  <a:srgbClr val="000000"/>
                </a:solidFill>
              </a:rPr>
              <a:t>than 1.4 billion Android users.</a:t>
            </a:r>
            <a:endParaRPr lang="en-US" sz="2000" dirty="0" smtClean="0">
              <a:solidFill>
                <a:srgbClr val="000000"/>
              </a:solidFill>
            </a:endParaRPr>
          </a:p>
        </p:txBody>
      </p:sp>
      <p:sp>
        <p:nvSpPr>
          <p:cNvPr id="747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128003"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rPr>
              <a:t>In the late 1960s, ARPA—the Advanced Research Projects Agency of the United States Department of Defense—rolled out plans for networking the main computer systems of approximately a dozen ARPA-funded universities and research institutions. </a:t>
            </a:r>
            <a:endParaRPr lang="en-US" altLang="en-US" sz="2300" dirty="0" smtClean="0">
              <a:solidFill>
                <a:srgbClr val="000000"/>
              </a:solidFill>
            </a:endParaRPr>
          </a:p>
          <a:p>
            <a:pPr eaLnBrk="1" hangingPunct="1">
              <a:lnSpc>
                <a:spcPct val="80000"/>
              </a:lnSpc>
            </a:pPr>
            <a:r>
              <a:rPr lang="en-US" altLang="en-US" sz="2300" dirty="0" smtClean="0">
                <a:solidFill>
                  <a:srgbClr val="000000"/>
                </a:solidFill>
              </a:rPr>
              <a:t>The </a:t>
            </a:r>
            <a:r>
              <a:rPr lang="en-US" altLang="en-US" sz="2300" dirty="0">
                <a:solidFill>
                  <a:srgbClr val="000000"/>
                </a:solidFill>
              </a:rPr>
              <a:t>computers were to be connected with communications lines operating at speeds on the order of 50,000 bits per second, a stunning rate at a time when most people </a:t>
            </a:r>
            <a:r>
              <a:rPr lang="en-US" altLang="en-US" sz="2300" dirty="0" smtClean="0">
                <a:solidFill>
                  <a:srgbClr val="000000"/>
                </a:solidFill>
              </a:rPr>
              <a:t>were </a:t>
            </a:r>
            <a:r>
              <a:rPr lang="en-US" altLang="en-US" sz="2300" dirty="0">
                <a:solidFill>
                  <a:srgbClr val="000000"/>
                </a:solidFill>
              </a:rPr>
              <a:t>connecting over telephone lines to computers at a rate of 110 bits per second. </a:t>
            </a:r>
            <a:endParaRPr lang="en-US" altLang="en-US" sz="2300" dirty="0" smtClean="0">
              <a:solidFill>
                <a:srgbClr val="000000"/>
              </a:solidFill>
            </a:endParaRPr>
          </a:p>
          <a:p>
            <a:pPr eaLnBrk="1" hangingPunct="1">
              <a:lnSpc>
                <a:spcPct val="80000"/>
              </a:lnSpc>
            </a:pPr>
            <a:r>
              <a:rPr lang="en-US" altLang="en-US" sz="2300" dirty="0" smtClean="0">
                <a:solidFill>
                  <a:srgbClr val="000000"/>
                </a:solidFill>
              </a:rPr>
              <a:t>ARPA </a:t>
            </a:r>
            <a:r>
              <a:rPr lang="en-US" altLang="en-US" sz="2300" dirty="0">
                <a:solidFill>
                  <a:srgbClr val="000000"/>
                </a:solidFill>
              </a:rPr>
              <a:t>proceeded to implement what quickly became known as the ARPANET, the precursor to today’s Internet. Today’s fastest Internet speeds are on the order of billions of bits per second with trillion-bits-per-second speeds on the horizon</a:t>
            </a:r>
            <a:r>
              <a:rPr lang="en-US" altLang="en-US" sz="2300" dirty="0" smtClean="0">
                <a:solidFill>
                  <a:srgbClr val="000000"/>
                </a:solidFill>
              </a:rPr>
              <a:t>!</a:t>
            </a:r>
            <a:endParaRPr lang="en-US" altLang="en-US" sz="2300" dirty="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21734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a:t>
            </a:r>
          </a:p>
        </p:txBody>
      </p:sp>
      <p:sp>
        <p:nvSpPr>
          <p:cNvPr id="2969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For many decades, hardware costs have fallen rapidly. </a:t>
            </a:r>
          </a:p>
          <a:p>
            <a:pPr eaLnBrk="1" hangingPunct="1"/>
            <a:r>
              <a:rPr lang="en-US" altLang="en-US" dirty="0" smtClean="0">
                <a:solidFill>
                  <a:srgbClr val="000000"/>
                </a:solidFill>
                <a:latin typeface="Cambria" panose="02040503050406030204" pitchFamily="18" charset="0"/>
              </a:rPr>
              <a:t>Every year or two, the capacities of computers have approximately </a:t>
            </a:r>
            <a:r>
              <a:rPr lang="en-US" altLang="en-US" i="1" dirty="0" smtClean="0">
                <a:solidFill>
                  <a:srgbClr val="000000"/>
                </a:solidFill>
                <a:latin typeface="Cambria" panose="02040503050406030204" pitchFamily="18" charset="0"/>
              </a:rPr>
              <a:t>doubled </a:t>
            </a:r>
            <a:r>
              <a:rPr lang="en-US" altLang="en-US" dirty="0" smtClean="0">
                <a:solidFill>
                  <a:srgbClr val="000000"/>
                </a:solidFill>
                <a:latin typeface="Cambria" panose="02040503050406030204" pitchFamily="18" charset="0"/>
              </a:rPr>
              <a:t>inexpensively. </a:t>
            </a:r>
          </a:p>
          <a:p>
            <a:pPr eaLnBrk="1" hangingPunct="1"/>
            <a:r>
              <a:rPr lang="en-US" altLang="en-US" dirty="0" smtClean="0">
                <a:solidFill>
                  <a:srgbClr val="000000"/>
                </a:solidFill>
                <a:latin typeface="Cambria" panose="02040503050406030204" pitchFamily="18" charset="0"/>
              </a:rPr>
              <a:t>This trend often is called </a:t>
            </a:r>
            <a:r>
              <a:rPr lang="en-US" altLang="en-US" dirty="0" smtClean="0">
                <a:solidFill>
                  <a:srgbClr val="0000FF"/>
                </a:solidFill>
                <a:latin typeface="Cambria" panose="02040503050406030204" pitchFamily="18" charset="0"/>
              </a:rPr>
              <a:t>Moore’s Law</a:t>
            </a:r>
            <a:r>
              <a:rPr lang="en-US" altLang="en-US" dirty="0" smtClean="0">
                <a:solidFill>
                  <a:srgbClr val="000000"/>
                </a:solidFill>
                <a:latin typeface="Cambria" panose="02040503050406030204" pitchFamily="18" charset="0"/>
              </a:rPr>
              <a:t>, named for the person who identified it in the 1960s, Gordon Moore, co-founder of Intel. </a:t>
            </a:r>
          </a:p>
        </p:txBody>
      </p:sp>
      <p:sp>
        <p:nvSpPr>
          <p:cNvPr id="307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128003"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rPr>
              <a:t>Although </a:t>
            </a:r>
            <a:r>
              <a:rPr lang="en-US" altLang="en-US" sz="2500" dirty="0">
                <a:solidFill>
                  <a:srgbClr val="000000"/>
                </a:solidFill>
              </a:rPr>
              <a:t>the ARPANET enabled researchers to network their computers, its main benefit proved to be the capability for quick and easy communication via what came to be known as electronic mail (e-mail). </a:t>
            </a:r>
            <a:endParaRPr lang="en-US" altLang="en-US" sz="2500" dirty="0" smtClean="0">
              <a:solidFill>
                <a:srgbClr val="000000"/>
              </a:solidFill>
            </a:endParaRPr>
          </a:p>
          <a:p>
            <a:pPr eaLnBrk="1" hangingPunct="1">
              <a:lnSpc>
                <a:spcPct val="80000"/>
              </a:lnSpc>
            </a:pPr>
            <a:r>
              <a:rPr lang="en-US" altLang="en-US" sz="2500" dirty="0" smtClean="0">
                <a:solidFill>
                  <a:srgbClr val="000000"/>
                </a:solidFill>
              </a:rPr>
              <a:t>This </a:t>
            </a:r>
            <a:r>
              <a:rPr lang="en-US" altLang="en-US" sz="2500" dirty="0">
                <a:solidFill>
                  <a:srgbClr val="000000"/>
                </a:solidFill>
              </a:rPr>
              <a:t>is true even on today’s Internet, with e-mail, instant messaging, file transfer and social media such as Facebook and Twitter enabling billions of people worldwide to communicate quickly and easily</a:t>
            </a:r>
            <a:r>
              <a:rPr lang="en-US" altLang="en-US" sz="2500" dirty="0" smtClean="0">
                <a:solidFill>
                  <a:srgbClr val="000000"/>
                </a:solidFill>
              </a:rPr>
              <a:t>.</a:t>
            </a:r>
          </a:p>
          <a:p>
            <a:pPr eaLnBrk="1" hangingPunct="1">
              <a:lnSpc>
                <a:spcPct val="80000"/>
              </a:lnSpc>
            </a:pPr>
            <a:r>
              <a:rPr lang="en-US" altLang="en-US" sz="2500" dirty="0">
                <a:solidFill>
                  <a:srgbClr val="000000"/>
                </a:solidFill>
              </a:rPr>
              <a:t>The protocol (set of rules) for communicating over the ARPANET became known as the </a:t>
            </a:r>
            <a:r>
              <a:rPr lang="en-US" altLang="en-US" sz="2500" b="1" dirty="0">
                <a:solidFill>
                  <a:srgbClr val="000000"/>
                </a:solidFill>
              </a:rPr>
              <a:t>Transmission Control Protocol</a:t>
            </a:r>
            <a:r>
              <a:rPr lang="en-US" altLang="en-US" sz="2500" dirty="0">
                <a:solidFill>
                  <a:srgbClr val="000000"/>
                </a:solidFill>
              </a:rPr>
              <a:t> (TCP). </a:t>
            </a:r>
            <a:endParaRPr lang="en-US" altLang="en-US" sz="2500" dirty="0" smtClean="0">
              <a:solidFill>
                <a:srgbClr val="000000"/>
              </a:solidFill>
            </a:endParaRPr>
          </a:p>
          <a:p>
            <a:pPr lvl="1" eaLnBrk="1" hangingPunct="1">
              <a:lnSpc>
                <a:spcPct val="80000"/>
              </a:lnSpc>
            </a:pPr>
            <a:r>
              <a:rPr lang="en-US" altLang="en-US" sz="2100" dirty="0" smtClean="0">
                <a:solidFill>
                  <a:srgbClr val="000000"/>
                </a:solidFill>
              </a:rPr>
              <a:t>TCP </a:t>
            </a:r>
            <a:r>
              <a:rPr lang="en-US" altLang="en-US" sz="2100" dirty="0">
                <a:solidFill>
                  <a:srgbClr val="000000"/>
                </a:solidFill>
              </a:rPr>
              <a:t>ensured that messages, consisting of sequentially numbered pieces called packets, were properly routed from sender to receiver, arrived intact and were assembled in the correct order.</a:t>
            </a:r>
            <a:endParaRPr lang="en-US" altLang="en-US" sz="2100"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500" dirty="0">
                <a:solidFill>
                  <a:srgbClr val="000000"/>
                </a:solidFill>
              </a:rPr>
              <a:t>The Internet: A Network of Networks</a:t>
            </a:r>
          </a:p>
          <a:p>
            <a:pPr lvl="1" eaLnBrk="1" hangingPunct="1">
              <a:lnSpc>
                <a:spcPct val="80000"/>
              </a:lnSpc>
              <a:defRPr/>
            </a:pPr>
            <a:r>
              <a:rPr lang="en-US" sz="2100" dirty="0">
                <a:solidFill>
                  <a:srgbClr val="000000"/>
                </a:solidFill>
              </a:rPr>
              <a:t>In parallel with the early evolution of the Internet, organizations worldwide were implementing their own networks for both </a:t>
            </a:r>
            <a:r>
              <a:rPr lang="en-US" sz="2100" dirty="0" err="1" smtClean="0">
                <a:solidFill>
                  <a:srgbClr val="000000"/>
                </a:solidFill>
              </a:rPr>
              <a:t>intraorganization</a:t>
            </a:r>
            <a:r>
              <a:rPr lang="en-US" sz="2100" dirty="0" smtClean="0">
                <a:solidFill>
                  <a:srgbClr val="000000"/>
                </a:solidFill>
              </a:rPr>
              <a:t> and </a:t>
            </a:r>
            <a:r>
              <a:rPr lang="en-US" sz="2100" dirty="0" err="1">
                <a:solidFill>
                  <a:srgbClr val="000000"/>
                </a:solidFill>
              </a:rPr>
              <a:t>interorganization</a:t>
            </a:r>
            <a:r>
              <a:rPr lang="en-US" sz="2100" dirty="0">
                <a:solidFill>
                  <a:srgbClr val="000000"/>
                </a:solidFill>
              </a:rPr>
              <a:t> </a:t>
            </a:r>
            <a:r>
              <a:rPr lang="en-US" sz="2100" dirty="0" smtClean="0">
                <a:solidFill>
                  <a:srgbClr val="000000"/>
                </a:solidFill>
              </a:rPr>
              <a:t>communication</a:t>
            </a:r>
            <a:r>
              <a:rPr lang="en-US" sz="2100" dirty="0">
                <a:solidFill>
                  <a:srgbClr val="000000"/>
                </a:solidFill>
              </a:rPr>
              <a:t>. </a:t>
            </a:r>
            <a:endParaRPr lang="en-US" sz="2100" dirty="0" smtClean="0">
              <a:solidFill>
                <a:srgbClr val="000000"/>
              </a:solidFill>
            </a:endParaRPr>
          </a:p>
          <a:p>
            <a:pPr lvl="1" eaLnBrk="1" hangingPunct="1">
              <a:lnSpc>
                <a:spcPct val="80000"/>
              </a:lnSpc>
              <a:defRPr/>
            </a:pPr>
            <a:r>
              <a:rPr lang="en-US" sz="2100" dirty="0" smtClean="0">
                <a:solidFill>
                  <a:srgbClr val="000000"/>
                </a:solidFill>
              </a:rPr>
              <a:t>A </a:t>
            </a:r>
            <a:r>
              <a:rPr lang="en-US" sz="2100" dirty="0">
                <a:solidFill>
                  <a:srgbClr val="000000"/>
                </a:solidFill>
              </a:rPr>
              <a:t>huge variety of networking hardware and software appeared. </a:t>
            </a:r>
            <a:endParaRPr lang="en-US" sz="2100" dirty="0" smtClean="0">
              <a:solidFill>
                <a:srgbClr val="000000"/>
              </a:solidFill>
            </a:endParaRPr>
          </a:p>
          <a:p>
            <a:pPr lvl="1" eaLnBrk="1" hangingPunct="1">
              <a:lnSpc>
                <a:spcPct val="80000"/>
              </a:lnSpc>
              <a:defRPr/>
            </a:pPr>
            <a:r>
              <a:rPr lang="en-US" sz="2100" dirty="0" smtClean="0">
                <a:solidFill>
                  <a:srgbClr val="000000"/>
                </a:solidFill>
              </a:rPr>
              <a:t>One </a:t>
            </a:r>
            <a:r>
              <a:rPr lang="en-US" sz="2100" dirty="0">
                <a:solidFill>
                  <a:srgbClr val="000000"/>
                </a:solidFill>
              </a:rPr>
              <a:t>challenge was to enable these different networks to communicate with each other. </a:t>
            </a:r>
            <a:endParaRPr lang="en-US" sz="2100" dirty="0" smtClean="0">
              <a:solidFill>
                <a:srgbClr val="000000"/>
              </a:solidFill>
            </a:endParaRPr>
          </a:p>
          <a:p>
            <a:pPr lvl="1" eaLnBrk="1" hangingPunct="1">
              <a:lnSpc>
                <a:spcPct val="80000"/>
              </a:lnSpc>
              <a:defRPr/>
            </a:pPr>
            <a:r>
              <a:rPr lang="en-US" sz="2100" dirty="0" smtClean="0">
                <a:solidFill>
                  <a:srgbClr val="000000"/>
                </a:solidFill>
              </a:rPr>
              <a:t>ARPA </a:t>
            </a:r>
            <a:r>
              <a:rPr lang="en-US" sz="2100" dirty="0">
                <a:solidFill>
                  <a:srgbClr val="000000"/>
                </a:solidFill>
              </a:rPr>
              <a:t>accomplished this by developing the Internet Protocol (IP), which created a </a:t>
            </a:r>
            <a:r>
              <a:rPr lang="en-US" sz="2100" dirty="0" smtClean="0">
                <a:solidFill>
                  <a:srgbClr val="000000"/>
                </a:solidFill>
              </a:rPr>
              <a:t>“</a:t>
            </a:r>
            <a:r>
              <a:rPr lang="en-US" sz="2100" dirty="0">
                <a:solidFill>
                  <a:srgbClr val="000000"/>
                </a:solidFill>
              </a:rPr>
              <a:t>network of networks,” the current architecture of the Internet. </a:t>
            </a:r>
            <a:endParaRPr lang="en-US" sz="2100" dirty="0" smtClean="0">
              <a:solidFill>
                <a:srgbClr val="000000"/>
              </a:solidFill>
            </a:endParaRPr>
          </a:p>
          <a:p>
            <a:pPr lvl="1" eaLnBrk="1" hangingPunct="1">
              <a:lnSpc>
                <a:spcPct val="80000"/>
              </a:lnSpc>
              <a:defRPr/>
            </a:pPr>
            <a:r>
              <a:rPr lang="en-US" sz="2100" dirty="0" smtClean="0">
                <a:solidFill>
                  <a:srgbClr val="000000"/>
                </a:solidFill>
              </a:rPr>
              <a:t>The </a:t>
            </a:r>
            <a:r>
              <a:rPr lang="en-US" sz="2100" dirty="0">
                <a:solidFill>
                  <a:srgbClr val="000000"/>
                </a:solidFill>
              </a:rPr>
              <a:t>combined set of protocols is now called TCP/IP.</a:t>
            </a:r>
          </a:p>
          <a:p>
            <a:pPr lvl="1" eaLnBrk="1" hangingPunct="1">
              <a:lnSpc>
                <a:spcPct val="80000"/>
              </a:lnSpc>
              <a:defRPr/>
            </a:pPr>
            <a:r>
              <a:rPr lang="en-US" sz="2100" dirty="0" smtClean="0">
                <a:solidFill>
                  <a:srgbClr val="000000"/>
                </a:solidFill>
              </a:rPr>
              <a:t>As </a:t>
            </a:r>
            <a:r>
              <a:rPr lang="en-US" sz="2100" dirty="0">
                <a:solidFill>
                  <a:srgbClr val="000000"/>
                </a:solidFill>
              </a:rPr>
              <a:t>a </a:t>
            </a:r>
            <a:r>
              <a:rPr lang="en-US" sz="2100" dirty="0" smtClean="0">
                <a:solidFill>
                  <a:srgbClr val="000000"/>
                </a:solidFill>
              </a:rPr>
              <a:t>result of business </a:t>
            </a:r>
            <a:r>
              <a:rPr lang="en-US" sz="2100" dirty="0" err="1" smtClean="0">
                <a:solidFill>
                  <a:srgbClr val="000000"/>
                </a:solidFill>
              </a:rPr>
              <a:t>investement</a:t>
            </a:r>
            <a:r>
              <a:rPr lang="en-US" sz="2100" dirty="0" smtClean="0">
                <a:solidFill>
                  <a:srgbClr val="000000"/>
                </a:solidFill>
              </a:rPr>
              <a:t>, </a:t>
            </a:r>
            <a:r>
              <a:rPr lang="en-US" sz="2100" dirty="0">
                <a:solidFill>
                  <a:srgbClr val="000000"/>
                </a:solidFill>
              </a:rPr>
              <a:t>bandwidth—the information-carrying capacity of communications lines—on the Internet has increased tremendously, while hardware costs have plummeted.</a:t>
            </a:r>
            <a:endParaRPr lang="en-US" sz="2100"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a:t>
            </a:r>
          </a:p>
        </p:txBody>
      </p:sp>
      <p:sp>
        <p:nvSpPr>
          <p:cNvPr id="130051" name="Text Placeholder 2"/>
          <p:cNvSpPr>
            <a:spLocks noGrp="1"/>
          </p:cNvSpPr>
          <p:nvPr>
            <p:ph type="body" idx="1"/>
          </p:nvPr>
        </p:nvSpPr>
        <p:spPr/>
        <p:txBody>
          <a:bodyPr/>
          <a:lstStyle/>
          <a:p>
            <a:pPr eaLnBrk="1" hangingPunct="1">
              <a:lnSpc>
                <a:spcPct val="80000"/>
              </a:lnSpc>
            </a:pPr>
            <a:r>
              <a:rPr lang="en-US" altLang="en-US" sz="2900" dirty="0" smtClean="0">
                <a:solidFill>
                  <a:srgbClr val="000000"/>
                </a:solidFill>
              </a:rPr>
              <a:t>The </a:t>
            </a:r>
            <a:r>
              <a:rPr lang="en-US" altLang="en-US" sz="2900" dirty="0">
                <a:solidFill>
                  <a:srgbClr val="000000"/>
                </a:solidFill>
              </a:rPr>
              <a:t>World Wide Web (simply called “the web”) is a collection of hardware and software associated with the Internet that allows computer users to locate and view multimedia-based documents (documents with various combinations of text, graphics, animations, audios and videos) on almost any subject. </a:t>
            </a:r>
            <a:endParaRPr lang="en-US" altLang="en-US" sz="2900" dirty="0" smtClean="0">
              <a:solidFill>
                <a:srgbClr val="000000"/>
              </a:solidFill>
            </a:endParaRPr>
          </a:p>
          <a:p>
            <a:pPr eaLnBrk="1" hangingPunct="1">
              <a:lnSpc>
                <a:spcPct val="80000"/>
              </a:lnSpc>
            </a:pPr>
            <a:r>
              <a:rPr lang="en-US" altLang="en-US" sz="2900" dirty="0" smtClean="0">
                <a:solidFill>
                  <a:srgbClr val="000000"/>
                </a:solidFill>
              </a:rPr>
              <a:t>In </a:t>
            </a:r>
            <a:r>
              <a:rPr lang="en-US" altLang="en-US" sz="2900" dirty="0">
                <a:solidFill>
                  <a:srgbClr val="000000"/>
                </a:solidFill>
              </a:rPr>
              <a:t>1989, Tim Berners-Lee of CERN (the European Organization for Nuclear Research) began to develop a technology for sharing information via “hyperlinked” text documents. </a:t>
            </a:r>
            <a:endParaRPr lang="en-US" altLang="en-US" sz="29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a:t>
            </a:r>
          </a:p>
        </p:txBody>
      </p:sp>
      <p:sp>
        <p:nvSpPr>
          <p:cNvPr id="130051" name="Text Placeholder 2"/>
          <p:cNvSpPr>
            <a:spLocks noGrp="1"/>
          </p:cNvSpPr>
          <p:nvPr>
            <p:ph type="body" idx="1"/>
          </p:nvPr>
        </p:nvSpPr>
        <p:spPr/>
        <p:txBody>
          <a:bodyPr/>
          <a:lstStyle/>
          <a:p>
            <a:pPr eaLnBrk="1" hangingPunct="1">
              <a:lnSpc>
                <a:spcPct val="80000"/>
              </a:lnSpc>
            </a:pPr>
            <a:r>
              <a:rPr lang="en-US" altLang="en-US" sz="2900" dirty="0" smtClean="0">
                <a:solidFill>
                  <a:srgbClr val="000000"/>
                </a:solidFill>
              </a:rPr>
              <a:t>Berners-Lee </a:t>
            </a:r>
            <a:r>
              <a:rPr lang="en-US" altLang="en-US" sz="2900" dirty="0">
                <a:solidFill>
                  <a:srgbClr val="000000"/>
                </a:solidFill>
              </a:rPr>
              <a:t>called his invention the </a:t>
            </a:r>
            <a:r>
              <a:rPr lang="en-US" altLang="en-US" sz="2900" dirty="0" err="1">
                <a:solidFill>
                  <a:srgbClr val="000000"/>
                </a:solidFill>
              </a:rPr>
              <a:t>HyperText</a:t>
            </a:r>
            <a:r>
              <a:rPr lang="en-US" altLang="en-US" sz="2900" dirty="0">
                <a:solidFill>
                  <a:srgbClr val="000000"/>
                </a:solidFill>
              </a:rPr>
              <a:t> Markup Language (HTML). </a:t>
            </a:r>
            <a:endParaRPr lang="en-US" altLang="en-US" sz="2900" dirty="0" smtClean="0">
              <a:solidFill>
                <a:srgbClr val="000000"/>
              </a:solidFill>
            </a:endParaRPr>
          </a:p>
          <a:p>
            <a:pPr eaLnBrk="1" hangingPunct="1">
              <a:lnSpc>
                <a:spcPct val="80000"/>
              </a:lnSpc>
            </a:pPr>
            <a:r>
              <a:rPr lang="en-US" altLang="en-US" sz="2900" dirty="0" smtClean="0">
                <a:solidFill>
                  <a:srgbClr val="000000"/>
                </a:solidFill>
              </a:rPr>
              <a:t>He </a:t>
            </a:r>
            <a:r>
              <a:rPr lang="en-US" altLang="en-US" sz="2900" dirty="0">
                <a:solidFill>
                  <a:srgbClr val="000000"/>
                </a:solidFill>
              </a:rPr>
              <a:t>also wrote communication protocols such as </a:t>
            </a:r>
            <a:r>
              <a:rPr lang="en-US" altLang="en-US" sz="2900" dirty="0" err="1">
                <a:solidFill>
                  <a:srgbClr val="000000"/>
                </a:solidFill>
              </a:rPr>
              <a:t>HyperText</a:t>
            </a:r>
            <a:r>
              <a:rPr lang="en-US" altLang="en-US" sz="2900" dirty="0">
                <a:solidFill>
                  <a:srgbClr val="000000"/>
                </a:solidFill>
              </a:rPr>
              <a:t> Transfer Protocol (HTTP) to form the backbone of his new hypertext information </a:t>
            </a:r>
            <a:r>
              <a:rPr lang="en-US" altLang="en-US" sz="2900" dirty="0" smtClean="0">
                <a:solidFill>
                  <a:srgbClr val="000000"/>
                </a:solidFill>
              </a:rPr>
              <a:t>system—the </a:t>
            </a:r>
            <a:r>
              <a:rPr lang="en-US" altLang="en-US" sz="2900" dirty="0">
                <a:solidFill>
                  <a:srgbClr val="000000"/>
                </a:solidFill>
              </a:rPr>
              <a:t>World Wide Web.</a:t>
            </a:r>
          </a:p>
          <a:p>
            <a:pPr eaLnBrk="1" hangingPunct="1">
              <a:lnSpc>
                <a:spcPct val="80000"/>
              </a:lnSpc>
            </a:pPr>
            <a:r>
              <a:rPr lang="en-US" altLang="en-US" sz="2900" dirty="0">
                <a:solidFill>
                  <a:srgbClr val="000000"/>
                </a:solidFill>
              </a:rPr>
              <a:t>In 1994, Berners-Lee founded the World Wide Web Consortium (W3C, http://www.w3.org), devoted to developing web technologies. </a:t>
            </a:r>
            <a:endParaRPr lang="en-US" altLang="en-US" sz="2900" dirty="0" smtClean="0">
              <a:solidFill>
                <a:srgbClr val="000000"/>
              </a:solidFill>
            </a:endParaRPr>
          </a:p>
          <a:p>
            <a:pPr eaLnBrk="1" hangingPunct="1">
              <a:lnSpc>
                <a:spcPct val="80000"/>
              </a:lnSpc>
            </a:pPr>
            <a:r>
              <a:rPr lang="en-US" altLang="en-US" sz="2900" dirty="0" smtClean="0">
                <a:solidFill>
                  <a:srgbClr val="000000"/>
                </a:solidFill>
              </a:rPr>
              <a:t>One </a:t>
            </a:r>
            <a:r>
              <a:rPr lang="en-US" altLang="en-US" sz="2900" dirty="0">
                <a:solidFill>
                  <a:srgbClr val="000000"/>
                </a:solidFill>
              </a:rPr>
              <a:t>of the W3C’s primary goals is to make the web universally accessible to everyone regardless of disabilities, language or culture.</a:t>
            </a:r>
            <a:endParaRPr lang="en-US" altLang="en-US" sz="2900"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36114581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400" dirty="0" smtClean="0">
                <a:solidFill>
                  <a:srgbClr val="000000"/>
                </a:solidFill>
              </a:rPr>
              <a:t>Web </a:t>
            </a:r>
            <a:r>
              <a:rPr lang="en-US" sz="2400" dirty="0">
                <a:solidFill>
                  <a:srgbClr val="000000"/>
                </a:solidFill>
              </a:rPr>
              <a:t>services are software components stored on one computer that can be accessed by an app (or other software component) on another computer over the Internet. </a:t>
            </a:r>
            <a:endParaRPr lang="en-US" sz="2400" dirty="0" smtClean="0">
              <a:solidFill>
                <a:srgbClr val="000000"/>
              </a:solidFill>
            </a:endParaRPr>
          </a:p>
          <a:p>
            <a:pPr eaLnBrk="1" hangingPunct="1">
              <a:lnSpc>
                <a:spcPct val="80000"/>
              </a:lnSpc>
              <a:defRPr/>
            </a:pPr>
            <a:r>
              <a:rPr lang="en-US" sz="2400" dirty="0" smtClean="0">
                <a:solidFill>
                  <a:srgbClr val="000000"/>
                </a:solidFill>
              </a:rPr>
              <a:t>With web services, you can create mashups, which enable you to rapidly develop apps by combining complementary web services, often from multiple organizations and possibly other forms of information feeds. </a:t>
            </a:r>
          </a:p>
          <a:p>
            <a:pPr eaLnBrk="1" hangingPunct="1">
              <a:lnSpc>
                <a:spcPct val="80000"/>
              </a:lnSpc>
              <a:defRPr/>
            </a:pPr>
            <a:r>
              <a:rPr lang="en-US" sz="2400" dirty="0" err="1" smtClean="0">
                <a:solidFill>
                  <a:srgbClr val="000000"/>
                </a:solidFill>
              </a:rPr>
              <a:t>Programmableweb</a:t>
            </a:r>
            <a:r>
              <a:rPr lang="en-US" sz="2400" dirty="0" smtClean="0">
                <a:solidFill>
                  <a:srgbClr val="000000"/>
                </a:solidFill>
              </a:rPr>
              <a:t> </a:t>
            </a:r>
            <a:r>
              <a:rPr lang="en-US" sz="2400" dirty="0">
                <a:solidFill>
                  <a:srgbClr val="000000"/>
                </a:solidFill>
              </a:rPr>
              <a:t>(http://www.programmableweb.com/) provides a directory of over 11,150 APIs and 7,300 mashups, plus how-to guides and sample code for creating your own mashups. </a:t>
            </a:r>
            <a:endParaRPr lang="en-US" sz="24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400" dirty="0" smtClean="0">
                <a:solidFill>
                  <a:srgbClr val="000000"/>
                </a:solidFill>
              </a:rPr>
              <a:t>Ajax </a:t>
            </a:r>
            <a:r>
              <a:rPr lang="en-US" sz="2400" dirty="0">
                <a:solidFill>
                  <a:srgbClr val="000000"/>
                </a:solidFill>
              </a:rPr>
              <a:t>technology helps Internet-based applications perform like desktop </a:t>
            </a:r>
            <a:r>
              <a:rPr lang="en-US" sz="2400" dirty="0" smtClean="0">
                <a:solidFill>
                  <a:srgbClr val="000000"/>
                </a:solidFill>
              </a:rPr>
              <a:t>applications.</a:t>
            </a:r>
          </a:p>
          <a:p>
            <a:pPr eaLnBrk="1" hangingPunct="1">
              <a:lnSpc>
                <a:spcPct val="80000"/>
              </a:lnSpc>
              <a:defRPr/>
            </a:pPr>
            <a:r>
              <a:rPr lang="en-US" sz="2400" dirty="0" smtClean="0">
                <a:solidFill>
                  <a:srgbClr val="000000"/>
                </a:solidFill>
              </a:rPr>
              <a:t>Using </a:t>
            </a:r>
            <a:r>
              <a:rPr lang="en-US" sz="2400" dirty="0">
                <a:solidFill>
                  <a:srgbClr val="000000"/>
                </a:solidFill>
              </a:rPr>
              <a:t>Ajax, applications like Google Maps have achieved excellent performance and approach the look-and-feel of desktop applications.</a:t>
            </a:r>
            <a:endParaRPr lang="en-US" sz="24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3993901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400" dirty="0">
                <a:solidFill>
                  <a:srgbClr val="000000"/>
                </a:solidFill>
              </a:rPr>
              <a:t>The Internet is no longer just a network of computers—it’s an Internet of Things. </a:t>
            </a:r>
            <a:endParaRPr lang="en-US" sz="2400" dirty="0" smtClean="0">
              <a:solidFill>
                <a:srgbClr val="000000"/>
              </a:solidFill>
            </a:endParaRPr>
          </a:p>
          <a:p>
            <a:pPr eaLnBrk="1" hangingPunct="1">
              <a:lnSpc>
                <a:spcPct val="80000"/>
              </a:lnSpc>
              <a:defRPr/>
            </a:pPr>
            <a:r>
              <a:rPr lang="en-US" sz="2400" dirty="0" smtClean="0">
                <a:solidFill>
                  <a:srgbClr val="000000"/>
                </a:solidFill>
              </a:rPr>
              <a:t>A </a:t>
            </a:r>
            <a:r>
              <a:rPr lang="en-US" sz="2400" dirty="0">
                <a:solidFill>
                  <a:srgbClr val="000000"/>
                </a:solidFill>
              </a:rPr>
              <a:t>thing is any object with an IP address and the ability to send data automatically over the </a:t>
            </a:r>
            <a:r>
              <a:rPr lang="en-US" sz="2400" dirty="0" smtClean="0">
                <a:solidFill>
                  <a:srgbClr val="000000"/>
                </a:solidFill>
              </a:rPr>
              <a:t>Internet</a:t>
            </a:r>
          </a:p>
          <a:p>
            <a:pPr eaLnBrk="1" hangingPunct="1">
              <a:lnSpc>
                <a:spcPct val="80000"/>
              </a:lnSpc>
              <a:defRPr/>
            </a:pPr>
            <a:r>
              <a:rPr lang="en-US" sz="2400" dirty="0" smtClean="0">
                <a:solidFill>
                  <a:srgbClr val="000000"/>
                </a:solidFill>
              </a:rPr>
              <a:t>Examples</a:t>
            </a:r>
          </a:p>
          <a:p>
            <a:pPr lvl="1" eaLnBrk="1" hangingPunct="1">
              <a:lnSpc>
                <a:spcPct val="80000"/>
              </a:lnSpc>
              <a:defRPr/>
            </a:pPr>
            <a:r>
              <a:rPr lang="en-US" sz="2000" dirty="0" smtClean="0">
                <a:solidFill>
                  <a:srgbClr val="000000"/>
                </a:solidFill>
              </a:rPr>
              <a:t>a </a:t>
            </a:r>
            <a:r>
              <a:rPr lang="en-US" sz="2000" dirty="0">
                <a:solidFill>
                  <a:srgbClr val="000000"/>
                </a:solidFill>
              </a:rPr>
              <a:t>car with a transponder for paying </a:t>
            </a:r>
            <a:r>
              <a:rPr lang="en-US" sz="2000" dirty="0" smtClean="0">
                <a:solidFill>
                  <a:srgbClr val="000000"/>
                </a:solidFill>
              </a:rPr>
              <a:t>tolls</a:t>
            </a:r>
          </a:p>
          <a:p>
            <a:pPr lvl="1" eaLnBrk="1" hangingPunct="1">
              <a:lnSpc>
                <a:spcPct val="80000"/>
              </a:lnSpc>
              <a:defRPr/>
            </a:pPr>
            <a:r>
              <a:rPr lang="en-US" sz="2000" dirty="0" smtClean="0">
                <a:solidFill>
                  <a:srgbClr val="000000"/>
                </a:solidFill>
              </a:rPr>
              <a:t>a </a:t>
            </a:r>
            <a:r>
              <a:rPr lang="en-US" sz="2000" dirty="0">
                <a:solidFill>
                  <a:srgbClr val="000000"/>
                </a:solidFill>
              </a:rPr>
              <a:t>heart monitor implanted in a </a:t>
            </a:r>
            <a:r>
              <a:rPr lang="en-US" sz="2000" dirty="0" smtClean="0">
                <a:solidFill>
                  <a:srgbClr val="000000"/>
                </a:solidFill>
              </a:rPr>
              <a:t>human</a:t>
            </a:r>
          </a:p>
          <a:p>
            <a:pPr lvl="1" eaLnBrk="1" hangingPunct="1">
              <a:lnSpc>
                <a:spcPct val="80000"/>
              </a:lnSpc>
              <a:defRPr/>
            </a:pPr>
            <a:r>
              <a:rPr lang="en-US" sz="2000" dirty="0" smtClean="0">
                <a:solidFill>
                  <a:srgbClr val="000000"/>
                </a:solidFill>
              </a:rPr>
              <a:t>a </a:t>
            </a:r>
            <a:r>
              <a:rPr lang="en-US" sz="2000" dirty="0">
                <a:solidFill>
                  <a:srgbClr val="000000"/>
                </a:solidFill>
              </a:rPr>
              <a:t>smart meter that reports energy </a:t>
            </a:r>
            <a:r>
              <a:rPr lang="en-US" sz="2000" dirty="0" smtClean="0">
                <a:solidFill>
                  <a:srgbClr val="000000"/>
                </a:solidFill>
              </a:rPr>
              <a:t>usage</a:t>
            </a:r>
          </a:p>
          <a:p>
            <a:pPr lvl="1" eaLnBrk="1" hangingPunct="1">
              <a:lnSpc>
                <a:spcPct val="80000"/>
              </a:lnSpc>
              <a:defRPr/>
            </a:pPr>
            <a:r>
              <a:rPr lang="en-US" sz="2000" dirty="0" smtClean="0">
                <a:solidFill>
                  <a:srgbClr val="000000"/>
                </a:solidFill>
              </a:rPr>
              <a:t>mobile </a:t>
            </a:r>
            <a:r>
              <a:rPr lang="en-US" sz="2000" dirty="0">
                <a:solidFill>
                  <a:srgbClr val="000000"/>
                </a:solidFill>
              </a:rPr>
              <a:t>apps that can track your movement and </a:t>
            </a:r>
            <a:r>
              <a:rPr lang="en-US" sz="2000" dirty="0" smtClean="0">
                <a:solidFill>
                  <a:srgbClr val="000000"/>
                </a:solidFill>
              </a:rPr>
              <a:t>location</a:t>
            </a:r>
          </a:p>
          <a:p>
            <a:pPr lvl="1" eaLnBrk="1" hangingPunct="1">
              <a:lnSpc>
                <a:spcPct val="80000"/>
              </a:lnSpc>
              <a:defRPr/>
            </a:pPr>
            <a:r>
              <a:rPr lang="en-US" sz="2000" dirty="0" smtClean="0">
                <a:solidFill>
                  <a:srgbClr val="000000"/>
                </a:solidFill>
              </a:rPr>
              <a:t>smart </a:t>
            </a:r>
            <a:r>
              <a:rPr lang="en-US" sz="2000" dirty="0">
                <a:solidFill>
                  <a:srgbClr val="000000"/>
                </a:solidFill>
              </a:rPr>
              <a:t>thermostats that adjust room temperatures based on weather forecasts and activity in the home. </a:t>
            </a:r>
            <a:endParaRPr lang="en-US" sz="20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96844504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1.13</a:t>
            </a:r>
            <a:r>
              <a:rPr lang="en-US" dirty="0">
                <a:solidFill>
                  <a:srgbClr val="3380E6"/>
                </a:solidFill>
                <a:latin typeface="Arial"/>
              </a:rPr>
              <a:t>  Some Key Software Development Terminology</a:t>
            </a:r>
            <a:endParaRPr lang="en-US" dirty="0" smtClean="0">
              <a:solidFill>
                <a:srgbClr val="3380E6"/>
              </a:solidFill>
              <a:latin typeface="Arial"/>
            </a:endParaRPr>
          </a:p>
        </p:txBody>
      </p:sp>
      <p:sp>
        <p:nvSpPr>
          <p:cNvPr id="138243"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Cambria" panose="02040503050406030204" pitchFamily="18" charset="0"/>
              </a:rPr>
              <a:t>Figure 1.27 lists a number of buzzwords that you’ll hear in the software development community. </a:t>
            </a: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89323" y="857250"/>
            <a:ext cx="8565356" cy="5143500"/>
          </a:xfrm>
          <a:prstGeom prst="rect">
            <a:avLst/>
          </a:prstGeom>
          <a:noFill/>
          <a:ln>
            <a:noFill/>
          </a:ln>
        </p:spPr>
      </p:pic>
    </p:spTree>
    <p:extLst>
      <p:ext uri="{BB962C8B-B14F-4D97-AF65-F5344CB8AC3E}">
        <p14:creationId xmlns:p14="http://schemas.microsoft.com/office/powerpoint/2010/main" val="29638834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62088"/>
            <a:ext cx="9144000" cy="3932635"/>
          </a:xfrm>
          <a:prstGeom prst="rect">
            <a:avLst/>
          </a:prstGeom>
          <a:noFill/>
          <a:ln>
            <a:noFill/>
          </a:ln>
        </p:spPr>
      </p:pic>
    </p:spTree>
    <p:extLst>
      <p:ext uri="{BB962C8B-B14F-4D97-AF65-F5344CB8AC3E}">
        <p14:creationId xmlns:p14="http://schemas.microsoft.com/office/powerpoint/2010/main" val="214071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 (Cont.)</a:t>
            </a:r>
          </a:p>
        </p:txBody>
      </p:sp>
      <p:sp>
        <p:nvSpPr>
          <p:cNvPr id="3072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Moore’s Law and related observations apply especially to the amount of memory that computers have for programs, the amount of secondary storage (such as disk storage) they have to hold programs and data over longer periods of time, and their processor speeds—the speeds at which they execute their programs (i.e., do their work). </a:t>
            </a:r>
          </a:p>
          <a:p>
            <a:pPr eaLnBrk="1" hangingPunct="1"/>
            <a:r>
              <a:rPr lang="en-US" altLang="en-US" dirty="0" smtClean="0">
                <a:solidFill>
                  <a:srgbClr val="000000"/>
                </a:solidFill>
                <a:latin typeface="Cambria" panose="02040503050406030204" pitchFamily="18" charset="0"/>
              </a:rPr>
              <a:t>These increases make computers more capable</a:t>
            </a:r>
          </a:p>
          <a:p>
            <a:pPr lvl="1" eaLnBrk="1" hangingPunct="1"/>
            <a:r>
              <a:rPr lang="en-US" altLang="en-US" dirty="0" smtClean="0">
                <a:solidFill>
                  <a:srgbClr val="000000"/>
                </a:solidFill>
                <a:latin typeface="Cambria" panose="02040503050406030204" pitchFamily="18" charset="0"/>
              </a:rPr>
              <a:t>puts greater demands on programming language designers to innovate</a:t>
            </a:r>
          </a:p>
        </p:txBody>
      </p:sp>
      <p:sp>
        <p:nvSpPr>
          <p:cNvPr id="317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59632" y="857250"/>
            <a:ext cx="7423547" cy="5143500"/>
          </a:xfrm>
          <a:prstGeom prst="rect">
            <a:avLst/>
          </a:prstGeom>
          <a:noFill/>
          <a:ln>
            <a:noFill/>
          </a:ln>
        </p:spPr>
      </p:pic>
    </p:spTree>
    <p:extLst>
      <p:ext uri="{BB962C8B-B14F-4D97-AF65-F5344CB8AC3E}">
        <p14:creationId xmlns:p14="http://schemas.microsoft.com/office/powerpoint/2010/main" val="39595089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5244" y="857250"/>
            <a:ext cx="9052322" cy="5143500"/>
          </a:xfrm>
          <a:prstGeom prst="rect">
            <a:avLst/>
          </a:prstGeom>
          <a:noFill/>
          <a:ln>
            <a:noFill/>
          </a:ln>
        </p:spPr>
      </p:pic>
    </p:spTree>
    <p:extLst>
      <p:ext uri="{BB962C8B-B14F-4D97-AF65-F5344CB8AC3E}">
        <p14:creationId xmlns:p14="http://schemas.microsoft.com/office/powerpoint/2010/main" val="23266084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1.13  </a:t>
            </a:r>
            <a:r>
              <a:rPr lang="en-US" dirty="0">
                <a:solidFill>
                  <a:srgbClr val="3380E6"/>
                </a:solidFill>
                <a:latin typeface="Arial"/>
              </a:rPr>
              <a:t>Some Key Software Development </a:t>
            </a:r>
            <a:r>
              <a:rPr lang="en-US" dirty="0" smtClean="0">
                <a:solidFill>
                  <a:srgbClr val="3380E6"/>
                </a:solidFill>
                <a:latin typeface="Arial"/>
              </a:rPr>
              <a:t>Terminology (Cont.)</a:t>
            </a:r>
          </a:p>
        </p:txBody>
      </p:sp>
      <p:sp>
        <p:nvSpPr>
          <p:cNvPr id="143363" name="Text Placeholder 2"/>
          <p:cNvSpPr>
            <a:spLocks noGrp="1"/>
          </p:cNvSpPr>
          <p:nvPr>
            <p:ph type="body" idx="1"/>
          </p:nvPr>
        </p:nvSpPr>
        <p:spPr/>
        <p:txBody>
          <a:bodyPr/>
          <a:lstStyle/>
          <a:p>
            <a:pPr eaLnBrk="1" hangingPunct="1"/>
            <a:r>
              <a:rPr lang="en-US" altLang="en-US" smtClean="0"/>
              <a:t>Figure 1.28 describes software product-release categories.</a:t>
            </a:r>
          </a:p>
        </p:txBody>
      </p:sp>
      <p:sp>
        <p:nvSpPr>
          <p:cNvPr id="1402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25104" y="857250"/>
            <a:ext cx="7492603" cy="5143500"/>
          </a:xfrm>
          <a:prstGeom prst="rect">
            <a:avLst/>
          </a:prstGeom>
          <a:noFill/>
          <a:ln>
            <a:noFill/>
          </a:ln>
        </p:spPr>
      </p:pic>
    </p:spTree>
    <p:extLst>
      <p:ext uri="{BB962C8B-B14F-4D97-AF65-F5344CB8AC3E}">
        <p14:creationId xmlns:p14="http://schemas.microsoft.com/office/powerpoint/2010/main" val="68444510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smtClean="0">
                <a:solidFill>
                  <a:srgbClr val="3380E6"/>
                </a:solidFill>
                <a:latin typeface="Arial"/>
              </a:rPr>
              <a:t>1.14  </a:t>
            </a:r>
            <a:r>
              <a:rPr lang="en-US" sz="3200" dirty="0">
                <a:solidFill>
                  <a:srgbClr val="3380E6"/>
                </a:solidFill>
                <a:latin typeface="Goudy Sans Medium"/>
              </a:rPr>
              <a:t>C++11 </a:t>
            </a:r>
            <a:r>
              <a:rPr lang="en-US" sz="3200" dirty="0" smtClean="0">
                <a:solidFill>
                  <a:srgbClr val="3380E6"/>
                </a:solidFill>
                <a:latin typeface="Goudy Sans Medium"/>
              </a:rPr>
              <a:t>and C++14: The Latest C++ Versions</a:t>
            </a:r>
          </a:p>
        </p:txBody>
      </p:sp>
      <p:sp>
        <p:nvSpPr>
          <p:cNvPr id="145411"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cs typeface="Times New Roman" panose="02020603050405020304" pitchFamily="18" charset="0"/>
              </a:rPr>
              <a:t>C++11 </a:t>
            </a:r>
            <a:r>
              <a:rPr lang="en-US" altLang="en-US" dirty="0" smtClean="0">
                <a:latin typeface="Cambria" panose="02040503050406030204" pitchFamily="18" charset="0"/>
                <a:cs typeface="Times New Roman" panose="02020603050405020304" pitchFamily="18" charset="0"/>
              </a:rPr>
              <a:t>(formerly called C++0x) was published by ISO/IEC in 2011. </a:t>
            </a:r>
          </a:p>
          <a:p>
            <a:pPr eaLnBrk="1" hangingPunct="1"/>
            <a:r>
              <a:rPr lang="en-US" altLang="en-US" dirty="0" smtClean="0">
                <a:latin typeface="Cambria" panose="02040503050406030204" pitchFamily="18" charset="0"/>
                <a:cs typeface="Times New Roman" panose="02020603050405020304" pitchFamily="18" charset="0"/>
              </a:rPr>
              <a:t>The main goals were to </a:t>
            </a:r>
          </a:p>
          <a:p>
            <a:pPr lvl="1" eaLnBrk="1" hangingPunct="1"/>
            <a:r>
              <a:rPr lang="en-US" altLang="en-US" dirty="0" smtClean="0">
                <a:latin typeface="Cambria" panose="02040503050406030204" pitchFamily="18" charset="0"/>
                <a:cs typeface="Times New Roman" panose="02020603050405020304" pitchFamily="18" charset="0"/>
              </a:rPr>
              <a:t>make C++ easier to learn, </a:t>
            </a:r>
          </a:p>
          <a:p>
            <a:pPr lvl="1" eaLnBrk="1" hangingPunct="1"/>
            <a:r>
              <a:rPr lang="en-US" altLang="en-US" dirty="0" smtClean="0">
                <a:latin typeface="Cambria" panose="02040503050406030204" pitchFamily="18" charset="0"/>
                <a:cs typeface="Times New Roman" panose="02020603050405020304" pitchFamily="18" charset="0"/>
              </a:rPr>
              <a:t>improve library building capabilities </a:t>
            </a:r>
          </a:p>
          <a:p>
            <a:pPr lvl="1" eaLnBrk="1" hangingPunct="1"/>
            <a:r>
              <a:rPr lang="en-US" altLang="en-US" dirty="0" smtClean="0">
                <a:latin typeface="Cambria" panose="02040503050406030204" pitchFamily="18" charset="0"/>
                <a:cs typeface="Times New Roman" panose="02020603050405020304" pitchFamily="18" charset="0"/>
              </a:rPr>
              <a:t>increase compatibility with the C programming language. </a:t>
            </a:r>
          </a:p>
          <a:p>
            <a:pPr eaLnBrk="1" hangingPunct="1"/>
            <a:r>
              <a:rPr lang="en-US" altLang="en-US" dirty="0" smtClean="0">
                <a:latin typeface="Cambria" panose="02040503050406030204" pitchFamily="18" charset="0"/>
                <a:cs typeface="Times New Roman" panose="02020603050405020304" pitchFamily="18" charset="0"/>
              </a:rPr>
              <a:t>This version of the standard extended the C++ Standard Library and includes several features and enhancements to improve performance and security. </a:t>
            </a:r>
          </a:p>
        </p:txBody>
      </p:sp>
      <p:sp>
        <p:nvSpPr>
          <p:cNvPr id="1495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smtClean="0">
                <a:solidFill>
                  <a:srgbClr val="3380E6"/>
                </a:solidFill>
                <a:latin typeface="Arial"/>
              </a:rPr>
              <a:t>1.14  </a:t>
            </a:r>
            <a:r>
              <a:rPr lang="en-US" sz="3200" dirty="0">
                <a:solidFill>
                  <a:srgbClr val="3380E6"/>
                </a:solidFill>
                <a:latin typeface="Goudy Sans Medium"/>
              </a:rPr>
              <a:t>C++11 </a:t>
            </a:r>
            <a:r>
              <a:rPr lang="en-US" sz="3200" dirty="0" smtClean="0">
                <a:solidFill>
                  <a:srgbClr val="3380E6"/>
                </a:solidFill>
                <a:latin typeface="Goudy Sans Medium"/>
              </a:rPr>
              <a:t>and C++14: The Latest C++ Versions</a:t>
            </a:r>
          </a:p>
        </p:txBody>
      </p:sp>
      <p:sp>
        <p:nvSpPr>
          <p:cNvPr id="145411" name="Text Placeholder 2"/>
          <p:cNvSpPr>
            <a:spLocks noGrp="1"/>
          </p:cNvSpPr>
          <p:nvPr>
            <p:ph type="body" idx="1"/>
          </p:nvPr>
        </p:nvSpPr>
        <p:spPr/>
        <p:txBody>
          <a:bodyPr/>
          <a:lstStyle/>
          <a:p>
            <a:pPr eaLnBrk="1" hangingPunct="1"/>
            <a:r>
              <a:rPr lang="en-US" altLang="en-US" dirty="0">
                <a:cs typeface="Times New Roman" panose="02020603050405020304" pitchFamily="18" charset="0"/>
              </a:rPr>
              <a:t>The current C++ standard, </a:t>
            </a:r>
            <a:r>
              <a:rPr lang="en-US" altLang="en-US" dirty="0">
                <a:solidFill>
                  <a:srgbClr val="0000FF"/>
                </a:solidFill>
                <a:cs typeface="Times New Roman" panose="02020603050405020304" pitchFamily="18" charset="0"/>
              </a:rPr>
              <a:t>C++</a:t>
            </a:r>
            <a:r>
              <a:rPr lang="en-US" altLang="en-US" dirty="0" smtClean="0">
                <a:solidFill>
                  <a:srgbClr val="0000FF"/>
                </a:solidFill>
                <a:cs typeface="Times New Roman" panose="02020603050405020304" pitchFamily="18" charset="0"/>
              </a:rPr>
              <a:t>14</a:t>
            </a:r>
            <a:r>
              <a:rPr lang="en-US" altLang="en-US" dirty="0" smtClean="0">
                <a:cs typeface="Times New Roman" panose="02020603050405020304" pitchFamily="18" charset="0"/>
              </a:rPr>
              <a:t>, </a:t>
            </a:r>
            <a:r>
              <a:rPr lang="en-US" altLang="en-US" dirty="0">
                <a:cs typeface="Times New Roman" panose="02020603050405020304" pitchFamily="18" charset="0"/>
              </a:rPr>
              <a:t>was published by ISO/IEC in 2014. </a:t>
            </a:r>
            <a:endParaRPr lang="en-US" altLang="en-US" dirty="0" smtClean="0">
              <a:cs typeface="Times New Roman" panose="02020603050405020304" pitchFamily="18" charset="0"/>
            </a:endParaRPr>
          </a:p>
          <a:p>
            <a:pPr eaLnBrk="1" hangingPunct="1"/>
            <a:r>
              <a:rPr lang="en-US" altLang="en-US" dirty="0" smtClean="0">
                <a:cs typeface="Times New Roman" panose="02020603050405020304" pitchFamily="18" charset="0"/>
              </a:rPr>
              <a:t>Added </a:t>
            </a:r>
            <a:r>
              <a:rPr lang="en-US" altLang="en-US" dirty="0">
                <a:cs typeface="Times New Roman" panose="02020603050405020304" pitchFamily="18" charset="0"/>
              </a:rPr>
              <a:t>several language features and C++ Standard Library enhancements, and fixed bugs from C++11. </a:t>
            </a:r>
          </a:p>
          <a:p>
            <a:pPr eaLnBrk="1" hangingPunct="1"/>
            <a:r>
              <a:rPr lang="en-US" altLang="en-US" dirty="0" smtClean="0">
                <a:cs typeface="Times New Roman" panose="02020603050405020304" pitchFamily="18" charset="0"/>
              </a:rPr>
              <a:t>For </a:t>
            </a:r>
            <a:r>
              <a:rPr lang="en-US" altLang="en-US" dirty="0">
                <a:cs typeface="Times New Roman" panose="02020603050405020304" pitchFamily="18" charset="0"/>
              </a:rPr>
              <a:t>a list of C++11 and C++14 features and the compilers that support them, visit </a:t>
            </a:r>
          </a:p>
          <a:p>
            <a:pPr lvl="1" eaLnBrk="1" hangingPunct="1"/>
            <a:r>
              <a:rPr lang="en-US" altLang="en-US" dirty="0">
                <a:cs typeface="Times New Roman" panose="02020603050405020304" pitchFamily="18" charset="0"/>
                <a:hlinkClick r:id="rId2"/>
              </a:rPr>
              <a:t>http://</a:t>
            </a:r>
            <a:r>
              <a:rPr lang="en-US" altLang="en-US" dirty="0" smtClean="0">
                <a:cs typeface="Times New Roman" panose="02020603050405020304" pitchFamily="18" charset="0"/>
                <a:hlinkClick r:id="rId2"/>
              </a:rPr>
              <a:t>en.cppreference.com/w/cpp/compiler_support</a:t>
            </a:r>
            <a:r>
              <a:rPr lang="en-US" altLang="en-US" dirty="0" smtClean="0">
                <a:cs typeface="Times New Roman" panose="02020603050405020304" pitchFamily="18" charset="0"/>
              </a:rPr>
              <a:t> </a:t>
            </a:r>
            <a:endParaRPr lang="en-US" altLang="en-US" dirty="0">
              <a:cs typeface="Times New Roman" panose="02020603050405020304" pitchFamily="18" charset="0"/>
            </a:endParaRPr>
          </a:p>
          <a:p>
            <a:pPr eaLnBrk="1" hangingPunct="1"/>
            <a:r>
              <a:rPr lang="en-US" altLang="en-US" dirty="0">
                <a:cs typeface="Times New Roman" panose="02020603050405020304" pitchFamily="18" charset="0"/>
              </a:rPr>
              <a:t>The next version of the C++ standard, C++17, is currently under </a:t>
            </a:r>
            <a:r>
              <a:rPr lang="en-US" altLang="en-US" dirty="0" smtClean="0">
                <a:cs typeface="Times New Roman" panose="02020603050405020304" pitchFamily="18" charset="0"/>
              </a:rPr>
              <a:t>development.</a:t>
            </a:r>
          </a:p>
          <a:p>
            <a:pPr lvl="1" eaLnBrk="1" hangingPunct="1"/>
            <a:r>
              <a:rPr lang="en-US" altLang="en-US" dirty="0" smtClean="0">
                <a:cs typeface="Times New Roman" panose="02020603050405020304" pitchFamily="18" charset="0"/>
              </a:rPr>
              <a:t>https</a:t>
            </a:r>
            <a:r>
              <a:rPr lang="en-US" altLang="en-US">
                <a:cs typeface="Times New Roman" panose="02020603050405020304" pitchFamily="18" charset="0"/>
              </a:rPr>
              <a:t>://</a:t>
            </a:r>
            <a:r>
              <a:rPr lang="en-US" altLang="en-US" smtClean="0">
                <a:cs typeface="Times New Roman" panose="02020603050405020304" pitchFamily="18" charset="0"/>
              </a:rPr>
              <a:t>en.wikipedia.org/wiki/C%2B%2B17</a:t>
            </a:r>
            <a:r>
              <a:rPr lang="en-US" altLang="en-US" dirty="0" smtClean="0">
                <a:cs typeface="Times New Roman" panose="02020603050405020304" pitchFamily="18" charset="0"/>
              </a:rPr>
              <a:t> </a:t>
            </a:r>
            <a:endParaRPr lang="en-US" altLang="en-US" dirty="0">
              <a:cs typeface="Times New Roman" panose="02020603050405020304" pitchFamily="18" charset="0"/>
            </a:endParaRPr>
          </a:p>
          <a:p>
            <a:pPr eaLnBrk="1" hangingPunct="1"/>
            <a:endParaRPr lang="en-US" altLang="en-US" dirty="0" smtClean="0">
              <a:latin typeface="Cambria" panose="02040503050406030204" pitchFamily="18" charset="0"/>
              <a:cs typeface="Times New Roman" panose="02020603050405020304" pitchFamily="18" charset="0"/>
            </a:endParaRPr>
          </a:p>
        </p:txBody>
      </p:sp>
      <p:sp>
        <p:nvSpPr>
          <p:cNvPr id="1495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1730226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3380E6"/>
                </a:solidFill>
                <a:latin typeface="Arial"/>
              </a:rPr>
              <a:t>1.15 Boost C++ Libraries</a:t>
            </a:r>
            <a:endParaRPr lang="en-US" dirty="0" smtClean="0">
              <a:solidFill>
                <a:srgbClr val="3380E6"/>
              </a:solidFill>
              <a:latin typeface="Goudy Sans Medium"/>
            </a:endParaRPr>
          </a:p>
        </p:txBody>
      </p:sp>
      <p:sp>
        <p:nvSpPr>
          <p:cNvPr id="14745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Boost C++ Libraries</a:t>
            </a:r>
            <a:r>
              <a:rPr lang="en-US" altLang="en-US" dirty="0" smtClean="0">
                <a:solidFill>
                  <a:srgbClr val="000000"/>
                </a:solidFill>
                <a:latin typeface="Cambria" panose="02040503050406030204" pitchFamily="18" charset="0"/>
              </a:rPr>
              <a:t> are free, open-source libraries created by members of the C++ community. </a:t>
            </a:r>
          </a:p>
          <a:p>
            <a:pPr eaLnBrk="1" hangingPunct="1"/>
            <a:r>
              <a:rPr lang="en-US" altLang="en-US" dirty="0" smtClean="0">
                <a:solidFill>
                  <a:srgbClr val="000000"/>
                </a:solidFill>
                <a:latin typeface="Cambria" panose="02040503050406030204" pitchFamily="18" charset="0"/>
              </a:rPr>
              <a:t>Boost has grown to over 100 libraries, with more being added regularly. </a:t>
            </a:r>
          </a:p>
        </p:txBody>
      </p:sp>
      <p:sp>
        <p:nvSpPr>
          <p:cNvPr id="1505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3380E6"/>
                </a:solidFill>
                <a:latin typeface="Arial"/>
              </a:rPr>
              <a:t>1.15 Boost C++ Libraries</a:t>
            </a:r>
            <a:endParaRPr lang="en-US" dirty="0" smtClean="0">
              <a:solidFill>
                <a:srgbClr val="3380E6"/>
              </a:solidFill>
              <a:latin typeface="Goudy Sans Medium"/>
            </a:endParaRPr>
          </a:p>
        </p:txBody>
      </p:sp>
      <p:sp>
        <p:nvSpPr>
          <p:cNvPr id="148483"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rPr>
              <a:t>Regular expressions</a:t>
            </a:r>
            <a:r>
              <a:rPr lang="en-US" altLang="en-US" dirty="0" smtClean="0">
                <a:solidFill>
                  <a:srgbClr val="000000"/>
                </a:solidFill>
                <a:latin typeface="Cambria" panose="02040503050406030204" pitchFamily="18" charset="0"/>
              </a:rPr>
              <a:t> are used to match specific character patterns in text. They can be used to validate data to ensure that it’s in a particular format, to replace parts of one string with another, or to split a string. </a:t>
            </a:r>
          </a:p>
          <a:p>
            <a:pPr eaLnBrk="1" hangingPunct="1"/>
            <a:r>
              <a:rPr lang="en-US" altLang="en-US" dirty="0" smtClean="0">
                <a:solidFill>
                  <a:srgbClr val="000000"/>
                </a:solidFill>
                <a:latin typeface="Cambria" panose="02040503050406030204" pitchFamily="18" charset="0"/>
              </a:rPr>
              <a:t>Many common bugs in C and C++ code are related to pointers, a powerful programming capability that C++ absorbed from C. </a:t>
            </a:r>
          </a:p>
          <a:p>
            <a:pPr eaLnBrk="1" hangingPunct="1"/>
            <a:r>
              <a:rPr lang="en-US" altLang="en-US" dirty="0" smtClean="0">
                <a:solidFill>
                  <a:srgbClr val="0000FF"/>
                </a:solidFill>
                <a:latin typeface="Cambria" panose="02040503050406030204" pitchFamily="18" charset="0"/>
              </a:rPr>
              <a:t>Smart pointers</a:t>
            </a:r>
            <a:r>
              <a:rPr lang="en-US" altLang="en-US" dirty="0" smtClean="0">
                <a:solidFill>
                  <a:srgbClr val="000000"/>
                </a:solidFill>
                <a:latin typeface="Cambria" panose="02040503050406030204" pitchFamily="18" charset="0"/>
              </a:rPr>
              <a:t> help you avoid errors associated with traditional pointers.</a:t>
            </a:r>
          </a:p>
        </p:txBody>
      </p:sp>
      <p:sp>
        <p:nvSpPr>
          <p:cNvPr id="1525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1.16  Keeping Up-to-Date with Information Technologies</a:t>
            </a:r>
          </a:p>
        </p:txBody>
      </p:sp>
      <p:sp>
        <p:nvSpPr>
          <p:cNvPr id="150531" name="Text Placeholder 2"/>
          <p:cNvSpPr>
            <a:spLocks noGrp="1"/>
          </p:cNvSpPr>
          <p:nvPr>
            <p:ph type="body" idx="1"/>
          </p:nvPr>
        </p:nvSpPr>
        <p:spPr/>
        <p:txBody>
          <a:bodyPr/>
          <a:lstStyle/>
          <a:p>
            <a:pPr eaLnBrk="1" hangingPunct="1"/>
            <a:r>
              <a:rPr lang="en-US" altLang="en-US" dirty="0" smtClean="0">
                <a:solidFill>
                  <a:srgbClr val="000000"/>
                </a:solidFill>
              </a:rPr>
              <a:t>Figure </a:t>
            </a:r>
            <a:r>
              <a:rPr lang="en-US" altLang="en-US" dirty="0">
                <a:solidFill>
                  <a:srgbClr val="000000"/>
                </a:solidFill>
              </a:rPr>
              <a:t>1.35 lists key technical and business publications that will help you stay up-to-date with the latest news, trends and technology. </a:t>
            </a:r>
            <a:endParaRPr lang="en-US" altLang="en-US" dirty="0" smtClean="0">
              <a:solidFill>
                <a:srgbClr val="000000"/>
              </a:solidFill>
              <a:latin typeface="Cambria" panose="02040503050406030204" pitchFamily="18" charset="0"/>
            </a:endParaRPr>
          </a:p>
        </p:txBody>
      </p:sp>
      <p:sp>
        <p:nvSpPr>
          <p:cNvPr id="153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6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776" y="628650"/>
            <a:ext cx="8462976" cy="6229350"/>
          </a:xfrm>
          <a:prstGeom prst="rect">
            <a:avLst/>
          </a:prstGeom>
          <a:noFill/>
          <a:ln>
            <a:noFill/>
          </a:ln>
        </p:spPr>
      </p:pic>
    </p:spTree>
    <p:extLst>
      <p:ext uri="{BB962C8B-B14F-4D97-AF65-F5344CB8AC3E}">
        <p14:creationId xmlns:p14="http://schemas.microsoft.com/office/powerpoint/2010/main" val="231852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 (Cont.)</a:t>
            </a:r>
          </a:p>
        </p:txBody>
      </p:sp>
      <p:sp>
        <p:nvSpPr>
          <p:cNvPr id="3174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Similar growth has occurred in the communications field.</a:t>
            </a:r>
          </a:p>
          <a:p>
            <a:pPr eaLnBrk="1" hangingPunct="1"/>
            <a:r>
              <a:rPr lang="en-US" altLang="en-US" dirty="0" smtClean="0">
                <a:solidFill>
                  <a:srgbClr val="000000"/>
                </a:solidFill>
                <a:latin typeface="Cambria" panose="02040503050406030204" pitchFamily="18" charset="0"/>
              </a:rPr>
              <a:t>Costs have plummeted as enormous demand for communications bandwidth (i.e., information-carrying capacity) has attracted intense competition</a:t>
            </a:r>
          </a:p>
          <a:p>
            <a:pPr eaLnBrk="1" hangingPunct="1"/>
            <a:r>
              <a:rPr lang="en-US" altLang="en-US" dirty="0" smtClean="0">
                <a:solidFill>
                  <a:srgbClr val="000000"/>
                </a:solidFill>
                <a:latin typeface="Cambria" panose="02040503050406030204" pitchFamily="18" charset="0"/>
              </a:rPr>
              <a:t>We know of no other fields in which technology improves so quickly and costs fall so rapidly. </a:t>
            </a:r>
          </a:p>
          <a:p>
            <a:pPr eaLnBrk="1" hangingPunct="1"/>
            <a:r>
              <a:rPr lang="en-US" altLang="en-US" dirty="0" smtClean="0">
                <a:solidFill>
                  <a:srgbClr val="000000"/>
                </a:solidFill>
                <a:latin typeface="Cambria" panose="02040503050406030204" pitchFamily="18" charset="0"/>
              </a:rPr>
              <a:t>Such phenomenal improvement is truly fostering the Information Revolution.</a:t>
            </a:r>
            <a:endParaRPr lang="en-US" altLang="en-US" i="1" dirty="0" smtClean="0">
              <a:solidFill>
                <a:srgbClr val="000000"/>
              </a:solidFill>
              <a:latin typeface="Cambria" panose="02040503050406030204" pitchFamily="18" charset="0"/>
            </a:endParaRPr>
          </a:p>
        </p:txBody>
      </p:sp>
      <p:sp>
        <p:nvSpPr>
          <p:cNvPr id="3277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53716"/>
            <a:ext cx="9144000" cy="4549378"/>
          </a:xfrm>
          <a:prstGeom prst="rect">
            <a:avLst/>
          </a:prstGeom>
          <a:noFill/>
          <a:ln>
            <a:noFill/>
          </a:ln>
        </p:spPr>
      </p:pic>
    </p:spTree>
    <p:extLst>
      <p:ext uri="{BB962C8B-B14F-4D97-AF65-F5344CB8AC3E}">
        <p14:creationId xmlns:p14="http://schemas.microsoft.com/office/powerpoint/2010/main" val="395955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1.3.2  Computer Organization</a:t>
            </a:r>
          </a:p>
        </p:txBody>
      </p:sp>
      <p:sp>
        <p:nvSpPr>
          <p:cNvPr id="3277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Regardless of differences in physical appearance, computers can be envisioned as divided into various </a:t>
            </a:r>
            <a:r>
              <a:rPr lang="en-US" altLang="en-US" b="1" dirty="0" smtClean="0">
                <a:solidFill>
                  <a:srgbClr val="0070C0"/>
                </a:solidFill>
                <a:latin typeface="Cambria" panose="02040503050406030204" pitchFamily="18" charset="0"/>
              </a:rPr>
              <a:t>logical units </a:t>
            </a:r>
            <a:r>
              <a:rPr lang="en-US" altLang="en-US" dirty="0" smtClean="0">
                <a:solidFill>
                  <a:srgbClr val="000000"/>
                </a:solidFill>
                <a:latin typeface="Cambria" panose="02040503050406030204" pitchFamily="18" charset="0"/>
              </a:rPr>
              <a:t>or sections (Fig. 1.2)</a:t>
            </a:r>
            <a:endParaRPr lang="en-US" altLang="en-US" i="1" dirty="0" smtClean="0">
              <a:solidFill>
                <a:srgbClr val="000000"/>
              </a:solidFill>
              <a:latin typeface="Cambria" panose="02040503050406030204" pitchFamily="18" charset="0"/>
            </a:endParaRPr>
          </a:p>
        </p:txBody>
      </p:sp>
      <p:sp>
        <p:nvSpPr>
          <p:cNvPr id="3277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840707" y="857250"/>
            <a:ext cx="5461397" cy="5143500"/>
          </a:xfrm>
          <a:prstGeom prst="rect">
            <a:avLst/>
          </a:prstGeom>
          <a:noFill/>
          <a:ln>
            <a:noFill/>
          </a:ln>
        </p:spPr>
      </p:pic>
    </p:spTree>
    <p:extLst>
      <p:ext uri="{BB962C8B-B14F-4D97-AF65-F5344CB8AC3E}">
        <p14:creationId xmlns:p14="http://schemas.microsoft.com/office/powerpoint/2010/main" val="9875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858441"/>
            <a:ext cx="9144000" cy="5139928"/>
          </a:xfrm>
          <a:prstGeom prst="rect">
            <a:avLst/>
          </a:prstGeom>
          <a:noFill/>
          <a:ln>
            <a:noFill/>
          </a:ln>
        </p:spPr>
      </p:pic>
    </p:spTree>
    <p:extLst>
      <p:ext uri="{BB962C8B-B14F-4D97-AF65-F5344CB8AC3E}">
        <p14:creationId xmlns:p14="http://schemas.microsoft.com/office/powerpoint/2010/main" val="321111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9200"/>
            <a:ext cx="9144000" cy="4418410"/>
          </a:xfrm>
          <a:prstGeom prst="rect">
            <a:avLst/>
          </a:prstGeom>
          <a:noFill/>
          <a:ln>
            <a:noFill/>
          </a:ln>
        </p:spPr>
      </p:pic>
    </p:spTree>
    <p:extLst>
      <p:ext uri="{BB962C8B-B14F-4D97-AF65-F5344CB8AC3E}">
        <p14:creationId xmlns:p14="http://schemas.microsoft.com/office/powerpoint/2010/main" val="592720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28625" y="857250"/>
            <a:ext cx="8285560" cy="5143500"/>
          </a:xfrm>
          <a:prstGeom prst="rect">
            <a:avLst/>
          </a:prstGeom>
          <a:noFill/>
          <a:ln>
            <a:noFill/>
          </a:ln>
        </p:spPr>
      </p:pic>
    </p:spTree>
    <p:extLst>
      <p:ext uri="{BB962C8B-B14F-4D97-AF65-F5344CB8AC3E}">
        <p14:creationId xmlns:p14="http://schemas.microsoft.com/office/powerpoint/2010/main" val="32599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78694"/>
            <a:ext cx="9144000" cy="4899422"/>
          </a:xfrm>
          <a:prstGeom prst="rect">
            <a:avLst/>
          </a:prstGeom>
          <a:noFill/>
          <a:ln>
            <a:noFill/>
          </a:ln>
        </p:spPr>
      </p:pic>
    </p:spTree>
    <p:extLst>
      <p:ext uri="{BB962C8B-B14F-4D97-AF65-F5344CB8AC3E}">
        <p14:creationId xmlns:p14="http://schemas.microsoft.com/office/powerpoint/2010/main" val="192528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098948"/>
            <a:ext cx="9144000" cy="4658915"/>
          </a:xfrm>
          <a:prstGeom prst="rect">
            <a:avLst/>
          </a:prstGeom>
          <a:noFill/>
          <a:ln>
            <a:noFill/>
          </a:ln>
        </p:spPr>
      </p:pic>
    </p:spTree>
    <p:extLst>
      <p:ext uri="{BB962C8B-B14F-4D97-AF65-F5344CB8AC3E}">
        <p14:creationId xmlns:p14="http://schemas.microsoft.com/office/powerpoint/2010/main" val="346192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Data items processed by computers form a </a:t>
            </a:r>
            <a:r>
              <a:rPr lang="en-US" altLang="en-US" dirty="0" smtClean="0">
                <a:solidFill>
                  <a:srgbClr val="0000FF"/>
                </a:solidFill>
                <a:latin typeface="Cambria" panose="02040503050406030204" pitchFamily="18" charset="0"/>
              </a:rPr>
              <a:t>data hierarchy</a:t>
            </a:r>
            <a:r>
              <a:rPr lang="en-US" altLang="en-US" dirty="0" smtClean="0">
                <a:solidFill>
                  <a:srgbClr val="000000"/>
                </a:solidFill>
                <a:latin typeface="Cambria" panose="02040503050406030204" pitchFamily="18" charset="0"/>
              </a:rPr>
              <a:t> that becomes larger and more complex in structure as we progress from bits to characters to fields, and so on.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134666" y="857250"/>
            <a:ext cx="6873478" cy="5143500"/>
          </a:xfrm>
          <a:prstGeom prst="rect">
            <a:avLst/>
          </a:prstGeom>
          <a:noFill/>
          <a:ln>
            <a:noFill/>
          </a:ln>
        </p:spPr>
      </p:pic>
    </p:spTree>
    <p:extLst>
      <p:ext uri="{BB962C8B-B14F-4D97-AF65-F5344CB8AC3E}">
        <p14:creationId xmlns:p14="http://schemas.microsoft.com/office/powerpoint/2010/main" val="1795124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Bits</a:t>
            </a:r>
          </a:p>
          <a:p>
            <a:pPr lvl="1" eaLnBrk="1" hangingPunct="1"/>
            <a:r>
              <a:rPr lang="en-US" altLang="en-US" dirty="0" smtClean="0">
                <a:solidFill>
                  <a:srgbClr val="000000"/>
                </a:solidFill>
                <a:latin typeface="Cambria" panose="02040503050406030204" pitchFamily="18" charset="0"/>
              </a:rPr>
              <a:t>The smallest data item in a computer can assume the value 0 or the value 1. </a:t>
            </a:r>
          </a:p>
          <a:p>
            <a:pPr lvl="1" eaLnBrk="1" hangingPunct="1"/>
            <a:r>
              <a:rPr lang="en-US" altLang="en-US" dirty="0" smtClean="0">
                <a:solidFill>
                  <a:srgbClr val="000000"/>
                </a:solidFill>
                <a:latin typeface="Cambria" panose="02040503050406030204" pitchFamily="18" charset="0"/>
              </a:rPr>
              <a:t>Called a bit (short for “binary digit”—a digit that can assume one of two values)</a:t>
            </a:r>
          </a:p>
          <a:p>
            <a:pPr eaLnBrk="1" hangingPunct="1"/>
            <a:endParaRPr lang="en-US" altLang="en-US" dirty="0" smtClean="0">
              <a:solidFill>
                <a:srgbClr val="000000"/>
              </a:solidFill>
              <a:latin typeface="Cambria" panose="02040503050406030204" pitchFamily="18" charset="0"/>
            </a:endParaRP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343853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Characters</a:t>
            </a:r>
          </a:p>
          <a:p>
            <a:pPr lvl="1" eaLnBrk="1" hangingPunct="1"/>
            <a:r>
              <a:rPr lang="en-US" altLang="en-US" dirty="0" smtClean="0">
                <a:solidFill>
                  <a:srgbClr val="000000"/>
                </a:solidFill>
                <a:latin typeface="Cambria" panose="02040503050406030204" pitchFamily="18" charset="0"/>
              </a:rPr>
              <a:t>Tedious to work with data in the low-level form of bits. </a:t>
            </a:r>
          </a:p>
          <a:p>
            <a:pPr lvl="1" eaLnBrk="1" hangingPunct="1"/>
            <a:r>
              <a:rPr lang="en-US" altLang="en-US" dirty="0" smtClean="0">
                <a:solidFill>
                  <a:srgbClr val="000000"/>
                </a:solidFill>
                <a:latin typeface="Cambria" panose="02040503050406030204" pitchFamily="18" charset="0"/>
              </a:rPr>
              <a:t>People prefer to work with decimal digits (0–9), letters (A–Z and a–z), and special symbols (e.g., $, @, %, &amp;, *, (, ), –, +, ", :, ? and /)</a:t>
            </a:r>
          </a:p>
          <a:p>
            <a:pPr lvl="1" eaLnBrk="1" hangingPunct="1"/>
            <a:r>
              <a:rPr lang="en-US" altLang="en-US" dirty="0" smtClean="0">
                <a:solidFill>
                  <a:srgbClr val="000000"/>
                </a:solidFill>
                <a:latin typeface="Cambria" panose="02040503050406030204" pitchFamily="18" charset="0"/>
              </a:rPr>
              <a:t>Known as characters. </a:t>
            </a:r>
          </a:p>
          <a:p>
            <a:pPr lvl="1" eaLnBrk="1" hangingPunct="1"/>
            <a:r>
              <a:rPr lang="en-US" altLang="en-US" dirty="0" smtClean="0">
                <a:solidFill>
                  <a:srgbClr val="000000"/>
                </a:solidFill>
                <a:latin typeface="Cambria" panose="02040503050406030204" pitchFamily="18" charset="0"/>
              </a:rPr>
              <a:t>The computer’s character set is the set of all the characters used to write programs and represent data items. </a:t>
            </a:r>
          </a:p>
          <a:p>
            <a:pPr lvl="1" eaLnBrk="1" hangingPunct="1"/>
            <a:r>
              <a:rPr lang="en-US" altLang="en-US" dirty="0" smtClean="0">
                <a:solidFill>
                  <a:srgbClr val="000000"/>
                </a:solidFill>
                <a:latin typeface="Cambria" panose="02040503050406030204" pitchFamily="18" charset="0"/>
              </a:rPr>
              <a:t>Computers process only 1s and 0s, so a computer’s character set represents every character as a pattern of 1s and 0s.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40176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Fields</a:t>
            </a:r>
          </a:p>
          <a:p>
            <a:pPr lvl="1" eaLnBrk="1" hangingPunct="1"/>
            <a:r>
              <a:rPr lang="en-US" altLang="en-US" dirty="0" smtClean="0">
                <a:solidFill>
                  <a:srgbClr val="000000"/>
                </a:solidFill>
                <a:latin typeface="Cambria" panose="02040503050406030204" pitchFamily="18" charset="0"/>
              </a:rPr>
              <a:t>Just as characters are composed of bits, fields are composed of characters or bytes. </a:t>
            </a:r>
          </a:p>
          <a:p>
            <a:pPr lvl="1" eaLnBrk="1" hangingPunct="1"/>
            <a:r>
              <a:rPr lang="en-US" altLang="en-US" dirty="0" smtClean="0">
                <a:solidFill>
                  <a:srgbClr val="000000"/>
                </a:solidFill>
                <a:latin typeface="Cambria" panose="02040503050406030204" pitchFamily="18" charset="0"/>
              </a:rPr>
              <a:t>A field is a group of characters or bytes that conveys meaning.</a:t>
            </a:r>
          </a:p>
          <a:p>
            <a:pPr lvl="2" eaLnBrk="1" hangingPunct="1"/>
            <a:r>
              <a:rPr lang="en-US" altLang="en-US" dirty="0" smtClean="0">
                <a:solidFill>
                  <a:srgbClr val="000000"/>
                </a:solidFill>
                <a:latin typeface="Cambria" panose="02040503050406030204" pitchFamily="18" charset="0"/>
              </a:rPr>
              <a:t>A field consisting of uppercase and lowercase letters can be used to represent a person’s name</a:t>
            </a:r>
          </a:p>
          <a:p>
            <a:pPr lvl="2" eaLnBrk="1" hangingPunct="1"/>
            <a:r>
              <a:rPr lang="en-US" altLang="en-US" dirty="0" smtClean="0">
                <a:solidFill>
                  <a:srgbClr val="000000"/>
                </a:solidFill>
                <a:latin typeface="Cambria" panose="02040503050406030204" pitchFamily="18" charset="0"/>
              </a:rPr>
              <a:t>A field consisting of decimal digits could represent a person’s age.</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59337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08373" y="857250"/>
            <a:ext cx="8526065" cy="5143500"/>
          </a:xfrm>
          <a:prstGeom prst="rect">
            <a:avLst/>
          </a:prstGeom>
          <a:noFill/>
          <a:ln>
            <a:noFill/>
          </a:ln>
        </p:spPr>
      </p:pic>
    </p:spTree>
    <p:extLst>
      <p:ext uri="{BB962C8B-B14F-4D97-AF65-F5344CB8AC3E}">
        <p14:creationId xmlns:p14="http://schemas.microsoft.com/office/powerpoint/2010/main" val="304049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Records </a:t>
            </a:r>
          </a:p>
          <a:p>
            <a:pPr lvl="1" eaLnBrk="1" hangingPunct="1"/>
            <a:r>
              <a:rPr lang="en-US" altLang="en-US" dirty="0" smtClean="0">
                <a:solidFill>
                  <a:srgbClr val="000000"/>
                </a:solidFill>
                <a:latin typeface="Cambria" panose="02040503050406030204" pitchFamily="18" charset="0"/>
              </a:rPr>
              <a:t>Several related fields can be used to compose a record. </a:t>
            </a:r>
          </a:p>
          <a:p>
            <a:pPr lvl="1" eaLnBrk="1" hangingPunct="1"/>
            <a:r>
              <a:rPr lang="en-US" altLang="en-US" dirty="0" smtClean="0">
                <a:solidFill>
                  <a:srgbClr val="000000"/>
                </a:solidFill>
                <a:latin typeface="Cambria" panose="02040503050406030204" pitchFamily="18" charset="0"/>
              </a:rPr>
              <a:t>In a payroll system, for example, the record for an employee might consist of the following fields </a:t>
            </a:r>
          </a:p>
          <a:p>
            <a:pPr lvl="2" eaLnBrk="1" hangingPunct="1"/>
            <a:r>
              <a:rPr lang="en-US" altLang="en-US" dirty="0" smtClean="0">
                <a:solidFill>
                  <a:srgbClr val="000000"/>
                </a:solidFill>
                <a:latin typeface="Cambria" panose="02040503050406030204" pitchFamily="18" charset="0"/>
              </a:rPr>
              <a:t>Employee identification number (a whole number)</a:t>
            </a:r>
          </a:p>
          <a:p>
            <a:pPr lvl="2" eaLnBrk="1" hangingPunct="1"/>
            <a:r>
              <a:rPr lang="en-US" altLang="en-US" dirty="0" smtClean="0">
                <a:solidFill>
                  <a:srgbClr val="000000"/>
                </a:solidFill>
                <a:latin typeface="Cambria" panose="02040503050406030204" pitchFamily="18" charset="0"/>
              </a:rPr>
              <a:t>Name (a string of characters)</a:t>
            </a:r>
          </a:p>
          <a:p>
            <a:pPr lvl="2" eaLnBrk="1" hangingPunct="1"/>
            <a:r>
              <a:rPr lang="en-US" altLang="en-US" dirty="0" smtClean="0">
                <a:solidFill>
                  <a:srgbClr val="000000"/>
                </a:solidFill>
                <a:latin typeface="Cambria" panose="02040503050406030204" pitchFamily="18" charset="0"/>
              </a:rPr>
              <a:t>Address (a string of characters)</a:t>
            </a:r>
          </a:p>
          <a:p>
            <a:pPr lvl="2" eaLnBrk="1" hangingPunct="1"/>
            <a:r>
              <a:rPr lang="en-US" altLang="en-US" dirty="0" smtClean="0">
                <a:solidFill>
                  <a:srgbClr val="000000"/>
                </a:solidFill>
                <a:latin typeface="Cambria" panose="02040503050406030204" pitchFamily="18" charset="0"/>
              </a:rPr>
              <a:t>Hourly pay rate (a number with a decimal point)</a:t>
            </a:r>
          </a:p>
          <a:p>
            <a:pPr lvl="2" eaLnBrk="1" hangingPunct="1"/>
            <a:r>
              <a:rPr lang="en-US" altLang="en-US" dirty="0" smtClean="0">
                <a:solidFill>
                  <a:srgbClr val="000000"/>
                </a:solidFill>
                <a:latin typeface="Cambria" panose="02040503050406030204" pitchFamily="18" charset="0"/>
              </a:rPr>
              <a:t>Year-to-date earnings (a number with a decimal point)</a:t>
            </a:r>
          </a:p>
          <a:p>
            <a:pPr lvl="2" eaLnBrk="1" hangingPunct="1"/>
            <a:r>
              <a:rPr lang="en-US" altLang="en-US" dirty="0" smtClean="0">
                <a:solidFill>
                  <a:srgbClr val="000000"/>
                </a:solidFill>
                <a:latin typeface="Cambria" panose="02040503050406030204" pitchFamily="18" charset="0"/>
              </a:rPr>
              <a:t>Amount of taxes withheld (a number with a decimal point).</a:t>
            </a:r>
          </a:p>
          <a:p>
            <a:pPr lvl="1" eaLnBrk="1" hangingPunct="1"/>
            <a:r>
              <a:rPr lang="en-US" altLang="en-US" dirty="0" smtClean="0">
                <a:solidFill>
                  <a:srgbClr val="000000"/>
                </a:solidFill>
                <a:latin typeface="Cambria" panose="02040503050406030204" pitchFamily="18" charset="0"/>
              </a:rPr>
              <a:t>A company might have many employees and a payroll record for each.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031979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Files</a:t>
            </a:r>
          </a:p>
          <a:p>
            <a:pPr lvl="1" eaLnBrk="1" hangingPunct="1"/>
            <a:r>
              <a:rPr lang="en-US" altLang="en-US" dirty="0" smtClean="0">
                <a:solidFill>
                  <a:srgbClr val="000000"/>
                </a:solidFill>
                <a:latin typeface="Cambria" panose="02040503050406030204" pitchFamily="18" charset="0"/>
              </a:rPr>
              <a:t>A file is a group of related records. </a:t>
            </a:r>
          </a:p>
          <a:p>
            <a:pPr lvl="2" eaLnBrk="1" hangingPunct="1"/>
            <a:r>
              <a:rPr lang="en-US" altLang="en-US" dirty="0" smtClean="0">
                <a:solidFill>
                  <a:srgbClr val="000000"/>
                </a:solidFill>
                <a:latin typeface="Cambria" panose="02040503050406030204" pitchFamily="18" charset="0"/>
              </a:rPr>
              <a:t>[Note: More generally, a file contains arbitrary data in arbitrary formats. In some operating systems, a file is viewed simply as a sequence of bytes—any organization of the bytes in a file, such as organizing the data into records, is a view created by the application programmer.] </a:t>
            </a:r>
          </a:p>
          <a:p>
            <a:pPr lvl="1" eaLnBrk="1" hangingPunct="1"/>
            <a:r>
              <a:rPr lang="en-US" altLang="en-US" dirty="0" smtClean="0">
                <a:solidFill>
                  <a:srgbClr val="000000"/>
                </a:solidFill>
                <a:latin typeface="Cambria" panose="02040503050406030204" pitchFamily="18" charset="0"/>
              </a:rPr>
              <a:t>It’s not unusual for an organization to have many files, some containing billions, or even trillions, of characters of information.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2337303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Database</a:t>
            </a:r>
          </a:p>
          <a:p>
            <a:pPr lvl="1" eaLnBrk="1" hangingPunct="1"/>
            <a:r>
              <a:rPr lang="en-US" altLang="en-US" dirty="0" smtClean="0">
                <a:solidFill>
                  <a:srgbClr val="000000"/>
                </a:solidFill>
                <a:latin typeface="Cambria" panose="02040503050406030204" pitchFamily="18" charset="0"/>
              </a:rPr>
              <a:t>A database is a collection of data organized for easy access and manipulation. </a:t>
            </a:r>
          </a:p>
          <a:p>
            <a:pPr lvl="1" eaLnBrk="1" hangingPunct="1"/>
            <a:r>
              <a:rPr lang="en-US" altLang="en-US" dirty="0" smtClean="0">
                <a:solidFill>
                  <a:srgbClr val="000000"/>
                </a:solidFill>
                <a:latin typeface="Cambria" panose="02040503050406030204" pitchFamily="18" charset="0"/>
              </a:rPr>
              <a:t>The most popular model is the relational database</a:t>
            </a:r>
          </a:p>
          <a:p>
            <a:pPr lvl="2" eaLnBrk="1" hangingPunct="1"/>
            <a:r>
              <a:rPr lang="en-US" altLang="en-US" dirty="0">
                <a:solidFill>
                  <a:srgbClr val="000000"/>
                </a:solidFill>
                <a:latin typeface="Cambria" panose="02040503050406030204" pitchFamily="18" charset="0"/>
              </a:rPr>
              <a:t>D</a:t>
            </a:r>
            <a:r>
              <a:rPr lang="en-US" altLang="en-US" dirty="0" smtClean="0">
                <a:solidFill>
                  <a:srgbClr val="000000"/>
                </a:solidFill>
                <a:latin typeface="Cambria" panose="02040503050406030204" pitchFamily="18" charset="0"/>
              </a:rPr>
              <a:t>ata is stored in simple tables. </a:t>
            </a:r>
          </a:p>
          <a:p>
            <a:pPr lvl="2" eaLnBrk="1" hangingPunct="1"/>
            <a:r>
              <a:rPr lang="en-US" altLang="en-US" dirty="0" smtClean="0">
                <a:solidFill>
                  <a:srgbClr val="000000"/>
                </a:solidFill>
                <a:latin typeface="Cambria" panose="02040503050406030204" pitchFamily="18" charset="0"/>
              </a:rPr>
              <a:t>A table includes records and fields. </a:t>
            </a:r>
          </a:p>
          <a:p>
            <a:pPr lvl="2" eaLnBrk="1" hangingPunct="1"/>
            <a:r>
              <a:rPr lang="en-US" altLang="en-US" dirty="0" smtClean="0">
                <a:solidFill>
                  <a:srgbClr val="000000"/>
                </a:solidFill>
                <a:latin typeface="Cambria" panose="02040503050406030204" pitchFamily="18" charset="0"/>
              </a:rPr>
              <a:t>You can search, sort and otherwise manipulate the data based on its relationship to multiple tables or databases.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46653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Big Data</a:t>
            </a:r>
          </a:p>
          <a:p>
            <a:pPr lvl="1" eaLnBrk="1" hangingPunct="1"/>
            <a:r>
              <a:rPr lang="en-US" altLang="en-US" dirty="0" smtClean="0">
                <a:solidFill>
                  <a:srgbClr val="000000"/>
                </a:solidFill>
                <a:latin typeface="Cambria" panose="02040503050406030204" pitchFamily="18" charset="0"/>
              </a:rPr>
              <a:t>The amount of data being produced worldwide is enormous and growing quickly. </a:t>
            </a:r>
          </a:p>
          <a:p>
            <a:pPr lvl="2" eaLnBrk="1" hangingPunct="1"/>
            <a:r>
              <a:rPr lang="en-US" altLang="en-US" dirty="0" smtClean="0">
                <a:solidFill>
                  <a:srgbClr val="000000"/>
                </a:solidFill>
                <a:latin typeface="Cambria" panose="02040503050406030204" pitchFamily="18" charset="0"/>
              </a:rPr>
              <a:t>According to IBM, approximately 2.5 quintillion bytes (2.5 </a:t>
            </a:r>
            <a:r>
              <a:rPr lang="en-US" altLang="en-US" dirty="0" err="1" smtClean="0">
                <a:solidFill>
                  <a:srgbClr val="000000"/>
                </a:solidFill>
                <a:latin typeface="Cambria" panose="02040503050406030204" pitchFamily="18" charset="0"/>
              </a:rPr>
              <a:t>exabytes</a:t>
            </a:r>
            <a:r>
              <a:rPr lang="en-US" altLang="en-US" dirty="0" smtClean="0">
                <a:solidFill>
                  <a:srgbClr val="000000"/>
                </a:solidFill>
                <a:latin typeface="Cambria" panose="02040503050406030204" pitchFamily="18" charset="0"/>
              </a:rPr>
              <a:t>) of data are created daily </a:t>
            </a:r>
          </a:p>
          <a:p>
            <a:pPr lvl="2" eaLnBrk="1" hangingPunct="1"/>
            <a:r>
              <a:rPr lang="en-US" altLang="en-US" dirty="0" smtClean="0">
                <a:solidFill>
                  <a:srgbClr val="000000"/>
                </a:solidFill>
                <a:latin typeface="Cambria" panose="02040503050406030204" pitchFamily="18" charset="0"/>
              </a:rPr>
              <a:t>According to Salesforce.com, 90% of the world’s data was created in just the past 12 months! </a:t>
            </a:r>
          </a:p>
          <a:p>
            <a:pPr lvl="2" eaLnBrk="1" hangingPunct="1"/>
            <a:r>
              <a:rPr lang="en-US" altLang="en-US" dirty="0" smtClean="0">
                <a:solidFill>
                  <a:srgbClr val="000000"/>
                </a:solidFill>
                <a:latin typeface="Cambria" panose="02040503050406030204" pitchFamily="18" charset="0"/>
              </a:rPr>
              <a:t>According to an IDC study, the global data supply will reach 40 zettabytes (equal to 40 trillion gigabytes) annually by 2020. </a:t>
            </a:r>
          </a:p>
          <a:p>
            <a:pPr lvl="2" eaLnBrk="1" hangingPunct="1"/>
            <a:r>
              <a:rPr lang="en-US" altLang="en-US" dirty="0" smtClean="0">
                <a:solidFill>
                  <a:srgbClr val="000000"/>
                </a:solidFill>
                <a:latin typeface="Cambria" panose="02040503050406030204" pitchFamily="18" charset="0"/>
              </a:rPr>
              <a:t>Figure 1.4 shows some common byte measurements. </a:t>
            </a:r>
          </a:p>
          <a:p>
            <a:pPr lvl="1" eaLnBrk="1" hangingPunct="1"/>
            <a:r>
              <a:rPr lang="en-US" altLang="en-US" dirty="0" smtClean="0">
                <a:solidFill>
                  <a:srgbClr val="000000"/>
                </a:solidFill>
                <a:latin typeface="Cambria" panose="02040503050406030204" pitchFamily="18" charset="0"/>
              </a:rPr>
              <a:t>Big data applications deal with massive amounts of data.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96602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47775"/>
            <a:ext cx="9144000" cy="4362450"/>
          </a:xfrm>
          <a:prstGeom prst="rect">
            <a:avLst/>
          </a:prstGeom>
          <a:noFill/>
          <a:ln>
            <a:noFill/>
          </a:ln>
        </p:spPr>
      </p:pic>
    </p:spTree>
    <p:extLst>
      <p:ext uri="{BB962C8B-B14F-4D97-AF65-F5344CB8AC3E}">
        <p14:creationId xmlns:p14="http://schemas.microsoft.com/office/powerpoint/2010/main" val="108354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3380E6"/>
                </a:solidFill>
                <a:latin typeface="Arial"/>
              </a:rPr>
              <a:t>1.5  Machine Languages, Assembly Languages and High-Level Languages</a:t>
            </a:r>
          </a:p>
        </p:txBody>
      </p:sp>
      <p:sp>
        <p:nvSpPr>
          <p:cNvPr id="430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Programmers write instructions in various programming languages, some directly understandable by computers and others requiring intermediate </a:t>
            </a:r>
            <a:r>
              <a:rPr lang="en-US" altLang="en-US" i="1" dirty="0" smtClean="0">
                <a:solidFill>
                  <a:srgbClr val="000000"/>
                </a:solidFill>
                <a:latin typeface="Cambria" panose="02040503050406030204" pitchFamily="18" charset="0"/>
              </a:rPr>
              <a:t>translation steps. </a:t>
            </a:r>
          </a:p>
          <a:p>
            <a:pPr eaLnBrk="1" hangingPunct="1"/>
            <a:r>
              <a:rPr lang="en-US" altLang="en-US" dirty="0" smtClean="0">
                <a:solidFill>
                  <a:srgbClr val="000000"/>
                </a:solidFill>
                <a:latin typeface="Cambria" panose="02040503050406030204" pitchFamily="18" charset="0"/>
              </a:rPr>
              <a:t>These may be divided into three general types:</a:t>
            </a:r>
          </a:p>
          <a:p>
            <a:pPr lvl="1" eaLnBrk="1" hangingPunct="1"/>
            <a:r>
              <a:rPr lang="en-US" altLang="en-US" dirty="0" smtClean="0">
                <a:solidFill>
                  <a:srgbClr val="000000"/>
                </a:solidFill>
                <a:latin typeface="Cambria" panose="02040503050406030204" pitchFamily="18" charset="0"/>
              </a:rPr>
              <a:t>Machine languages</a:t>
            </a:r>
          </a:p>
          <a:p>
            <a:pPr lvl="1" eaLnBrk="1" hangingPunct="1"/>
            <a:r>
              <a:rPr lang="en-US" altLang="en-US" dirty="0" smtClean="0">
                <a:solidFill>
                  <a:srgbClr val="000000"/>
                </a:solidFill>
                <a:latin typeface="Cambria" panose="02040503050406030204" pitchFamily="18" charset="0"/>
              </a:rPr>
              <a:t>Assembly languages</a:t>
            </a:r>
          </a:p>
          <a:p>
            <a:pPr lvl="1" eaLnBrk="1" hangingPunct="1"/>
            <a:r>
              <a:rPr lang="en-US" altLang="en-US" dirty="0" smtClean="0">
                <a:solidFill>
                  <a:srgbClr val="000000"/>
                </a:solidFill>
                <a:latin typeface="Cambria" panose="02040503050406030204" pitchFamily="18" charset="0"/>
              </a:rPr>
              <a:t>High-level languages</a:t>
            </a:r>
          </a:p>
        </p:txBody>
      </p:sp>
      <p:sp>
        <p:nvSpPr>
          <p:cNvPr id="481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 </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anose="05040102010807070707" pitchFamily="18" charset="2"/>
              <a:buNone/>
              <a:defRPr/>
            </a:pPr>
            <a:r>
              <a:rPr lang="en-US" sz="2500" b="1" i="1" dirty="0" smtClean="0">
                <a:solidFill>
                  <a:srgbClr val="000000"/>
                </a:solidFill>
                <a:latin typeface="Cambria" panose="02040503050406030204" pitchFamily="18" charset="0"/>
              </a:rPr>
              <a:t>Machine Languages</a:t>
            </a:r>
          </a:p>
          <a:p>
            <a:pPr eaLnBrk="1" hangingPunct="1">
              <a:lnSpc>
                <a:spcPct val="90000"/>
              </a:lnSpc>
              <a:defRPr/>
            </a:pPr>
            <a:r>
              <a:rPr lang="en-US" sz="2500" dirty="0" smtClean="0">
                <a:solidFill>
                  <a:srgbClr val="000000"/>
                </a:solidFill>
                <a:latin typeface="Cambria" panose="02040503050406030204" pitchFamily="18" charset="0"/>
              </a:rPr>
              <a:t>Any computer can directly understand only its own </a:t>
            </a:r>
            <a:r>
              <a:rPr lang="en-US" sz="2500" dirty="0" smtClean="0">
                <a:solidFill>
                  <a:srgbClr val="0000FF"/>
                </a:solidFill>
                <a:latin typeface="Cambria" panose="02040503050406030204" pitchFamily="18" charset="0"/>
              </a:rPr>
              <a:t>machine language</a:t>
            </a:r>
            <a:r>
              <a:rPr lang="en-US" sz="2500" dirty="0" smtClean="0">
                <a:solidFill>
                  <a:srgbClr val="000000"/>
                </a:solidFill>
                <a:latin typeface="Cambria" panose="02040503050406030204" pitchFamily="18" charset="0"/>
              </a:rPr>
              <a:t> (also called machine code), defined by its hardware architecture. </a:t>
            </a:r>
            <a:endParaRPr lang="en-US" sz="2500" dirty="0">
              <a:solidFill>
                <a:srgbClr val="000000"/>
              </a:solidFill>
              <a:latin typeface="Cambria" panose="02040503050406030204" pitchFamily="18" charset="0"/>
            </a:endParaRPr>
          </a:p>
          <a:p>
            <a:pPr eaLnBrk="1" hangingPunct="1">
              <a:lnSpc>
                <a:spcPct val="90000"/>
              </a:lnSpc>
              <a:defRPr/>
            </a:pPr>
            <a:r>
              <a:rPr lang="en-US" sz="2500" dirty="0" smtClean="0">
                <a:solidFill>
                  <a:srgbClr val="000000"/>
                </a:solidFill>
                <a:latin typeface="Cambria" panose="02040503050406030204" pitchFamily="18" charset="0"/>
              </a:rPr>
              <a:t>Machine languages generally consist of numbers (ultimately reduced to 1s and 0s). Such languages are cumbersome for humans. </a:t>
            </a:r>
          </a:p>
        </p:txBody>
      </p:sp>
      <p:sp>
        <p:nvSpPr>
          <p:cNvPr id="491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anose="05040102010807070707" pitchFamily="18" charset="2"/>
              <a:buNone/>
              <a:defRPr/>
            </a:pPr>
            <a:r>
              <a:rPr lang="en-US" sz="2500" b="1" i="1" dirty="0" smtClean="0">
                <a:solidFill>
                  <a:srgbClr val="000000"/>
                </a:solidFill>
                <a:latin typeface="Cambria" panose="02040503050406030204" pitchFamily="18" charset="0"/>
              </a:rPr>
              <a:t>Assembly Languages</a:t>
            </a:r>
          </a:p>
          <a:p>
            <a:pPr eaLnBrk="1" hangingPunct="1">
              <a:lnSpc>
                <a:spcPct val="90000"/>
              </a:lnSpc>
              <a:defRPr/>
            </a:pPr>
            <a:r>
              <a:rPr lang="en-US" sz="2500" dirty="0" smtClean="0">
                <a:solidFill>
                  <a:srgbClr val="000000"/>
                </a:solidFill>
                <a:latin typeface="Cambria" panose="02040503050406030204" pitchFamily="18" charset="0"/>
              </a:rPr>
              <a:t>English-like </a:t>
            </a:r>
            <a:r>
              <a:rPr lang="en-US" sz="2500" i="1" dirty="0" smtClean="0">
                <a:solidFill>
                  <a:srgbClr val="000000"/>
                </a:solidFill>
                <a:latin typeface="Cambria" panose="02040503050406030204" pitchFamily="18" charset="0"/>
              </a:rPr>
              <a:t>abbreviations</a:t>
            </a:r>
            <a:r>
              <a:rPr lang="en-US" sz="2500" dirty="0" smtClean="0">
                <a:solidFill>
                  <a:srgbClr val="000000"/>
                </a:solidFill>
                <a:latin typeface="Cambria" panose="02040503050406030204" pitchFamily="18" charset="0"/>
              </a:rPr>
              <a:t> to represent elementary operations. These abbreviations formed the basis of </a:t>
            </a:r>
            <a:r>
              <a:rPr lang="en-US" sz="2500" dirty="0" smtClean="0">
                <a:solidFill>
                  <a:srgbClr val="0000FF"/>
                </a:solidFill>
                <a:latin typeface="Cambria" panose="02040503050406030204" pitchFamily="18" charset="0"/>
              </a:rPr>
              <a:t>assembly languages</a:t>
            </a:r>
            <a:r>
              <a:rPr lang="en-US" sz="2500" i="1" dirty="0" smtClean="0">
                <a:solidFill>
                  <a:srgbClr val="000000"/>
                </a:solidFill>
                <a:latin typeface="Cambria" panose="02040503050406030204" pitchFamily="18" charset="0"/>
              </a:rPr>
              <a:t>. </a:t>
            </a:r>
          </a:p>
          <a:p>
            <a:pPr eaLnBrk="1" hangingPunct="1">
              <a:lnSpc>
                <a:spcPct val="90000"/>
              </a:lnSpc>
              <a:defRPr/>
            </a:pPr>
            <a:r>
              <a:rPr lang="en-US" sz="2500" i="1" dirty="0" smtClean="0">
                <a:solidFill>
                  <a:srgbClr val="000000"/>
                </a:solidFill>
                <a:latin typeface="Cambria" panose="02040503050406030204" pitchFamily="18" charset="0"/>
              </a:rPr>
              <a:t>Translator programs </a:t>
            </a:r>
            <a:r>
              <a:rPr lang="en-US" sz="2500" dirty="0" smtClean="0">
                <a:solidFill>
                  <a:srgbClr val="000000"/>
                </a:solidFill>
                <a:latin typeface="Cambria" panose="02040503050406030204" pitchFamily="18" charset="0"/>
              </a:rPr>
              <a:t>called </a:t>
            </a:r>
            <a:r>
              <a:rPr lang="en-US" sz="2500" dirty="0" smtClean="0">
                <a:solidFill>
                  <a:srgbClr val="0000FF"/>
                </a:solidFill>
                <a:latin typeface="Cambria" panose="02040503050406030204" pitchFamily="18" charset="0"/>
              </a:rPr>
              <a:t>assemblers</a:t>
            </a:r>
            <a:r>
              <a:rPr lang="en-US" sz="2500" dirty="0" smtClean="0">
                <a:solidFill>
                  <a:srgbClr val="000000"/>
                </a:solidFill>
                <a:latin typeface="Cambria" panose="02040503050406030204" pitchFamily="18" charset="0"/>
              </a:rPr>
              <a:t> were developed to convert early assembly-language programs to machine language. </a:t>
            </a:r>
          </a:p>
        </p:txBody>
      </p:sp>
      <p:sp>
        <p:nvSpPr>
          <p:cNvPr id="491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a:t>
            </a:r>
          </a:p>
        </p:txBody>
      </p:sp>
      <p:sp>
        <p:nvSpPr>
          <p:cNvPr id="5017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latin typeface="Cambria" panose="02040503050406030204" pitchFamily="18" charset="0"/>
              </a:rPr>
              <a:t>High-Level Languages </a:t>
            </a:r>
          </a:p>
          <a:p>
            <a:pPr eaLnBrk="1" hangingPunct="1">
              <a:defRPr/>
            </a:pPr>
            <a:r>
              <a:rPr lang="en-US" dirty="0" smtClean="0">
                <a:solidFill>
                  <a:srgbClr val="000000"/>
                </a:solidFill>
                <a:latin typeface="Cambria" panose="02040503050406030204" pitchFamily="18" charset="0"/>
              </a:rPr>
              <a:t>To </a:t>
            </a:r>
            <a:r>
              <a:rPr lang="en-US" sz="2400" dirty="0" smtClean="0">
                <a:solidFill>
                  <a:srgbClr val="000000"/>
                </a:solidFill>
                <a:latin typeface="Cambria" panose="02040503050406030204" pitchFamily="18" charset="0"/>
              </a:rPr>
              <a:t>speed up the programming process further, high-level languages were developed in which single statements could be written to accomplish substantial tasks. </a:t>
            </a:r>
          </a:p>
          <a:p>
            <a:pPr eaLnBrk="1" hangingPunct="1">
              <a:defRPr/>
            </a:pPr>
            <a:r>
              <a:rPr lang="en-US" sz="2400" dirty="0" smtClean="0">
                <a:latin typeface="Cambria" panose="02040503050406030204" pitchFamily="18" charset="0"/>
              </a:rPr>
              <a:t>Translator programs called </a:t>
            </a:r>
            <a:r>
              <a:rPr lang="en-US" sz="2400" dirty="0" smtClean="0">
                <a:solidFill>
                  <a:srgbClr val="0000FF"/>
                </a:solidFill>
                <a:latin typeface="Cambria" panose="02040503050406030204" pitchFamily="18" charset="0"/>
              </a:rPr>
              <a:t>compilers</a:t>
            </a:r>
            <a:r>
              <a:rPr lang="en-US" sz="2400" dirty="0" smtClean="0">
                <a:solidFill>
                  <a:srgbClr val="000000"/>
                </a:solidFill>
                <a:latin typeface="Cambria" panose="02040503050406030204" pitchFamily="18" charset="0"/>
              </a:rPr>
              <a:t> convert high-level language programs into machine language</a:t>
            </a:r>
            <a:r>
              <a:rPr lang="en-US" sz="2400" i="1" dirty="0" smtClean="0">
                <a:solidFill>
                  <a:srgbClr val="000000"/>
                </a:solidFill>
                <a:latin typeface="Cambria" panose="02040503050406030204" pitchFamily="18" charset="0"/>
              </a:rPr>
              <a:t>. </a:t>
            </a:r>
          </a:p>
          <a:p>
            <a:pPr eaLnBrk="1" hangingPunct="1">
              <a:defRPr/>
            </a:pPr>
            <a:r>
              <a:rPr lang="en-US" sz="2400" dirty="0" smtClean="0">
                <a:solidFill>
                  <a:srgbClr val="000000"/>
                </a:solidFill>
                <a:latin typeface="Cambria" panose="02040503050406030204" pitchFamily="18" charset="0"/>
              </a:rPr>
              <a:t>Allow you to write instructions that look more like everyday English and contain commonly used mathematical expressions. </a:t>
            </a:r>
          </a:p>
          <a:p>
            <a:pPr marL="109537" indent="0" eaLnBrk="1" hangingPunct="1">
              <a:buFont typeface="Wingdings 3" panose="05040102010807070707" pitchFamily="18" charset="2"/>
              <a:buNone/>
              <a:defRPr/>
            </a:pPr>
            <a:endParaRPr lang="en-US" dirty="0" smtClean="0">
              <a:solidFill>
                <a:srgbClr val="000000"/>
              </a:solidFill>
              <a:latin typeface="Lucida Console" pitchFamily="49" charset="0"/>
            </a:endParaRPr>
          </a:p>
        </p:txBody>
      </p:sp>
      <p:sp>
        <p:nvSpPr>
          <p:cNvPr id="501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a:t>
            </a:r>
          </a:p>
        </p:txBody>
      </p:sp>
      <p:sp>
        <p:nvSpPr>
          <p:cNvPr id="4710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Compiling a high-level language program into machine language can take a considerable amount of computer time.</a:t>
            </a:r>
          </a:p>
          <a:p>
            <a:pPr eaLnBrk="1" hangingPunct="1"/>
            <a:r>
              <a:rPr lang="en-US" altLang="en-US" dirty="0" smtClean="0">
                <a:solidFill>
                  <a:srgbClr val="0000FF"/>
                </a:solidFill>
                <a:latin typeface="Cambria" panose="02040503050406030204" pitchFamily="18" charset="0"/>
              </a:rPr>
              <a:t>Interpreter</a:t>
            </a:r>
            <a:r>
              <a:rPr lang="en-US" altLang="en-US" i="1" dirty="0" smtClean="0">
                <a:solidFill>
                  <a:srgbClr val="0000FF"/>
                </a:solidFill>
                <a:latin typeface="Cambria" panose="02040503050406030204" pitchFamily="18" charset="0"/>
              </a:rPr>
              <a:t> </a:t>
            </a:r>
            <a:r>
              <a:rPr lang="en-US" altLang="en-US" dirty="0" smtClean="0">
                <a:solidFill>
                  <a:srgbClr val="000000"/>
                </a:solidFill>
                <a:latin typeface="Cambria" panose="02040503050406030204" pitchFamily="18" charset="0"/>
              </a:rPr>
              <a:t>programs were developed to execute high-level language programs directly (without the need for compilation), although more slowly than compiled programs.</a:t>
            </a:r>
          </a:p>
          <a:p>
            <a:pPr eaLnBrk="1" hangingPunct="1"/>
            <a:r>
              <a:rPr lang="en-US" altLang="en-US" dirty="0" smtClean="0">
                <a:solidFill>
                  <a:srgbClr val="0000FF"/>
                </a:solidFill>
                <a:latin typeface="Cambria" panose="02040503050406030204" pitchFamily="18" charset="0"/>
              </a:rPr>
              <a:t>Scripting languages </a:t>
            </a:r>
            <a:r>
              <a:rPr lang="en-US" altLang="en-US" dirty="0" smtClean="0">
                <a:solidFill>
                  <a:srgbClr val="000000"/>
                </a:solidFill>
                <a:latin typeface="Cambria" panose="02040503050406030204" pitchFamily="18" charset="0"/>
              </a:rPr>
              <a:t>such as the popular web languages JavaScript and PHP are processed by interpreters.</a:t>
            </a:r>
          </a:p>
        </p:txBody>
      </p:sp>
      <p:sp>
        <p:nvSpPr>
          <p:cNvPr id="512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95425"/>
            <a:ext cx="9144000" cy="3867150"/>
          </a:xfrm>
          <a:prstGeom prst="rect">
            <a:avLst/>
          </a:prstGeom>
          <a:noFill/>
          <a:ln>
            <a:noFill/>
          </a:ln>
        </p:spPr>
      </p:pic>
    </p:spTree>
    <p:extLst>
      <p:ext uri="{BB962C8B-B14F-4D97-AF65-F5344CB8AC3E}">
        <p14:creationId xmlns:p14="http://schemas.microsoft.com/office/powerpoint/2010/main" val="2130169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4957"/>
            <a:ext cx="9144000" cy="3746897"/>
          </a:xfrm>
          <a:prstGeom prst="rect">
            <a:avLst/>
          </a:prstGeom>
          <a:noFill/>
          <a:ln>
            <a:noFill/>
          </a:ln>
        </p:spPr>
      </p:pic>
    </p:spTree>
    <p:extLst>
      <p:ext uri="{BB962C8B-B14F-4D97-AF65-F5344CB8AC3E}">
        <p14:creationId xmlns:p14="http://schemas.microsoft.com/office/powerpoint/2010/main" val="1704461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 and C++</a:t>
            </a:r>
          </a:p>
        </p:txBody>
      </p:sp>
      <p:sp>
        <p:nvSpPr>
          <p:cNvPr id="49155"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C was implemented in 1972 by Dennis Ritchie at Bell Laboratories. </a:t>
            </a:r>
          </a:p>
          <a:p>
            <a:pPr lvl="1" eaLnBrk="1" hangingPunct="1"/>
            <a:r>
              <a:rPr lang="en-US" altLang="en-US" sz="2100" dirty="0" smtClean="0">
                <a:solidFill>
                  <a:srgbClr val="000000"/>
                </a:solidFill>
                <a:latin typeface="Cambria" panose="02040503050406030204" pitchFamily="18" charset="0"/>
              </a:rPr>
              <a:t>Initially became widely known as the UNIX operating system’s development language. </a:t>
            </a:r>
          </a:p>
          <a:p>
            <a:pPr lvl="1" eaLnBrk="1" hangingPunct="1"/>
            <a:r>
              <a:rPr lang="en-US" altLang="en-US" sz="2100" dirty="0" smtClean="0">
                <a:solidFill>
                  <a:srgbClr val="000000"/>
                </a:solidFill>
                <a:latin typeface="Cambria" panose="02040503050406030204" pitchFamily="18" charset="0"/>
              </a:rPr>
              <a:t>Today, most of the code for general-purpose operating systems is written in C or C++. </a:t>
            </a:r>
          </a:p>
          <a:p>
            <a:pPr eaLnBrk="1" hangingPunct="1"/>
            <a:r>
              <a:rPr lang="en-US" altLang="en-US" sz="2500" dirty="0" smtClean="0">
                <a:solidFill>
                  <a:srgbClr val="000000"/>
                </a:solidFill>
                <a:latin typeface="Cambria" panose="02040503050406030204" pitchFamily="18" charset="0"/>
              </a:rPr>
              <a:t>C++ evolved from C, which is available for most computers and is hardware independent. </a:t>
            </a:r>
          </a:p>
        </p:txBody>
      </p:sp>
      <p:sp>
        <p:nvSpPr>
          <p:cNvPr id="870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 and C++</a:t>
            </a:r>
          </a:p>
        </p:txBody>
      </p:sp>
      <p:sp>
        <p:nvSpPr>
          <p:cNvPr id="49155"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The widespread use of C with various kinds of computers (sometimes called </a:t>
            </a:r>
            <a:r>
              <a:rPr lang="en-US" altLang="en-US" sz="2500" dirty="0" smtClean="0">
                <a:solidFill>
                  <a:srgbClr val="0000FF"/>
                </a:solidFill>
                <a:latin typeface="Cambria" panose="02040503050406030204" pitchFamily="18" charset="0"/>
              </a:rPr>
              <a:t>hardware platforms</a:t>
            </a:r>
            <a:r>
              <a:rPr lang="en-US" altLang="en-US" sz="2500" dirty="0" smtClean="0">
                <a:solidFill>
                  <a:srgbClr val="000000"/>
                </a:solidFill>
                <a:latin typeface="Cambria" panose="02040503050406030204" pitchFamily="18" charset="0"/>
              </a:rPr>
              <a:t>) led to many variations. </a:t>
            </a:r>
          </a:p>
          <a:p>
            <a:pPr eaLnBrk="1" hangingPunct="1"/>
            <a:r>
              <a:rPr lang="en-US" altLang="en-US" sz="2500" dirty="0" smtClean="0">
                <a:solidFill>
                  <a:srgbClr val="000000"/>
                </a:solidFill>
                <a:latin typeface="Cambria" panose="02040503050406030204" pitchFamily="18" charset="0"/>
              </a:rPr>
              <a:t>American National Standards Institute (ANSI) cooperated with the International Organization for Standardization (ISO) to standardize C worldwide.</a:t>
            </a:r>
          </a:p>
          <a:p>
            <a:pPr eaLnBrk="1" hangingPunct="1"/>
            <a:r>
              <a:rPr lang="en-US" altLang="en-US" sz="2500" dirty="0" smtClean="0">
                <a:solidFill>
                  <a:srgbClr val="000000"/>
                </a:solidFill>
                <a:latin typeface="Cambria" panose="02040503050406030204" pitchFamily="18" charset="0"/>
              </a:rPr>
              <a:t>Joint standard document was published in 1990. </a:t>
            </a:r>
          </a:p>
        </p:txBody>
      </p:sp>
      <p:sp>
        <p:nvSpPr>
          <p:cNvPr id="870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25282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 (Cont.)</a:t>
            </a:r>
          </a:p>
        </p:txBody>
      </p:sp>
      <p:sp>
        <p:nvSpPr>
          <p:cNvPr id="50179" name="Text Placeholder 2"/>
          <p:cNvSpPr>
            <a:spLocks noGrp="1"/>
          </p:cNvSpPr>
          <p:nvPr>
            <p:ph type="body" idx="1"/>
          </p:nvPr>
        </p:nvSpPr>
        <p:spPr/>
        <p:txBody>
          <a:bodyPr/>
          <a:lstStyle/>
          <a:p>
            <a:pPr eaLnBrk="1" hangingPunct="1">
              <a:lnSpc>
                <a:spcPct val="90000"/>
              </a:lnSpc>
            </a:pPr>
            <a:r>
              <a:rPr lang="en-US" altLang="en-US" sz="2400" dirty="0" smtClean="0">
                <a:solidFill>
                  <a:srgbClr val="000000"/>
                </a:solidFill>
                <a:latin typeface="Cambria" panose="02040503050406030204" pitchFamily="18" charset="0"/>
              </a:rPr>
              <a:t>C11 </a:t>
            </a:r>
          </a:p>
          <a:p>
            <a:pPr lvl="1" eaLnBrk="1" hangingPunct="1">
              <a:lnSpc>
                <a:spcPct val="90000"/>
              </a:lnSpc>
            </a:pPr>
            <a:r>
              <a:rPr lang="en-US" altLang="en-US" sz="2000" dirty="0" smtClean="0">
                <a:solidFill>
                  <a:srgbClr val="000000"/>
                </a:solidFill>
                <a:latin typeface="Cambria" panose="02040503050406030204" pitchFamily="18" charset="0"/>
              </a:rPr>
              <a:t>Latest ANSI standard for the language. </a:t>
            </a:r>
          </a:p>
          <a:p>
            <a:pPr lvl="1" eaLnBrk="1" hangingPunct="1">
              <a:lnSpc>
                <a:spcPct val="90000"/>
              </a:lnSpc>
            </a:pPr>
            <a:r>
              <a:rPr lang="en-US" altLang="en-US" sz="2000" dirty="0" smtClean="0">
                <a:solidFill>
                  <a:srgbClr val="000000"/>
                </a:solidFill>
                <a:latin typeface="Cambria" panose="02040503050406030204" pitchFamily="18" charset="0"/>
              </a:rPr>
              <a:t>Developed to evolve the C language to keep pace with increasingly powerful hardware and ever more demanding user requirements. </a:t>
            </a:r>
          </a:p>
          <a:p>
            <a:pPr lvl="1" eaLnBrk="1" hangingPunct="1">
              <a:lnSpc>
                <a:spcPct val="90000"/>
              </a:lnSpc>
            </a:pPr>
            <a:r>
              <a:rPr lang="en-US" altLang="en-US" sz="2000" dirty="0" smtClean="0">
                <a:solidFill>
                  <a:srgbClr val="000000"/>
                </a:solidFill>
                <a:latin typeface="Cambria" panose="02040503050406030204" pitchFamily="18" charset="0"/>
              </a:rPr>
              <a:t>Makes C more consistent with C++. </a:t>
            </a:r>
          </a:p>
          <a:p>
            <a:pPr eaLnBrk="1" hangingPunct="1">
              <a:lnSpc>
                <a:spcPct val="90000"/>
              </a:lnSpc>
            </a:pPr>
            <a:r>
              <a:rPr lang="en-US" altLang="en-US" sz="2400" dirty="0" smtClean="0">
                <a:solidFill>
                  <a:srgbClr val="000000"/>
                </a:solidFill>
                <a:latin typeface="Cambria" panose="02040503050406030204" pitchFamily="18" charset="0"/>
              </a:rPr>
              <a:t>C++, an extension of C, was developed by Bjarne </a:t>
            </a:r>
            <a:r>
              <a:rPr lang="en-US" altLang="en-US" sz="2400" dirty="0" err="1" smtClean="0">
                <a:solidFill>
                  <a:srgbClr val="000000"/>
                </a:solidFill>
                <a:latin typeface="Cambria" panose="02040503050406030204" pitchFamily="18" charset="0"/>
              </a:rPr>
              <a:t>Stroustrup</a:t>
            </a:r>
            <a:r>
              <a:rPr lang="en-US" altLang="en-US" sz="2400" dirty="0" smtClean="0">
                <a:solidFill>
                  <a:srgbClr val="000000"/>
                </a:solidFill>
                <a:latin typeface="Cambria" panose="02040503050406030204" pitchFamily="18" charset="0"/>
              </a:rPr>
              <a:t> in 1979 at Bell Laboratories. </a:t>
            </a:r>
          </a:p>
          <a:p>
            <a:pPr eaLnBrk="1" hangingPunct="1">
              <a:lnSpc>
                <a:spcPct val="90000"/>
              </a:lnSpc>
            </a:pPr>
            <a:r>
              <a:rPr lang="en-US" altLang="en-US" sz="2400" dirty="0" smtClean="0">
                <a:solidFill>
                  <a:srgbClr val="000000"/>
                </a:solidFill>
                <a:latin typeface="Cambria" panose="02040503050406030204" pitchFamily="18" charset="0"/>
              </a:rPr>
              <a:t>C++ provides a number of features that “spruce up” the C language.</a:t>
            </a:r>
          </a:p>
          <a:p>
            <a:pPr eaLnBrk="1" hangingPunct="1">
              <a:lnSpc>
                <a:spcPct val="90000"/>
              </a:lnSpc>
            </a:pPr>
            <a:r>
              <a:rPr lang="en-US" altLang="en-US" sz="2400" dirty="0" smtClean="0">
                <a:solidFill>
                  <a:srgbClr val="000000"/>
                </a:solidFill>
                <a:latin typeface="Cambria" panose="02040503050406030204" pitchFamily="18" charset="0"/>
              </a:rPr>
              <a:t>C++ also provides capabilities for object-oriented programming that were inspired by the </a:t>
            </a:r>
            <a:r>
              <a:rPr lang="en-US" altLang="en-US" sz="2400" dirty="0" err="1" smtClean="0">
                <a:solidFill>
                  <a:srgbClr val="000000"/>
                </a:solidFill>
                <a:latin typeface="Cambria" panose="02040503050406030204" pitchFamily="18" charset="0"/>
              </a:rPr>
              <a:t>Simula</a:t>
            </a:r>
            <a:r>
              <a:rPr lang="en-US" altLang="en-US" sz="2400" dirty="0" smtClean="0">
                <a:solidFill>
                  <a:srgbClr val="000000"/>
                </a:solidFill>
                <a:latin typeface="Cambria" panose="02040503050406030204" pitchFamily="18" charset="0"/>
              </a:rPr>
              <a:t> simulation programming language.</a:t>
            </a:r>
            <a:endParaRPr lang="en-US" altLang="en-US" sz="2400" dirty="0" smtClean="0">
              <a:solidFill>
                <a:srgbClr val="0000FF"/>
              </a:solidFill>
              <a:latin typeface="Cambria" panose="02040503050406030204" pitchFamily="18" charset="0"/>
            </a:endParaRPr>
          </a:p>
        </p:txBody>
      </p:sp>
      <p:sp>
        <p:nvSpPr>
          <p:cNvPr id="880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1.6  C++ (Cont.)</a:t>
            </a:r>
          </a:p>
        </p:txBody>
      </p:sp>
      <p:sp>
        <p:nvSpPr>
          <p:cNvPr id="512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Standard Library</a:t>
            </a:r>
          </a:p>
          <a:p>
            <a:pPr lvl="1" eaLnBrk="1" hangingPunct="1"/>
            <a:r>
              <a:rPr lang="en-US" altLang="en-US" dirty="0" smtClean="0">
                <a:solidFill>
                  <a:srgbClr val="000000"/>
                </a:solidFill>
                <a:latin typeface="Cambria" panose="02040503050406030204" pitchFamily="18" charset="0"/>
              </a:rPr>
              <a:t>C++ programs consist of pieces called </a:t>
            </a:r>
            <a:r>
              <a:rPr lang="en-US" altLang="en-US" dirty="0" smtClean="0">
                <a:solidFill>
                  <a:srgbClr val="0000FF"/>
                </a:solidFill>
                <a:latin typeface="Cambria" panose="02040503050406030204" pitchFamily="18" charset="0"/>
              </a:rPr>
              <a:t>classes</a:t>
            </a:r>
            <a:r>
              <a:rPr lang="en-US" altLang="en-US" dirty="0" smtClean="0">
                <a:solidFill>
                  <a:srgbClr val="000000"/>
                </a:solidFill>
                <a:latin typeface="Cambria" panose="02040503050406030204" pitchFamily="18" charset="0"/>
              </a:rPr>
              <a:t> and </a:t>
            </a:r>
            <a:r>
              <a:rPr lang="en-US" altLang="en-US" dirty="0" smtClean="0">
                <a:solidFill>
                  <a:srgbClr val="0000FF"/>
                </a:solidFill>
                <a:latin typeface="Cambria" panose="02040503050406030204" pitchFamily="18" charset="0"/>
              </a:rPr>
              <a:t>functions.</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Most C++ programmers take advantage of the rich collections of classes and functions in the </a:t>
            </a:r>
            <a:r>
              <a:rPr lang="en-US" altLang="en-US" dirty="0" smtClean="0">
                <a:solidFill>
                  <a:srgbClr val="0000FF"/>
                </a:solidFill>
                <a:latin typeface="Cambria" panose="02040503050406030204" pitchFamily="18" charset="0"/>
              </a:rPr>
              <a:t>C++ Standard Library</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Two parts to learning the C++ “world.” </a:t>
            </a:r>
          </a:p>
          <a:p>
            <a:pPr lvl="2" eaLnBrk="1" hangingPunct="1"/>
            <a:r>
              <a:rPr lang="en-US" altLang="en-US" dirty="0" smtClean="0">
                <a:solidFill>
                  <a:srgbClr val="000000"/>
                </a:solidFill>
                <a:latin typeface="Cambria" panose="02040503050406030204" pitchFamily="18" charset="0"/>
              </a:rPr>
              <a:t>The C++ language itself (the core language), and </a:t>
            </a:r>
          </a:p>
          <a:p>
            <a:pPr lvl="2" eaLnBrk="1" hangingPunct="1"/>
            <a:r>
              <a:rPr lang="en-US" altLang="en-US" dirty="0" smtClean="0">
                <a:solidFill>
                  <a:srgbClr val="000000"/>
                </a:solidFill>
                <a:latin typeface="Cambria" panose="02040503050406030204" pitchFamily="18" charset="0"/>
              </a:rPr>
              <a:t>How to use the classes and functions in the C++ Standard Library. </a:t>
            </a:r>
          </a:p>
          <a:p>
            <a:pPr lvl="1" eaLnBrk="1" hangingPunct="1"/>
            <a:r>
              <a:rPr lang="en-US" altLang="en-US" dirty="0" smtClean="0">
                <a:solidFill>
                  <a:srgbClr val="000000"/>
                </a:solidFill>
                <a:latin typeface="Cambria" panose="02040503050406030204" pitchFamily="18" charset="0"/>
              </a:rPr>
              <a:t>Many special-purpose class libraries are supplied by independent software vendors.</a:t>
            </a:r>
          </a:p>
          <a:p>
            <a:pPr lvl="1" eaLnBrk="1" hangingPunct="1"/>
            <a:endParaRPr lang="en-US" altLang="en-US" dirty="0" smtClean="0">
              <a:solidFill>
                <a:srgbClr val="000000"/>
              </a:solidFill>
              <a:latin typeface="Cambria" panose="02040503050406030204" pitchFamily="18" charset="0"/>
            </a:endParaRPr>
          </a:p>
          <a:p>
            <a:pPr eaLnBrk="1" hangingPunct="1"/>
            <a:endParaRPr lang="en-US" altLang="en-US" dirty="0" smtClean="0">
              <a:solidFill>
                <a:srgbClr val="000000"/>
              </a:solidFill>
              <a:latin typeface="Cambria" panose="02040503050406030204" pitchFamily="18" charset="0"/>
            </a:endParaRPr>
          </a:p>
        </p:txBody>
      </p:sp>
      <p:sp>
        <p:nvSpPr>
          <p:cNvPr id="890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8819"/>
            <a:ext cx="9144000" cy="2900363"/>
          </a:xfrm>
          <a:prstGeom prst="rect">
            <a:avLst/>
          </a:prstGeom>
          <a:noFill/>
          <a:ln>
            <a:noFill/>
          </a:ln>
        </p:spPr>
      </p:pic>
    </p:spTree>
    <p:extLst>
      <p:ext uri="{BB962C8B-B14F-4D97-AF65-F5344CB8AC3E}">
        <p14:creationId xmlns:p14="http://schemas.microsoft.com/office/powerpoint/2010/main" val="346884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1650"/>
            <a:ext cx="9144000" cy="3313510"/>
          </a:xfrm>
          <a:prstGeom prst="rect">
            <a:avLst/>
          </a:prstGeom>
          <a:noFill/>
          <a:ln>
            <a:noFill/>
          </a:ln>
        </p:spPr>
      </p:pic>
    </p:spTree>
    <p:extLst>
      <p:ext uri="{BB962C8B-B14F-4D97-AF65-F5344CB8AC3E}">
        <p14:creationId xmlns:p14="http://schemas.microsoft.com/office/powerpoint/2010/main" val="792999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1657"/>
            <a:ext cx="9144000" cy="3213497"/>
          </a:xfrm>
          <a:prstGeom prst="rect">
            <a:avLst/>
          </a:prstGeom>
          <a:noFill/>
          <a:ln>
            <a:noFill/>
          </a:ln>
        </p:spPr>
      </p:pic>
    </p:spTree>
    <p:extLst>
      <p:ext uri="{BB962C8B-B14F-4D97-AF65-F5344CB8AC3E}">
        <p14:creationId xmlns:p14="http://schemas.microsoft.com/office/powerpoint/2010/main" val="3112786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75273"/>
            <a:ext cx="9144000" cy="2507456"/>
          </a:xfrm>
          <a:prstGeom prst="rect">
            <a:avLst/>
          </a:prstGeom>
          <a:noFill/>
          <a:ln>
            <a:noFill/>
          </a:ln>
        </p:spPr>
      </p:pic>
    </p:spTree>
    <p:extLst>
      <p:ext uri="{BB962C8B-B14F-4D97-AF65-F5344CB8AC3E}">
        <p14:creationId xmlns:p14="http://schemas.microsoft.com/office/powerpoint/2010/main" val="1176873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1.7  Programming Languages</a:t>
            </a:r>
          </a:p>
        </p:txBody>
      </p:sp>
      <p:sp>
        <p:nvSpPr>
          <p:cNvPr id="5632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this section, we provide brief comments on several popular programming languages (Fig. 1.5).</a:t>
            </a:r>
          </a:p>
        </p:txBody>
      </p:sp>
      <p:sp>
        <p:nvSpPr>
          <p:cNvPr id="757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  Introduction</a:t>
            </a:r>
          </a:p>
        </p:txBody>
      </p:sp>
      <p:sp>
        <p:nvSpPr>
          <p:cNvPr id="15363"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C++—a powerful computer programming language that’s appropriate for technically oriented people with little or no programming experience, and for experienced programmers to use in building substantial information systems. </a:t>
            </a:r>
          </a:p>
          <a:p>
            <a:pPr eaLnBrk="1" hangingPunct="1">
              <a:lnSpc>
                <a:spcPct val="90000"/>
              </a:lnSpc>
            </a:pPr>
            <a:r>
              <a:rPr lang="en-US" altLang="en-US" sz="2500" dirty="0" smtClean="0">
                <a:solidFill>
                  <a:srgbClr val="000000"/>
                </a:solidFill>
                <a:latin typeface="Cambria" panose="02040503050406030204" pitchFamily="18" charset="0"/>
              </a:rPr>
              <a:t>You’ll write instructions commanding computers to perform those kinds of tasks. </a:t>
            </a:r>
          </a:p>
          <a:p>
            <a:pPr eaLnBrk="1" hangingPunct="1">
              <a:lnSpc>
                <a:spcPct val="90000"/>
              </a:lnSpc>
            </a:pPr>
            <a:r>
              <a:rPr lang="en-US" altLang="en-US" sz="2500" i="1" dirty="0" smtClean="0">
                <a:solidFill>
                  <a:srgbClr val="000000"/>
                </a:solidFill>
                <a:latin typeface="Cambria" panose="02040503050406030204" pitchFamily="18" charset="0"/>
              </a:rPr>
              <a:t>Software</a:t>
            </a:r>
            <a:r>
              <a:rPr lang="en-US" altLang="en-US" sz="2500" dirty="0" smtClean="0">
                <a:solidFill>
                  <a:srgbClr val="000000"/>
                </a:solidFill>
                <a:latin typeface="Cambria" panose="02040503050406030204" pitchFamily="18" charset="0"/>
              </a:rPr>
              <a:t> (i.e., the instructions you write) controls </a:t>
            </a:r>
            <a:r>
              <a:rPr lang="en-US" altLang="en-US" sz="2500" i="1" dirty="0" smtClean="0">
                <a:solidFill>
                  <a:srgbClr val="000000"/>
                </a:solidFill>
                <a:latin typeface="Cambria" panose="02040503050406030204" pitchFamily="18" charset="0"/>
              </a:rPr>
              <a:t>hardware </a:t>
            </a:r>
            <a:r>
              <a:rPr lang="en-US" altLang="en-US" sz="2500" dirty="0" smtClean="0">
                <a:solidFill>
                  <a:srgbClr val="000000"/>
                </a:solidFill>
                <a:latin typeface="Cambria" panose="02040503050406030204" pitchFamily="18" charset="0"/>
              </a:rPr>
              <a:t>(i.e., computers). </a:t>
            </a:r>
          </a:p>
          <a:p>
            <a:pPr eaLnBrk="1" hangingPunct="1">
              <a:lnSpc>
                <a:spcPct val="90000"/>
              </a:lnSpc>
            </a:pPr>
            <a:r>
              <a:rPr lang="en-US" altLang="en-US" sz="2500" dirty="0" smtClean="0">
                <a:solidFill>
                  <a:srgbClr val="000000"/>
                </a:solidFill>
                <a:latin typeface="Cambria" panose="02040503050406030204" pitchFamily="18" charset="0"/>
              </a:rPr>
              <a:t>You’ll learn </a:t>
            </a:r>
            <a:r>
              <a:rPr lang="en-US" altLang="en-US" sz="2500" i="1" dirty="0" smtClean="0">
                <a:solidFill>
                  <a:srgbClr val="000000"/>
                </a:solidFill>
                <a:latin typeface="Cambria" panose="02040503050406030204" pitchFamily="18" charset="0"/>
              </a:rPr>
              <a:t>object-oriented programming</a:t>
            </a:r>
            <a:r>
              <a:rPr lang="en-US" altLang="en-US" sz="2500" dirty="0" smtClean="0">
                <a:solidFill>
                  <a:srgbClr val="000000"/>
                </a:solidFill>
                <a:latin typeface="Cambria" panose="02040503050406030204" pitchFamily="18" charset="0"/>
              </a:rPr>
              <a:t>—today’s key programming methodology. </a:t>
            </a:r>
          </a:p>
          <a:p>
            <a:pPr eaLnBrk="1" hangingPunct="1">
              <a:lnSpc>
                <a:spcPct val="90000"/>
              </a:lnSpc>
            </a:pPr>
            <a:r>
              <a:rPr lang="en-US" altLang="en-US" sz="2500" dirty="0" smtClean="0">
                <a:solidFill>
                  <a:srgbClr val="000000"/>
                </a:solidFill>
                <a:latin typeface="Cambria" panose="02040503050406030204" pitchFamily="18" charset="0"/>
              </a:rPr>
              <a:t>You’ll create many </a:t>
            </a:r>
            <a:r>
              <a:rPr lang="en-US" altLang="en-US" sz="2500" i="1" dirty="0" smtClean="0">
                <a:solidFill>
                  <a:srgbClr val="000000"/>
                </a:solidFill>
                <a:latin typeface="Cambria" panose="02040503050406030204" pitchFamily="18" charset="0"/>
              </a:rPr>
              <a:t>software objects </a:t>
            </a:r>
            <a:r>
              <a:rPr lang="en-US" altLang="en-US" sz="2500" dirty="0" smtClean="0">
                <a:solidFill>
                  <a:srgbClr val="000000"/>
                </a:solidFill>
                <a:latin typeface="Cambria" panose="02040503050406030204" pitchFamily="18" charset="0"/>
              </a:rPr>
              <a:t>in the real world. </a:t>
            </a:r>
          </a:p>
        </p:txBody>
      </p:sp>
      <p:sp>
        <p:nvSpPr>
          <p:cNvPr id="1331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07219" y="857250"/>
            <a:ext cx="7929563" cy="5143500"/>
          </a:xfrm>
          <a:prstGeom prst="rect">
            <a:avLst/>
          </a:prstGeom>
          <a:noFill/>
          <a:ln>
            <a:noFill/>
          </a:ln>
        </p:spPr>
      </p:pic>
    </p:spTree>
    <p:extLst>
      <p:ext uri="{BB962C8B-B14F-4D97-AF65-F5344CB8AC3E}">
        <p14:creationId xmlns:p14="http://schemas.microsoft.com/office/powerpoint/2010/main" val="2401782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59557" y="857250"/>
            <a:ext cx="8623697" cy="5143500"/>
          </a:xfrm>
          <a:prstGeom prst="rect">
            <a:avLst/>
          </a:prstGeom>
          <a:noFill/>
          <a:ln>
            <a:noFill/>
          </a:ln>
        </p:spPr>
      </p:pic>
    </p:spTree>
    <p:extLst>
      <p:ext uri="{BB962C8B-B14F-4D97-AF65-F5344CB8AC3E}">
        <p14:creationId xmlns:p14="http://schemas.microsoft.com/office/powerpoint/2010/main" val="2369447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71538" y="857250"/>
            <a:ext cx="7400925" cy="5143500"/>
          </a:xfrm>
          <a:prstGeom prst="rect">
            <a:avLst/>
          </a:prstGeom>
          <a:noFill/>
          <a:ln>
            <a:noFill/>
          </a:ln>
        </p:spPr>
      </p:pic>
    </p:spTree>
    <p:extLst>
      <p:ext uri="{BB962C8B-B14F-4D97-AF65-F5344CB8AC3E}">
        <p14:creationId xmlns:p14="http://schemas.microsoft.com/office/powerpoint/2010/main" val="3946332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33450" y="857250"/>
            <a:ext cx="7275910" cy="5143500"/>
          </a:xfrm>
          <a:prstGeom prst="rect">
            <a:avLst/>
          </a:prstGeom>
          <a:noFill/>
          <a:ln>
            <a:noFill/>
          </a:ln>
        </p:spPr>
      </p:pic>
    </p:spTree>
    <p:extLst>
      <p:ext uri="{BB962C8B-B14F-4D97-AF65-F5344CB8AC3E}">
        <p14:creationId xmlns:p14="http://schemas.microsoft.com/office/powerpoint/2010/main" val="2705797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60810" y="857250"/>
            <a:ext cx="7622381" cy="5143500"/>
          </a:xfrm>
          <a:prstGeom prst="rect">
            <a:avLst/>
          </a:prstGeom>
          <a:noFill/>
          <a:ln>
            <a:noFill/>
          </a:ln>
        </p:spPr>
      </p:pic>
    </p:spTree>
    <p:extLst>
      <p:ext uri="{BB962C8B-B14F-4D97-AF65-F5344CB8AC3E}">
        <p14:creationId xmlns:p14="http://schemas.microsoft.com/office/powerpoint/2010/main" val="3395708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a:t>
            </a:r>
          </a:p>
        </p:txBody>
      </p:sp>
      <p:sp>
        <p:nvSpPr>
          <p:cNvPr id="64515" name="Text Placeholder 2"/>
          <p:cNvSpPr>
            <a:spLocks noGrp="1"/>
          </p:cNvSpPr>
          <p:nvPr>
            <p:ph type="body" idx="1"/>
          </p:nvPr>
        </p:nvSpPr>
        <p:spPr/>
        <p:txBody>
          <a:bodyPr/>
          <a:lstStyle/>
          <a:p>
            <a:pPr eaLnBrk="1" hangingPunct="1">
              <a:lnSpc>
                <a:spcPct val="80000"/>
              </a:lnSpc>
            </a:pPr>
            <a:r>
              <a:rPr lang="en-US" altLang="en-US" sz="2500" i="1" dirty="0" smtClean="0">
                <a:solidFill>
                  <a:srgbClr val="000000"/>
                </a:solidFill>
                <a:latin typeface="Cambria" panose="02040503050406030204" pitchFamily="18" charset="0"/>
              </a:rPr>
              <a:t>Objects</a:t>
            </a:r>
            <a:r>
              <a:rPr lang="en-US" altLang="en-US" sz="2500" dirty="0" smtClean="0">
                <a:solidFill>
                  <a:srgbClr val="000000"/>
                </a:solidFill>
                <a:latin typeface="Cambria" panose="02040503050406030204" pitchFamily="18" charset="0"/>
              </a:rPr>
              <a:t>, or more precisely—as we’ll see in Chapter 3—the classes objects come from, are essentially </a:t>
            </a:r>
            <a:r>
              <a:rPr lang="en-US" altLang="en-US" sz="2500" i="1" dirty="0" smtClean="0">
                <a:solidFill>
                  <a:srgbClr val="000000"/>
                </a:solidFill>
                <a:latin typeface="Cambria" panose="02040503050406030204" pitchFamily="18" charset="0"/>
              </a:rPr>
              <a:t>reusable</a:t>
            </a:r>
            <a:r>
              <a:rPr lang="en-US" altLang="en-US" sz="2500" dirty="0" smtClean="0">
                <a:solidFill>
                  <a:srgbClr val="000000"/>
                </a:solidFill>
                <a:latin typeface="Cambria" panose="02040503050406030204" pitchFamily="18" charset="0"/>
              </a:rPr>
              <a:t> software components. </a:t>
            </a:r>
          </a:p>
          <a:p>
            <a:pPr lvl="1" eaLnBrk="1" hangingPunct="1">
              <a:lnSpc>
                <a:spcPct val="80000"/>
              </a:lnSpc>
            </a:pPr>
            <a:r>
              <a:rPr lang="en-US" altLang="en-US" sz="2100" dirty="0" smtClean="0">
                <a:solidFill>
                  <a:srgbClr val="000000"/>
                </a:solidFill>
                <a:latin typeface="Cambria" panose="02040503050406030204" pitchFamily="18" charset="0"/>
              </a:rPr>
              <a:t>There are date objects, time objects, audio objects, video objects, automobile objects, people objects, etc. </a:t>
            </a:r>
          </a:p>
          <a:p>
            <a:pPr lvl="1" eaLnBrk="1" hangingPunct="1">
              <a:lnSpc>
                <a:spcPct val="80000"/>
              </a:lnSpc>
            </a:pPr>
            <a:r>
              <a:rPr lang="en-US" altLang="en-US" sz="2100" dirty="0" smtClean="0">
                <a:solidFill>
                  <a:srgbClr val="000000"/>
                </a:solidFill>
                <a:latin typeface="Cambria" panose="02040503050406030204" pitchFamily="18" charset="0"/>
              </a:rPr>
              <a:t>Almost any </a:t>
            </a:r>
            <a:r>
              <a:rPr lang="en-US" altLang="en-US" sz="2100" i="1" dirty="0" smtClean="0">
                <a:solidFill>
                  <a:srgbClr val="000000"/>
                </a:solidFill>
                <a:latin typeface="Cambria" panose="02040503050406030204" pitchFamily="18" charset="0"/>
              </a:rPr>
              <a:t>noun </a:t>
            </a:r>
            <a:r>
              <a:rPr lang="en-US" altLang="en-US" sz="2100" dirty="0" smtClean="0">
                <a:solidFill>
                  <a:srgbClr val="000000"/>
                </a:solidFill>
                <a:latin typeface="Cambria" panose="02040503050406030204" pitchFamily="18" charset="0"/>
              </a:rPr>
              <a:t>can be reasonably represented as a software object in terms of </a:t>
            </a:r>
            <a:r>
              <a:rPr lang="en-US" altLang="en-US" sz="2100" i="1" dirty="0" smtClean="0">
                <a:solidFill>
                  <a:srgbClr val="000000"/>
                </a:solidFill>
                <a:latin typeface="Cambria" panose="02040503050406030204" pitchFamily="18" charset="0"/>
              </a:rPr>
              <a:t>attributes</a:t>
            </a:r>
            <a:r>
              <a:rPr lang="en-US" altLang="en-US" sz="2100" dirty="0" smtClean="0">
                <a:solidFill>
                  <a:srgbClr val="000000"/>
                </a:solidFill>
                <a:latin typeface="Cambria" panose="02040503050406030204" pitchFamily="18" charset="0"/>
              </a:rPr>
              <a:t> (e.g., name, color and size) and </a:t>
            </a:r>
            <a:r>
              <a:rPr lang="en-US" altLang="en-US" sz="2100" i="1" dirty="0" smtClean="0">
                <a:solidFill>
                  <a:srgbClr val="000000"/>
                </a:solidFill>
                <a:latin typeface="Cambria" panose="02040503050406030204" pitchFamily="18" charset="0"/>
              </a:rPr>
              <a:t>behaviors</a:t>
            </a:r>
            <a:r>
              <a:rPr lang="en-US" altLang="en-US" sz="2100" dirty="0" smtClean="0">
                <a:solidFill>
                  <a:srgbClr val="000000"/>
                </a:solidFill>
                <a:latin typeface="Cambria" panose="02040503050406030204" pitchFamily="18" charset="0"/>
              </a:rPr>
              <a:t> (e.g., calculating, moving and communicating). </a:t>
            </a:r>
          </a:p>
          <a:p>
            <a:pPr eaLnBrk="1" hangingPunct="1">
              <a:lnSpc>
                <a:spcPct val="80000"/>
              </a:lnSpc>
            </a:pPr>
            <a:r>
              <a:rPr lang="en-US" altLang="en-US" sz="2500" dirty="0" smtClean="0">
                <a:solidFill>
                  <a:srgbClr val="000000"/>
                </a:solidFill>
                <a:latin typeface="Cambria" panose="02040503050406030204" pitchFamily="18" charset="0"/>
              </a:rPr>
              <a:t>Using a modular, object-oriented design-and-implementation approach can make software-development groups much more productive than was possible with earlier techniques—object-oriented programs are often easier to understand, correct and modify.</a:t>
            </a:r>
          </a:p>
        </p:txBody>
      </p:sp>
      <p:sp>
        <p:nvSpPr>
          <p:cNvPr id="522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553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The Automobile as an Object</a:t>
            </a:r>
          </a:p>
          <a:p>
            <a:pPr lvl="1" eaLnBrk="1" hangingPunct="1">
              <a:lnSpc>
                <a:spcPct val="90000"/>
              </a:lnSpc>
            </a:pPr>
            <a:r>
              <a:rPr lang="en-US" altLang="en-US" dirty="0" smtClean="0">
                <a:solidFill>
                  <a:srgbClr val="000000"/>
                </a:solidFill>
                <a:latin typeface="Cambria" panose="02040503050406030204" pitchFamily="18" charset="0"/>
              </a:rPr>
              <a:t>Let’s begin with a simple analogy. </a:t>
            </a:r>
          </a:p>
          <a:p>
            <a:pPr lvl="1" eaLnBrk="1" hangingPunct="1">
              <a:lnSpc>
                <a:spcPct val="90000"/>
              </a:lnSpc>
            </a:pPr>
            <a:r>
              <a:rPr lang="en-US" altLang="en-US" dirty="0" smtClean="0">
                <a:solidFill>
                  <a:srgbClr val="000000"/>
                </a:solidFill>
                <a:latin typeface="Cambria" panose="02040503050406030204" pitchFamily="18" charset="0"/>
              </a:rPr>
              <a:t>Suppose you want to </a:t>
            </a:r>
            <a:r>
              <a:rPr lang="en-US" altLang="en-US" i="1" dirty="0" smtClean="0">
                <a:solidFill>
                  <a:srgbClr val="000000"/>
                </a:solidFill>
                <a:latin typeface="Cambria" panose="02040503050406030204" pitchFamily="18" charset="0"/>
              </a:rPr>
              <a:t>drive a car and make it go faster by pressing its accelerator pedal. </a:t>
            </a:r>
          </a:p>
          <a:p>
            <a:pPr lvl="1" eaLnBrk="1" hangingPunct="1">
              <a:lnSpc>
                <a:spcPct val="90000"/>
              </a:lnSpc>
            </a:pPr>
            <a:r>
              <a:rPr lang="en-US" altLang="en-US" dirty="0" smtClean="0">
                <a:solidFill>
                  <a:srgbClr val="000000"/>
                </a:solidFill>
                <a:latin typeface="Cambria" panose="02040503050406030204" pitchFamily="18" charset="0"/>
              </a:rPr>
              <a:t>Before you can drive a car, someone has to </a:t>
            </a:r>
            <a:r>
              <a:rPr lang="en-US" altLang="en-US" i="1" dirty="0" smtClean="0">
                <a:solidFill>
                  <a:srgbClr val="000000"/>
                </a:solidFill>
                <a:latin typeface="Cambria" panose="02040503050406030204" pitchFamily="18" charset="0"/>
              </a:rPr>
              <a:t>design </a:t>
            </a:r>
            <a:r>
              <a:rPr lang="en-US" altLang="en-US" dirty="0" smtClean="0">
                <a:solidFill>
                  <a:srgbClr val="000000"/>
                </a:solidFill>
                <a:latin typeface="Cambria" panose="02040503050406030204" pitchFamily="18" charset="0"/>
              </a:rPr>
              <a:t>it.</a:t>
            </a:r>
            <a:r>
              <a:rPr lang="en-US" altLang="en-US" i="1" dirty="0" smtClean="0">
                <a:solidFill>
                  <a:srgbClr val="000000"/>
                </a:solidFill>
                <a:latin typeface="Cambria" panose="02040503050406030204" pitchFamily="18" charset="0"/>
              </a:rPr>
              <a:t> </a:t>
            </a:r>
          </a:p>
          <a:p>
            <a:pPr lvl="1" eaLnBrk="1" hangingPunct="1">
              <a:lnSpc>
                <a:spcPct val="90000"/>
              </a:lnSpc>
            </a:pPr>
            <a:r>
              <a:rPr lang="en-US" altLang="en-US" dirty="0" smtClean="0">
                <a:solidFill>
                  <a:srgbClr val="000000"/>
                </a:solidFill>
                <a:latin typeface="Cambria" panose="02040503050406030204" pitchFamily="18" charset="0"/>
              </a:rPr>
              <a:t>A car typically begins as engineering drawings, similar to the </a:t>
            </a:r>
            <a:r>
              <a:rPr lang="en-US" altLang="en-US" i="1" dirty="0" smtClean="0">
                <a:solidFill>
                  <a:srgbClr val="000000"/>
                </a:solidFill>
                <a:latin typeface="Cambria" panose="02040503050406030204" pitchFamily="18" charset="0"/>
              </a:rPr>
              <a:t>blueprints </a:t>
            </a:r>
            <a:r>
              <a:rPr lang="en-US" altLang="en-US" dirty="0" smtClean="0">
                <a:solidFill>
                  <a:srgbClr val="000000"/>
                </a:solidFill>
                <a:latin typeface="Cambria" panose="02040503050406030204" pitchFamily="18" charset="0"/>
              </a:rPr>
              <a:t>that describe the design of a house. </a:t>
            </a:r>
          </a:p>
          <a:p>
            <a:pPr lvl="1" eaLnBrk="1" hangingPunct="1">
              <a:lnSpc>
                <a:spcPct val="90000"/>
              </a:lnSpc>
            </a:pPr>
            <a:r>
              <a:rPr lang="en-US" altLang="en-US" dirty="0" smtClean="0">
                <a:solidFill>
                  <a:srgbClr val="000000"/>
                </a:solidFill>
                <a:latin typeface="Cambria" panose="02040503050406030204" pitchFamily="18" charset="0"/>
              </a:rPr>
              <a:t>Drawings include the design for an accelerator pedal. </a:t>
            </a:r>
          </a:p>
          <a:p>
            <a:pPr lvl="1" eaLnBrk="1" hangingPunct="1">
              <a:lnSpc>
                <a:spcPct val="90000"/>
              </a:lnSpc>
            </a:pPr>
            <a:r>
              <a:rPr lang="en-US" altLang="en-US" dirty="0" smtClean="0">
                <a:solidFill>
                  <a:srgbClr val="000000"/>
                </a:solidFill>
                <a:latin typeface="Cambria" panose="02040503050406030204" pitchFamily="18" charset="0"/>
              </a:rPr>
              <a:t>Pedal </a:t>
            </a:r>
            <a:r>
              <a:rPr lang="en-US" altLang="en-US" i="1" dirty="0" smtClean="0">
                <a:solidFill>
                  <a:srgbClr val="000000"/>
                </a:solidFill>
                <a:latin typeface="Cambria" panose="02040503050406030204" pitchFamily="18" charset="0"/>
              </a:rPr>
              <a:t>hides </a:t>
            </a:r>
            <a:r>
              <a:rPr lang="en-US" altLang="en-US" dirty="0" smtClean="0">
                <a:solidFill>
                  <a:srgbClr val="000000"/>
                </a:solidFill>
                <a:latin typeface="Cambria" panose="02040503050406030204" pitchFamily="18" charset="0"/>
              </a:rPr>
              <a:t>from the driver the complex mechanisms that actually make the car go faster, just as the brake pedal hides the mechanisms that slow the car, and the steering wheel hides the mechanisms that turn the car. </a:t>
            </a:r>
          </a:p>
        </p:txBody>
      </p:sp>
      <p:sp>
        <p:nvSpPr>
          <p:cNvPr id="532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6563"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Enables people with little or no knowledge of how engines, braking and steering mechanisms work to drive a car easily.</a:t>
            </a:r>
          </a:p>
          <a:p>
            <a:pPr lvl="1" eaLnBrk="1" hangingPunct="1"/>
            <a:r>
              <a:rPr lang="en-US" altLang="en-US" dirty="0" smtClean="0">
                <a:solidFill>
                  <a:srgbClr val="000000"/>
                </a:solidFill>
                <a:latin typeface="Cambria" panose="02040503050406030204" pitchFamily="18" charset="0"/>
              </a:rPr>
              <a:t>Before you can drive a car, it must be </a:t>
            </a:r>
            <a:r>
              <a:rPr lang="en-US" altLang="en-US" i="1" dirty="0" smtClean="0">
                <a:solidFill>
                  <a:srgbClr val="000000"/>
                </a:solidFill>
                <a:latin typeface="Cambria" panose="02040503050406030204" pitchFamily="18" charset="0"/>
              </a:rPr>
              <a:t>built </a:t>
            </a:r>
            <a:r>
              <a:rPr lang="en-US" altLang="en-US" dirty="0" smtClean="0">
                <a:solidFill>
                  <a:srgbClr val="000000"/>
                </a:solidFill>
                <a:latin typeface="Cambria" panose="02040503050406030204" pitchFamily="18" charset="0"/>
              </a:rPr>
              <a:t>from the engineering drawings that describe it. </a:t>
            </a:r>
          </a:p>
          <a:p>
            <a:pPr lvl="1" eaLnBrk="1" hangingPunct="1"/>
            <a:r>
              <a:rPr lang="en-US" altLang="en-US" dirty="0" smtClean="0">
                <a:solidFill>
                  <a:srgbClr val="000000"/>
                </a:solidFill>
                <a:latin typeface="Cambria" panose="02040503050406030204" pitchFamily="18" charset="0"/>
              </a:rPr>
              <a:t>A completed car has an </a:t>
            </a:r>
            <a:r>
              <a:rPr lang="en-US" altLang="en-US" i="1" dirty="0" smtClean="0">
                <a:solidFill>
                  <a:srgbClr val="000000"/>
                </a:solidFill>
                <a:latin typeface="Cambria" panose="02040503050406030204" pitchFamily="18" charset="0"/>
              </a:rPr>
              <a:t>actual </a:t>
            </a:r>
            <a:r>
              <a:rPr lang="en-US" altLang="en-US" dirty="0" smtClean="0">
                <a:solidFill>
                  <a:srgbClr val="000000"/>
                </a:solidFill>
                <a:latin typeface="Cambria" panose="02040503050406030204" pitchFamily="18" charset="0"/>
              </a:rPr>
              <a:t>accelerator pedal to make the car go faster, but even that’s not enough—the car won’t accelerate on its own (hopefully!), so the driver must </a:t>
            </a:r>
            <a:r>
              <a:rPr lang="en-US" altLang="en-US" i="1" dirty="0" smtClean="0">
                <a:solidFill>
                  <a:srgbClr val="000000"/>
                </a:solidFill>
                <a:latin typeface="Cambria" panose="02040503050406030204" pitchFamily="18" charset="0"/>
              </a:rPr>
              <a:t>press </a:t>
            </a:r>
            <a:r>
              <a:rPr lang="en-US" altLang="en-US" dirty="0" smtClean="0">
                <a:solidFill>
                  <a:srgbClr val="000000"/>
                </a:solidFill>
                <a:latin typeface="Cambria" panose="02040503050406030204" pitchFamily="18" charset="0"/>
              </a:rPr>
              <a:t>the pedal to accelerate the car.</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529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Functions, Member Functions and Classes</a:t>
            </a:r>
          </a:p>
          <a:p>
            <a:pPr eaLnBrk="1" hangingPunct="1">
              <a:defRPr/>
            </a:pPr>
            <a:r>
              <a:rPr lang="en-US" dirty="0" smtClean="0">
                <a:solidFill>
                  <a:srgbClr val="000000"/>
                </a:solidFill>
                <a:latin typeface="Cambria" panose="02040503050406030204" pitchFamily="18" charset="0"/>
              </a:rPr>
              <a:t>Performing a task in a program requires a </a:t>
            </a:r>
            <a:r>
              <a:rPr lang="en-US" dirty="0" smtClean="0">
                <a:solidFill>
                  <a:srgbClr val="0000FF"/>
                </a:solidFill>
                <a:latin typeface="Cambria" panose="02040503050406030204" pitchFamily="18" charset="0"/>
              </a:rPr>
              <a:t>member function</a:t>
            </a:r>
          </a:p>
          <a:p>
            <a:pPr eaLnBrk="1" hangingPunct="1">
              <a:defRPr/>
            </a:pPr>
            <a:r>
              <a:rPr lang="en-US" dirty="0" smtClean="0">
                <a:solidFill>
                  <a:srgbClr val="000000"/>
                </a:solidFill>
                <a:latin typeface="Cambria" panose="02040503050406030204" pitchFamily="18" charset="0"/>
              </a:rPr>
              <a:t>Houses the program statements that actually perform its task. </a:t>
            </a:r>
          </a:p>
          <a:p>
            <a:pPr eaLnBrk="1" hangingPunct="1">
              <a:defRPr/>
            </a:pPr>
            <a:r>
              <a:rPr lang="en-US" dirty="0" smtClean="0">
                <a:solidFill>
                  <a:srgbClr val="000000"/>
                </a:solidFill>
                <a:latin typeface="Cambria" panose="02040503050406030204" pitchFamily="18" charset="0"/>
              </a:rPr>
              <a:t>Hides these statements from its user, just as the accelerator pedal of a car hides from the driver the mechanisms of making the car go faster. </a:t>
            </a:r>
          </a:p>
        </p:txBody>
      </p:sp>
      <p:sp>
        <p:nvSpPr>
          <p:cNvPr id="5530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86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C++, we create a program unit called a </a:t>
            </a:r>
            <a:r>
              <a:rPr lang="en-US" altLang="en-US" dirty="0" smtClean="0">
                <a:solidFill>
                  <a:srgbClr val="0000FF"/>
                </a:solidFill>
                <a:latin typeface="Cambria" panose="02040503050406030204" pitchFamily="18" charset="0"/>
              </a:rPr>
              <a:t>class</a:t>
            </a:r>
            <a:r>
              <a:rPr lang="en-US" altLang="en-US" dirty="0" smtClean="0">
                <a:solidFill>
                  <a:srgbClr val="000000"/>
                </a:solidFill>
                <a:latin typeface="Cambria" panose="02040503050406030204" pitchFamily="18" charset="0"/>
              </a:rPr>
              <a:t> to house the set of functions that perform the class’s tasks—these are the class’s member functions. </a:t>
            </a:r>
          </a:p>
          <a:p>
            <a:pPr eaLnBrk="1" hangingPunct="1"/>
            <a:r>
              <a:rPr lang="en-US" altLang="en-US" dirty="0" smtClean="0">
                <a:solidFill>
                  <a:srgbClr val="000000"/>
                </a:solidFill>
                <a:latin typeface="Cambria" panose="02040503050406030204" pitchFamily="18" charset="0"/>
              </a:rPr>
              <a:t>A class is similar in concept to a car’s engineering drawings, which house the design of an accelerator pedal, steering wheel, and so on. </a:t>
            </a:r>
          </a:p>
        </p:txBody>
      </p:sp>
      <p:sp>
        <p:nvSpPr>
          <p:cNvPr id="5530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  Introduction (Cont.)</a:t>
            </a:r>
          </a:p>
        </p:txBody>
      </p:sp>
      <p:sp>
        <p:nvSpPr>
          <p:cNvPr id="163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is one of today’s most popular software development languages. </a:t>
            </a:r>
          </a:p>
          <a:p>
            <a:pPr eaLnBrk="1" hangingPunct="1"/>
            <a:r>
              <a:rPr lang="en-US" altLang="en-US" dirty="0" smtClean="0">
                <a:solidFill>
                  <a:srgbClr val="000000"/>
                </a:solidFill>
                <a:latin typeface="Cambria" panose="02040503050406030204" pitchFamily="18" charset="0"/>
              </a:rPr>
              <a:t>C++ is one of today’s most popular software development languages. </a:t>
            </a:r>
          </a:p>
          <a:p>
            <a:pPr eaLnBrk="1" hangingPunct="1"/>
            <a:r>
              <a:rPr lang="en-US" altLang="en-US" dirty="0" smtClean="0">
                <a:solidFill>
                  <a:srgbClr val="000000"/>
                </a:solidFill>
                <a:latin typeface="Cambria" panose="02040503050406030204" pitchFamily="18" charset="0"/>
              </a:rPr>
              <a:t>C++11 and C++14 are the latest versions standardized through the </a:t>
            </a:r>
            <a:r>
              <a:rPr lang="en-US" altLang="en-US" dirty="0" smtClean="0">
                <a:solidFill>
                  <a:srgbClr val="0000FF"/>
                </a:solidFill>
                <a:latin typeface="Cambria" panose="02040503050406030204" pitchFamily="18" charset="0"/>
              </a:rPr>
              <a:t>International Organization for Standardization </a:t>
            </a:r>
            <a:r>
              <a:rPr lang="en-US" altLang="en-US" dirty="0" smtClean="0">
                <a:solidFill>
                  <a:srgbClr val="000000"/>
                </a:solidFill>
                <a:latin typeface="Cambria" panose="02040503050406030204" pitchFamily="18" charset="0"/>
              </a:rPr>
              <a:t>(</a:t>
            </a:r>
            <a:r>
              <a:rPr lang="en-US" altLang="en-US" dirty="0" smtClean="0">
                <a:solidFill>
                  <a:srgbClr val="0000FF"/>
                </a:solidFill>
                <a:latin typeface="Cambria" panose="02040503050406030204" pitchFamily="18" charset="0"/>
              </a:rPr>
              <a:t>ISO</a:t>
            </a:r>
            <a:r>
              <a:rPr lang="en-US" altLang="en-US" dirty="0" smtClean="0">
                <a:solidFill>
                  <a:srgbClr val="000000"/>
                </a:solidFill>
                <a:latin typeface="Cambria" panose="02040503050406030204" pitchFamily="18" charset="0"/>
              </a:rPr>
              <a:t>) and the </a:t>
            </a:r>
            <a:r>
              <a:rPr lang="en-US" altLang="en-US" dirty="0" smtClean="0">
                <a:solidFill>
                  <a:srgbClr val="0000FF"/>
                </a:solidFill>
                <a:latin typeface="Cambria" panose="02040503050406030204" pitchFamily="18" charset="0"/>
              </a:rPr>
              <a:t>International </a:t>
            </a:r>
            <a:r>
              <a:rPr lang="en-US" altLang="en-US" dirty="0" err="1" smtClean="0">
                <a:solidFill>
                  <a:srgbClr val="0000FF"/>
                </a:solidFill>
                <a:latin typeface="Cambria" panose="02040503050406030204" pitchFamily="18" charset="0"/>
              </a:rPr>
              <a:t>Electrotechnical</a:t>
            </a:r>
            <a:r>
              <a:rPr lang="en-US" altLang="en-US" dirty="0" smtClean="0">
                <a:solidFill>
                  <a:srgbClr val="0000FF"/>
                </a:solidFill>
                <a:latin typeface="Cambria" panose="02040503050406030204" pitchFamily="18" charset="0"/>
              </a:rPr>
              <a:t> Commission </a:t>
            </a:r>
            <a:r>
              <a:rPr lang="en-US" altLang="en-US" dirty="0" smtClean="0">
                <a:solidFill>
                  <a:srgbClr val="000000"/>
                </a:solidFill>
                <a:latin typeface="Cambria" panose="02040503050406030204" pitchFamily="18" charset="0"/>
              </a:rPr>
              <a:t>(</a:t>
            </a:r>
            <a:r>
              <a:rPr lang="en-US" altLang="en-US" dirty="0" smtClean="0">
                <a:solidFill>
                  <a:srgbClr val="0000FF"/>
                </a:solidFill>
                <a:latin typeface="Cambria" panose="02040503050406030204" pitchFamily="18" charset="0"/>
              </a:rPr>
              <a:t>IEC</a:t>
            </a:r>
            <a:r>
              <a:rPr lang="en-US" altLang="en-US" dirty="0" smtClean="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6323"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Instantiation </a:t>
            </a:r>
          </a:p>
          <a:p>
            <a:pPr eaLnBrk="1" hangingPunct="1">
              <a:defRPr/>
            </a:pPr>
            <a:r>
              <a:rPr lang="en-US" dirty="0" smtClean="0">
                <a:solidFill>
                  <a:srgbClr val="000000"/>
                </a:solidFill>
                <a:latin typeface="Cambria" panose="02040503050406030204" pitchFamily="18" charset="0"/>
              </a:rPr>
              <a:t>Just as someone has to </a:t>
            </a:r>
            <a:r>
              <a:rPr lang="en-US" i="1" dirty="0" smtClean="0">
                <a:solidFill>
                  <a:srgbClr val="000000"/>
                </a:solidFill>
                <a:latin typeface="Cambria" panose="02040503050406030204" pitchFamily="18" charset="0"/>
              </a:rPr>
              <a:t>build </a:t>
            </a:r>
            <a:r>
              <a:rPr lang="en-US" dirty="0" smtClean="0">
                <a:solidFill>
                  <a:srgbClr val="000000"/>
                </a:solidFill>
                <a:latin typeface="Cambria" panose="02040503050406030204" pitchFamily="18" charset="0"/>
              </a:rPr>
              <a:t>a car from its engineering drawings before you can actually drive a car, you must </a:t>
            </a:r>
            <a:r>
              <a:rPr lang="en-US" i="1" dirty="0" smtClean="0">
                <a:solidFill>
                  <a:srgbClr val="000000"/>
                </a:solidFill>
                <a:latin typeface="Cambria" panose="02040503050406030204" pitchFamily="18" charset="0"/>
              </a:rPr>
              <a:t>build an object</a:t>
            </a:r>
            <a:r>
              <a:rPr lang="en-US" dirty="0" smtClean="0">
                <a:solidFill>
                  <a:srgbClr val="000000"/>
                </a:solidFill>
                <a:latin typeface="Cambria" panose="02040503050406030204" pitchFamily="18" charset="0"/>
              </a:rPr>
              <a:t> from a class before a program can perform the tasks that the class’s member functions define. </a:t>
            </a:r>
          </a:p>
          <a:p>
            <a:pPr eaLnBrk="1" hangingPunct="1">
              <a:defRPr/>
            </a:pPr>
            <a:r>
              <a:rPr lang="en-US" dirty="0" smtClean="0">
                <a:solidFill>
                  <a:srgbClr val="000000"/>
                </a:solidFill>
                <a:latin typeface="Cambria" panose="02040503050406030204" pitchFamily="18" charset="0"/>
              </a:rPr>
              <a:t>An object is then referred to as an </a:t>
            </a:r>
            <a:r>
              <a:rPr lang="en-US" dirty="0" smtClean="0">
                <a:solidFill>
                  <a:srgbClr val="0000FF"/>
                </a:solidFill>
                <a:latin typeface="Cambria" panose="02040503050406030204" pitchFamily="18" charset="0"/>
              </a:rPr>
              <a:t>instance</a:t>
            </a:r>
            <a:r>
              <a:rPr lang="en-US" dirty="0" smtClean="0">
                <a:solidFill>
                  <a:srgbClr val="000000"/>
                </a:solidFill>
                <a:latin typeface="Cambria" panose="02040503050406030204" pitchFamily="18" charset="0"/>
              </a:rPr>
              <a:t> of its class. </a:t>
            </a:r>
          </a:p>
        </p:txBody>
      </p:sp>
      <p:sp>
        <p:nvSpPr>
          <p:cNvPr id="563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7347"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Reuse</a:t>
            </a:r>
          </a:p>
          <a:p>
            <a:pPr eaLnBrk="1" hangingPunct="1">
              <a:defRPr/>
            </a:pPr>
            <a:r>
              <a:rPr lang="en-US" dirty="0" smtClean="0">
                <a:solidFill>
                  <a:srgbClr val="000000"/>
                </a:solidFill>
                <a:latin typeface="Cambria" panose="02040503050406030204" pitchFamily="18" charset="0"/>
              </a:rPr>
              <a:t>Just as a car’s engineering drawings can be </a:t>
            </a:r>
            <a:r>
              <a:rPr lang="en-US" i="1" dirty="0" smtClean="0">
                <a:solidFill>
                  <a:srgbClr val="000000"/>
                </a:solidFill>
                <a:latin typeface="Cambria" panose="02040503050406030204" pitchFamily="18" charset="0"/>
              </a:rPr>
              <a:t>reused </a:t>
            </a:r>
            <a:r>
              <a:rPr lang="en-US" dirty="0" smtClean="0">
                <a:solidFill>
                  <a:srgbClr val="000000"/>
                </a:solidFill>
                <a:latin typeface="Cambria" panose="02040503050406030204" pitchFamily="18" charset="0"/>
              </a:rPr>
              <a:t>many times to build many cars, you can </a:t>
            </a:r>
            <a:r>
              <a:rPr lang="en-US" i="1" dirty="0" smtClean="0">
                <a:solidFill>
                  <a:srgbClr val="000000"/>
                </a:solidFill>
                <a:latin typeface="Cambria" panose="02040503050406030204" pitchFamily="18" charset="0"/>
              </a:rPr>
              <a:t>reuse</a:t>
            </a:r>
            <a:r>
              <a:rPr lang="en-US" dirty="0" smtClean="0">
                <a:solidFill>
                  <a:srgbClr val="000000"/>
                </a:solidFill>
                <a:latin typeface="Cambria" panose="02040503050406030204" pitchFamily="18" charset="0"/>
              </a:rPr>
              <a:t> a class many times to build many objects. </a:t>
            </a:r>
          </a:p>
          <a:p>
            <a:pPr eaLnBrk="1" hangingPunct="1">
              <a:defRPr/>
            </a:pPr>
            <a:r>
              <a:rPr lang="en-US" dirty="0" smtClean="0">
                <a:solidFill>
                  <a:srgbClr val="000000"/>
                </a:solidFill>
                <a:latin typeface="Cambria" panose="02040503050406030204" pitchFamily="18" charset="0"/>
              </a:rPr>
              <a:t>Reuse of existing classes when building new classes and programs saves time and effort. </a:t>
            </a:r>
          </a:p>
          <a:p>
            <a:pPr eaLnBrk="1" hangingPunct="1">
              <a:defRPr/>
            </a:pPr>
            <a:endParaRPr lang="en-US" dirty="0" smtClean="0">
              <a:solidFill>
                <a:srgbClr val="000000"/>
              </a:solidFill>
              <a:latin typeface="Cambria" panose="02040503050406030204" pitchFamily="18" charset="0"/>
            </a:endParaRPr>
          </a:p>
        </p:txBody>
      </p:sp>
      <p:sp>
        <p:nvSpPr>
          <p:cNvPr id="573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7168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Reuse also helps you build more reliable and effective systems, because existing classes and components often have gone through extensive </a:t>
            </a:r>
            <a:r>
              <a:rPr lang="en-US" altLang="en-US" i="1" dirty="0" smtClean="0">
                <a:solidFill>
                  <a:srgbClr val="000000"/>
                </a:solidFill>
                <a:latin typeface="Cambria" panose="02040503050406030204" pitchFamily="18" charset="0"/>
              </a:rPr>
              <a:t>testing, debugging </a:t>
            </a:r>
            <a:r>
              <a:rPr lang="en-US" altLang="en-US" dirty="0" smtClean="0">
                <a:solidFill>
                  <a:srgbClr val="000000"/>
                </a:solidFill>
                <a:latin typeface="Cambria" panose="02040503050406030204" pitchFamily="18" charset="0"/>
              </a:rPr>
              <a:t>and</a:t>
            </a:r>
            <a:r>
              <a:rPr lang="en-US" altLang="en-US" i="1" dirty="0" smtClean="0">
                <a:solidFill>
                  <a:srgbClr val="000000"/>
                </a:solidFill>
                <a:latin typeface="Cambria" panose="02040503050406030204" pitchFamily="18" charset="0"/>
              </a:rPr>
              <a:t> performance </a:t>
            </a:r>
            <a:r>
              <a:rPr lang="en-US" altLang="en-US" dirty="0" smtClean="0">
                <a:solidFill>
                  <a:srgbClr val="000000"/>
                </a:solidFill>
                <a:latin typeface="Cambria" panose="02040503050406030204" pitchFamily="18" charset="0"/>
              </a:rPr>
              <a:t>tuning.</a:t>
            </a:r>
            <a:r>
              <a:rPr lang="en-US" altLang="en-US" i="1"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Just as the notion of </a:t>
            </a:r>
            <a:r>
              <a:rPr lang="en-US" altLang="en-US" i="1" dirty="0" smtClean="0">
                <a:solidFill>
                  <a:srgbClr val="000000"/>
                </a:solidFill>
                <a:latin typeface="Cambria" panose="02040503050406030204" pitchFamily="18" charset="0"/>
              </a:rPr>
              <a:t>interchangeable parts</a:t>
            </a:r>
            <a:r>
              <a:rPr lang="en-US" altLang="en-US" dirty="0" smtClean="0">
                <a:solidFill>
                  <a:srgbClr val="000000"/>
                </a:solidFill>
                <a:latin typeface="Cambria" panose="02040503050406030204" pitchFamily="18" charset="0"/>
              </a:rPr>
              <a:t> was crucial to the Industrial Revolution, reusable classes are crucial to the software revolution that has been spurred by object technology.</a:t>
            </a:r>
          </a:p>
          <a:p>
            <a:pPr eaLnBrk="1" hangingPunct="1"/>
            <a:endParaRPr lang="en-US" altLang="en-US" dirty="0" smtClean="0">
              <a:solidFill>
                <a:srgbClr val="000000"/>
              </a:solidFill>
              <a:latin typeface="Cambria" panose="02040503050406030204" pitchFamily="18" charset="0"/>
            </a:endParaRPr>
          </a:p>
        </p:txBody>
      </p:sp>
      <p:sp>
        <p:nvSpPr>
          <p:cNvPr id="573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9395"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Messages and Member-Function Calls</a:t>
            </a:r>
          </a:p>
          <a:p>
            <a:pPr eaLnBrk="1" hangingPunct="1">
              <a:defRPr/>
            </a:pPr>
            <a:r>
              <a:rPr lang="en-US" dirty="0" smtClean="0">
                <a:solidFill>
                  <a:srgbClr val="000000"/>
                </a:solidFill>
                <a:latin typeface="Cambria" panose="02040503050406030204" pitchFamily="18" charset="0"/>
              </a:rPr>
              <a:t>When you drive a car, pressing its gas pedal sends a </a:t>
            </a:r>
            <a:r>
              <a:rPr lang="en-US" i="1" dirty="0" smtClean="0">
                <a:solidFill>
                  <a:srgbClr val="000000"/>
                </a:solidFill>
                <a:latin typeface="Cambria" panose="02040503050406030204" pitchFamily="18" charset="0"/>
              </a:rPr>
              <a:t>message </a:t>
            </a:r>
            <a:r>
              <a:rPr lang="en-US" dirty="0" smtClean="0">
                <a:solidFill>
                  <a:srgbClr val="000000"/>
                </a:solidFill>
                <a:latin typeface="Cambria" panose="02040503050406030204" pitchFamily="18" charset="0"/>
              </a:rPr>
              <a:t>to the car to perform a task—that is, to go faster. </a:t>
            </a:r>
          </a:p>
          <a:p>
            <a:pPr eaLnBrk="1" hangingPunct="1">
              <a:defRPr/>
            </a:pPr>
            <a:r>
              <a:rPr lang="en-US" dirty="0" smtClean="0">
                <a:solidFill>
                  <a:srgbClr val="000000"/>
                </a:solidFill>
                <a:latin typeface="Cambria" panose="02040503050406030204" pitchFamily="18" charset="0"/>
              </a:rPr>
              <a:t>Similarly, you </a:t>
            </a:r>
            <a:r>
              <a:rPr lang="en-US" i="1" dirty="0" smtClean="0">
                <a:solidFill>
                  <a:srgbClr val="000000"/>
                </a:solidFill>
                <a:latin typeface="Cambria" panose="02040503050406030204" pitchFamily="18" charset="0"/>
              </a:rPr>
              <a:t>send messages</a:t>
            </a:r>
            <a:r>
              <a:rPr lang="en-US" i="1" dirty="0" smtClean="0">
                <a:solidFill>
                  <a:srgbClr val="3380E6"/>
                </a:solidFill>
                <a:latin typeface="Cambria" panose="02040503050406030204" pitchFamily="18" charset="0"/>
              </a:rPr>
              <a:t> </a:t>
            </a:r>
            <a:r>
              <a:rPr lang="en-US" i="1" dirty="0" smtClean="0">
                <a:solidFill>
                  <a:srgbClr val="000000"/>
                </a:solidFill>
                <a:latin typeface="Cambria" panose="02040503050406030204" pitchFamily="18" charset="0"/>
              </a:rPr>
              <a:t>to an object. </a:t>
            </a:r>
          </a:p>
          <a:p>
            <a:pPr eaLnBrk="1" hangingPunct="1">
              <a:defRPr/>
            </a:pPr>
            <a:r>
              <a:rPr lang="en-US" dirty="0" smtClean="0">
                <a:solidFill>
                  <a:srgbClr val="000000"/>
                </a:solidFill>
                <a:latin typeface="Cambria" panose="02040503050406030204" pitchFamily="18" charset="0"/>
              </a:rPr>
              <a:t>Each message is implemented as a </a:t>
            </a:r>
            <a:r>
              <a:rPr lang="en-US" dirty="0" smtClean="0">
                <a:solidFill>
                  <a:srgbClr val="0000FF"/>
                </a:solidFill>
                <a:latin typeface="Cambria" panose="02040503050406030204" pitchFamily="18" charset="0"/>
              </a:rPr>
              <a:t>member-function call</a:t>
            </a:r>
            <a:r>
              <a:rPr lang="en-US" dirty="0" smtClean="0">
                <a:solidFill>
                  <a:srgbClr val="000000"/>
                </a:solidFill>
                <a:latin typeface="Cambria" panose="02040503050406030204" pitchFamily="18" charset="0"/>
              </a:rPr>
              <a:t> that tells a member function of the object to perform its task. </a:t>
            </a:r>
          </a:p>
        </p:txBody>
      </p:sp>
      <p:sp>
        <p:nvSpPr>
          <p:cNvPr id="593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041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Attributes and Data Members</a:t>
            </a:r>
          </a:p>
          <a:p>
            <a:pPr eaLnBrk="1" hangingPunct="1">
              <a:defRPr/>
            </a:pPr>
            <a:r>
              <a:rPr lang="en-US" dirty="0" smtClean="0">
                <a:solidFill>
                  <a:srgbClr val="000000"/>
                </a:solidFill>
                <a:latin typeface="Cambria" panose="02040503050406030204" pitchFamily="18" charset="0"/>
              </a:rPr>
              <a:t>A car has </a:t>
            </a:r>
            <a:r>
              <a:rPr lang="en-US" i="1" dirty="0" smtClean="0">
                <a:solidFill>
                  <a:srgbClr val="000000"/>
                </a:solidFill>
                <a:latin typeface="Cambria" panose="02040503050406030204" pitchFamily="18" charset="0"/>
              </a:rPr>
              <a:t>attributes</a:t>
            </a:r>
          </a:p>
          <a:p>
            <a:pPr eaLnBrk="1" hangingPunct="1">
              <a:defRPr/>
            </a:pPr>
            <a:r>
              <a:rPr lang="en-US" dirty="0" smtClean="0">
                <a:solidFill>
                  <a:srgbClr val="000000"/>
                </a:solidFill>
                <a:latin typeface="Cambria" panose="02040503050406030204" pitchFamily="18" charset="0"/>
              </a:rPr>
              <a:t>Color, its number of doors, the amount of gas in its tank, its current speed and its record of total miles driven (i.e., its odometer reading). </a:t>
            </a:r>
          </a:p>
          <a:p>
            <a:pPr eaLnBrk="1" hangingPunct="1">
              <a:defRPr/>
            </a:pPr>
            <a:r>
              <a:rPr lang="en-US" dirty="0" smtClean="0">
                <a:solidFill>
                  <a:srgbClr val="000000"/>
                </a:solidFill>
                <a:latin typeface="Cambria" panose="02040503050406030204" pitchFamily="18" charset="0"/>
              </a:rPr>
              <a:t>The car’s attributes are represented as part of its design in its engineering diagrams. </a:t>
            </a:r>
          </a:p>
          <a:p>
            <a:pPr eaLnBrk="1" hangingPunct="1">
              <a:defRPr/>
            </a:pPr>
            <a:r>
              <a:rPr lang="en-US" dirty="0" smtClean="0">
                <a:solidFill>
                  <a:srgbClr val="000000"/>
                </a:solidFill>
                <a:latin typeface="Cambria" panose="02040503050406030204" pitchFamily="18" charset="0"/>
              </a:rPr>
              <a:t>Every car maintains its </a:t>
            </a:r>
            <a:r>
              <a:rPr lang="en-US" i="1" dirty="0" smtClean="0">
                <a:solidFill>
                  <a:srgbClr val="000000"/>
                </a:solidFill>
                <a:latin typeface="Cambria" panose="02040503050406030204" pitchFamily="18" charset="0"/>
              </a:rPr>
              <a:t>own </a:t>
            </a:r>
            <a:r>
              <a:rPr lang="en-US" dirty="0" smtClean="0">
                <a:solidFill>
                  <a:srgbClr val="000000"/>
                </a:solidFill>
                <a:latin typeface="Cambria" panose="02040503050406030204" pitchFamily="18" charset="0"/>
              </a:rPr>
              <a:t>attributes.</a:t>
            </a:r>
            <a:r>
              <a:rPr lang="en-US" i="1" dirty="0" smtClean="0">
                <a:solidFill>
                  <a:srgbClr val="000000"/>
                </a:solidFill>
                <a:latin typeface="Cambria" panose="02040503050406030204" pitchFamily="18" charset="0"/>
              </a:rPr>
              <a:t> </a:t>
            </a:r>
          </a:p>
          <a:p>
            <a:pPr eaLnBrk="1" hangingPunct="1">
              <a:defRPr/>
            </a:pPr>
            <a:r>
              <a:rPr lang="en-US" dirty="0" smtClean="0">
                <a:solidFill>
                  <a:srgbClr val="000000"/>
                </a:solidFill>
                <a:latin typeface="Cambria" panose="02040503050406030204" pitchFamily="18" charset="0"/>
              </a:rPr>
              <a:t>Each car knows how much gas is in its own gas tank, but </a:t>
            </a:r>
            <a:r>
              <a:rPr lang="en-US" i="1" dirty="0" smtClean="0">
                <a:solidFill>
                  <a:srgbClr val="000000"/>
                </a:solidFill>
                <a:latin typeface="Cambria" panose="02040503050406030204" pitchFamily="18" charset="0"/>
              </a:rPr>
              <a:t>not </a:t>
            </a:r>
            <a:r>
              <a:rPr lang="en-US" dirty="0" smtClean="0">
                <a:solidFill>
                  <a:srgbClr val="000000"/>
                </a:solidFill>
                <a:latin typeface="Cambria" panose="02040503050406030204" pitchFamily="18" charset="0"/>
              </a:rPr>
              <a:t>how much is in the tanks of other cars. </a:t>
            </a:r>
          </a:p>
        </p:txBody>
      </p:sp>
      <p:sp>
        <p:nvSpPr>
          <p:cNvPr id="6042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7475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An object has attributes that it carries along as it’s used in a program. </a:t>
            </a:r>
          </a:p>
          <a:p>
            <a:pPr eaLnBrk="1" hangingPunct="1"/>
            <a:r>
              <a:rPr lang="en-US" altLang="en-US" dirty="0" smtClean="0">
                <a:solidFill>
                  <a:srgbClr val="000000"/>
                </a:solidFill>
                <a:latin typeface="Cambria" panose="02040503050406030204" pitchFamily="18" charset="0"/>
              </a:rPr>
              <a:t>Specified as part of the object’s class. </a:t>
            </a:r>
          </a:p>
          <a:p>
            <a:pPr eaLnBrk="1" hangingPunct="1"/>
            <a:r>
              <a:rPr lang="en-US" altLang="en-US" dirty="0" smtClean="0">
                <a:solidFill>
                  <a:srgbClr val="000000"/>
                </a:solidFill>
                <a:latin typeface="Cambria" panose="02040503050406030204" pitchFamily="18" charset="0"/>
              </a:rPr>
              <a:t>A bank account object has a </a:t>
            </a:r>
            <a:r>
              <a:rPr lang="en-US" altLang="en-US" i="1" dirty="0" smtClean="0">
                <a:solidFill>
                  <a:srgbClr val="000000"/>
                </a:solidFill>
                <a:latin typeface="Cambria" panose="02040503050406030204" pitchFamily="18" charset="0"/>
              </a:rPr>
              <a:t>balance attribute </a:t>
            </a:r>
            <a:r>
              <a:rPr lang="en-US" altLang="en-US" dirty="0" smtClean="0">
                <a:solidFill>
                  <a:srgbClr val="000000"/>
                </a:solidFill>
                <a:latin typeface="Cambria" panose="02040503050406030204" pitchFamily="18" charset="0"/>
              </a:rPr>
              <a:t>that represents the amount of money in the account. </a:t>
            </a:r>
          </a:p>
          <a:p>
            <a:pPr eaLnBrk="1" hangingPunct="1"/>
            <a:r>
              <a:rPr lang="en-US" altLang="en-US" dirty="0" smtClean="0">
                <a:solidFill>
                  <a:srgbClr val="000000"/>
                </a:solidFill>
                <a:latin typeface="Cambria" panose="02040503050406030204" pitchFamily="18" charset="0"/>
              </a:rPr>
              <a:t>Each bank account object knows the balance in the account it represents, but </a:t>
            </a:r>
            <a:r>
              <a:rPr lang="en-US" altLang="en-US" i="1" dirty="0" smtClean="0">
                <a:solidFill>
                  <a:srgbClr val="000000"/>
                </a:solidFill>
                <a:latin typeface="Cambria" panose="02040503050406030204" pitchFamily="18" charset="0"/>
              </a:rPr>
              <a:t>not </a:t>
            </a:r>
            <a:r>
              <a:rPr lang="en-US" altLang="en-US" dirty="0" smtClean="0">
                <a:solidFill>
                  <a:srgbClr val="000000"/>
                </a:solidFill>
                <a:latin typeface="Cambria" panose="02040503050406030204" pitchFamily="18" charset="0"/>
              </a:rPr>
              <a:t>the balances of the </a:t>
            </a:r>
            <a:r>
              <a:rPr lang="en-US" altLang="en-US" i="1" dirty="0" smtClean="0">
                <a:solidFill>
                  <a:srgbClr val="000000"/>
                </a:solidFill>
                <a:latin typeface="Cambria" panose="02040503050406030204" pitchFamily="18" charset="0"/>
              </a:rPr>
              <a:t>other </a:t>
            </a:r>
            <a:r>
              <a:rPr lang="en-US" altLang="en-US" dirty="0" smtClean="0">
                <a:solidFill>
                  <a:srgbClr val="000000"/>
                </a:solidFill>
                <a:latin typeface="Cambria" panose="02040503050406030204" pitchFamily="18" charset="0"/>
              </a:rPr>
              <a:t>accounts in the bank. </a:t>
            </a:r>
          </a:p>
          <a:p>
            <a:pPr eaLnBrk="1" hangingPunct="1"/>
            <a:r>
              <a:rPr lang="en-US" altLang="en-US" dirty="0" smtClean="0">
                <a:solidFill>
                  <a:srgbClr val="000000"/>
                </a:solidFill>
                <a:latin typeface="Cambria" panose="02040503050406030204" pitchFamily="18" charset="0"/>
              </a:rPr>
              <a:t>Attributes are specified by the class’s </a:t>
            </a:r>
            <a:r>
              <a:rPr lang="en-US" altLang="en-US" dirty="0" smtClean="0">
                <a:solidFill>
                  <a:srgbClr val="0000FF"/>
                </a:solidFill>
                <a:latin typeface="Cambria" panose="02040503050406030204" pitchFamily="18" charset="0"/>
              </a:rPr>
              <a:t>data members</a:t>
            </a:r>
            <a:r>
              <a:rPr lang="en-US" altLang="en-US" dirty="0" smtClean="0">
                <a:solidFill>
                  <a:srgbClr val="000000"/>
                </a:solidFill>
                <a:latin typeface="Cambria" panose="02040503050406030204" pitchFamily="18" charset="0"/>
              </a:rPr>
              <a:t>.</a:t>
            </a:r>
          </a:p>
        </p:txBody>
      </p:sp>
      <p:sp>
        <p:nvSpPr>
          <p:cNvPr id="614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2467"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Encapsulation</a:t>
            </a:r>
          </a:p>
          <a:p>
            <a:pPr eaLnBrk="1" hangingPunct="1">
              <a:defRPr/>
            </a:pPr>
            <a:r>
              <a:rPr lang="en-US" dirty="0" smtClean="0">
                <a:solidFill>
                  <a:srgbClr val="000000"/>
                </a:solidFill>
                <a:latin typeface="Cambria" panose="02040503050406030204" pitchFamily="18" charset="0"/>
              </a:rPr>
              <a:t>Classes </a:t>
            </a:r>
            <a:r>
              <a:rPr lang="en-US" dirty="0" smtClean="0">
                <a:solidFill>
                  <a:srgbClr val="0000FF"/>
                </a:solidFill>
                <a:latin typeface="Cambria" panose="02040503050406030204" pitchFamily="18" charset="0"/>
              </a:rPr>
              <a:t>encapsulate</a:t>
            </a:r>
            <a:r>
              <a:rPr lang="en-US" dirty="0" smtClean="0">
                <a:solidFill>
                  <a:srgbClr val="000000"/>
                </a:solidFill>
                <a:latin typeface="Cambria" panose="02040503050406030204" pitchFamily="18" charset="0"/>
              </a:rPr>
              <a:t> (i.e., wrap) attributes and member functions into objects created from those classes</a:t>
            </a:r>
          </a:p>
          <a:p>
            <a:pPr lvl="1" eaLnBrk="1" hangingPunct="1">
              <a:defRPr/>
            </a:pPr>
            <a:r>
              <a:rPr lang="en-US" dirty="0" smtClean="0">
                <a:solidFill>
                  <a:srgbClr val="000000"/>
                </a:solidFill>
                <a:latin typeface="Cambria" panose="02040503050406030204" pitchFamily="18" charset="0"/>
              </a:rPr>
              <a:t>An object’s attributes and member functions are intimately related. </a:t>
            </a:r>
          </a:p>
          <a:p>
            <a:pPr eaLnBrk="1" hangingPunct="1">
              <a:defRPr/>
            </a:pPr>
            <a:r>
              <a:rPr lang="en-US" dirty="0" smtClean="0">
                <a:solidFill>
                  <a:srgbClr val="000000"/>
                </a:solidFill>
                <a:latin typeface="Cambria" panose="02040503050406030204" pitchFamily="18" charset="0"/>
              </a:rPr>
              <a:t>Objects may communicate with one another</a:t>
            </a:r>
          </a:p>
          <a:p>
            <a:pPr lvl="1" eaLnBrk="1" hangingPunct="1">
              <a:defRPr/>
            </a:pPr>
            <a:r>
              <a:rPr lang="en-US" dirty="0">
                <a:solidFill>
                  <a:srgbClr val="000000"/>
                </a:solidFill>
                <a:latin typeface="Cambria" panose="02040503050406030204" pitchFamily="18" charset="0"/>
              </a:rPr>
              <a:t>T</a:t>
            </a:r>
            <a:r>
              <a:rPr lang="en-US" dirty="0" smtClean="0">
                <a:solidFill>
                  <a:srgbClr val="000000"/>
                </a:solidFill>
                <a:latin typeface="Cambria" panose="02040503050406030204" pitchFamily="18" charset="0"/>
              </a:rPr>
              <a:t>hey’re normally not allowed to know how other objects are implemented—implementation details are</a:t>
            </a:r>
            <a:r>
              <a:rPr lang="en-US" i="1" dirty="0" smtClean="0">
                <a:solidFill>
                  <a:srgbClr val="000000"/>
                </a:solidFill>
                <a:latin typeface="Cambria" panose="02040503050406030204" pitchFamily="18" charset="0"/>
              </a:rPr>
              <a:t> hidden</a:t>
            </a:r>
            <a:r>
              <a:rPr lang="en-US" dirty="0" smtClean="0">
                <a:solidFill>
                  <a:srgbClr val="000000"/>
                </a:solidFill>
                <a:latin typeface="Cambria" panose="02040503050406030204" pitchFamily="18" charset="0"/>
              </a:rPr>
              <a:t>. </a:t>
            </a:r>
          </a:p>
          <a:p>
            <a:pPr eaLnBrk="1" hangingPunct="1">
              <a:defRPr/>
            </a:pPr>
            <a:r>
              <a:rPr lang="en-US" dirty="0" smtClean="0">
                <a:solidFill>
                  <a:srgbClr val="0000FF"/>
                </a:solidFill>
                <a:latin typeface="Cambria" panose="02040503050406030204" pitchFamily="18" charset="0"/>
              </a:rPr>
              <a:t>Information hiding</a:t>
            </a:r>
            <a:r>
              <a:rPr lang="en-US" dirty="0" smtClean="0">
                <a:solidFill>
                  <a:srgbClr val="000000"/>
                </a:solidFill>
                <a:latin typeface="Cambria" panose="02040503050406030204" pitchFamily="18" charset="0"/>
              </a:rPr>
              <a:t> is crucial to good software engineering. </a:t>
            </a:r>
          </a:p>
        </p:txBody>
      </p:sp>
      <p:sp>
        <p:nvSpPr>
          <p:cNvPr id="624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3491"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Inheritance</a:t>
            </a:r>
          </a:p>
          <a:p>
            <a:pPr eaLnBrk="1" hangingPunct="1">
              <a:defRPr/>
            </a:pPr>
            <a:r>
              <a:rPr lang="en-US" dirty="0" smtClean="0">
                <a:solidFill>
                  <a:srgbClr val="000000"/>
                </a:solidFill>
                <a:latin typeface="Cambria" panose="02040503050406030204" pitchFamily="18" charset="0"/>
              </a:rPr>
              <a:t>A new class of objects can be created quickly and conveniently by </a:t>
            </a:r>
            <a:r>
              <a:rPr lang="en-US" dirty="0" smtClean="0">
                <a:solidFill>
                  <a:srgbClr val="0000FF"/>
                </a:solidFill>
                <a:latin typeface="Cambria" panose="02040503050406030204" pitchFamily="18" charset="0"/>
              </a:rPr>
              <a:t>inheritance</a:t>
            </a:r>
            <a:r>
              <a:rPr lang="en-US" dirty="0" smtClean="0">
                <a:solidFill>
                  <a:srgbClr val="000000"/>
                </a:solidFill>
                <a:latin typeface="Cambria" panose="02040503050406030204" pitchFamily="18" charset="0"/>
              </a:rPr>
              <a:t>—the new class absorbs the characteristics of an existing class, possibly customizing them and adding unique characteristics of its own. </a:t>
            </a:r>
          </a:p>
          <a:p>
            <a:pPr eaLnBrk="1" hangingPunct="1">
              <a:defRPr/>
            </a:pPr>
            <a:r>
              <a:rPr lang="en-US" dirty="0" smtClean="0">
                <a:solidFill>
                  <a:srgbClr val="000000"/>
                </a:solidFill>
                <a:latin typeface="Cambria" panose="02040503050406030204" pitchFamily="18" charset="0"/>
              </a:rPr>
              <a:t>In our car analogy, an object of class “convertible” certainly </a:t>
            </a:r>
            <a:r>
              <a:rPr lang="en-US" i="1" dirty="0" smtClean="0">
                <a:solidFill>
                  <a:srgbClr val="000000"/>
                </a:solidFill>
                <a:latin typeface="Cambria" panose="02040503050406030204" pitchFamily="18" charset="0"/>
              </a:rPr>
              <a:t>is an </a:t>
            </a:r>
            <a:r>
              <a:rPr lang="en-US" dirty="0" smtClean="0">
                <a:solidFill>
                  <a:srgbClr val="000000"/>
                </a:solidFill>
                <a:latin typeface="Cambria" panose="02040503050406030204" pitchFamily="18" charset="0"/>
              </a:rPr>
              <a:t>object of the more </a:t>
            </a:r>
            <a:r>
              <a:rPr lang="en-US" i="1" dirty="0" smtClean="0">
                <a:solidFill>
                  <a:srgbClr val="000000"/>
                </a:solidFill>
                <a:latin typeface="Cambria" panose="02040503050406030204" pitchFamily="18" charset="0"/>
              </a:rPr>
              <a:t>general </a:t>
            </a:r>
            <a:r>
              <a:rPr lang="en-US" dirty="0" smtClean="0">
                <a:solidFill>
                  <a:srgbClr val="000000"/>
                </a:solidFill>
                <a:latin typeface="Cambria" panose="02040503050406030204" pitchFamily="18" charset="0"/>
              </a:rPr>
              <a:t>class “automobile,” but more </a:t>
            </a:r>
            <a:r>
              <a:rPr lang="en-US" i="1" dirty="0" smtClean="0">
                <a:solidFill>
                  <a:srgbClr val="000000"/>
                </a:solidFill>
                <a:latin typeface="Cambria" panose="02040503050406030204" pitchFamily="18" charset="0"/>
              </a:rPr>
              <a:t>specifically</a:t>
            </a:r>
            <a:r>
              <a:rPr lang="en-US" dirty="0" smtClean="0">
                <a:solidFill>
                  <a:srgbClr val="000000"/>
                </a:solidFill>
                <a:latin typeface="Cambria" panose="02040503050406030204" pitchFamily="18" charset="0"/>
              </a:rPr>
              <a:t>, the roof can be raised or lowered. </a:t>
            </a:r>
          </a:p>
        </p:txBody>
      </p:sp>
      <p:sp>
        <p:nvSpPr>
          <p:cNvPr id="634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4515"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Object-Oriented Analysis and Design (OOAD)</a:t>
            </a:r>
          </a:p>
          <a:p>
            <a:pPr eaLnBrk="1" hangingPunct="1">
              <a:defRPr/>
            </a:pPr>
            <a:r>
              <a:rPr lang="en-US" sz="2400" dirty="0" smtClean="0">
                <a:solidFill>
                  <a:srgbClr val="000000"/>
                </a:solidFill>
                <a:latin typeface="Cambria" panose="02040503050406030204" pitchFamily="18" charset="0"/>
              </a:rPr>
              <a:t>How will you create the </a:t>
            </a:r>
            <a:r>
              <a:rPr lang="en-US" sz="2400" dirty="0" smtClean="0">
                <a:solidFill>
                  <a:srgbClr val="0000FF"/>
                </a:solidFill>
                <a:latin typeface="Cambria" panose="02040503050406030204" pitchFamily="18" charset="0"/>
              </a:rPr>
              <a:t>code</a:t>
            </a:r>
            <a:r>
              <a:rPr lang="en-US" sz="2400" dirty="0" smtClean="0">
                <a:solidFill>
                  <a:srgbClr val="000000"/>
                </a:solidFill>
                <a:latin typeface="Cambria" panose="02040503050406030204" pitchFamily="18" charset="0"/>
              </a:rPr>
              <a:t> (i.e., the program instructions) for your programs? </a:t>
            </a:r>
          </a:p>
          <a:p>
            <a:pPr eaLnBrk="1" hangingPunct="1">
              <a:defRPr/>
            </a:pPr>
            <a:r>
              <a:rPr lang="en-US" sz="2400" dirty="0" smtClean="0">
                <a:solidFill>
                  <a:srgbClr val="000000"/>
                </a:solidFill>
                <a:latin typeface="Cambria" panose="02040503050406030204" pitchFamily="18" charset="0"/>
              </a:rPr>
              <a:t>Follow a detailed </a:t>
            </a:r>
            <a:r>
              <a:rPr lang="en-US" sz="2400" dirty="0" smtClean="0">
                <a:solidFill>
                  <a:srgbClr val="0000FF"/>
                </a:solidFill>
                <a:latin typeface="Cambria" panose="02040503050406030204" pitchFamily="18" charset="0"/>
              </a:rPr>
              <a:t>analysis</a:t>
            </a:r>
            <a:r>
              <a:rPr lang="en-US" sz="2400" dirty="0" smtClean="0">
                <a:solidFill>
                  <a:srgbClr val="000000"/>
                </a:solidFill>
                <a:latin typeface="Cambria" panose="02040503050406030204" pitchFamily="18" charset="0"/>
              </a:rPr>
              <a:t> process for determining your project’s </a:t>
            </a:r>
            <a:r>
              <a:rPr lang="en-US" sz="2400" dirty="0" smtClean="0">
                <a:solidFill>
                  <a:srgbClr val="0000FF"/>
                </a:solidFill>
                <a:latin typeface="Cambria" panose="02040503050406030204" pitchFamily="18" charset="0"/>
              </a:rPr>
              <a:t>requirements</a:t>
            </a:r>
            <a:r>
              <a:rPr lang="en-US" sz="2400" dirty="0" smtClean="0">
                <a:solidFill>
                  <a:srgbClr val="000000"/>
                </a:solidFill>
                <a:latin typeface="Cambria" panose="02040503050406030204" pitchFamily="18" charset="0"/>
              </a:rPr>
              <a:t> (i.e., defining </a:t>
            </a:r>
            <a:r>
              <a:rPr lang="en-US" sz="2400" i="1" dirty="0" smtClean="0">
                <a:solidFill>
                  <a:srgbClr val="000000"/>
                </a:solidFill>
                <a:latin typeface="Cambria" panose="02040503050406030204" pitchFamily="18" charset="0"/>
              </a:rPr>
              <a:t>what </a:t>
            </a:r>
            <a:r>
              <a:rPr lang="en-US" sz="2400" dirty="0" smtClean="0">
                <a:solidFill>
                  <a:srgbClr val="000000"/>
                </a:solidFill>
                <a:latin typeface="Cambria" panose="02040503050406030204" pitchFamily="18" charset="0"/>
              </a:rPr>
              <a:t>the system is supposed to do)</a:t>
            </a:r>
          </a:p>
          <a:p>
            <a:pPr eaLnBrk="1" hangingPunct="1">
              <a:defRPr/>
            </a:pPr>
            <a:r>
              <a:rPr lang="en-US" sz="2400" dirty="0" smtClean="0">
                <a:solidFill>
                  <a:srgbClr val="000000"/>
                </a:solidFill>
                <a:latin typeface="Cambria" panose="02040503050406030204" pitchFamily="18" charset="0"/>
              </a:rPr>
              <a:t>Develop a </a:t>
            </a:r>
            <a:r>
              <a:rPr lang="en-US" sz="2400" dirty="0" smtClean="0">
                <a:solidFill>
                  <a:srgbClr val="0000FF"/>
                </a:solidFill>
                <a:latin typeface="Cambria" panose="02040503050406030204" pitchFamily="18" charset="0"/>
              </a:rPr>
              <a:t>design</a:t>
            </a:r>
            <a:r>
              <a:rPr lang="en-US" sz="2400" dirty="0" smtClean="0">
                <a:solidFill>
                  <a:srgbClr val="000000"/>
                </a:solidFill>
                <a:latin typeface="Cambria" panose="02040503050406030204" pitchFamily="18" charset="0"/>
              </a:rPr>
              <a:t> that satisfies them (i.e., deciding </a:t>
            </a:r>
            <a:r>
              <a:rPr lang="en-US" sz="2400" i="1" dirty="0" smtClean="0">
                <a:solidFill>
                  <a:srgbClr val="000000"/>
                </a:solidFill>
                <a:latin typeface="Cambria" panose="02040503050406030204" pitchFamily="18" charset="0"/>
              </a:rPr>
              <a:t>how </a:t>
            </a:r>
            <a:r>
              <a:rPr lang="en-US" sz="2400" dirty="0" smtClean="0">
                <a:solidFill>
                  <a:srgbClr val="000000"/>
                </a:solidFill>
                <a:latin typeface="Cambria" panose="02040503050406030204" pitchFamily="18" charset="0"/>
              </a:rPr>
              <a:t>the system should do it). </a:t>
            </a:r>
          </a:p>
          <a:p>
            <a:pPr eaLnBrk="1" hangingPunct="1">
              <a:defRPr/>
            </a:pPr>
            <a:r>
              <a:rPr lang="en-US" sz="2400" dirty="0" smtClean="0">
                <a:solidFill>
                  <a:srgbClr val="000000"/>
                </a:solidFill>
                <a:latin typeface="Cambria" panose="02040503050406030204" pitchFamily="18" charset="0"/>
              </a:rPr>
              <a:t>Carefully review the design (and have your design reviewed by other software professionals) before writing any code. </a:t>
            </a:r>
          </a:p>
        </p:txBody>
      </p:sp>
      <p:sp>
        <p:nvSpPr>
          <p:cNvPr id="6451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7885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If this process involves analyzing and designing your system from an object-oriented point of view, it’s called an </a:t>
            </a:r>
            <a:r>
              <a:rPr lang="en-US" altLang="en-US" dirty="0" smtClean="0">
                <a:solidFill>
                  <a:srgbClr val="0000FF"/>
                </a:solidFill>
                <a:latin typeface="Cambria" panose="02040503050406030204" pitchFamily="18" charset="0"/>
              </a:rPr>
              <a:t>object-oriented analysis and design (OOAD) process</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Languages like C++ are object oriented. </a:t>
            </a:r>
          </a:p>
          <a:p>
            <a:pPr eaLnBrk="1" hangingPunct="1"/>
            <a:r>
              <a:rPr lang="en-US" altLang="en-US" dirty="0" smtClean="0">
                <a:solidFill>
                  <a:srgbClr val="0000FF"/>
                </a:solidFill>
                <a:latin typeface="Cambria" panose="02040503050406030204" pitchFamily="18" charset="0"/>
              </a:rPr>
              <a:t>Object-oriented programming (OOP)</a:t>
            </a:r>
            <a:r>
              <a:rPr lang="en-US" altLang="en-US" dirty="0" smtClean="0">
                <a:solidFill>
                  <a:srgbClr val="000000"/>
                </a:solidFill>
                <a:latin typeface="Cambria" panose="02040503050406030204" pitchFamily="18" charset="0"/>
              </a:rPr>
              <a:t> allows you to implement an object-oriented design as a working system. </a:t>
            </a:r>
          </a:p>
        </p:txBody>
      </p:sp>
      <p:sp>
        <p:nvSpPr>
          <p:cNvPr id="6554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1.2  Computers and the Internet in Industry and Research</a:t>
            </a:r>
          </a:p>
        </p:txBody>
      </p:sp>
      <p:sp>
        <p:nvSpPr>
          <p:cNvPr id="1843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Many of the most influential and successful businesses of the last two decades are technology companies, including Apple, IBM, Hewlett Packard, Dell, Intel, Motorola, Cisco, Microsoft, Google, Amazon, Facebook, Twitter, eBay and many more.</a:t>
            </a:r>
          </a:p>
          <a:p>
            <a:pPr eaLnBrk="1" hangingPunct="1"/>
            <a:r>
              <a:rPr lang="en-US" altLang="en-US" dirty="0" smtClean="0">
                <a:solidFill>
                  <a:srgbClr val="000000"/>
                </a:solidFill>
                <a:latin typeface="Cambria" panose="02040503050406030204" pitchFamily="18" charset="0"/>
              </a:rPr>
              <a:t>These companies are major employers of people who study computer science, computer engineering, information systems or related disciplines. </a:t>
            </a:r>
          </a:p>
          <a:p>
            <a:pPr eaLnBrk="1" hangingPunct="1"/>
            <a:endParaRPr lang="en-US" altLang="en-US" dirty="0" smtClean="0">
              <a:solidFill>
                <a:srgbClr val="000000"/>
              </a:solidFill>
              <a:latin typeface="Cambria" panose="02040503050406030204" pitchFamily="18" charset="0"/>
            </a:endParaRPr>
          </a:p>
        </p:txBody>
      </p:sp>
      <p:sp>
        <p:nvSpPr>
          <p:cNvPr id="1638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6563"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The UML (Unified Modeling Language)</a:t>
            </a:r>
          </a:p>
          <a:p>
            <a:pPr eaLnBrk="1" hangingPunct="1">
              <a:defRPr/>
            </a:pPr>
            <a:r>
              <a:rPr lang="en-US" dirty="0" smtClean="0">
                <a:solidFill>
                  <a:srgbClr val="000000"/>
                </a:solidFill>
                <a:latin typeface="Cambria" panose="02040503050406030204" pitchFamily="18" charset="0"/>
              </a:rPr>
              <a:t>The Unified Modeling Language (UML) is now the most widely used graphical scheme for modeling object-oriented systems. </a:t>
            </a:r>
          </a:p>
        </p:txBody>
      </p:sp>
      <p:sp>
        <p:nvSpPr>
          <p:cNvPr id="6656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089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systems generally consist of three parts: a program development environment, the language and the C++ Standard Library. </a:t>
            </a:r>
          </a:p>
          <a:p>
            <a:pPr eaLnBrk="1" hangingPunct="1"/>
            <a:r>
              <a:rPr lang="en-US" altLang="en-US" dirty="0" smtClean="0">
                <a:solidFill>
                  <a:srgbClr val="000000"/>
                </a:solidFill>
                <a:latin typeface="Cambria" panose="02040503050406030204" pitchFamily="18" charset="0"/>
              </a:rPr>
              <a:t>C++ programs typically go through six phases: edit, preprocess, compile, link, load and execute</a:t>
            </a:r>
            <a:r>
              <a:rPr lang="en-US" altLang="en-US" dirty="0" smtClean="0">
                <a:solidFill>
                  <a:srgbClr val="0000FF"/>
                </a:solidFill>
                <a:latin typeface="Cambria" panose="02040503050406030204" pitchFamily="18" charset="0"/>
              </a:rPr>
              <a:t>. </a:t>
            </a:r>
            <a:endParaRPr lang="en-US" altLang="en-US" dirty="0" smtClean="0">
              <a:solidFill>
                <a:srgbClr val="000000"/>
              </a:solidFill>
              <a:latin typeface="Cambria" panose="02040503050406030204" pitchFamily="18" charset="0"/>
            </a:endParaRPr>
          </a:p>
        </p:txBody>
      </p:sp>
      <p:sp>
        <p:nvSpPr>
          <p:cNvPr id="9421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192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1 consists of editing a file with an </a:t>
            </a:r>
            <a:r>
              <a:rPr lang="en-US" altLang="en-US" i="1" dirty="0" smtClean="0">
                <a:solidFill>
                  <a:srgbClr val="000000"/>
                </a:solidFill>
                <a:latin typeface="Cambria" panose="02040503050406030204" pitchFamily="18" charset="0"/>
              </a:rPr>
              <a:t>editor </a:t>
            </a:r>
            <a:r>
              <a:rPr lang="en-US" altLang="en-US" dirty="0" smtClean="0">
                <a:solidFill>
                  <a:srgbClr val="000000"/>
                </a:solidFill>
                <a:latin typeface="Cambria" panose="02040503050406030204" pitchFamily="18" charset="0"/>
              </a:rPr>
              <a:t>program, normally known simply as an editor. </a:t>
            </a:r>
          </a:p>
          <a:p>
            <a:pPr lvl="1" eaLnBrk="1" hangingPunct="1"/>
            <a:r>
              <a:rPr lang="en-US" altLang="en-US" dirty="0" smtClean="0">
                <a:solidFill>
                  <a:srgbClr val="000000"/>
                </a:solidFill>
                <a:latin typeface="Cambria" panose="02040503050406030204" pitchFamily="18" charset="0"/>
              </a:rPr>
              <a:t>Type a C++ program (</a:t>
            </a:r>
            <a:r>
              <a:rPr lang="en-US" altLang="en-US" dirty="0" smtClean="0">
                <a:solidFill>
                  <a:srgbClr val="0000FF"/>
                </a:solidFill>
                <a:latin typeface="Cambria" panose="02040503050406030204" pitchFamily="18" charset="0"/>
              </a:rPr>
              <a:t>source code</a:t>
            </a:r>
            <a:r>
              <a:rPr lang="en-US" altLang="en-US" dirty="0" smtClean="0">
                <a:solidFill>
                  <a:srgbClr val="000000"/>
                </a:solidFill>
                <a:latin typeface="Cambria" panose="02040503050406030204" pitchFamily="18" charset="0"/>
              </a:rPr>
              <a:t>) using the editor.</a:t>
            </a:r>
          </a:p>
          <a:p>
            <a:pPr lvl="1" eaLnBrk="1" hangingPunct="1"/>
            <a:r>
              <a:rPr lang="en-US" altLang="en-US" dirty="0" smtClean="0">
                <a:solidFill>
                  <a:srgbClr val="000000"/>
                </a:solidFill>
                <a:latin typeface="Cambria" panose="02040503050406030204" pitchFamily="18" charset="0"/>
              </a:rPr>
              <a:t>Make any necessary corrections.</a:t>
            </a:r>
          </a:p>
          <a:p>
            <a:pPr lvl="1" eaLnBrk="1" hangingPunct="1"/>
            <a:r>
              <a:rPr lang="en-US" altLang="en-US" dirty="0" smtClean="0">
                <a:solidFill>
                  <a:srgbClr val="000000"/>
                </a:solidFill>
                <a:latin typeface="Cambria" panose="02040503050406030204" pitchFamily="18" charset="0"/>
              </a:rPr>
              <a:t>Save the program. </a:t>
            </a:r>
          </a:p>
          <a:p>
            <a:pPr lvl="1" eaLnBrk="1" hangingPunct="1"/>
            <a:r>
              <a:rPr lang="en-US" altLang="en-US" dirty="0" smtClean="0">
                <a:solidFill>
                  <a:srgbClr val="000000"/>
                </a:solidFill>
                <a:latin typeface="Cambria" panose="02040503050406030204" pitchFamily="18" charset="0"/>
              </a:rPr>
              <a:t>C++ source code filenames often end with the </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cpp</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.cxx</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.cc</a:t>
            </a:r>
            <a:r>
              <a:rPr lang="en-US" altLang="en-US" dirty="0" smtClean="0">
                <a:solidFill>
                  <a:srgbClr val="000000"/>
                </a:solidFill>
                <a:latin typeface="Cambria" panose="02040503050406030204" pitchFamily="18" charset="0"/>
              </a:rPr>
              <a:t> or </a:t>
            </a:r>
            <a:r>
              <a:rPr lang="en-US" altLang="en-US" dirty="0" smtClean="0">
                <a:solidFill>
                  <a:srgbClr val="000000"/>
                </a:solidFill>
                <a:latin typeface="Lucida Console" panose="020B0609040504020204" pitchFamily="49" charset="0"/>
              </a:rPr>
              <a:t>.C</a:t>
            </a:r>
            <a:r>
              <a:rPr lang="en-US" altLang="en-US" dirty="0" smtClean="0">
                <a:solidFill>
                  <a:srgbClr val="000000"/>
                </a:solidFill>
                <a:latin typeface="Cambria" panose="02040503050406030204" pitchFamily="18" charset="0"/>
              </a:rPr>
              <a:t> extensions, which indicate that a file contains C++ source code. </a:t>
            </a:r>
          </a:p>
          <a:p>
            <a:pPr eaLnBrk="1" hangingPunct="1"/>
            <a:endParaRPr lang="en-US" altLang="en-US" dirty="0" smtClean="0">
              <a:solidFill>
                <a:srgbClr val="000000"/>
              </a:solidFill>
              <a:latin typeface="Cambria" panose="02040503050406030204" pitchFamily="18" charset="0"/>
            </a:endParaRPr>
          </a:p>
        </p:txBody>
      </p:sp>
      <p:sp>
        <p:nvSpPr>
          <p:cNvPr id="9523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18135"/>
            <a:ext cx="9144000" cy="2421731"/>
          </a:xfrm>
          <a:prstGeom prst="rect">
            <a:avLst/>
          </a:prstGeom>
          <a:noFill/>
          <a:ln>
            <a:noFill/>
          </a:ln>
        </p:spPr>
      </p:pic>
    </p:spTree>
    <p:extLst>
      <p:ext uri="{BB962C8B-B14F-4D97-AF65-F5344CB8AC3E}">
        <p14:creationId xmlns:p14="http://schemas.microsoft.com/office/powerpoint/2010/main" val="2961283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3971"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Linux editors: </a:t>
            </a:r>
            <a:r>
              <a:rPr lang="en-US" altLang="en-US" dirty="0" smtClean="0">
                <a:solidFill>
                  <a:srgbClr val="000000"/>
                </a:solidFill>
                <a:latin typeface="Lucida Console" panose="020B0609040504020204" pitchFamily="49" charset="0"/>
              </a:rPr>
              <a:t>vi</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Lucida Console" panose="020B0609040504020204" pitchFamily="49" charset="0"/>
              </a:rPr>
              <a:t>emacs</a:t>
            </a:r>
            <a:r>
              <a:rPr lang="en-US" altLang="en-US" dirty="0" smtClean="0">
                <a:solidFill>
                  <a:srgbClr val="000000"/>
                </a:solidFill>
                <a:latin typeface="Cambria" panose="02040503050406030204" pitchFamily="18" charset="0"/>
              </a:rPr>
              <a:t>. </a:t>
            </a:r>
          </a:p>
          <a:p>
            <a:pPr eaLnBrk="1" hangingPunct="1">
              <a:lnSpc>
                <a:spcPct val="90000"/>
              </a:lnSpc>
            </a:pPr>
            <a:r>
              <a:rPr lang="en-US" altLang="en-US" dirty="0" smtClean="0">
                <a:solidFill>
                  <a:srgbClr val="000000"/>
                </a:solidFill>
                <a:latin typeface="Cambria" panose="02040503050406030204" pitchFamily="18" charset="0"/>
              </a:rPr>
              <a:t>You can also use a simple text editor, such as Notepad in Windows, to write your C++ code.</a:t>
            </a:r>
          </a:p>
          <a:p>
            <a:pPr eaLnBrk="1" hangingPunct="1">
              <a:lnSpc>
                <a:spcPct val="90000"/>
              </a:lnSpc>
            </a:pPr>
            <a:r>
              <a:rPr lang="en-US" altLang="en-US" dirty="0" smtClean="0">
                <a:solidFill>
                  <a:srgbClr val="0000FF"/>
                </a:solidFill>
                <a:latin typeface="Cambria" panose="02040503050406030204" pitchFamily="18" charset="0"/>
              </a:rPr>
              <a:t>integrated development environments (IDEs)</a:t>
            </a:r>
          </a:p>
          <a:p>
            <a:pPr lvl="1" eaLnBrk="1" hangingPunct="1">
              <a:lnSpc>
                <a:spcPct val="90000"/>
              </a:lnSpc>
            </a:pPr>
            <a:r>
              <a:rPr lang="en-US" altLang="en-US" dirty="0" smtClean="0">
                <a:solidFill>
                  <a:srgbClr val="000000"/>
                </a:solidFill>
                <a:latin typeface="Cambria" panose="02040503050406030204" pitchFamily="18" charset="0"/>
              </a:rPr>
              <a:t>Provide tools that support the software-development process, including editors for writing and editing programs and debuggers for locating </a:t>
            </a:r>
            <a:r>
              <a:rPr lang="en-US" altLang="en-US" dirty="0" smtClean="0">
                <a:solidFill>
                  <a:srgbClr val="0000FF"/>
                </a:solidFill>
                <a:latin typeface="Cambria" panose="02040503050406030204" pitchFamily="18" charset="0"/>
              </a:rPr>
              <a:t>logic errors</a:t>
            </a:r>
            <a:r>
              <a:rPr lang="en-US" altLang="en-US" dirty="0" smtClean="0">
                <a:solidFill>
                  <a:srgbClr val="000000"/>
                </a:solidFill>
                <a:latin typeface="Cambria" panose="02040503050406030204" pitchFamily="18" charset="0"/>
              </a:rPr>
              <a:t>—errors that cause programs to execute incorrectly. </a:t>
            </a:r>
          </a:p>
        </p:txBody>
      </p:sp>
      <p:sp>
        <p:nvSpPr>
          <p:cNvPr id="9728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499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Popular IDEs  </a:t>
            </a:r>
          </a:p>
          <a:p>
            <a:pPr lvl="1" eaLnBrk="1" hangingPunct="1"/>
            <a:r>
              <a:rPr lang="en-US" altLang="en-US" dirty="0" smtClean="0">
                <a:solidFill>
                  <a:srgbClr val="000000"/>
                </a:solidFill>
                <a:latin typeface="Cambria" panose="02040503050406030204" pitchFamily="18" charset="0"/>
              </a:rPr>
              <a:t>Microsoft</a:t>
            </a:r>
            <a:r>
              <a:rPr lang="en-US" altLang="en-US" baseline="30000" dirty="0" smtClean="0">
                <a:solidFill>
                  <a:srgbClr val="000000"/>
                </a:solidFill>
                <a:latin typeface="Cambria" panose="02040503050406030204" pitchFamily="18" charset="0"/>
              </a:rPr>
              <a:t>®</a:t>
            </a:r>
            <a:r>
              <a:rPr lang="en-US" altLang="en-US" dirty="0" smtClean="0">
                <a:solidFill>
                  <a:srgbClr val="000000"/>
                </a:solidFill>
                <a:latin typeface="Cambria" panose="02040503050406030204" pitchFamily="18" charset="0"/>
              </a:rPr>
              <a:t> Visual Studio 2015 Community Edition</a:t>
            </a:r>
          </a:p>
          <a:p>
            <a:pPr lvl="1" eaLnBrk="1" hangingPunct="1"/>
            <a:r>
              <a:rPr lang="en-US" altLang="en-US" dirty="0" smtClean="0">
                <a:solidFill>
                  <a:srgbClr val="000000"/>
                </a:solidFill>
                <a:latin typeface="Cambria" panose="02040503050406030204" pitchFamily="18" charset="0"/>
              </a:rPr>
              <a:t>NetBeans</a:t>
            </a:r>
          </a:p>
          <a:p>
            <a:pPr lvl="1" eaLnBrk="1" hangingPunct="1"/>
            <a:r>
              <a:rPr lang="en-US" altLang="en-US" dirty="0" smtClean="0">
                <a:solidFill>
                  <a:srgbClr val="000000"/>
                </a:solidFill>
                <a:latin typeface="Cambria" panose="02040503050406030204" pitchFamily="18" charset="0"/>
              </a:rPr>
              <a:t>Eclipse</a:t>
            </a:r>
          </a:p>
          <a:p>
            <a:pPr lvl="1" eaLnBrk="1" hangingPunct="1"/>
            <a:r>
              <a:rPr lang="en-US" altLang="en-US" dirty="0" smtClean="0">
                <a:solidFill>
                  <a:srgbClr val="000000"/>
                </a:solidFill>
                <a:latin typeface="Cambria" panose="02040503050406030204" pitchFamily="18" charset="0"/>
              </a:rPr>
              <a:t>Apple’s </a:t>
            </a:r>
            <a:r>
              <a:rPr lang="en-US" altLang="en-US" dirty="0" err="1" smtClean="0">
                <a:solidFill>
                  <a:srgbClr val="000000"/>
                </a:solidFill>
                <a:latin typeface="Cambria" panose="02040503050406030204" pitchFamily="18" charset="0"/>
              </a:rPr>
              <a:t>Xcode</a:t>
            </a:r>
            <a:endParaRPr lang="en-US" altLang="en-US" dirty="0" smtClean="0">
              <a:solidFill>
                <a:srgbClr val="000000"/>
              </a:solidFill>
              <a:latin typeface="Cambria" panose="02040503050406030204" pitchFamily="18" charset="0"/>
            </a:endParaRPr>
          </a:p>
          <a:p>
            <a:pPr lvl="1" eaLnBrk="1" hangingPunct="1"/>
            <a:r>
              <a:rPr lang="en-US" altLang="en-US" dirty="0" err="1" smtClean="0">
                <a:solidFill>
                  <a:srgbClr val="000000"/>
                </a:solidFill>
                <a:latin typeface="Cambria" panose="02040503050406030204" pitchFamily="18" charset="0"/>
              </a:rPr>
              <a:t>CodeLite</a:t>
            </a:r>
            <a:endParaRPr lang="en-US" altLang="en-US" dirty="0" smtClean="0">
              <a:solidFill>
                <a:srgbClr val="000000"/>
              </a:solidFill>
              <a:latin typeface="Cambria" panose="02040503050406030204" pitchFamily="18" charset="0"/>
            </a:endParaRPr>
          </a:p>
          <a:p>
            <a:pPr lvl="1" eaLnBrk="1" hangingPunct="1"/>
            <a:r>
              <a:rPr lang="en-US" altLang="en-US" dirty="0" err="1" smtClean="0">
                <a:solidFill>
                  <a:srgbClr val="000000"/>
                </a:solidFill>
                <a:latin typeface="Cambria" panose="02040503050406030204" pitchFamily="18" charset="0"/>
              </a:rPr>
              <a:t>Clion</a:t>
            </a:r>
            <a:endParaRPr lang="en-US" altLang="en-US" dirty="0" smtClean="0">
              <a:solidFill>
                <a:srgbClr val="000000"/>
              </a:solidFill>
              <a:latin typeface="Cambria" panose="02040503050406030204" pitchFamily="18" charset="0"/>
            </a:endParaRPr>
          </a:p>
        </p:txBody>
      </p:sp>
      <p:sp>
        <p:nvSpPr>
          <p:cNvPr id="983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601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In phase 2, you give the command to </a:t>
            </a:r>
            <a:r>
              <a:rPr lang="en-US" altLang="en-US" dirty="0" smtClean="0">
                <a:solidFill>
                  <a:srgbClr val="0000FF"/>
                </a:solidFill>
                <a:latin typeface="Cambria" panose="02040503050406030204" pitchFamily="18" charset="0"/>
              </a:rPr>
              <a:t>compile</a:t>
            </a:r>
            <a:r>
              <a:rPr lang="en-US" altLang="en-US" dirty="0" smtClean="0">
                <a:solidFill>
                  <a:srgbClr val="000000"/>
                </a:solidFill>
                <a:latin typeface="Cambria" panose="02040503050406030204" pitchFamily="18" charset="0"/>
              </a:rPr>
              <a:t> the program. </a:t>
            </a:r>
          </a:p>
          <a:p>
            <a:pPr lvl="1" eaLnBrk="1" hangingPunct="1">
              <a:lnSpc>
                <a:spcPct val="90000"/>
              </a:lnSpc>
            </a:pPr>
            <a:r>
              <a:rPr lang="en-US" altLang="en-US" dirty="0" smtClean="0">
                <a:solidFill>
                  <a:srgbClr val="000000"/>
                </a:solidFill>
                <a:latin typeface="Cambria" panose="02040503050406030204" pitchFamily="18" charset="0"/>
              </a:rPr>
              <a:t>A </a:t>
            </a:r>
            <a:r>
              <a:rPr lang="en-US" altLang="en-US" b="1" dirty="0" smtClean="0">
                <a:solidFill>
                  <a:srgbClr val="3380E6"/>
                </a:solidFill>
                <a:latin typeface="Cambria" panose="02040503050406030204" pitchFamily="18" charset="0"/>
              </a:rPr>
              <a:t>preprocessor</a:t>
            </a:r>
            <a:r>
              <a:rPr lang="en-US" altLang="en-US" b="1" dirty="0" smtClean="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program executes automatically before the compiler’s translation phase begins (so we call preprocessing Phase 2 and compiling Phase 3). </a:t>
            </a:r>
          </a:p>
          <a:p>
            <a:pPr lvl="1" eaLnBrk="1" hangingPunct="1">
              <a:lnSpc>
                <a:spcPct val="90000"/>
              </a:lnSpc>
            </a:pPr>
            <a:r>
              <a:rPr lang="en-US" altLang="en-US" dirty="0" smtClean="0">
                <a:solidFill>
                  <a:srgbClr val="000000"/>
                </a:solidFill>
                <a:latin typeface="Cambria" panose="02040503050406030204" pitchFamily="18" charset="0"/>
              </a:rPr>
              <a:t>The C++ preprocessor obeys commands called </a:t>
            </a:r>
            <a:r>
              <a:rPr lang="en-US" altLang="en-US" dirty="0" smtClean="0">
                <a:solidFill>
                  <a:srgbClr val="0000FF"/>
                </a:solidFill>
                <a:latin typeface="Cambria" panose="02040503050406030204" pitchFamily="18" charset="0"/>
              </a:rPr>
              <a:t>preprocessing directives,</a:t>
            </a:r>
            <a:r>
              <a:rPr lang="en-US" altLang="en-US" dirty="0" smtClean="0">
                <a:solidFill>
                  <a:srgbClr val="000000"/>
                </a:solidFill>
                <a:latin typeface="Cambria" panose="02040503050406030204" pitchFamily="18" charset="0"/>
              </a:rPr>
              <a:t> which indicate that certain manipulations are to be performed on the program before compilation. </a:t>
            </a:r>
          </a:p>
          <a:p>
            <a:pPr lvl="1" eaLnBrk="1" hangingPunct="1">
              <a:lnSpc>
                <a:spcPct val="90000"/>
              </a:lnSpc>
            </a:pPr>
            <a:r>
              <a:rPr lang="en-US" altLang="en-US" dirty="0" smtClean="0">
                <a:solidFill>
                  <a:srgbClr val="000000"/>
                </a:solidFill>
                <a:latin typeface="Cambria" panose="02040503050406030204" pitchFamily="18" charset="0"/>
              </a:rPr>
              <a:t>These manipulations usually include (copy into the program file) other text files to be compiled, and perform various text replacements. </a:t>
            </a:r>
          </a:p>
        </p:txBody>
      </p:sp>
      <p:sp>
        <p:nvSpPr>
          <p:cNvPr id="993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01466"/>
            <a:ext cx="9144000" cy="2455069"/>
          </a:xfrm>
          <a:prstGeom prst="rect">
            <a:avLst/>
          </a:prstGeom>
          <a:noFill/>
          <a:ln>
            <a:noFill/>
          </a:ln>
        </p:spPr>
      </p:pic>
    </p:spTree>
    <p:extLst>
      <p:ext uri="{BB962C8B-B14F-4D97-AF65-F5344CB8AC3E}">
        <p14:creationId xmlns:p14="http://schemas.microsoft.com/office/powerpoint/2010/main" val="21606438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806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Phase 3, the compiler translates the C++ program into machine-language code—also referred to as object code.</a:t>
            </a:r>
          </a:p>
        </p:txBody>
      </p:sp>
      <p:sp>
        <p:nvSpPr>
          <p:cNvPr id="1013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2169"/>
            <a:ext cx="9144000" cy="2633663"/>
          </a:xfrm>
          <a:prstGeom prst="rect">
            <a:avLst/>
          </a:prstGeom>
          <a:noFill/>
          <a:ln>
            <a:noFill/>
          </a:ln>
        </p:spPr>
      </p:pic>
    </p:spTree>
    <p:extLst>
      <p:ext uri="{BB962C8B-B14F-4D97-AF65-F5344CB8AC3E}">
        <p14:creationId xmlns:p14="http://schemas.microsoft.com/office/powerpoint/2010/main" val="341907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07219" y="857250"/>
            <a:ext cx="7929563" cy="5143500"/>
          </a:xfrm>
          <a:prstGeom prst="rect">
            <a:avLst/>
          </a:prstGeom>
          <a:noFill/>
          <a:ln>
            <a:noFill/>
          </a:ln>
        </p:spPr>
      </p:pic>
    </p:spTree>
    <p:extLst>
      <p:ext uri="{BB962C8B-B14F-4D97-AF65-F5344CB8AC3E}">
        <p14:creationId xmlns:p14="http://schemas.microsoft.com/office/powerpoint/2010/main" val="3803506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011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4 is called </a:t>
            </a:r>
            <a:r>
              <a:rPr lang="en-US" altLang="en-US" dirty="0" smtClean="0">
                <a:solidFill>
                  <a:srgbClr val="0000FF"/>
                </a:solidFill>
                <a:latin typeface="Cambria" panose="02040503050406030204" pitchFamily="18" charset="0"/>
              </a:rPr>
              <a:t>linking.</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The object code produced by the C++ compiler typically contains “holes” due to these missing parts. </a:t>
            </a:r>
          </a:p>
          <a:p>
            <a:pPr lvl="1"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linker</a:t>
            </a:r>
            <a:r>
              <a:rPr lang="en-US" altLang="en-US" dirty="0" smtClean="0">
                <a:solidFill>
                  <a:srgbClr val="000000"/>
                </a:solidFill>
                <a:latin typeface="Cambria" panose="02040503050406030204" pitchFamily="18" charset="0"/>
              </a:rPr>
              <a:t> links the object code with the code for the missing functions to produce an </a:t>
            </a:r>
            <a:r>
              <a:rPr lang="en-US" altLang="en-US" dirty="0" smtClean="0">
                <a:solidFill>
                  <a:srgbClr val="0000FF"/>
                </a:solidFill>
                <a:latin typeface="Cambria" panose="02040503050406030204" pitchFamily="18" charset="0"/>
              </a:rPr>
              <a:t>executable program</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If the program compiles and links correctly, an executable image is produced.</a:t>
            </a:r>
          </a:p>
          <a:p>
            <a:pPr eaLnBrk="1" hangingPunct="1"/>
            <a:endParaRPr lang="en-US" altLang="en-US" dirty="0" smtClean="0">
              <a:solidFill>
                <a:srgbClr val="000000"/>
              </a:solidFill>
              <a:latin typeface="Cambria" panose="02040503050406030204" pitchFamily="18" charset="0"/>
            </a:endParaRPr>
          </a:p>
        </p:txBody>
      </p:sp>
      <p:sp>
        <p:nvSpPr>
          <p:cNvPr id="1034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2169"/>
            <a:ext cx="9144000" cy="2633663"/>
          </a:xfrm>
          <a:prstGeom prst="rect">
            <a:avLst/>
          </a:prstGeom>
          <a:noFill/>
          <a:ln>
            <a:noFill/>
          </a:ln>
        </p:spPr>
      </p:pic>
    </p:spTree>
    <p:extLst>
      <p:ext uri="{BB962C8B-B14F-4D97-AF65-F5344CB8AC3E}">
        <p14:creationId xmlns:p14="http://schemas.microsoft.com/office/powerpoint/2010/main" val="28412479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21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5 is called </a:t>
            </a:r>
            <a:r>
              <a:rPr lang="en-US" altLang="en-US" dirty="0" smtClean="0">
                <a:solidFill>
                  <a:srgbClr val="0000FF"/>
                </a:solidFill>
                <a:latin typeface="Cambria" panose="02040503050406030204" pitchFamily="18" charset="0"/>
              </a:rPr>
              <a:t>loading.</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Before a program can be executed, it must first be placed in memory. T</a:t>
            </a:r>
          </a:p>
          <a:p>
            <a:pPr lvl="1" eaLnBrk="1" hangingPunct="1"/>
            <a:r>
              <a:rPr lang="en-US" altLang="en-US" dirty="0" smtClean="0">
                <a:solidFill>
                  <a:srgbClr val="000000"/>
                </a:solidFill>
                <a:latin typeface="Cambria" panose="02040503050406030204" pitchFamily="18" charset="0"/>
              </a:rPr>
              <a:t>his is done by the </a:t>
            </a:r>
            <a:r>
              <a:rPr lang="en-US" altLang="en-US" dirty="0" smtClean="0">
                <a:solidFill>
                  <a:srgbClr val="0000FF"/>
                </a:solidFill>
                <a:latin typeface="Cambria" panose="02040503050406030204" pitchFamily="18" charset="0"/>
              </a:rPr>
              <a:t>loader,</a:t>
            </a:r>
            <a:r>
              <a:rPr lang="en-US" altLang="en-US" dirty="0" smtClean="0">
                <a:solidFill>
                  <a:srgbClr val="000000"/>
                </a:solidFill>
                <a:latin typeface="Cambria" panose="02040503050406030204" pitchFamily="18" charset="0"/>
              </a:rPr>
              <a:t> which takes the executable image from disk and transfers it to memory. </a:t>
            </a:r>
          </a:p>
          <a:p>
            <a:pPr lvl="1" eaLnBrk="1" hangingPunct="1"/>
            <a:r>
              <a:rPr lang="en-US" altLang="en-US" dirty="0" smtClean="0">
                <a:solidFill>
                  <a:srgbClr val="000000"/>
                </a:solidFill>
                <a:latin typeface="Cambria" panose="02040503050406030204" pitchFamily="18" charset="0"/>
              </a:rPr>
              <a:t>Additional components from shared libraries that support the program are also loaded.</a:t>
            </a:r>
          </a:p>
          <a:p>
            <a:pPr eaLnBrk="1" hangingPunct="1"/>
            <a:endParaRPr lang="en-US" altLang="en-US" dirty="0" smtClean="0">
              <a:solidFill>
                <a:srgbClr val="000000"/>
              </a:solidFill>
              <a:latin typeface="Cambria" panose="02040503050406030204" pitchFamily="18" charset="0"/>
            </a:endParaRPr>
          </a:p>
        </p:txBody>
      </p:sp>
      <p:sp>
        <p:nvSpPr>
          <p:cNvPr id="1054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4191"/>
            <a:ext cx="9144000" cy="4569619"/>
          </a:xfrm>
          <a:prstGeom prst="rect">
            <a:avLst/>
          </a:prstGeom>
          <a:noFill/>
          <a:ln>
            <a:noFill/>
          </a:ln>
        </p:spPr>
      </p:pic>
    </p:spTree>
    <p:extLst>
      <p:ext uri="{BB962C8B-B14F-4D97-AF65-F5344CB8AC3E}">
        <p14:creationId xmlns:p14="http://schemas.microsoft.com/office/powerpoint/2010/main" val="34322117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42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6: Execution</a:t>
            </a:r>
          </a:p>
          <a:p>
            <a:pPr lvl="1" eaLnBrk="1" hangingPunct="1"/>
            <a:r>
              <a:rPr lang="en-US" altLang="en-US" dirty="0" smtClean="0">
                <a:solidFill>
                  <a:srgbClr val="000000"/>
                </a:solidFill>
                <a:latin typeface="Cambria" panose="02040503050406030204" pitchFamily="18" charset="0"/>
              </a:rPr>
              <a:t>Finally, the computer, under the control of its CPU, </a:t>
            </a:r>
            <a:r>
              <a:rPr lang="en-US" altLang="en-US" dirty="0" smtClean="0">
                <a:solidFill>
                  <a:srgbClr val="0000FF"/>
                </a:solidFill>
                <a:latin typeface="Cambria" panose="02040503050406030204" pitchFamily="18" charset="0"/>
              </a:rPr>
              <a:t>executes</a:t>
            </a:r>
            <a:r>
              <a:rPr lang="en-US" altLang="en-US" dirty="0" smtClean="0">
                <a:solidFill>
                  <a:srgbClr val="000000"/>
                </a:solidFill>
                <a:latin typeface="Cambria" panose="02040503050406030204" pitchFamily="18" charset="0"/>
              </a:rPr>
              <a:t> the program one instruction at a time. </a:t>
            </a:r>
          </a:p>
          <a:p>
            <a:pPr lvl="1" eaLnBrk="1" hangingPunct="1"/>
            <a:r>
              <a:rPr lang="en-US" altLang="en-US" dirty="0" smtClean="0">
                <a:solidFill>
                  <a:srgbClr val="000000"/>
                </a:solidFill>
                <a:latin typeface="Cambria" panose="02040503050406030204" pitchFamily="18" charset="0"/>
              </a:rPr>
              <a:t>Some modern computer architectures often execute several instructions in parallel. </a:t>
            </a:r>
          </a:p>
          <a:p>
            <a:pPr eaLnBrk="1" hangingPunct="1"/>
            <a:endParaRPr lang="en-US" altLang="en-US" dirty="0" smtClean="0">
              <a:solidFill>
                <a:srgbClr val="000000"/>
              </a:solidFill>
              <a:latin typeface="Cambria" panose="02040503050406030204" pitchFamily="18" charset="0"/>
            </a:endParaRPr>
          </a:p>
        </p:txBody>
      </p:sp>
      <p:sp>
        <p:nvSpPr>
          <p:cNvPr id="1075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00138"/>
            <a:ext cx="9144000" cy="4657725"/>
          </a:xfrm>
          <a:prstGeom prst="rect">
            <a:avLst/>
          </a:prstGeom>
          <a:noFill/>
          <a:ln>
            <a:noFill/>
          </a:ln>
        </p:spPr>
      </p:pic>
    </p:spTree>
    <p:extLst>
      <p:ext uri="{BB962C8B-B14F-4D97-AF65-F5344CB8AC3E}">
        <p14:creationId xmlns:p14="http://schemas.microsoft.com/office/powerpoint/2010/main" val="3632657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625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Problems That May Occur at Execution Time </a:t>
            </a:r>
          </a:p>
          <a:p>
            <a:pPr lvl="1" eaLnBrk="1" hangingPunct="1"/>
            <a:r>
              <a:rPr lang="en-US" altLang="en-US" dirty="0" smtClean="0">
                <a:solidFill>
                  <a:srgbClr val="000000"/>
                </a:solidFill>
                <a:latin typeface="Cambria" panose="02040503050406030204" pitchFamily="18" charset="0"/>
              </a:rPr>
              <a:t>Programs might not work on the first try. </a:t>
            </a:r>
          </a:p>
          <a:p>
            <a:pPr lvl="1" eaLnBrk="1" hangingPunct="1"/>
            <a:r>
              <a:rPr lang="en-US" altLang="en-US" dirty="0" smtClean="0">
                <a:solidFill>
                  <a:srgbClr val="000000"/>
                </a:solidFill>
                <a:latin typeface="Cambria" panose="02040503050406030204" pitchFamily="18" charset="0"/>
              </a:rPr>
              <a:t>Each of the preceding phases can fail because of various errors that we’ll discuss throughout this book. </a:t>
            </a:r>
          </a:p>
          <a:p>
            <a:pPr lvl="1" eaLnBrk="1" hangingPunct="1"/>
            <a:r>
              <a:rPr lang="en-US" altLang="en-US" dirty="0" smtClean="0">
                <a:solidFill>
                  <a:srgbClr val="000000"/>
                </a:solidFill>
                <a:latin typeface="Cambria" panose="02040503050406030204" pitchFamily="18" charset="0"/>
              </a:rPr>
              <a:t>If this occurred, you’d have to return to the edit phase, make the necessary corrections and proceed through the remaining phases again to determine that the corrections fixed the problem(s). </a:t>
            </a:r>
          </a:p>
          <a:p>
            <a:pPr lvl="1" eaLnBrk="1" hangingPunct="1"/>
            <a:r>
              <a:rPr lang="en-US" altLang="en-US" dirty="0" smtClean="0">
                <a:solidFill>
                  <a:srgbClr val="000000"/>
                </a:solidFill>
                <a:latin typeface="Cambria" panose="02040503050406030204" pitchFamily="18" charset="0"/>
              </a:rPr>
              <a:t>Most programs in C++ input or output data. </a:t>
            </a:r>
          </a:p>
        </p:txBody>
      </p:sp>
      <p:sp>
        <p:nvSpPr>
          <p:cNvPr id="10957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7283"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Certain C++ functions take their input from </a:t>
            </a:r>
            <a:r>
              <a:rPr lang="en-US" altLang="en-US" dirty="0" err="1" smtClean="0">
                <a:solidFill>
                  <a:srgbClr val="000000"/>
                </a:solidFill>
                <a:latin typeface="Lucida Console" panose="020B0609040504020204" pitchFamily="49" charset="0"/>
              </a:rPr>
              <a:t>cin</a:t>
            </a:r>
            <a:r>
              <a:rPr lang="en-US" altLang="en-US" dirty="0" smtClean="0">
                <a:solidFill>
                  <a:srgbClr val="000000"/>
                </a:solidFill>
                <a:latin typeface="Cambria" panose="02040503050406030204" pitchFamily="18" charset="0"/>
              </a:rPr>
              <a:t> (the </a:t>
            </a:r>
            <a:r>
              <a:rPr lang="en-US" altLang="en-US" dirty="0" smtClean="0">
                <a:solidFill>
                  <a:srgbClr val="0000FF"/>
                </a:solidFill>
                <a:latin typeface="Cambria" panose="02040503050406030204" pitchFamily="18" charset="0"/>
              </a:rPr>
              <a:t>standard input stream</a:t>
            </a:r>
            <a:r>
              <a:rPr lang="en-US" altLang="en-US" dirty="0" smtClean="0">
                <a:solidFill>
                  <a:srgbClr val="000000"/>
                </a:solidFill>
                <a:latin typeface="Cambria" panose="02040503050406030204" pitchFamily="18" charset="0"/>
              </a:rPr>
              <a:t>; pronounced “see-in”), which is normally the keyboard, but </a:t>
            </a:r>
            <a:r>
              <a:rPr lang="en-US" altLang="en-US" dirty="0" err="1" smtClean="0">
                <a:solidFill>
                  <a:srgbClr val="000000"/>
                </a:solidFill>
                <a:latin typeface="Lucida Console" panose="020B0609040504020204" pitchFamily="49" charset="0"/>
              </a:rPr>
              <a:t>cin</a:t>
            </a:r>
            <a:r>
              <a:rPr lang="en-US" altLang="en-US" dirty="0" smtClean="0">
                <a:solidFill>
                  <a:srgbClr val="000000"/>
                </a:solidFill>
                <a:latin typeface="Cambria" panose="02040503050406030204" pitchFamily="18" charset="0"/>
              </a:rPr>
              <a:t> can be redirected to another device. </a:t>
            </a:r>
          </a:p>
          <a:p>
            <a:pPr lvl="1" eaLnBrk="1" hangingPunct="1"/>
            <a:r>
              <a:rPr lang="en-US" altLang="en-US" dirty="0" smtClean="0">
                <a:solidFill>
                  <a:srgbClr val="000000"/>
                </a:solidFill>
                <a:latin typeface="Cambria" panose="02040503050406030204" pitchFamily="18" charset="0"/>
              </a:rPr>
              <a:t>Data is often output to </a:t>
            </a:r>
            <a:r>
              <a:rPr lang="en-US" altLang="en-US" dirty="0" err="1" smtClean="0">
                <a:solidFill>
                  <a:srgbClr val="000000"/>
                </a:solidFill>
                <a:latin typeface="Lucida Console" panose="020B0609040504020204" pitchFamily="49" charset="0"/>
              </a:rPr>
              <a:t>cout</a:t>
            </a:r>
            <a:r>
              <a:rPr lang="en-US" altLang="en-US" dirty="0" smtClean="0">
                <a:solidFill>
                  <a:srgbClr val="000000"/>
                </a:solidFill>
                <a:latin typeface="Cambria" panose="02040503050406030204" pitchFamily="18" charset="0"/>
              </a:rPr>
              <a:t> (the </a:t>
            </a:r>
            <a:r>
              <a:rPr lang="en-US" altLang="en-US" dirty="0" smtClean="0">
                <a:solidFill>
                  <a:srgbClr val="0000FF"/>
                </a:solidFill>
                <a:latin typeface="Cambria" panose="02040503050406030204" pitchFamily="18" charset="0"/>
              </a:rPr>
              <a:t>standard output stream</a:t>
            </a:r>
            <a:r>
              <a:rPr lang="en-US" altLang="en-US" dirty="0" smtClean="0">
                <a:solidFill>
                  <a:srgbClr val="000000"/>
                </a:solidFill>
                <a:latin typeface="Cambria" panose="02040503050406030204" pitchFamily="18" charset="0"/>
              </a:rPr>
              <a:t>; pronounced “see-out”), which is normally the computer screen, but </a:t>
            </a:r>
            <a:r>
              <a:rPr lang="en-US" altLang="en-US" dirty="0" err="1" smtClean="0">
                <a:solidFill>
                  <a:srgbClr val="000000"/>
                </a:solidFill>
                <a:latin typeface="Lucida Console" panose="020B0609040504020204" pitchFamily="49" charset="0"/>
              </a:rPr>
              <a:t>cout</a:t>
            </a:r>
            <a:r>
              <a:rPr lang="en-US" altLang="en-US" dirty="0" smtClean="0">
                <a:solidFill>
                  <a:srgbClr val="000000"/>
                </a:solidFill>
                <a:latin typeface="Cambria" panose="02040503050406030204" pitchFamily="18" charset="0"/>
              </a:rPr>
              <a:t> can be redirected to another device. </a:t>
            </a:r>
          </a:p>
          <a:p>
            <a:pPr lvl="1" eaLnBrk="1" hangingPunct="1"/>
            <a:r>
              <a:rPr lang="en-US" altLang="en-US" dirty="0" smtClean="0">
                <a:solidFill>
                  <a:srgbClr val="000000"/>
                </a:solidFill>
                <a:latin typeface="Cambria" panose="02040503050406030204" pitchFamily="18" charset="0"/>
              </a:rPr>
              <a:t>When we say that a program prints a result, we normally mean that the result is displayed on a screen. </a:t>
            </a:r>
          </a:p>
        </p:txBody>
      </p:sp>
      <p:sp>
        <p:nvSpPr>
          <p:cNvPr id="1105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8307"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Data may be output to other devices, such as disks, hardcopy printers or even transmitted over the Internet. </a:t>
            </a:r>
          </a:p>
          <a:p>
            <a:pPr lvl="1" eaLnBrk="1" hangingPunct="1"/>
            <a:r>
              <a:rPr lang="en-US" altLang="en-US" dirty="0" smtClean="0">
                <a:solidFill>
                  <a:srgbClr val="000000"/>
                </a:solidFill>
                <a:latin typeface="Cambria" panose="02040503050406030204" pitchFamily="18" charset="0"/>
              </a:rPr>
              <a:t>There is also a </a:t>
            </a:r>
            <a:r>
              <a:rPr lang="en-US" altLang="en-US" dirty="0" smtClean="0">
                <a:solidFill>
                  <a:srgbClr val="0000FF"/>
                </a:solidFill>
                <a:latin typeface="Cambria" panose="02040503050406030204" pitchFamily="18" charset="0"/>
              </a:rPr>
              <a:t>standard error stream</a:t>
            </a:r>
            <a:r>
              <a:rPr lang="en-US" altLang="en-US" dirty="0" smtClean="0">
                <a:solidFill>
                  <a:srgbClr val="000000"/>
                </a:solidFill>
                <a:latin typeface="Cambria" panose="02040503050406030204" pitchFamily="18" charset="0"/>
              </a:rPr>
              <a:t> referred to as </a:t>
            </a:r>
            <a:r>
              <a:rPr lang="en-US" altLang="en-US" dirty="0" err="1" smtClean="0">
                <a:solidFill>
                  <a:srgbClr val="0000FF"/>
                </a:solidFill>
                <a:latin typeface="Cambria" panose="02040503050406030204" pitchFamily="18" charset="0"/>
              </a:rPr>
              <a:t>cerr</a:t>
            </a:r>
            <a:r>
              <a:rPr lang="en-US" altLang="en-US" dirty="0" smtClean="0">
                <a:solidFill>
                  <a:srgbClr val="0000FF"/>
                </a:solidFill>
                <a:latin typeface="Cambria" panose="02040503050406030204" pitchFamily="18" charset="0"/>
              </a:rPr>
              <a:t>.</a:t>
            </a:r>
            <a:r>
              <a:rPr lang="en-US" altLang="en-US" dirty="0" smtClean="0">
                <a:solidFill>
                  <a:srgbClr val="000000"/>
                </a:solidFill>
                <a:latin typeface="Cambria" panose="02040503050406030204" pitchFamily="18" charset="0"/>
              </a:rPr>
              <a:t> The </a:t>
            </a:r>
            <a:r>
              <a:rPr lang="en-US" altLang="en-US" dirty="0" err="1" smtClean="0">
                <a:solidFill>
                  <a:srgbClr val="000000"/>
                </a:solidFill>
                <a:latin typeface="Lucida Console" panose="020B0609040504020204" pitchFamily="49" charset="0"/>
              </a:rPr>
              <a:t>cerr</a:t>
            </a:r>
            <a:r>
              <a:rPr lang="en-US" altLang="en-US" dirty="0" smtClean="0">
                <a:solidFill>
                  <a:srgbClr val="000000"/>
                </a:solidFill>
                <a:latin typeface="Cambria" panose="02040503050406030204" pitchFamily="18" charset="0"/>
              </a:rPr>
              <a:t> stream is used for displaying error messages.  </a:t>
            </a:r>
          </a:p>
          <a:p>
            <a:pPr eaLnBrk="1" hangingPunct="1"/>
            <a:endParaRPr lang="en-US" altLang="en-US" dirty="0" smtClean="0">
              <a:solidFill>
                <a:srgbClr val="000000"/>
              </a:solidFill>
              <a:latin typeface="Cambria" panose="02040503050406030204" pitchFamily="18" charset="0"/>
            </a:endParaRPr>
          </a:p>
        </p:txBody>
      </p:sp>
      <p:sp>
        <p:nvSpPr>
          <p:cNvPr id="11162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4482"/>
            <a:ext cx="9144000" cy="3727847"/>
          </a:xfrm>
          <a:prstGeom prst="rect">
            <a:avLst/>
          </a:prstGeom>
          <a:noFill/>
          <a:ln>
            <a:noFill/>
          </a:ln>
        </p:spPr>
      </p:pic>
    </p:spTree>
    <p:extLst>
      <p:ext uri="{BB962C8B-B14F-4D97-AF65-F5344CB8AC3E}">
        <p14:creationId xmlns:p14="http://schemas.microsoft.com/office/powerpoint/2010/main" val="224770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00050" y="857250"/>
            <a:ext cx="8342710" cy="5143500"/>
          </a:xfrm>
          <a:prstGeom prst="rect">
            <a:avLst/>
          </a:prstGeom>
          <a:noFill/>
          <a:ln>
            <a:noFill/>
          </a:ln>
        </p:spPr>
      </p:pic>
    </p:spTree>
    <p:extLst>
      <p:ext uri="{BB962C8B-B14F-4D97-AF65-F5344CB8AC3E}">
        <p14:creationId xmlns:p14="http://schemas.microsoft.com/office/powerpoint/2010/main" val="28059290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1.10  Test-Driving a C++ Application</a:t>
            </a:r>
          </a:p>
        </p:txBody>
      </p:sp>
      <p:sp>
        <p:nvSpPr>
          <p:cNvPr id="100355"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In this section, you’ll compile, run and interact with your first C++ application. </a:t>
            </a:r>
          </a:p>
          <a:p>
            <a:pPr lvl="1" eaLnBrk="1" hangingPunct="1">
              <a:lnSpc>
                <a:spcPct val="90000"/>
              </a:lnSpc>
            </a:pPr>
            <a:r>
              <a:rPr lang="en-US" altLang="en-US" dirty="0" smtClean="0">
                <a:solidFill>
                  <a:srgbClr val="000000"/>
                </a:solidFill>
                <a:latin typeface="Cambria" panose="02040503050406030204" pitchFamily="18" charset="0"/>
              </a:rPr>
              <a:t>Guess-the-number game, which picks a number from 1 to 1000 and prompts you to guess it. </a:t>
            </a:r>
          </a:p>
          <a:p>
            <a:pPr lvl="1" eaLnBrk="1" hangingPunct="1">
              <a:lnSpc>
                <a:spcPct val="90000"/>
              </a:lnSpc>
            </a:pPr>
            <a:r>
              <a:rPr lang="en-US" altLang="en-US" dirty="0" smtClean="0">
                <a:solidFill>
                  <a:srgbClr val="000000"/>
                </a:solidFill>
                <a:latin typeface="Cambria" panose="02040503050406030204" pitchFamily="18" charset="0"/>
              </a:rPr>
              <a:t>If your guess is correct, the game ends. </a:t>
            </a:r>
          </a:p>
          <a:p>
            <a:pPr lvl="1" eaLnBrk="1" hangingPunct="1">
              <a:lnSpc>
                <a:spcPct val="90000"/>
              </a:lnSpc>
            </a:pPr>
            <a:r>
              <a:rPr lang="en-US" altLang="en-US" dirty="0" smtClean="0">
                <a:solidFill>
                  <a:srgbClr val="000000"/>
                </a:solidFill>
                <a:latin typeface="Cambria" panose="02040503050406030204" pitchFamily="18" charset="0"/>
              </a:rPr>
              <a:t>If your guess is not correct, the application indicates whether your guess is higher or lower than the correct number. There is no limit on the number of guesses you can make. </a:t>
            </a:r>
          </a:p>
        </p:txBody>
      </p:sp>
      <p:sp>
        <p:nvSpPr>
          <p:cNvPr id="1136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1.10  Test-Driving a C++ Application</a:t>
            </a:r>
          </a:p>
        </p:txBody>
      </p:sp>
      <p:sp>
        <p:nvSpPr>
          <p:cNvPr id="3" name="Text Placeholder 2"/>
          <p:cNvSpPr>
            <a:spLocks noGrp="1"/>
          </p:cNvSpPr>
          <p:nvPr>
            <p:ph type="body" idx="1"/>
          </p:nvPr>
        </p:nvSpPr>
        <p:spPr/>
        <p:txBody>
          <a:bodyPr>
            <a:normAutofit/>
          </a:bodyPr>
          <a:lstStyle/>
          <a:p>
            <a:pPr eaLnBrk="1" hangingPunct="1">
              <a:lnSpc>
                <a:spcPct val="90000"/>
              </a:lnSpc>
              <a:defRPr/>
            </a:pPr>
            <a:r>
              <a:rPr lang="en-US" dirty="0" smtClean="0">
                <a:solidFill>
                  <a:srgbClr val="000000"/>
                </a:solidFill>
                <a:latin typeface="Cambria" panose="02040503050406030204" pitchFamily="18" charset="0"/>
              </a:rPr>
              <a:t>[Note: For this test drive only, we’ve modified this application from the exercise you’ll be asked to create in Chapter 6, Functions and an Introduction to Recursion. Normally this application randomly selects the correct answer as you execute the program. The modified application uses the same correct answer every time the program executes (though this may vary by compiler), so you can use the same guesses we use in this section and see the same results as we walk you through interacting with your first C++ application.]</a:t>
            </a:r>
          </a:p>
        </p:txBody>
      </p:sp>
      <p:sp>
        <p:nvSpPr>
          <p:cNvPr id="1136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2800" dirty="0">
                <a:solidFill>
                  <a:srgbClr val="00B050"/>
                </a:solidFill>
                <a:latin typeface="Arial"/>
              </a:rPr>
              <a:t>1.10.1 Compiling and Running an Application in Visual Studio 2015 for Windows</a:t>
            </a:r>
          </a:p>
        </p:txBody>
      </p:sp>
      <p:sp>
        <p:nvSpPr>
          <p:cNvPr id="3" name="Text Placeholder 2"/>
          <p:cNvSpPr>
            <a:spLocks noGrp="1"/>
          </p:cNvSpPr>
          <p:nvPr>
            <p:ph type="body" idx="1"/>
          </p:nvPr>
        </p:nvSpPr>
        <p:spPr/>
        <p:txBody>
          <a:bodyPr/>
          <a:lstStyle/>
          <a:p>
            <a:r>
              <a:rPr lang="en-US" dirty="0" smtClean="0"/>
              <a:t>In this section, you’ll run a C++ program on Windows using Microsoft Visual Studio 2015 Community Edition. </a:t>
            </a:r>
          </a:p>
          <a:p>
            <a:r>
              <a:rPr lang="en-US" dirty="0" smtClean="0"/>
              <a:t>There are several versions of Visual Studio available—on some versions, the options, menus and instructions we present might differ slightly. From this point forward, we’ll refer to Visual Studio 2015 Community Edition simply as “Visual Studio” or “the IDE.”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6623890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1: Checking Your Setup </a:t>
            </a:r>
          </a:p>
          <a:p>
            <a:pPr lvl="1"/>
            <a:r>
              <a:rPr lang="en-US" dirty="0" smtClean="0"/>
              <a:t>It’s important to read this book’s Before You Begin section to make sure that you’ve installed Visual Studio and copied the book’s examples to your hard drive correctly.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075314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2: Launching Visual Studio </a:t>
            </a:r>
          </a:p>
          <a:p>
            <a:pPr lvl="1"/>
            <a:r>
              <a:rPr lang="en-US" dirty="0" smtClean="0"/>
              <a:t>Open Visual Studio from the </a:t>
            </a:r>
            <a:r>
              <a:rPr lang="en-US" b="1" dirty="0" smtClean="0"/>
              <a:t>Start</a:t>
            </a:r>
            <a:r>
              <a:rPr lang="en-US" dirty="0" smtClean="0"/>
              <a:t> menu. </a:t>
            </a:r>
          </a:p>
          <a:p>
            <a:pPr lvl="1"/>
            <a:r>
              <a:rPr lang="en-US" dirty="0" smtClean="0"/>
              <a:t>The IDE displays the Start Page (Fig. 1.12), which provides links for creating new programs, opening existing programs and learning about the IDE and various programming topics. </a:t>
            </a:r>
          </a:p>
          <a:p>
            <a:pPr lvl="1"/>
            <a:r>
              <a:rPr lang="en-US" dirty="0" smtClean="0"/>
              <a:t>Close this window for now by clicking the </a:t>
            </a:r>
            <a:r>
              <a:rPr lang="en-US" b="1" dirty="0" smtClean="0"/>
              <a:t>X</a:t>
            </a:r>
            <a:r>
              <a:rPr lang="en-US" dirty="0" smtClean="0"/>
              <a:t> in its tab—you can access this window any time by selecting </a:t>
            </a:r>
            <a:r>
              <a:rPr lang="en-US" b="1" dirty="0" smtClean="0"/>
              <a:t>View &gt; Start Page</a:t>
            </a:r>
            <a:r>
              <a:rPr lang="en-US" dirty="0" smtClean="0"/>
              <a:t>. </a:t>
            </a:r>
          </a:p>
          <a:p>
            <a:pPr lvl="2"/>
            <a:r>
              <a:rPr lang="en-US" dirty="0" smtClean="0"/>
              <a:t>We use the &gt; character to indicate selecting a menu item from a menu. For example, the notation </a:t>
            </a:r>
            <a:r>
              <a:rPr lang="en-US" b="1" dirty="0" smtClean="0"/>
              <a:t>File &gt; Open </a:t>
            </a:r>
            <a:r>
              <a:rPr lang="en-US" dirty="0" smtClean="0"/>
              <a:t>indicates that you should select the </a:t>
            </a:r>
            <a:r>
              <a:rPr lang="en-US" b="1" dirty="0" smtClean="0"/>
              <a:t>Open</a:t>
            </a:r>
            <a:r>
              <a:rPr lang="en-US" dirty="0" smtClean="0"/>
              <a:t> menu item from the </a:t>
            </a:r>
            <a:r>
              <a:rPr lang="en-US" b="1" dirty="0" smtClean="0"/>
              <a:t>File</a:t>
            </a:r>
            <a:r>
              <a:rPr lang="en-US" dirty="0" smtClean="0"/>
              <a:t> menu.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820708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90550" y="857250"/>
            <a:ext cx="7961710" cy="5143500"/>
          </a:xfrm>
          <a:prstGeom prst="rect">
            <a:avLst/>
          </a:prstGeom>
          <a:noFill/>
          <a:ln>
            <a:noFill/>
          </a:ln>
        </p:spPr>
      </p:pic>
    </p:spTree>
    <p:extLst>
      <p:ext uri="{BB962C8B-B14F-4D97-AF65-F5344CB8AC3E}">
        <p14:creationId xmlns:p14="http://schemas.microsoft.com/office/powerpoint/2010/main" val="41535173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A project is a group of related files, such as the C++ source-code files that compose an application. </a:t>
            </a:r>
          </a:p>
          <a:p>
            <a:pPr lvl="1"/>
            <a:r>
              <a:rPr lang="en-US" dirty="0" smtClean="0"/>
              <a:t>Visual Studio organizes applications into projects and solutions, which contain one or more projects. </a:t>
            </a:r>
          </a:p>
          <a:p>
            <a:pPr lvl="1"/>
            <a:r>
              <a:rPr lang="en-US" dirty="0" smtClean="0"/>
              <a:t>Multiple-project solutions are used to create large-scale applications. </a:t>
            </a:r>
          </a:p>
          <a:p>
            <a:pPr lvl="1"/>
            <a:r>
              <a:rPr lang="en-US" dirty="0" smtClean="0"/>
              <a:t>Each application in this book will be a solution containing a single project.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869394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This book’s examples are </a:t>
            </a:r>
            <a:r>
              <a:rPr lang="en-US" b="1" dirty="0" smtClean="0"/>
              <a:t>Win32 Console Application</a:t>
            </a:r>
            <a:r>
              <a:rPr lang="en-US" dirty="0" smtClean="0"/>
              <a:t> projects that you’ll execute from the IDE. </a:t>
            </a:r>
          </a:p>
          <a:p>
            <a:pPr lvl="1"/>
            <a:r>
              <a:rPr lang="en-US" dirty="0" smtClean="0"/>
              <a:t>Select </a:t>
            </a:r>
            <a:r>
              <a:rPr lang="en-US" b="1" dirty="0" smtClean="0"/>
              <a:t>File &gt; New &gt; Project…</a:t>
            </a:r>
            <a:r>
              <a:rPr lang="en-US" dirty="0" smtClean="0"/>
              <a:t>.</a:t>
            </a:r>
          </a:p>
          <a:p>
            <a:pPr lvl="1"/>
            <a:r>
              <a:rPr lang="en-US" dirty="0" smtClean="0"/>
              <a:t>At the </a:t>
            </a:r>
            <a:r>
              <a:rPr lang="en-US" b="1" dirty="0" smtClean="0"/>
              <a:t>New Project </a:t>
            </a:r>
            <a:r>
              <a:rPr lang="en-US" dirty="0" smtClean="0"/>
              <a:t>dialog’s left side, select the category </a:t>
            </a:r>
            <a:r>
              <a:rPr lang="en-US" b="1" dirty="0" smtClean="0"/>
              <a:t>Installed &gt; Templates &gt; Visual C++ &gt; Win32 </a:t>
            </a:r>
            <a:r>
              <a:rPr lang="en-US" dirty="0" smtClean="0"/>
              <a:t>(Fig. 1.13). </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6256225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1735" y="857250"/>
            <a:ext cx="8059340" cy="5143500"/>
          </a:xfrm>
          <a:prstGeom prst="rect">
            <a:avLst/>
          </a:prstGeom>
          <a:noFill/>
          <a:ln>
            <a:noFill/>
          </a:ln>
        </p:spPr>
      </p:pic>
    </p:spTree>
    <p:extLst>
      <p:ext uri="{BB962C8B-B14F-4D97-AF65-F5344CB8AC3E}">
        <p14:creationId xmlns:p14="http://schemas.microsoft.com/office/powerpoint/2010/main" val="22033780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In the </a:t>
            </a:r>
            <a:r>
              <a:rPr lang="en-US" b="1" dirty="0" smtClean="0"/>
              <a:t>New Project </a:t>
            </a:r>
            <a:r>
              <a:rPr lang="en-US" dirty="0" smtClean="0"/>
              <a:t>dialog’s middle section, select </a:t>
            </a:r>
            <a:r>
              <a:rPr lang="en-US" b="1" dirty="0" smtClean="0"/>
              <a:t>Win32 Console Application</a:t>
            </a:r>
            <a:r>
              <a:rPr lang="en-US" dirty="0" smtClean="0"/>
              <a:t>.</a:t>
            </a:r>
          </a:p>
          <a:p>
            <a:pPr lvl="1"/>
            <a:r>
              <a:rPr lang="en-US" dirty="0" smtClean="0"/>
              <a:t>Provide a name for your project in the </a:t>
            </a:r>
            <a:r>
              <a:rPr lang="en-US" b="1" dirty="0" smtClean="0"/>
              <a:t>Name</a:t>
            </a:r>
            <a:r>
              <a:rPr lang="en-US" dirty="0" smtClean="0"/>
              <a:t> field—we specified </a:t>
            </a:r>
            <a:r>
              <a:rPr lang="en-US" dirty="0" smtClean="0">
                <a:latin typeface="Consolas" panose="020B0609020204030204" pitchFamily="49" charset="0"/>
              </a:rPr>
              <a:t>Guess Number</a:t>
            </a:r>
            <a:r>
              <a:rPr lang="en-US" dirty="0" smtClean="0"/>
              <a:t>—then click </a:t>
            </a:r>
            <a:r>
              <a:rPr lang="en-US" b="1" dirty="0" smtClean="0"/>
              <a:t>OK</a:t>
            </a:r>
            <a:r>
              <a:rPr lang="en-US" dirty="0" smtClean="0"/>
              <a:t> to display the </a:t>
            </a:r>
            <a:r>
              <a:rPr lang="en-US" b="1" dirty="0" smtClean="0"/>
              <a:t>Win32 Application Wizard </a:t>
            </a:r>
            <a:r>
              <a:rPr lang="en-US" dirty="0" smtClean="0"/>
              <a:t>window, then click </a:t>
            </a:r>
            <a:r>
              <a:rPr lang="en-US" b="1" dirty="0" smtClean="0"/>
              <a:t>Next &gt;</a:t>
            </a:r>
            <a:r>
              <a:rPr lang="en-US" dirty="0" smtClean="0"/>
              <a:t> to display the </a:t>
            </a:r>
            <a:r>
              <a:rPr lang="en-US" b="1" dirty="0" smtClean="0"/>
              <a:t>Application Settings </a:t>
            </a:r>
            <a:r>
              <a:rPr lang="en-US" dirty="0" smtClean="0"/>
              <a:t>step.</a:t>
            </a:r>
          </a:p>
          <a:p>
            <a:pPr lvl="1"/>
            <a:r>
              <a:rPr lang="en-US" dirty="0" smtClean="0"/>
              <a:t>Configure the settings as shown in Fig. 1.14 to create a solution containing an empty project, then click </a:t>
            </a:r>
            <a:r>
              <a:rPr lang="en-US" b="1" dirty="0" smtClean="0"/>
              <a:t>Finish</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313759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1881</TotalTime>
  <Words>9698</Words>
  <Application>Microsoft Office PowerPoint</Application>
  <PresentationFormat>On-screen Show (4:3)</PresentationFormat>
  <Paragraphs>699</Paragraphs>
  <Slides>180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180</vt:i4>
      </vt:variant>
    </vt:vector>
  </HeadingPairs>
  <TitlesOfParts>
    <vt:vector size="193" baseType="lpstr">
      <vt:lpstr>Arial</vt:lpstr>
      <vt:lpstr>Calibri</vt:lpstr>
      <vt:lpstr>Cambria</vt:lpstr>
      <vt:lpstr>Consolas</vt:lpstr>
      <vt:lpstr>Goudy Sans Medium</vt:lpstr>
      <vt:lpstr>Lucida Console</vt:lpstr>
      <vt:lpstr>Lucida Sans Unicode</vt:lpstr>
      <vt:lpstr>Times New Roman</vt:lpstr>
      <vt:lpstr>Verdana</vt:lpstr>
      <vt:lpstr>Wingdings</vt:lpstr>
      <vt:lpstr>Wingdings 2</vt:lpstr>
      <vt:lpstr>Wingdings 3</vt:lpstr>
      <vt:lpstr>Concourse</vt:lpstr>
      <vt:lpstr>Introduction to  Computers and C++</vt:lpstr>
      <vt:lpstr>PowerPoint Presentation</vt:lpstr>
      <vt:lpstr>PowerPoint Presentation</vt:lpstr>
      <vt:lpstr>PowerPoint Presentation</vt:lpstr>
      <vt:lpstr>1.1  Introduction</vt:lpstr>
      <vt:lpstr>1.1  Introduction (Cont.)</vt:lpstr>
      <vt:lpstr>1.2  Computers and the Internet in Industry and Research</vt:lpstr>
      <vt:lpstr>PowerPoint Presentation</vt:lpstr>
      <vt:lpstr>PowerPoint Presentation</vt:lpstr>
      <vt:lpstr>PowerPoint Presentation</vt:lpstr>
      <vt:lpstr>PowerPoint Presentation</vt:lpstr>
      <vt:lpstr>PowerPoint Presentation</vt:lpstr>
      <vt:lpstr>1.3  Hardware and Software</vt:lpstr>
      <vt:lpstr>1.3  Hardware and Software</vt:lpstr>
      <vt:lpstr>1.3  Hardware and Software (Cont.)</vt:lpstr>
      <vt:lpstr>1.3.1  Moore’s Law</vt:lpstr>
      <vt:lpstr>1.3.1  Moore’s Law (Cont.)</vt:lpstr>
      <vt:lpstr>1.3.1  Moore’s Law (Cont.)</vt:lpstr>
      <vt:lpstr>1.3.2  Computer Organization</vt:lpstr>
      <vt:lpstr>PowerPoint Presentation</vt:lpstr>
      <vt:lpstr>PowerPoint Presentation</vt:lpstr>
      <vt:lpstr>PowerPoint Presentation</vt:lpstr>
      <vt:lpstr>PowerPoint Presentation</vt:lpstr>
      <vt:lpstr>PowerPoint Presentation</vt:lpstr>
      <vt:lpstr>1.4  Data Hierarchy</vt:lpstr>
      <vt:lpstr>PowerPoint Presentation</vt:lpstr>
      <vt:lpstr>1.4  Data Hierarchy</vt:lpstr>
      <vt:lpstr>1.4  Data Hierarchy</vt:lpstr>
      <vt:lpstr>1.4  Data Hierarchy</vt:lpstr>
      <vt:lpstr>1.4  Data Hierarchy</vt:lpstr>
      <vt:lpstr>1.4  Data Hierarchy</vt:lpstr>
      <vt:lpstr>1.4  Data Hierarchy</vt:lpstr>
      <vt:lpstr>1.4  Data Hierarchy</vt:lpstr>
      <vt:lpstr>PowerPoint Presentation</vt:lpstr>
      <vt:lpstr>1.5  Machine Languages, Assembly Languages and High-Level Languages</vt:lpstr>
      <vt:lpstr>1.5  Machine Languages, Assembly Languages and High-Level Languages </vt:lpstr>
      <vt:lpstr>1.5  Machine Languages, Assembly Languages and High-Level Languages</vt:lpstr>
      <vt:lpstr>1.5  Machine Languages, Assembly Languages and High-Level Languages</vt:lpstr>
      <vt:lpstr>1.5  Machine Languages, Assembly Languages and High-Level Languages</vt:lpstr>
      <vt:lpstr>PowerPoint Presentation</vt:lpstr>
      <vt:lpstr>1.6  C and C++</vt:lpstr>
      <vt:lpstr>1.6  C and C++</vt:lpstr>
      <vt:lpstr>1.6  C++ (Cont.)</vt:lpstr>
      <vt:lpstr>1.6  C++ (Cont.)</vt:lpstr>
      <vt:lpstr>PowerPoint Presentation</vt:lpstr>
      <vt:lpstr>PowerPoint Presentation</vt:lpstr>
      <vt:lpstr>PowerPoint Presentation</vt:lpstr>
      <vt:lpstr>PowerPoint Presentation</vt:lpstr>
      <vt:lpstr>1.7  Programming Languages</vt:lpstr>
      <vt:lpstr>PowerPoint Presentation</vt:lpstr>
      <vt:lpstr>PowerPoint Presentation</vt:lpstr>
      <vt:lpstr>PowerPoint Presentation</vt:lpstr>
      <vt:lpstr>PowerPoint Presentation</vt:lpstr>
      <vt:lpstr>PowerPoint Presentation</vt:lpstr>
      <vt:lpstr>1.8  Introduction to Object Technology</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1.9  Typical C++ Development Environment (Cont.)</vt:lpstr>
      <vt:lpstr>1.9  Typical C++ Development Environment (Cont.)</vt:lpstr>
      <vt:lpstr>PowerPoint Presentation</vt:lpstr>
      <vt:lpstr>1.9  Typical C++ Development Environment (Cont.)</vt:lpstr>
      <vt:lpstr>1.9  Typical C++ Development Environment (Cont.)</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1.9  Typical C++ Development Environment (Cont.)</vt:lpstr>
      <vt:lpstr>1.9  Typical C++ Development Environment (Cont.)</vt:lpstr>
      <vt:lpstr>PowerPoint Presentation</vt:lpstr>
      <vt:lpstr>1.10  Test-Driving a C++ Application</vt:lpstr>
      <vt:lpstr>1.10  Test-Driving a C++ Application</vt:lpstr>
      <vt:lpstr>1.10.1 Compiling and Running an Application in Visual Studio 2015 for Windows</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1.10.2 Compiling and Running Using GNU C++ on Linux</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1.10.3 Compiling and Running with Xcode on Mac OS X</vt:lpstr>
      <vt:lpstr>1.10.3 Compiling and Running with Xcode on Mac OS X</vt:lpstr>
      <vt:lpstr>PowerPoint Presentation</vt:lpstr>
      <vt:lpstr>1.10.3 Compiling and Running with Xcode on Mac OS X</vt:lpstr>
      <vt:lpstr>1.10.3 Compiling and Running with Xcode on Mac OS X</vt:lpstr>
      <vt:lpstr>1.10.3 Compiling and Running with Xcode on Mac OS X</vt:lpstr>
      <vt:lpstr>PowerPoint Presentation</vt:lpstr>
      <vt:lpstr>1.10.3 Compiling and Running with Xcode on Mac OS X</vt:lpstr>
      <vt:lpstr>1.10.3 Compiling and Running with Xcode on Mac OS X</vt:lpstr>
      <vt:lpstr>1.10.3 Compiling and Running with Xcode on Mac OS X</vt:lpstr>
      <vt:lpstr>PowerPoint Presentation</vt:lpstr>
      <vt:lpstr>1.10.3 Compiling and Running with Xcode on Mac OS X</vt:lpstr>
      <vt:lpstr>1.10.3 Compiling and Running with Xcode on Mac OS X</vt:lpstr>
      <vt:lpstr>1.10.3 Compiling and Running with Xcode on Mac OS X</vt:lpstr>
      <vt:lpstr>PowerPoint Presentation</vt:lpstr>
      <vt:lpstr>1.10.3 Compiling and Running with Xcode on Mac OS X</vt:lpstr>
      <vt:lpstr>PowerPoint Presentation</vt:lpstr>
      <vt:lpstr>1.10.3 Compiling and Running with Xcode on Mac OS X</vt:lpstr>
      <vt:lpstr>PowerPoint Presentation</vt:lpstr>
      <vt:lpstr>1.10.3 Compiling and Running with Xcode on Mac OS X</vt:lpstr>
      <vt:lpstr>PowerPoint Presentation</vt:lpstr>
      <vt:lpstr>1.10.3 Compiling and Running with Xcode on Mac OS X</vt:lpstr>
      <vt:lpstr>1.11  Operating Systems</vt:lpstr>
      <vt:lpstr>1.11.1  Windows—A Proprietary Operating System</vt:lpstr>
      <vt:lpstr>1.11.1  Windows—A Proprietary Operating System (Cont.)</vt:lpstr>
      <vt:lpstr>1.11.2  Linux—An Open-Source Operating System</vt:lpstr>
      <vt:lpstr>1.11.2  Linux—An Open-Source Operating System (Cont.)</vt:lpstr>
      <vt:lpstr>1.11.2  Linux—An Open-Source Operating System (Cont.)</vt:lpstr>
      <vt:lpstr>1.11.3  Apple’s OS X; Apple’s iOS for iPhone ®, iPad® and iPod Touch ® Devices</vt:lpstr>
      <vt:lpstr>1.11.3  Apple’s OS X; Apple’s iOS for iPhone ®, iPad® and iPod Touch ® Devices (Cont.)</vt:lpstr>
      <vt:lpstr>1.11.3  Apple’s OS X; Apple’s iOS for iPhone ®, iPad® and iPod Touch ® Devices (Cont.)</vt:lpstr>
      <vt:lpstr>1.11.4  Google’s Android</vt:lpstr>
      <vt:lpstr>1.12  The Internet and the World Wide Web</vt:lpstr>
      <vt:lpstr>1.12  The Internet and the World Wide Web</vt:lpstr>
      <vt:lpstr>1.12  The Internet and the World Wide Web</vt:lpstr>
      <vt:lpstr>1.12  The Internet and the World Wide Web </vt:lpstr>
      <vt:lpstr>1.12  The Internet and the World Wide Web </vt:lpstr>
      <vt:lpstr>1.12  The Internet and the World Wide Web</vt:lpstr>
      <vt:lpstr>1.12  The Internet and the World Wide Web</vt:lpstr>
      <vt:lpstr>1.12  The Internet and the World Wide Web</vt:lpstr>
      <vt:lpstr>1.13  Some Key Software Development Terminology</vt:lpstr>
      <vt:lpstr>PowerPoint Presentation</vt:lpstr>
      <vt:lpstr>PowerPoint Presentation</vt:lpstr>
      <vt:lpstr>PowerPoint Presentation</vt:lpstr>
      <vt:lpstr>PowerPoint Presentation</vt:lpstr>
      <vt:lpstr>1.13  Some Key Software Development Terminology (Cont.)</vt:lpstr>
      <vt:lpstr>PowerPoint Presentation</vt:lpstr>
      <vt:lpstr>1.14  C++11 and C++14: The Latest C++ Versions</vt:lpstr>
      <vt:lpstr>1.14  C++11 and C++14: The Latest C++ Versions</vt:lpstr>
      <vt:lpstr>1.15 Boost C++ Libraries</vt:lpstr>
      <vt:lpstr>1.15 Boost C++ Libraries</vt:lpstr>
      <vt:lpstr>1.16  Keeping Up-to-Date with Information Technologies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C++</dc:title>
  <dc:creator>Abbey Deitel</dc:creator>
  <cp:lastModifiedBy>Leitert, Arne</cp:lastModifiedBy>
  <cp:revision>77</cp:revision>
  <dcterms:created xsi:type="dcterms:W3CDTF">2011-03-24T18:49:08Z</dcterms:created>
  <dcterms:modified xsi:type="dcterms:W3CDTF">2017-09-11T16:20:52Z</dcterms:modified>
</cp:coreProperties>
</file>