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6"/>
  </p:notesMasterIdLst>
  <p:handoutMasterIdLst>
    <p:handoutMasterId r:id="rId77"/>
  </p:handoutMasterIdLst>
  <p:sldIdLst>
    <p:sldId id="374" r:id="rId2"/>
    <p:sldId id="413" r:id="rId3"/>
    <p:sldId id="414" r:id="rId4"/>
    <p:sldId id="257" r:id="rId5"/>
    <p:sldId id="258" r:id="rId6"/>
    <p:sldId id="415" r:id="rId7"/>
    <p:sldId id="259" r:id="rId8"/>
    <p:sldId id="416" r:id="rId9"/>
    <p:sldId id="260" r:id="rId10"/>
    <p:sldId id="417" r:id="rId11"/>
    <p:sldId id="261" r:id="rId12"/>
    <p:sldId id="262" r:id="rId13"/>
    <p:sldId id="263" r:id="rId14"/>
    <p:sldId id="418" r:id="rId15"/>
    <p:sldId id="419" r:id="rId16"/>
    <p:sldId id="420" r:id="rId17"/>
    <p:sldId id="264" r:id="rId18"/>
    <p:sldId id="373" r:id="rId19"/>
    <p:sldId id="421" r:id="rId20"/>
    <p:sldId id="265" r:id="rId21"/>
    <p:sldId id="266" r:id="rId22"/>
    <p:sldId id="422" r:id="rId23"/>
    <p:sldId id="267" r:id="rId24"/>
    <p:sldId id="423" r:id="rId25"/>
    <p:sldId id="268" r:id="rId26"/>
    <p:sldId id="424" r:id="rId27"/>
    <p:sldId id="425" r:id="rId28"/>
    <p:sldId id="269" r:id="rId29"/>
    <p:sldId id="452" r:id="rId30"/>
    <p:sldId id="451" r:id="rId31"/>
    <p:sldId id="426" r:id="rId32"/>
    <p:sldId id="427" r:id="rId33"/>
    <p:sldId id="270" r:id="rId34"/>
    <p:sldId id="271" r:id="rId35"/>
    <p:sldId id="428" r:id="rId36"/>
    <p:sldId id="429" r:id="rId37"/>
    <p:sldId id="430" r:id="rId38"/>
    <p:sldId id="431" r:id="rId39"/>
    <p:sldId id="272" r:id="rId40"/>
    <p:sldId id="273" r:id="rId41"/>
    <p:sldId id="274" r:id="rId42"/>
    <p:sldId id="275" r:id="rId43"/>
    <p:sldId id="432" r:id="rId44"/>
    <p:sldId id="276" r:id="rId45"/>
    <p:sldId id="277" r:id="rId46"/>
    <p:sldId id="278" r:id="rId47"/>
    <p:sldId id="433" r:id="rId48"/>
    <p:sldId id="434" r:id="rId49"/>
    <p:sldId id="435" r:id="rId50"/>
    <p:sldId id="279" r:id="rId51"/>
    <p:sldId id="436" r:id="rId52"/>
    <p:sldId id="280" r:id="rId53"/>
    <p:sldId id="281" r:id="rId54"/>
    <p:sldId id="437" r:id="rId55"/>
    <p:sldId id="283" r:id="rId56"/>
    <p:sldId id="438" r:id="rId57"/>
    <p:sldId id="285" r:id="rId58"/>
    <p:sldId id="439" r:id="rId59"/>
    <p:sldId id="440" r:id="rId60"/>
    <p:sldId id="441" r:id="rId61"/>
    <p:sldId id="286" r:id="rId62"/>
    <p:sldId id="442" r:id="rId63"/>
    <p:sldId id="443" r:id="rId64"/>
    <p:sldId id="444" r:id="rId65"/>
    <p:sldId id="287" r:id="rId66"/>
    <p:sldId id="288" r:id="rId67"/>
    <p:sldId id="445" r:id="rId68"/>
    <p:sldId id="446" r:id="rId69"/>
    <p:sldId id="447" r:id="rId70"/>
    <p:sldId id="289" r:id="rId71"/>
    <p:sldId id="448" r:id="rId72"/>
    <p:sldId id="290" r:id="rId73"/>
    <p:sldId id="449" r:id="rId74"/>
    <p:sldId id="45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4660"/>
  </p:normalViewPr>
  <p:slideViewPr>
    <p:cSldViewPr>
      <p:cViewPr varScale="1">
        <p:scale>
          <a:sx n="105" d="100"/>
          <a:sy n="105" d="100"/>
        </p:scale>
        <p:origin x="129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C2988-252F-422E-876B-32E9B10F9CE4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993C9-B1B7-4D64-8C38-EE075CB3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40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78684-E2B4-4F2D-A495-0B4F22E426E9}" type="datetimeFigureOut">
              <a:rPr lang="en-US"/>
              <a:pPr>
                <a:defRPr/>
              </a:pPr>
              <a:t>9/28/2016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419A6D-4F73-46DC-9403-76F1038C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19A6D-4F73-46DC-9403-76F1038C1CD6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448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2BA67D-A0C6-4955-81EC-97A72B04346F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5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352DC3-FEC2-4EE8-8C0D-604FE65A814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0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FF216B-85F9-45A9-BA02-10A109FD3C3D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DD626-6EEE-4C3E-8A4D-BD4A3955CBF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625BB88-F03A-449C-B0F9-FBF5E34EC129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12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7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0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BEC80-2891-43BF-8CC2-DD5F5EAD6BB8}" type="slidenum">
              <a:rPr lang="en-US" altLang="en-US"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9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C05C8-62CB-48E0-B17A-D2EBE14941A9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16BDB3-F099-40F4-AFA6-269627F84624}" type="slidenum">
              <a:rPr lang="en-US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993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41E03-B023-404D-B827-60030016EFB0}" type="slidenum">
              <a:rPr lang="en-US" altLang="en-US"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66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A59844-3921-4ED0-A651-659E24756F07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0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DE8273-DB51-453C-83B3-7E60744400AB}" type="slidenum">
              <a:rPr lang="en-US" altLang="en-US">
                <a:latin typeface="Calibri" panose="020F0502020204030204" pitchFamily="34" charset="0"/>
              </a:rPr>
              <a:pPr eaLnBrk="1" hangingPunct="1"/>
              <a:t>41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49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69EA19-D683-498B-8F4E-3792614C36F9}" type="slidenum">
              <a:rPr lang="en-US" altLang="en-US">
                <a:latin typeface="Calibri" panose="020F0502020204030204" pitchFamily="34" charset="0"/>
              </a:rPr>
              <a:pPr eaLnBrk="1" hangingPunct="1"/>
              <a:t>42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95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1A97E4-8D52-4543-9EE6-035F058C4588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87E9B-80E3-4F17-90F3-0F8D56302EE5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1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A65D-D58A-4BF2-947A-D0B8A3840536}" type="slidenum">
              <a:rPr lang="en-US" altLang="en-US">
                <a:latin typeface="Calibri" panose="020F0502020204030204" pitchFamily="34" charset="0"/>
              </a:rPr>
              <a:pPr eaLnBrk="1" hangingPunct="1"/>
              <a:t>46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49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DD8B40-C14F-451B-942A-774F13F6F76A}" type="slidenum">
              <a:rPr lang="en-US" altLang="en-US"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CB4BD-CB81-43F7-95C0-8EAB463CFDFA}" type="slidenum">
              <a:rPr lang="en-US" altLang="en-US">
                <a:latin typeface="Calibri" panose="020F0502020204030204" pitchFamily="34" charset="0"/>
              </a:rPr>
              <a:pPr eaLnBrk="1" hangingPunct="1"/>
              <a:t>52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04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C66E8-5362-4B50-90DF-60E64CBCEE44}" type="slidenum">
              <a:rPr lang="en-US" altLang="en-US">
                <a:latin typeface="Calibri" panose="020F0502020204030204" pitchFamily="34" charset="0"/>
              </a:rPr>
              <a:pPr eaLnBrk="1" hangingPunct="1"/>
              <a:t>53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49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9FF96C7-98A2-43B6-8816-05F31217E03B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8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23C37-D953-4C16-8E8F-E355CF41D773}" type="slidenum">
              <a:rPr lang="en-US" altLang="en-US">
                <a:latin typeface="Calibri" panose="020F0502020204030204" pitchFamily="34" charset="0"/>
              </a:rPr>
              <a:pPr eaLnBrk="1" hangingPunct="1"/>
              <a:t>55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94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FD27E5-9F45-4B38-BB22-A1A1D0093A9C}" type="slidenum">
              <a:rPr lang="en-US" altLang="en-US">
                <a:latin typeface="Calibri" panose="020F0502020204030204" pitchFamily="34" charset="0"/>
              </a:rPr>
              <a:pPr eaLnBrk="1" hangingPunct="1"/>
              <a:t>57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6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59F053-59BA-48BF-AF65-AD3478594429}" type="slidenum">
              <a:rPr lang="en-US" altLang="en-US">
                <a:latin typeface="Calibri" panose="020F0502020204030204" pitchFamily="34" charset="0"/>
              </a:rPr>
              <a:pPr eaLnBrk="1" hangingPunct="1"/>
              <a:t>61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2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DFD28-A0D7-478E-8028-94D5EEEE6DEE}" type="slidenum">
              <a:rPr lang="en-US" altLang="en-US">
                <a:latin typeface="Calibri" panose="020F0502020204030204" pitchFamily="34" charset="0"/>
              </a:rPr>
              <a:pPr eaLnBrk="1" hangingPunct="1"/>
              <a:t>65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6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D4EE1F-ABEC-43A6-8713-94170E930242}" type="slidenum">
              <a:rPr lang="en-US" altLang="en-US">
                <a:latin typeface="Calibri" panose="020F0502020204030204" pitchFamily="34" charset="0"/>
              </a:rPr>
              <a:pPr eaLnBrk="1" hangingPunct="1"/>
              <a:t>66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32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E0D14-9FEC-4E2A-B1EF-369427F54094}" type="slidenum">
              <a:rPr lang="en-US" altLang="en-US">
                <a:latin typeface="Calibri" panose="020F0502020204030204" pitchFamily="34" charset="0"/>
              </a:rPr>
              <a:pPr eaLnBrk="1" hangingPunct="1"/>
              <a:t>70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587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73D97-C2C9-4321-84AE-93CC5CAB1391}" type="slidenum">
              <a:rPr lang="en-US" altLang="en-US">
                <a:latin typeface="Calibri" panose="020F0502020204030204" pitchFamily="34" charset="0"/>
              </a:rPr>
              <a:pPr eaLnBrk="1" hangingPunct="1"/>
              <a:t>72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1DCC1A-1A13-4C72-8BBB-491314F80B68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54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3D28CE-821A-418A-B6D6-9DFA50B6AC4A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6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8446146-D772-4A30-A826-F4F5744DAF91}" type="slidenum">
              <a:rPr lang="en-US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9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90657-E5D5-4E95-A799-FDAA8CCCC65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58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89ACB3-7E20-44C1-B775-5D867A67A2BC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9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15EBB-050A-4E94-9496-8E064554EAE8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9B69CC-4F3A-4D4A-A811-CB31BD1B61AD}" type="datetime1">
              <a:rPr lang="en-US" smtClean="0"/>
              <a:t>9/28/2016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6DA6D6-5F66-4BC0-B347-D27D36238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371C-9A11-4BCE-8E6C-784ECDF2F81C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5596E-4385-4C65-998B-32F08F60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90DE-5049-40C4-ADD4-B527981B0570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FC722-98AA-4DF7-91D5-57AE5F35DF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681-D0D9-4FEB-A022-65B0F897C76B}" type="datetime1">
              <a:rPr lang="en-US" smtClean="0"/>
              <a:t>9/28/2016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2225F-1941-475A-B25B-8287D0113B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4F1AA5-6C42-43E3-A481-625C7A0AA468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8978-2064-4FF3-9D02-93AD85FAC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68DB869-2114-4329-9124-23F3665AAFFB}" type="datetime1">
              <a:rPr lang="en-US" smtClean="0"/>
              <a:t>9/28/2016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60-82A8-47EE-A3F7-5A886CFF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6C68FA-CB28-4536-AC0B-6A51FBB7C823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0D17-5DC0-496D-ADC0-D35303878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0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17737A-EED8-45EE-82CE-967F8E514A61}" type="datetime1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72E8-497C-46F4-B94D-E2E4A2326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69D003-D2AC-45C6-8138-24AD741BD8B6}" type="datetime1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E0FB-5DC0-4F42-93E1-9CC6E631C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BEF6-1389-4C1A-A089-4825725A08F9}" type="datetime1">
              <a:rPr lang="en-US" smtClean="0"/>
              <a:t>9/28/2016</a:t>
            </a:fld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3CFE-0FEC-453E-B2B9-DDC577D102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99656-0BDB-40DB-8779-8202436CA7D5}" type="datetime1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FAA70-7669-48E5-B960-4A124E42A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02294D-9B37-4156-93DC-AE86B51874B5}" type="datetime1">
              <a:rPr lang="en-US" smtClean="0"/>
              <a:t>9/28/2016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9F6-49B3-42EC-94B0-25331031B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4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C425E2-CF38-40E3-92D8-EC3C92BBEB8F}" type="datetime1">
              <a:rPr lang="en-US" smtClean="0"/>
              <a:t>9/28/2016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4E48E014-6D64-4E50-BAE7-9350E43B7E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408738"/>
            <a:ext cx="34544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5" r:id="rId7"/>
    <p:sldLayoutId id="2147483765" r:id="rId8"/>
    <p:sldLayoutId id="2147483766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 to C++ Programming, </a:t>
            </a:r>
            <a:r>
              <a:rPr lang="en-US" dirty="0" err="1" smtClean="0"/>
              <a:t>Input/Output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smtClean="0"/>
              <a:t>2 of</a:t>
            </a:r>
            <a:r>
              <a:rPr lang="en-US" dirty="0"/>
              <a:t> </a:t>
            </a:r>
            <a:r>
              <a:rPr lang="en-US" smtClean="0"/>
              <a:t>C</a:t>
            </a:r>
            <a:r>
              <a:rPr lang="en-US" dirty="0" smtClean="0"/>
              <a:t>++ How to Program, 10/e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7154"/>
            <a:ext cx="9144000" cy="2882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44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use blank lines,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space characters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tab characters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“tabs”) to make programs easier to read.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Together, these characters are known as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white space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are normally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ignored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by the compiler.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part of every C++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parentheses after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 that </a:t>
            </a:r>
            <a:r>
              <a:rPr lang="en-US" alt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program building block called a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function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programs typically consist of one or more functions and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Exactly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 in every program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named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programs begin executing at function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even if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en-US" sz="23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first function defined 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“returns” an integer (whole number)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0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keyword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word in code that is reserved by C++ for a specific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now, simply include the keyword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each of your programs.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left brace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begin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body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every function.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corresponding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right brace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must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end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each function’s body.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statement instructs the computer to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perform an action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Together, the quotation marks and the characters between them are called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character string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 literal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refer to characters between double quotation marks simply as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strings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White-space characters in strings are not ignored by the compiler.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C++ statements end with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semicolon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), also known as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statement terminator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Preprocessing directives (like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do not end with a semicolon.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91" y="857250"/>
            <a:ext cx="754022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65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0479"/>
            <a:ext cx="9144000" cy="3017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1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3582"/>
            <a:ext cx="9144000" cy="2889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8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Typically, output and input in C++ are accomplished with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streams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executes, it sends a stream of characters to the </a:t>
            </a:r>
            <a:r>
              <a:rPr lang="en-US" altLang="en-US" sz="23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standard output stream object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—which is normally “connected”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before 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required when we use names that we’ve brought into the program by the preprocessing directive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notation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specifies that we are using a name, in this case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that belongs to “namespace”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names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(the standard input stream) and </a:t>
            </a:r>
            <a:r>
              <a:rPr lang="en-US" alt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(the standard error stream) also belong to namespace 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context of an output statement, the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is referred to as the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insertion operator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value to the operator’s right, the right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operand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is inserted in the output stream.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characters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printed on the screen.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backslash (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is called an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escape character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 indicates that a “special” character is to be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backslash is encountered in a string of characters, the next character is combined with the backslash to form an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escape sequence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escape sequence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means 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newline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Causes the </a:t>
            </a:r>
            <a:r>
              <a:rPr lang="en-US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cursor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move to the beginning of the next line on the screen.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857250"/>
            <a:ext cx="890468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5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16" y="857250"/>
            <a:ext cx="66067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46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altLang="en-US" sz="2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used at the end of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value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the program has </a:t>
            </a:r>
            <a:r>
              <a:rPr lang="en-US" altLang="en-US" sz="28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terminated successfully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According to the C++ standard, if program execution reaches the end of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without encountering a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statement, it’s assumed that the program terminated successfully—exactly as when the last statement in main is a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with the value </a:t>
            </a:r>
            <a:r>
              <a:rPr lang="en-US" alt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28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Modifying Our First C++ Program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C++!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can be printed several ways.</a:t>
            </a:r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085"/>
            <a:ext cx="9144000" cy="398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64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2.3  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Modifying Our First C++ Program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single statement can print multiple lines by using newline characters.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time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(newline) escape sequence is encountered in the output stream, the screen cursor is positioned to the beginning of the next line.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get a blank line in your output, place two newline characters back to back.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441"/>
            <a:ext cx="9144000" cy="4377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next program obtains two integers typed by a user at the keyboard, computes their sum and outputs the result using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 2.5 shows the program and sample inputs and outputs. </a:t>
            </a:r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857250"/>
            <a:ext cx="78771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016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769"/>
            <a:ext cx="9144000" cy="217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196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Declarations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introduce identifiers into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identifiers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the names of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variables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variable is a location in the computer’s memory where a value can be stored for use by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data of type </a:t>
            </a:r>
            <a:r>
              <a:rPr lang="en-US" altLang="en-US" sz="2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meaning that these variables will hold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integers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(whole numbers such as 7, –11, 0 and 31914).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8–10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initialize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each variable to 0 by placing a value in braces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immediately following the variable’s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Known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as list 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ntroduced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in C++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Previously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these declarations would have been written as: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number1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number2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0</a:t>
            </a: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5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1613"/>
            <a:ext cx="9144000" cy="3913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9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 variables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 declared with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type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before they can be used in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more than one name is declared in a declaration (as shown here), the names are separated by commas (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); this is referred to as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comma-separated list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8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079"/>
            <a:ext cx="9144000" cy="255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84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510"/>
            <a:ext cx="9144000" cy="25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63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Data type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for specifying real numbers, and data type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 specifying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character data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Real numbers are numbers with decimal points, such as 3.4, 0.0 and –11.19.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variable may hold only a single lowercase letter, a single uppercase letter, a single digit or a single special character (e.g.,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Types such as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called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fundamental types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Fundamental-type names are keywords and therefore </a:t>
            </a:r>
            <a:r>
              <a:rPr lang="en-US" altLang="en-US" sz="25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appear in all lowercase letters.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Appendix C contains the complete list of fundamental types.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variable name is any valid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identifier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that is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 keyword.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 identifier is a series of characters consisting of letters, digits and underscores ( _ ) that does not begin with a digit.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is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case sensitive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—uppercase and lowercase letters are different, so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identifiers.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9144000" cy="290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33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85"/>
            <a:ext cx="9144000" cy="291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043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204"/>
            <a:ext cx="9144000" cy="2083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39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701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Declarations of variables can be placed almost anywhere in a program, but they must appear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their corresponding variables are used in the program.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2.1  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We now introduce C++ programming, which facilitates a disciplined approach to program development.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Most of the C++ programs you’ll study in this book process data and display results.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prompt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it directs the user to take a specific action.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uses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input stream object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(of namespace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extraction operator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to obtain a value from the keyboard.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the stream extraction operator with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takes character input from the standard input stream, which is usually the keyboard.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the computer executes an input statement that places a value in an </a:t>
            </a:r>
            <a:r>
              <a:rPr lang="en-US" alt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variable, it waits for the user to enter a value for variable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user responds by typing the number (as characters) then pressing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Enter 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key (sometimes called the </a:t>
            </a:r>
            <a:r>
              <a:rPr lang="en-US" altLang="en-US" sz="2400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Return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key) to send the characters to the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computer converts the character representation of the number to an integer and assigns (i.e., copies) this number (or </a:t>
            </a:r>
            <a:r>
              <a:rPr lang="en-US" altLang="en-US" sz="24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to the variable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subsequent references to </a:t>
            </a:r>
            <a:r>
              <a:rPr lang="en-US" alt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this program will use this same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Pressing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also causes the cursor to move to the beginning of the next line on the screen. </a:t>
            </a:r>
            <a:endParaRPr lang="en-US" altLang="en-US" sz="2400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this program, an assignment statement adds the values of variables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assigns the result to variable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using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assignment operator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calculations are performed in assignment statements.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and the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operator are 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binary operators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because each has two operands.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798"/>
            <a:ext cx="9144000" cy="24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89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so-called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stream manipulator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name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an abbreviation for “end line” and belongs to namespace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stream manipulator outputs a newline, then “flushes the output buffer.”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simply means that, on some systems where outputs accumulate in the machine until there are enough to “make it worthwhile” to display them on the screen, 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forces any accumulated outputs to be displayed at that moment.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can be important when the outputs are prompting the user for an action, such as entering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2.4  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Using multiple stream insertion operators 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in a single statement is referred to as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concatenating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chaining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cascading stream insertion operations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Calculations can also be performed in output statements.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2.5  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Variable names such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actually correspond to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locations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the computer’s memory.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Every variable has a name, a type, a size and a value.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value is placed in a memory location, the value overwrites the previous value in that location; thus, placing a new value into a memory location is said to be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destructive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When a value is read out of a </a:t>
            </a:r>
            <a:r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</a:rPr>
              <a:t>memory </a:t>
            </a:r>
            <a:r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</a:rPr>
              <a:t>location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the process is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nondestructive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914400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009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8"/>
            <a:ext cx="91440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4405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466"/>
            <a:ext cx="9144000" cy="321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60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Simple program that prints a line of text (Fig. 2.1).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Most programs perform arithmetic calculations.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2.9 summarizes the C++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arithmetic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asterisk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indicates multiplication.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percent sign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the remainder operator.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Yields the remainder after integer division.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be used only with integer operands.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arithmetic operators are all binary operators.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Integer division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(i.e., where both the numerator and the denominator are integers) yields an integer quotient.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Any fractional part in integer division is discarded (i.e., </a:t>
            </a:r>
            <a:r>
              <a:rPr lang="en-US" altLang="en-US" sz="21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truncated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)—no rounding occurs.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410"/>
            <a:ext cx="9144000" cy="411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09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Arithmetic expressions in C++ must be entered into the computer in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straight-line form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Expressions such as “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divided by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” must be written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so that all constants, variables and operators appear in a straight line.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Parentheses are used in C++ expressions in the same manner as in algebraic expressions.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For example, to multiply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times the quantity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we write 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* ( b + c )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C++ applies the operators in arithmetic expressions in a precise sequence determined by the following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rules of operator precedence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which are generally the same as those followed in algebra.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3" y="857250"/>
            <a:ext cx="886896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1066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There is no arithmetic operator for exponentiation in C++, so </a:t>
            </a:r>
            <a:r>
              <a:rPr lang="en-US" alt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represented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2.11 illustrates the order in which the operators in a second-degree polynomial are applied.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As in algebra, it’s acceptable to place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redundant parentheses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an expression to make the expression clearer.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1" y="857250"/>
            <a:ext cx="68151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59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allows a program to take alternative action based on whether a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condition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true or false.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is true, the statement in the body of the 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is executed.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is false, the body statement is not executed.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Conditions in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can be formed by using the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equality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relational operators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(Fig. 2.12).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relational operators all have the same level of precedence and associate left to right.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equality operators both have the same level of precedence, which is lower than that of the relational operators, and associate left to right.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3"/>
            <a:ext cx="9144000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338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857250"/>
            <a:ext cx="87689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0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929"/>
            <a:ext cx="9144000" cy="4198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97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838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Fig. 2.12 uses six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to compare two numbers input by the user.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If the condition in any of these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statements is satisfied, the output statement associated with that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executes.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2.13 shows the program and the input/output dialogs of three sample executions.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6" y="857250"/>
            <a:ext cx="75592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59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4" y="857250"/>
            <a:ext cx="783669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9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" y="857250"/>
            <a:ext cx="84891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009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500" dirty="0" smtClean="0">
                <a:solidFill>
                  <a:srgbClr val="0000FF"/>
                </a:solidFill>
                <a:latin typeface="Cambria" panose="02040503050406030204" pitchFamily="18" charset="0"/>
              </a:rPr>
              <a:t> declarations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eliminate the need to repeat the 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prefix.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Can write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respectively, in the remainder of the program.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Many programmers prefer to use the declaration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19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	which enables a program to use all the names in any standard C++ header file (such as 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that a program might include.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 in the book, we’ll use the preceding declaration in our programs.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 in Fig. 2.13 has a single statement in its body and each body statement is indented.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statement’s body is enclosed in a pair of braces,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creating what’s called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compound statement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that may contain multiple statements.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775"/>
            <a:ext cx="9144000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00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54"/>
            <a:ext cx="9144000" cy="372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2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57"/>
            <a:ext cx="9144000" cy="496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4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indicates that the remainder of each line is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comment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insert comments to document your programs and to help other people read and understand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Comments are ignored by the C++ compiler and do not cause any machine-language object code to be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comment beginning with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called 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single-line comment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because it terminates at the end of the current line.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You also may use comments containing one or more lines enclosed in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/*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*/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Statements may be split over several lines and may be spaced according to your preferences.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It’s a syntax error to split identifiers, strings (such as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and constants (such as the number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 over several lines.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844"/>
            <a:ext cx="9144000" cy="4023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6815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2.7  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2.14 shows the precedence and associativity of the operators introduced in this chapter.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operators are shown top to bottom in decreasing order of precedence.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All these operators, with the exception of the assignment operator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associate from left to right.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960"/>
            <a:ext cx="9144000" cy="445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078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" y="857250"/>
            <a:ext cx="87582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391"/>
            <a:ext cx="9144000" cy="21312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88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preprocessing directive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a message to the C++ preprocessor.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Lines that begin with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are processed by the preprocessor before the program is compiled.</a:t>
            </a:r>
          </a:p>
          <a:p>
            <a:pPr eaLnBrk="1" hangingPunct="1"/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notifies the preprocessor to include in the program the contents of the </a:t>
            </a:r>
            <a:r>
              <a:rPr lang="en-US" altLang="en-US" dirty="0" smtClean="0">
                <a:solidFill>
                  <a:srgbClr val="0000FF"/>
                </a:solidFill>
                <a:latin typeface="Cambria" panose="02040503050406030204" pitchFamily="18" charset="0"/>
              </a:rPr>
              <a:t>input/output stream header file 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/>
            <a:r>
              <a:rPr lang="en-US" alt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header is a file containing information used by the compiler when compiling any program that outputs data to the screen or inputs data from the keyboard using C++-style stream input/output.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291</TotalTime>
  <Words>2605</Words>
  <Application>Microsoft Office PowerPoint</Application>
  <PresentationFormat>On-screen Show (4:3)</PresentationFormat>
  <Paragraphs>246</Paragraphs>
  <Slides>74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C++ Programming, Input/Output and Operators</vt:lpstr>
      <vt:lpstr>PowerPoint Presentation</vt:lpstr>
      <vt:lpstr>PowerPoint Presentation</vt:lpstr>
      <vt:lpstr>2.1  Introduction</vt:lpstr>
      <vt:lpstr>2.2  First Program in C++: Printing a Line of Text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PowerPoint Presentation</vt:lpstr>
      <vt:lpstr>2.2  First Program in C++: Printing a Line of Text (cont.)</vt:lpstr>
      <vt:lpstr>2.2  First Program in C++: Printing a Line of Text (cont.)</vt:lpstr>
      <vt:lpstr>2.2  First Program in C++: Printing a Line of Text (cont.)</vt:lpstr>
      <vt:lpstr>PowerPoint Presentation</vt:lpstr>
      <vt:lpstr>PowerPoint Presentation</vt:lpstr>
      <vt:lpstr>PowerPoint Presentation</vt:lpstr>
      <vt:lpstr>2.2  First Program in C++: Printing a Line of Text (cont.)</vt:lpstr>
      <vt:lpstr>2.2  First Program in C++: Printing a Line of Text (cont.)</vt:lpstr>
      <vt:lpstr>PowerPoint Presentation</vt:lpstr>
      <vt:lpstr>2.2  First Program in C++: Printing a Line of Text (cont.)</vt:lpstr>
      <vt:lpstr>2.3  Modifying Our First C++ Program</vt:lpstr>
      <vt:lpstr>PowerPoint Presentation</vt:lpstr>
      <vt:lpstr>2.3  Modifying Our First C++ Program (cont.)</vt:lpstr>
      <vt:lpstr>PowerPoint Presentation</vt:lpstr>
      <vt:lpstr>2.4  Another C++ Program: Adding Integers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2.4  Another C++ Program: Adding Integers (cont.)</vt:lpstr>
      <vt:lpstr>2.4  Another C++ Program: Adding Integers (cont.)</vt:lpstr>
      <vt:lpstr>2.5  Memory Concepts</vt:lpstr>
      <vt:lpstr>PowerPoint Presentation</vt:lpstr>
      <vt:lpstr>PowerPoint Presentation</vt:lpstr>
      <vt:lpstr>PowerPoint Presentation</vt:lpstr>
      <vt:lpstr>2.6  Arithmetic</vt:lpstr>
      <vt:lpstr>PowerPoint Presentation</vt:lpstr>
      <vt:lpstr>2.6  Arithmetic (cont.)</vt:lpstr>
      <vt:lpstr>2.6  Arithmetic (cont.)</vt:lpstr>
      <vt:lpstr>PowerPoint Presentation</vt:lpstr>
      <vt:lpstr>2.6  Arithmetic (cont.)</vt:lpstr>
      <vt:lpstr>PowerPoint Presentation</vt:lpstr>
      <vt:lpstr>2.7  Decision Making: Equality and Relational Operators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2.7  Decision Making: Equality and Relational Operators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</dc:title>
  <dc:creator>Windows User</dc:creator>
  <cp:lastModifiedBy>Christos GraikosC</cp:lastModifiedBy>
  <cp:revision>35</cp:revision>
  <dcterms:created xsi:type="dcterms:W3CDTF">2009-08-24T19:56:30Z</dcterms:created>
  <dcterms:modified xsi:type="dcterms:W3CDTF">2016-09-28T17:03:47Z</dcterms:modified>
</cp:coreProperties>
</file>