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notesMasterIdLst>
    <p:notesMasterId r:id="rId140"/>
  </p:notesMasterIdLst>
  <p:handoutMasterIdLst>
    <p:handoutMasterId r:id="rId141"/>
  </p:handoutMasterIdLst>
  <p:sldIdLst>
    <p:sldId id="256" r:id="rId2"/>
    <p:sldId id="514" r:id="rId3"/>
    <p:sldId id="515" r:id="rId4"/>
    <p:sldId id="516" r:id="rId5"/>
    <p:sldId id="257" r:id="rId6"/>
    <p:sldId id="583" r:id="rId7"/>
    <p:sldId id="258" r:id="rId8"/>
    <p:sldId id="440" r:id="rId9"/>
    <p:sldId id="517" r:id="rId10"/>
    <p:sldId id="518" r:id="rId11"/>
    <p:sldId id="259" r:id="rId12"/>
    <p:sldId id="519" r:id="rId13"/>
    <p:sldId id="520" r:id="rId14"/>
    <p:sldId id="521" r:id="rId15"/>
    <p:sldId id="522" r:id="rId16"/>
    <p:sldId id="441" r:id="rId17"/>
    <p:sldId id="523" r:id="rId18"/>
    <p:sldId id="260" r:id="rId19"/>
    <p:sldId id="261" r:id="rId20"/>
    <p:sldId id="524" r:id="rId21"/>
    <p:sldId id="263" r:id="rId22"/>
    <p:sldId id="264" r:id="rId23"/>
    <p:sldId id="525" r:id="rId24"/>
    <p:sldId id="526" r:id="rId25"/>
    <p:sldId id="265" r:id="rId26"/>
    <p:sldId id="527" r:id="rId27"/>
    <p:sldId id="266" r:id="rId28"/>
    <p:sldId id="528" r:id="rId29"/>
    <p:sldId id="267" r:id="rId30"/>
    <p:sldId id="529" r:id="rId31"/>
    <p:sldId id="530" r:id="rId32"/>
    <p:sldId id="268" r:id="rId33"/>
    <p:sldId id="531" r:id="rId34"/>
    <p:sldId id="532" r:id="rId35"/>
    <p:sldId id="533" r:id="rId36"/>
    <p:sldId id="269" r:id="rId37"/>
    <p:sldId id="534" r:id="rId38"/>
    <p:sldId id="584" r:id="rId39"/>
    <p:sldId id="272" r:id="rId40"/>
    <p:sldId id="273" r:id="rId41"/>
    <p:sldId id="271" r:id="rId42"/>
    <p:sldId id="535" r:id="rId43"/>
    <p:sldId id="586" r:id="rId44"/>
    <p:sldId id="587" r:id="rId45"/>
    <p:sldId id="585" r:id="rId46"/>
    <p:sldId id="536" r:id="rId47"/>
    <p:sldId id="588" r:id="rId48"/>
    <p:sldId id="589" r:id="rId49"/>
    <p:sldId id="537" r:id="rId50"/>
    <p:sldId id="590" r:id="rId51"/>
    <p:sldId id="538" r:id="rId52"/>
    <p:sldId id="591" r:id="rId53"/>
    <p:sldId id="592" r:id="rId54"/>
    <p:sldId id="593" r:id="rId55"/>
    <p:sldId id="594" r:id="rId56"/>
    <p:sldId id="595" r:id="rId57"/>
    <p:sldId id="596" r:id="rId58"/>
    <p:sldId id="539" r:id="rId59"/>
    <p:sldId id="540" r:id="rId60"/>
    <p:sldId id="541" r:id="rId61"/>
    <p:sldId id="542" r:id="rId62"/>
    <p:sldId id="543" r:id="rId63"/>
    <p:sldId id="597" r:id="rId64"/>
    <p:sldId id="599" r:id="rId65"/>
    <p:sldId id="600" r:id="rId66"/>
    <p:sldId id="544" r:id="rId67"/>
    <p:sldId id="545" r:id="rId68"/>
    <p:sldId id="601" r:id="rId69"/>
    <p:sldId id="609" r:id="rId70"/>
    <p:sldId id="602" r:id="rId71"/>
    <p:sldId id="610" r:id="rId72"/>
    <p:sldId id="603" r:id="rId73"/>
    <p:sldId id="611" r:id="rId74"/>
    <p:sldId id="604" r:id="rId75"/>
    <p:sldId id="605" r:id="rId76"/>
    <p:sldId id="606" r:id="rId77"/>
    <p:sldId id="607" r:id="rId78"/>
    <p:sldId id="608" r:id="rId79"/>
    <p:sldId id="612" r:id="rId80"/>
    <p:sldId id="274" r:id="rId81"/>
    <p:sldId id="548" r:id="rId82"/>
    <p:sldId id="275" r:id="rId83"/>
    <p:sldId id="546" r:id="rId84"/>
    <p:sldId id="276" r:id="rId85"/>
    <p:sldId id="549" r:id="rId86"/>
    <p:sldId id="550" r:id="rId87"/>
    <p:sldId id="551" r:id="rId88"/>
    <p:sldId id="552" r:id="rId89"/>
    <p:sldId id="553" r:id="rId90"/>
    <p:sldId id="278" r:id="rId91"/>
    <p:sldId id="613" r:id="rId92"/>
    <p:sldId id="554" r:id="rId93"/>
    <p:sldId id="279" r:id="rId94"/>
    <p:sldId id="280" r:id="rId95"/>
    <p:sldId id="555" r:id="rId96"/>
    <p:sldId id="281" r:id="rId97"/>
    <p:sldId id="556" r:id="rId98"/>
    <p:sldId id="283" r:id="rId99"/>
    <p:sldId id="557" r:id="rId100"/>
    <p:sldId id="558" r:id="rId101"/>
    <p:sldId id="559" r:id="rId102"/>
    <p:sldId id="614" r:id="rId103"/>
    <p:sldId id="286" r:id="rId104"/>
    <p:sldId id="560" r:id="rId105"/>
    <p:sldId id="561" r:id="rId106"/>
    <p:sldId id="287" r:id="rId107"/>
    <p:sldId id="562" r:id="rId108"/>
    <p:sldId id="563" r:id="rId109"/>
    <p:sldId id="564" r:id="rId110"/>
    <p:sldId id="288" r:id="rId111"/>
    <p:sldId id="289" r:id="rId112"/>
    <p:sldId id="290" r:id="rId113"/>
    <p:sldId id="565" r:id="rId114"/>
    <p:sldId id="291" r:id="rId115"/>
    <p:sldId id="566" r:id="rId116"/>
    <p:sldId id="567" r:id="rId117"/>
    <p:sldId id="568" r:id="rId118"/>
    <p:sldId id="292" r:id="rId119"/>
    <p:sldId id="569" r:id="rId120"/>
    <p:sldId id="293" r:id="rId121"/>
    <p:sldId id="570" r:id="rId122"/>
    <p:sldId id="571" r:id="rId123"/>
    <p:sldId id="450" r:id="rId124"/>
    <p:sldId id="572" r:id="rId125"/>
    <p:sldId id="295" r:id="rId126"/>
    <p:sldId id="296" r:id="rId127"/>
    <p:sldId id="573" r:id="rId128"/>
    <p:sldId id="574" r:id="rId129"/>
    <p:sldId id="575" r:id="rId130"/>
    <p:sldId id="297" r:id="rId131"/>
    <p:sldId id="576" r:id="rId132"/>
    <p:sldId id="577" r:id="rId133"/>
    <p:sldId id="298" r:id="rId134"/>
    <p:sldId id="578" r:id="rId135"/>
    <p:sldId id="579" r:id="rId136"/>
    <p:sldId id="580" r:id="rId137"/>
    <p:sldId id="581" r:id="rId138"/>
    <p:sldId id="582" r:id="rId13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6808" autoAdjust="0"/>
    <p:restoredTop sz="94660"/>
  </p:normalViewPr>
  <p:slideViewPr>
    <p:cSldViewPr>
      <p:cViewPr varScale="1">
        <p:scale>
          <a:sx n="105" d="100"/>
          <a:sy n="105" d="100"/>
        </p:scale>
        <p:origin x="672"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notesMaster" Target="notesMasters/notesMaster1.xml"/><Relationship Id="rId14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dirty="0">
                <a:latin typeface="Arial" charset="0"/>
                <a:cs typeface="Arial" charset="0"/>
              </a:defRPr>
            </a:lvl1pPr>
          </a:lstStyle>
          <a:p>
            <a:pPr>
              <a:defRPr/>
            </a:pPr>
            <a:endParaRPr lang="en-US" dirty="0">
              <a:latin typeface="Calibri" panose="020F0502020204030204"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cs typeface="Arial" charset="0"/>
              </a:defRPr>
            </a:lvl1pPr>
          </a:lstStyle>
          <a:p>
            <a:pPr>
              <a:defRPr/>
            </a:pPr>
            <a:fld id="{4CFF6AB1-BBD3-4D95-BBC7-4295DC781FAA}" type="datetimeFigureOut">
              <a:rPr lang="en-US">
                <a:latin typeface="Calibri" panose="020F0502020204030204" pitchFamily="34" charset="0"/>
              </a:rPr>
              <a:pPr>
                <a:defRPr/>
              </a:pPr>
              <a:t>10/11/2016</a:t>
            </a:fld>
            <a:endParaRPr lang="en-US" dirty="0">
              <a:latin typeface="Calibri" panose="020F0502020204030204"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dirty="0">
                <a:latin typeface="Arial" charset="0"/>
                <a:cs typeface="Arial" charset="0"/>
              </a:defRPr>
            </a:lvl1pPr>
          </a:lstStyle>
          <a:p>
            <a:pPr>
              <a:defRPr/>
            </a:pPr>
            <a:endParaRPr lang="en-US" dirty="0">
              <a:latin typeface="Calibri" panose="020F0502020204030204"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AE51CA64-4CC8-4CF3-8877-6C85BDBDF959}" type="slidenum">
              <a:rPr lang="en-US" altLang="en-US">
                <a:latin typeface="Calibri" panose="020F0502020204030204" pitchFamily="34" charset="0"/>
              </a:rPr>
              <a:pPr/>
              <a:t>‹#›</a:t>
            </a:fld>
            <a:endParaRPr lang="en-US" altLang="en-US" dirty="0">
              <a:latin typeface="Calibri" panose="020F0502020204030204" pitchFamily="34" charset="0"/>
            </a:endParaRPr>
          </a:p>
        </p:txBody>
      </p:sp>
    </p:spTree>
    <p:extLst>
      <p:ext uri="{BB962C8B-B14F-4D97-AF65-F5344CB8AC3E}">
        <p14:creationId xmlns:p14="http://schemas.microsoft.com/office/powerpoint/2010/main" val="3318501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10ABD730-DE03-44E3-BA97-9CA28F31A039}" type="datetimeFigureOut">
              <a:rPr lang="en-US"/>
              <a:pPr>
                <a:defRPr/>
              </a:pPr>
              <a:t>10/11/2016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62CD90E1-F6BE-4BDC-A85A-06B9D5539EF6}" type="slidenum">
              <a:rPr lang="en-US" altLang="en-US" smtClean="0"/>
              <a:pPr/>
              <a:t>‹#›</a:t>
            </a:fld>
            <a:endParaRPr lang="en-US" altLang="en-US" dirty="0"/>
          </a:p>
        </p:txBody>
      </p:sp>
    </p:spTree>
    <p:extLst>
      <p:ext uri="{BB962C8B-B14F-4D97-AF65-F5344CB8AC3E}">
        <p14:creationId xmlns:p14="http://schemas.microsoft.com/office/powerpoint/2010/main" val="23371203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2CD90E1-F6BE-4BDC-A85A-06B9D5539EF6}" type="slidenum">
              <a:rPr lang="en-US" altLang="en-US" smtClean="0"/>
              <a:pPr/>
              <a:t>37</a:t>
            </a:fld>
            <a:endParaRPr lang="en-US" altLang="en-US" dirty="0"/>
          </a:p>
        </p:txBody>
      </p:sp>
    </p:spTree>
    <p:extLst>
      <p:ext uri="{BB962C8B-B14F-4D97-AF65-F5344CB8AC3E}">
        <p14:creationId xmlns:p14="http://schemas.microsoft.com/office/powerpoint/2010/main" val="1544283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2CD90E1-F6BE-4BDC-A85A-06B9D5539EF6}" type="slidenum">
              <a:rPr lang="en-US" altLang="en-US" smtClean="0"/>
              <a:pPr/>
              <a:t>98</a:t>
            </a:fld>
            <a:endParaRPr lang="en-US" altLang="en-US" dirty="0"/>
          </a:p>
        </p:txBody>
      </p:sp>
    </p:spTree>
    <p:extLst>
      <p:ext uri="{BB962C8B-B14F-4D97-AF65-F5344CB8AC3E}">
        <p14:creationId xmlns:p14="http://schemas.microsoft.com/office/powerpoint/2010/main" val="3321743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2CD90E1-F6BE-4BDC-A85A-06B9D5539EF6}" type="slidenum">
              <a:rPr lang="en-US" altLang="en-US" smtClean="0"/>
              <a:pPr/>
              <a:t>102</a:t>
            </a:fld>
            <a:endParaRPr lang="en-US" altLang="en-US" dirty="0"/>
          </a:p>
        </p:txBody>
      </p:sp>
    </p:spTree>
    <p:extLst>
      <p:ext uri="{BB962C8B-B14F-4D97-AF65-F5344CB8AC3E}">
        <p14:creationId xmlns:p14="http://schemas.microsoft.com/office/powerpoint/2010/main" val="19820309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Ob: Note that the count variable is declared at function rather than at block of statements scope</a:t>
            </a:r>
            <a:endParaRPr lang="en-US" dirty="0"/>
          </a:p>
        </p:txBody>
      </p:sp>
      <p:sp>
        <p:nvSpPr>
          <p:cNvPr id="4" name="Slide Number Placeholder 3"/>
          <p:cNvSpPr>
            <a:spLocks noGrp="1"/>
          </p:cNvSpPr>
          <p:nvPr>
            <p:ph type="sldNum" sz="quarter" idx="10"/>
          </p:nvPr>
        </p:nvSpPr>
        <p:spPr/>
        <p:txBody>
          <a:bodyPr/>
          <a:lstStyle/>
          <a:p>
            <a:fld id="{62CD90E1-F6BE-4BDC-A85A-06B9D5539EF6}" type="slidenum">
              <a:rPr lang="en-US" altLang="en-US" smtClean="0"/>
              <a:pPr/>
              <a:t>105</a:t>
            </a:fld>
            <a:endParaRPr lang="en-US" altLang="en-US" dirty="0"/>
          </a:p>
        </p:txBody>
      </p:sp>
    </p:spTree>
    <p:extLst>
      <p:ext uri="{BB962C8B-B14F-4D97-AF65-F5344CB8AC3E}">
        <p14:creationId xmlns:p14="http://schemas.microsoft.com/office/powerpoint/2010/main" val="15803017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Ob: CPU saves cycles by evaluating RHS ONLY if LHS is true</a:t>
            </a:r>
            <a:endParaRPr lang="en-US" dirty="0"/>
          </a:p>
        </p:txBody>
      </p:sp>
      <p:sp>
        <p:nvSpPr>
          <p:cNvPr id="4" name="Slide Number Placeholder 3"/>
          <p:cNvSpPr>
            <a:spLocks noGrp="1"/>
          </p:cNvSpPr>
          <p:nvPr>
            <p:ph type="sldNum" sz="quarter" idx="10"/>
          </p:nvPr>
        </p:nvSpPr>
        <p:spPr/>
        <p:txBody>
          <a:bodyPr/>
          <a:lstStyle/>
          <a:p>
            <a:fld id="{62CD90E1-F6BE-4BDC-A85A-06B9D5539EF6}" type="slidenum">
              <a:rPr lang="en-US" altLang="en-US" smtClean="0"/>
              <a:pPr/>
              <a:t>111</a:t>
            </a:fld>
            <a:endParaRPr lang="en-US" altLang="en-US" dirty="0"/>
          </a:p>
        </p:txBody>
      </p:sp>
    </p:spTree>
    <p:extLst>
      <p:ext uri="{BB962C8B-B14F-4D97-AF65-F5344CB8AC3E}">
        <p14:creationId xmlns:p14="http://schemas.microsoft.com/office/powerpoint/2010/main" val="4554524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Ob: The above observation is </a:t>
            </a:r>
            <a:r>
              <a:rPr lang="en-US" smtClean="0"/>
              <a:t>very true</a:t>
            </a:r>
            <a:endParaRPr lang="en-US"/>
          </a:p>
        </p:txBody>
      </p:sp>
      <p:sp>
        <p:nvSpPr>
          <p:cNvPr id="4" name="Slide Number Placeholder 3"/>
          <p:cNvSpPr>
            <a:spLocks noGrp="1"/>
          </p:cNvSpPr>
          <p:nvPr>
            <p:ph type="sldNum" sz="quarter" idx="10"/>
          </p:nvPr>
        </p:nvSpPr>
        <p:spPr/>
        <p:txBody>
          <a:bodyPr/>
          <a:lstStyle/>
          <a:p>
            <a:fld id="{62CD90E1-F6BE-4BDC-A85A-06B9D5539EF6}" type="slidenum">
              <a:rPr lang="en-US" altLang="en-US" smtClean="0"/>
              <a:pPr/>
              <a:t>117</a:t>
            </a:fld>
            <a:endParaRPr lang="en-US" altLang="en-US" dirty="0"/>
          </a:p>
        </p:txBody>
      </p:sp>
    </p:spTree>
    <p:extLst>
      <p:ext uri="{BB962C8B-B14F-4D97-AF65-F5344CB8AC3E}">
        <p14:creationId xmlns:p14="http://schemas.microsoft.com/office/powerpoint/2010/main" val="34115688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5" name="Group 18"/>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7" name="Freeform 20"/>
            <p:cNvSpPr>
              <a:spLocks/>
            </p:cNvSpPr>
            <p:nvPr/>
          </p:nvSpPr>
          <p:spPr bwMode="auto">
            <a:xfrm>
              <a:off x="35926" y="5135025"/>
              <a:ext cx="9108074" cy="838869"/>
            </a:xfrm>
            <a:custGeom>
              <a:avLst/>
              <a:gdLst>
                <a:gd name="T0" fmla="*/ 0 w 5760"/>
                <a:gd name="T1" fmla="*/ 0 h 528"/>
                <a:gd name="T2" fmla="*/ 9108074 w 5760"/>
                <a:gd name="T3" fmla="*/ 0 h 528"/>
                <a:gd name="T4" fmla="*/ 9108074 w 5760"/>
                <a:gd name="T5" fmla="*/ 838869 h 528"/>
                <a:gd name="T6" fmla="*/ 75901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dirty="0">
                <a:latin typeface="Calibri" panose="020F0502020204030204" pitchFamily="34" charset="0"/>
              </a:endParaRPr>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2" name="Date Placeholder 29"/>
          <p:cNvSpPr>
            <a:spLocks noGrp="1"/>
          </p:cNvSpPr>
          <p:nvPr>
            <p:ph type="dt" sz="half" idx="10"/>
          </p:nvPr>
        </p:nvSpPr>
        <p:spPr/>
        <p:txBody>
          <a:bodyPr/>
          <a:lstStyle>
            <a:lvl1pPr>
              <a:defRPr smtClean="0">
                <a:solidFill>
                  <a:srgbClr val="FFFFFF"/>
                </a:solidFill>
              </a:defRPr>
            </a:lvl1pPr>
            <a:extLst/>
          </a:lstStyle>
          <a:p>
            <a:pPr>
              <a:defRPr/>
            </a:pPr>
            <a:endParaRPr lang="en-US" dirty="0"/>
          </a:p>
        </p:txBody>
      </p:sp>
      <p:sp>
        <p:nvSpPr>
          <p:cNvPr id="13" name="Slide Number Placeholder 26"/>
          <p:cNvSpPr>
            <a:spLocks noGrp="1"/>
          </p:cNvSpPr>
          <p:nvPr>
            <p:ph type="sldNum" sz="quarter" idx="11"/>
          </p:nvPr>
        </p:nvSpPr>
        <p:spPr/>
        <p:txBody>
          <a:bodyPr/>
          <a:lstStyle>
            <a:lvl1pPr>
              <a:defRPr>
                <a:solidFill>
                  <a:srgbClr val="FFFFFF"/>
                </a:solidFill>
              </a:defRPr>
            </a:lvl1pPr>
          </a:lstStyle>
          <a:p>
            <a:fld id="{07523829-F474-4DED-A262-DB8C4EB1CA3B}" type="slidenum">
              <a:rPr lang="en-US" altLang="en-US" smtClean="0"/>
              <a:pPr/>
              <a:t>‹#›</a:t>
            </a:fld>
            <a:endParaRPr lang="en-US" altLang="en-US" dirty="0"/>
          </a:p>
        </p:txBody>
      </p:sp>
      <p:sp>
        <p:nvSpPr>
          <p:cNvPr id="14" name="Footer Placeholder 18"/>
          <p:cNvSpPr>
            <a:spLocks noGrp="1"/>
          </p:cNvSpPr>
          <p:nvPr>
            <p:ph type="ftr" sz="quarter" idx="12"/>
          </p:nvPr>
        </p:nvSpPr>
        <p:spPr>
          <a:xfrm>
            <a:off x="2743200" y="6408738"/>
            <a:ext cx="3987800" cy="365125"/>
          </a:xfrm>
        </p:spPr>
        <p:txBody>
          <a:bodyPr/>
          <a:lstStyle>
            <a:lvl1pPr>
              <a:defRPr smtClean="0">
                <a:solidFill>
                  <a:schemeClr val="accent1">
                    <a:tint val="20000"/>
                  </a:schemeClr>
                </a:solidFill>
              </a:defRPr>
            </a:lvl1pPr>
            <a:extLst/>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928381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dirty="0"/>
          </a:p>
        </p:txBody>
      </p:sp>
      <p:sp>
        <p:nvSpPr>
          <p:cNvPr id="5" name="Footer Placeholder 21"/>
          <p:cNvSpPr>
            <a:spLocks noGrp="1"/>
          </p:cNvSpPr>
          <p:nvPr>
            <p:ph type="ftr" sz="quarter" idx="11"/>
          </p:nvPr>
        </p:nvSpPr>
        <p:spPr/>
        <p:txBody>
          <a:bodyPr/>
          <a:lstStyle>
            <a:lvl1pPr>
              <a:defRPr/>
            </a:lvl1pPr>
          </a:lstStyle>
          <a:p>
            <a:pPr>
              <a:defRPr/>
            </a:pPr>
            <a:r>
              <a:rPr lang="en-US" smtClean="0"/>
              <a:t>©1992-2017 by Pearson Education, Inc. All Rights Reserved.</a:t>
            </a:r>
            <a:endParaRPr lang="en-US"/>
          </a:p>
        </p:txBody>
      </p:sp>
      <p:sp>
        <p:nvSpPr>
          <p:cNvPr id="6" name="Slide Number Placeholder 17"/>
          <p:cNvSpPr>
            <a:spLocks noGrp="1"/>
          </p:cNvSpPr>
          <p:nvPr>
            <p:ph type="sldNum" sz="quarter" idx="12"/>
          </p:nvPr>
        </p:nvSpPr>
        <p:spPr/>
        <p:txBody>
          <a:bodyPr/>
          <a:lstStyle>
            <a:lvl1pPr>
              <a:defRPr/>
            </a:lvl1pPr>
          </a:lstStyle>
          <a:p>
            <a:fld id="{10204611-1945-4382-B6EC-1524D23B9B25}" type="slidenum">
              <a:rPr lang="en-US" altLang="en-US" smtClean="0"/>
              <a:pPr/>
              <a:t>‹#›</a:t>
            </a:fld>
            <a:endParaRPr lang="en-US" altLang="en-US" dirty="0"/>
          </a:p>
        </p:txBody>
      </p:sp>
    </p:spTree>
    <p:extLst>
      <p:ext uri="{BB962C8B-B14F-4D97-AF65-F5344CB8AC3E}">
        <p14:creationId xmlns:p14="http://schemas.microsoft.com/office/powerpoint/2010/main" val="1121793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dirty="0"/>
          </a:p>
        </p:txBody>
      </p:sp>
      <p:sp>
        <p:nvSpPr>
          <p:cNvPr id="5" name="Footer Placeholder 21"/>
          <p:cNvSpPr>
            <a:spLocks noGrp="1"/>
          </p:cNvSpPr>
          <p:nvPr>
            <p:ph type="ftr" sz="quarter" idx="11"/>
          </p:nvPr>
        </p:nvSpPr>
        <p:spPr/>
        <p:txBody>
          <a:bodyPr/>
          <a:lstStyle>
            <a:lvl1pPr>
              <a:defRPr/>
            </a:lvl1pPr>
          </a:lstStyle>
          <a:p>
            <a:pPr>
              <a:defRPr/>
            </a:pPr>
            <a:r>
              <a:rPr lang="en-US" smtClean="0"/>
              <a:t>©1992-2017 by Pearson Education, Inc. All Rights Reserved.</a:t>
            </a:r>
            <a:endParaRPr lang="en-US"/>
          </a:p>
        </p:txBody>
      </p:sp>
      <p:sp>
        <p:nvSpPr>
          <p:cNvPr id="6" name="Slide Number Placeholder 17"/>
          <p:cNvSpPr>
            <a:spLocks noGrp="1"/>
          </p:cNvSpPr>
          <p:nvPr>
            <p:ph type="sldNum" sz="quarter" idx="12"/>
          </p:nvPr>
        </p:nvSpPr>
        <p:spPr/>
        <p:txBody>
          <a:bodyPr/>
          <a:lstStyle>
            <a:lvl1pPr>
              <a:defRPr/>
            </a:lvl1pPr>
          </a:lstStyle>
          <a:p>
            <a:fld id="{6BB653D5-9960-44F7-B733-807B5BA11DE0}" type="slidenum">
              <a:rPr lang="en-US" altLang="en-US" smtClean="0"/>
              <a:pPr/>
              <a:t>‹#›</a:t>
            </a:fld>
            <a:endParaRPr lang="en-US" altLang="en-US" dirty="0"/>
          </a:p>
        </p:txBody>
      </p:sp>
    </p:spTree>
    <p:extLst>
      <p:ext uri="{BB962C8B-B14F-4D97-AF65-F5344CB8AC3E}">
        <p14:creationId xmlns:p14="http://schemas.microsoft.com/office/powerpoint/2010/main" val="11891439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1"/>
          <p:cNvSpPr>
            <a:spLocks noGrp="1"/>
          </p:cNvSpPr>
          <p:nvPr>
            <p:ph type="ftr" sz="quarter" idx="11"/>
          </p:nvPr>
        </p:nvSpPr>
        <p:spPr>
          <a:xfrm>
            <a:off x="3962399" y="6408738"/>
            <a:ext cx="4684713" cy="365125"/>
          </a:xfrm>
        </p:spPr>
        <p:txBody>
          <a:bodyPr/>
          <a:lstStyle>
            <a:lvl1pPr>
              <a:defRPr/>
            </a:lvl1pPr>
          </a:lstStyle>
          <a:p>
            <a:pPr>
              <a:defRPr/>
            </a:pPr>
            <a:r>
              <a:rPr lang="en-US" smtClean="0"/>
              <a:t>©1992-2017 by Pearson Education, Inc. All Rights Reserved.</a:t>
            </a:r>
            <a:endParaRPr lang="en-US"/>
          </a:p>
        </p:txBody>
      </p:sp>
      <p:sp>
        <p:nvSpPr>
          <p:cNvPr id="6" name="Slide Number Placeholder 17"/>
          <p:cNvSpPr>
            <a:spLocks noGrp="1"/>
          </p:cNvSpPr>
          <p:nvPr>
            <p:ph type="sldNum" sz="quarter" idx="12"/>
          </p:nvPr>
        </p:nvSpPr>
        <p:spPr/>
        <p:txBody>
          <a:bodyPr/>
          <a:lstStyle>
            <a:lvl1pPr>
              <a:defRPr/>
            </a:lvl1pPr>
          </a:lstStyle>
          <a:p>
            <a:fld id="{0BDC31F8-D9D3-4D64-A70F-2CAE98A56525}" type="slidenum">
              <a:rPr lang="en-US" altLang="en-US" smtClean="0"/>
              <a:pPr/>
              <a:t>‹#›</a:t>
            </a:fld>
            <a:endParaRPr lang="en-US" altLang="en-US" dirty="0"/>
          </a:p>
        </p:txBody>
      </p:sp>
    </p:spTree>
    <p:extLst>
      <p:ext uri="{BB962C8B-B14F-4D97-AF65-F5344CB8AC3E}">
        <p14:creationId xmlns:p14="http://schemas.microsoft.com/office/powerpoint/2010/main" val="2956609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2pPr>
              <a:buFont typeface="Wingdings" pitchFamily="2" charset="2"/>
              <a:buChar char="§"/>
              <a:defRPr/>
            </a:lvl2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6"/>
          <p:cNvSpPr>
            <a:spLocks noGrp="1"/>
          </p:cNvSpPr>
          <p:nvPr>
            <p:ph type="title"/>
          </p:nvPr>
        </p:nvSpPr>
        <p:spPr/>
        <p:txBody>
          <a:bodyPr rtlCol="0"/>
          <a:lstStyle/>
          <a:p>
            <a:r>
              <a:rPr lang="en-US" smtClean="0"/>
              <a:t>Click to edit Master title style</a:t>
            </a:r>
            <a:endParaRPr lang="en-US"/>
          </a:p>
        </p:txBody>
      </p:sp>
      <p:sp>
        <p:nvSpPr>
          <p:cNvPr id="6" name="Date Placeholder 3"/>
          <p:cNvSpPr>
            <a:spLocks noGrp="1"/>
          </p:cNvSpPr>
          <p:nvPr>
            <p:ph type="dt" sz="half" idx="10"/>
          </p:nvPr>
        </p:nvSpPr>
        <p:spPr/>
        <p:txBody>
          <a:bodyPr/>
          <a:lstStyle>
            <a:lvl1pPr>
              <a:defRPr smtClean="0"/>
            </a:lvl1pPr>
            <a:extLst/>
          </a:lstStyle>
          <a:p>
            <a:pPr>
              <a:defRPr/>
            </a:pPr>
            <a:endParaRPr lang="en-US" dirty="0"/>
          </a:p>
        </p:txBody>
      </p:sp>
      <p:sp>
        <p:nvSpPr>
          <p:cNvPr id="8" name="Footer Placeholder 4"/>
          <p:cNvSpPr>
            <a:spLocks noGrp="1"/>
          </p:cNvSpPr>
          <p:nvPr>
            <p:ph type="ftr" sz="quarter" idx="11"/>
          </p:nvPr>
        </p:nvSpPr>
        <p:spPr>
          <a:xfrm>
            <a:off x="4114800" y="6408738"/>
            <a:ext cx="2616200" cy="365125"/>
          </a:xfrm>
        </p:spPr>
        <p:txBody>
          <a:bodyPr/>
          <a:lstStyle>
            <a:lvl1pPr>
              <a:defRPr smtClean="0"/>
            </a:lvl1pPr>
            <a:extLst/>
          </a:lstStyle>
          <a:p>
            <a:pPr>
              <a:defRPr/>
            </a:pPr>
            <a:r>
              <a:rPr lang="en-US" smtClean="0"/>
              <a:t>©1992-2017 by Pearson Education, Inc. All Rights Reserved.</a:t>
            </a:r>
            <a:endParaRPr lang="en-US"/>
          </a:p>
        </p:txBody>
      </p:sp>
      <p:sp>
        <p:nvSpPr>
          <p:cNvPr id="9" name="Slide Number Placeholder 5"/>
          <p:cNvSpPr>
            <a:spLocks noGrp="1"/>
          </p:cNvSpPr>
          <p:nvPr>
            <p:ph type="sldNum" sz="quarter" idx="12"/>
          </p:nvPr>
        </p:nvSpPr>
        <p:spPr/>
        <p:txBody>
          <a:bodyPr/>
          <a:lstStyle>
            <a:lvl1pPr>
              <a:defRPr/>
            </a:lvl1pPr>
          </a:lstStyle>
          <a:p>
            <a:fld id="{887AA591-7026-4E60-AEC4-860D7CD6B57D}" type="slidenum">
              <a:rPr lang="en-US" altLang="en-US" smtClean="0"/>
              <a:pPr/>
              <a:t>‹#›</a:t>
            </a:fld>
            <a:endParaRPr lang="en-US" altLang="en-US" dirty="0"/>
          </a:p>
        </p:txBody>
      </p:sp>
    </p:spTree>
    <p:extLst>
      <p:ext uri="{BB962C8B-B14F-4D97-AF65-F5344CB8AC3E}">
        <p14:creationId xmlns:p14="http://schemas.microsoft.com/office/powerpoint/2010/main" val="3348064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smtClean="0"/>
            </a:lvl1pPr>
            <a:extLst/>
          </a:lstStyle>
          <a:p>
            <a:pPr>
              <a:defRPr/>
            </a:pPr>
            <a:endParaRPr lang="en-US" dirty="0"/>
          </a:p>
        </p:txBody>
      </p:sp>
      <p:sp>
        <p:nvSpPr>
          <p:cNvPr id="7" name="Footer Placeholder 4"/>
          <p:cNvSpPr>
            <a:spLocks noGrp="1"/>
          </p:cNvSpPr>
          <p:nvPr>
            <p:ph type="ftr" sz="quarter" idx="11"/>
          </p:nvPr>
        </p:nvSpPr>
        <p:spPr/>
        <p:txBody>
          <a:bodyPr/>
          <a:lstStyle>
            <a:lvl1pPr>
              <a:defRPr smtClean="0"/>
            </a:lvl1pPr>
            <a:extLst/>
          </a:lstStyle>
          <a:p>
            <a:pPr>
              <a:defRPr/>
            </a:pPr>
            <a:r>
              <a:rPr lang="en-US" smtClean="0"/>
              <a:t>©1992-2017 by Pearson Education, Inc. All Rights Reserved.</a:t>
            </a:r>
            <a:endParaRPr lang="en-US"/>
          </a:p>
        </p:txBody>
      </p:sp>
      <p:sp>
        <p:nvSpPr>
          <p:cNvPr id="8" name="Slide Number Placeholder 5"/>
          <p:cNvSpPr>
            <a:spLocks noGrp="1"/>
          </p:cNvSpPr>
          <p:nvPr>
            <p:ph type="sldNum" sz="quarter" idx="12"/>
          </p:nvPr>
        </p:nvSpPr>
        <p:spPr/>
        <p:txBody>
          <a:bodyPr/>
          <a:lstStyle>
            <a:lvl1pPr>
              <a:defRPr/>
            </a:lvl1pPr>
          </a:lstStyle>
          <a:p>
            <a:fld id="{46268E59-4141-49A6-94C8-70A95A260295}" type="slidenum">
              <a:rPr lang="en-US" altLang="en-US" smtClean="0"/>
              <a:pPr/>
              <a:t>‹#›</a:t>
            </a:fld>
            <a:endParaRPr lang="en-US" altLang="en-US" dirty="0"/>
          </a:p>
        </p:txBody>
      </p:sp>
    </p:spTree>
    <p:extLst>
      <p:ext uri="{BB962C8B-B14F-4D97-AF65-F5344CB8AC3E}">
        <p14:creationId xmlns:p14="http://schemas.microsoft.com/office/powerpoint/2010/main" val="65355994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defRPr smtClean="0"/>
            </a:lvl1pPr>
            <a:extLst/>
          </a:lstStyle>
          <a:p>
            <a:pPr>
              <a:defRPr/>
            </a:pPr>
            <a:endParaRPr lang="en-US" dirty="0"/>
          </a:p>
        </p:txBody>
      </p:sp>
      <p:sp>
        <p:nvSpPr>
          <p:cNvPr id="6" name="Footer Placeholder 5"/>
          <p:cNvSpPr>
            <a:spLocks noGrp="1"/>
          </p:cNvSpPr>
          <p:nvPr>
            <p:ph type="ftr" sz="quarter" idx="11"/>
          </p:nvPr>
        </p:nvSpPr>
        <p:spPr/>
        <p:txBody>
          <a:bodyPr/>
          <a:lstStyle>
            <a:lvl1pPr>
              <a:defRPr smtClean="0"/>
            </a:lvl1pPr>
            <a:extLst/>
          </a:lstStyle>
          <a:p>
            <a:pPr>
              <a:defRPr/>
            </a:pPr>
            <a:r>
              <a:rPr lang="en-US" smtClean="0"/>
              <a:t>©1992-2017 by Pearson Education, Inc. All Rights Reserved.</a:t>
            </a:r>
            <a:endParaRPr lang="en-US"/>
          </a:p>
        </p:txBody>
      </p:sp>
      <p:sp>
        <p:nvSpPr>
          <p:cNvPr id="7" name="Slide Number Placeholder 6"/>
          <p:cNvSpPr>
            <a:spLocks noGrp="1"/>
          </p:cNvSpPr>
          <p:nvPr>
            <p:ph type="sldNum" sz="quarter" idx="12"/>
          </p:nvPr>
        </p:nvSpPr>
        <p:spPr/>
        <p:txBody>
          <a:bodyPr/>
          <a:lstStyle>
            <a:lvl1pPr>
              <a:defRPr/>
            </a:lvl1pPr>
          </a:lstStyle>
          <a:p>
            <a:fld id="{10C6B4C3-FC7A-4BB5-9C24-081B9BD9A98C}" type="slidenum">
              <a:rPr lang="en-US" altLang="en-US" smtClean="0"/>
              <a:pPr/>
              <a:t>‹#›</a:t>
            </a:fld>
            <a:endParaRPr lang="en-US" altLang="en-US" dirty="0"/>
          </a:p>
        </p:txBody>
      </p:sp>
    </p:spTree>
    <p:extLst>
      <p:ext uri="{BB962C8B-B14F-4D97-AF65-F5344CB8AC3E}">
        <p14:creationId xmlns:p14="http://schemas.microsoft.com/office/powerpoint/2010/main" val="1310072548"/>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smtClean="0"/>
            </a:lvl1pPr>
            <a:extLst/>
          </a:lstStyle>
          <a:p>
            <a:pPr>
              <a:defRPr/>
            </a:pPr>
            <a:endParaRPr lang="en-US" dirty="0"/>
          </a:p>
        </p:txBody>
      </p:sp>
      <p:sp>
        <p:nvSpPr>
          <p:cNvPr id="8" name="Footer Placeholder 7"/>
          <p:cNvSpPr>
            <a:spLocks noGrp="1"/>
          </p:cNvSpPr>
          <p:nvPr>
            <p:ph type="ftr" sz="quarter" idx="11"/>
          </p:nvPr>
        </p:nvSpPr>
        <p:spPr/>
        <p:txBody>
          <a:bodyPr/>
          <a:lstStyle>
            <a:lvl1pPr>
              <a:defRPr smtClean="0"/>
            </a:lvl1pPr>
            <a:extLst/>
          </a:lstStyle>
          <a:p>
            <a:pPr>
              <a:defRPr/>
            </a:pPr>
            <a:r>
              <a:rPr lang="en-US" smtClean="0"/>
              <a:t>©1992-2017 by Pearson Education, Inc. All Rights Reserved.</a:t>
            </a:r>
            <a:endParaRPr lang="en-US"/>
          </a:p>
        </p:txBody>
      </p:sp>
      <p:sp>
        <p:nvSpPr>
          <p:cNvPr id="9" name="Slide Number Placeholder 8"/>
          <p:cNvSpPr>
            <a:spLocks noGrp="1"/>
          </p:cNvSpPr>
          <p:nvPr>
            <p:ph type="sldNum" sz="quarter" idx="12"/>
          </p:nvPr>
        </p:nvSpPr>
        <p:spPr/>
        <p:txBody>
          <a:bodyPr/>
          <a:lstStyle>
            <a:lvl1pPr>
              <a:defRPr/>
            </a:lvl1pPr>
          </a:lstStyle>
          <a:p>
            <a:fld id="{E0D480C4-0C31-4611-A56A-752755926C13}" type="slidenum">
              <a:rPr lang="en-US" altLang="en-US" smtClean="0"/>
              <a:pPr/>
              <a:t>‹#›</a:t>
            </a:fld>
            <a:endParaRPr lang="en-US" altLang="en-US" dirty="0"/>
          </a:p>
        </p:txBody>
      </p:sp>
    </p:spTree>
    <p:extLst>
      <p:ext uri="{BB962C8B-B14F-4D97-AF65-F5344CB8AC3E}">
        <p14:creationId xmlns:p14="http://schemas.microsoft.com/office/powerpoint/2010/main" val="2513003441"/>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smtClean="0"/>
            </a:lvl1pPr>
            <a:extLst/>
          </a:lstStyle>
          <a:p>
            <a:pPr>
              <a:defRPr/>
            </a:pPr>
            <a:endParaRPr lang="en-US" dirty="0"/>
          </a:p>
        </p:txBody>
      </p:sp>
      <p:sp>
        <p:nvSpPr>
          <p:cNvPr id="4" name="Footer Placeholder 3"/>
          <p:cNvSpPr>
            <a:spLocks noGrp="1"/>
          </p:cNvSpPr>
          <p:nvPr>
            <p:ph type="ftr" sz="quarter" idx="11"/>
          </p:nvPr>
        </p:nvSpPr>
        <p:spPr/>
        <p:txBody>
          <a:bodyPr/>
          <a:lstStyle>
            <a:lvl1pPr>
              <a:defRPr smtClean="0"/>
            </a:lvl1pPr>
            <a:extLst/>
          </a:lstStyle>
          <a:p>
            <a:pPr>
              <a:defRPr/>
            </a:pPr>
            <a:r>
              <a:rPr lang="en-US" smtClean="0"/>
              <a:t>©1992-2017 by Pearson Education, Inc. All Rights Reserved.</a:t>
            </a:r>
            <a:endParaRPr lang="en-US"/>
          </a:p>
        </p:txBody>
      </p:sp>
      <p:sp>
        <p:nvSpPr>
          <p:cNvPr id="5" name="Slide Number Placeholder 4"/>
          <p:cNvSpPr>
            <a:spLocks noGrp="1"/>
          </p:cNvSpPr>
          <p:nvPr>
            <p:ph type="sldNum" sz="quarter" idx="12"/>
          </p:nvPr>
        </p:nvSpPr>
        <p:spPr/>
        <p:txBody>
          <a:bodyPr/>
          <a:lstStyle>
            <a:lvl1pPr>
              <a:defRPr/>
            </a:lvl1pPr>
          </a:lstStyle>
          <a:p>
            <a:fld id="{502B4595-A6C1-4917-99F9-CD7D72BE80D9}" type="slidenum">
              <a:rPr lang="en-US" altLang="en-US" smtClean="0"/>
              <a:pPr/>
              <a:t>‹#›</a:t>
            </a:fld>
            <a:endParaRPr lang="en-US" altLang="en-US" dirty="0"/>
          </a:p>
        </p:txBody>
      </p:sp>
    </p:spTree>
    <p:extLst>
      <p:ext uri="{BB962C8B-B14F-4D97-AF65-F5344CB8AC3E}">
        <p14:creationId xmlns:p14="http://schemas.microsoft.com/office/powerpoint/2010/main" val="3478921158"/>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1"/>
          <p:cNvSpPr>
            <a:spLocks noGrp="1"/>
          </p:cNvSpPr>
          <p:nvPr>
            <p:ph type="ftr" sz="quarter" idx="11"/>
          </p:nvPr>
        </p:nvSpPr>
        <p:spPr>
          <a:xfrm>
            <a:off x="3962399" y="6408738"/>
            <a:ext cx="4684713" cy="365125"/>
          </a:xfrm>
        </p:spPr>
        <p:txBody>
          <a:bodyPr/>
          <a:lstStyle>
            <a:lvl1pPr>
              <a:defRPr/>
            </a:lvl1pPr>
          </a:lstStyle>
          <a:p>
            <a:pPr>
              <a:defRPr/>
            </a:pPr>
            <a:r>
              <a:rPr lang="en-US" smtClean="0"/>
              <a:t>©1992-2017 by Pearson Education, Inc. All Rights Reserved.</a:t>
            </a:r>
            <a:endParaRPr lang="en-US"/>
          </a:p>
        </p:txBody>
      </p:sp>
      <p:sp>
        <p:nvSpPr>
          <p:cNvPr id="4" name="Slide Number Placeholder 17"/>
          <p:cNvSpPr>
            <a:spLocks noGrp="1"/>
          </p:cNvSpPr>
          <p:nvPr>
            <p:ph type="sldNum" sz="quarter" idx="12"/>
          </p:nvPr>
        </p:nvSpPr>
        <p:spPr/>
        <p:txBody>
          <a:bodyPr/>
          <a:lstStyle>
            <a:lvl1pPr>
              <a:defRPr/>
            </a:lvl1pPr>
          </a:lstStyle>
          <a:p>
            <a:fld id="{09E097DF-2559-4E55-BCA3-40801671CAB1}" type="slidenum">
              <a:rPr lang="en-US" altLang="en-US" smtClean="0"/>
              <a:pPr/>
              <a:t>‹#›</a:t>
            </a:fld>
            <a:endParaRPr lang="en-US" altLang="en-US" dirty="0"/>
          </a:p>
        </p:txBody>
      </p:sp>
    </p:spTree>
    <p:extLst>
      <p:ext uri="{BB962C8B-B14F-4D97-AF65-F5344CB8AC3E}">
        <p14:creationId xmlns:p14="http://schemas.microsoft.com/office/powerpoint/2010/main" val="449400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lvl1pPr>
              <a:defRPr smtClean="0"/>
            </a:lvl1pPr>
            <a:extLst/>
          </a:lstStyle>
          <a:p>
            <a:pPr>
              <a:defRPr/>
            </a:pPr>
            <a:endParaRPr lang="en-US" dirty="0"/>
          </a:p>
        </p:txBody>
      </p:sp>
      <p:sp>
        <p:nvSpPr>
          <p:cNvPr id="6" name="Footer Placeholder 5"/>
          <p:cNvSpPr>
            <a:spLocks noGrp="1"/>
          </p:cNvSpPr>
          <p:nvPr>
            <p:ph type="ftr" sz="quarter" idx="11"/>
          </p:nvPr>
        </p:nvSpPr>
        <p:spPr/>
        <p:txBody>
          <a:bodyPr/>
          <a:lstStyle>
            <a:lvl1pPr>
              <a:defRPr smtClean="0"/>
            </a:lvl1pPr>
            <a:extLst/>
          </a:lstStyle>
          <a:p>
            <a:pPr>
              <a:defRPr/>
            </a:pPr>
            <a:r>
              <a:rPr lang="en-US" smtClean="0"/>
              <a:t>©1992-2017 by Pearson Education, Inc. All Rights Reserved.</a:t>
            </a:r>
            <a:endParaRPr lang="en-US"/>
          </a:p>
        </p:txBody>
      </p:sp>
      <p:sp>
        <p:nvSpPr>
          <p:cNvPr id="7" name="Slide Number Placeholder 6"/>
          <p:cNvSpPr>
            <a:spLocks noGrp="1"/>
          </p:cNvSpPr>
          <p:nvPr>
            <p:ph type="sldNum" sz="quarter" idx="12"/>
          </p:nvPr>
        </p:nvSpPr>
        <p:spPr/>
        <p:txBody>
          <a:bodyPr/>
          <a:lstStyle>
            <a:lvl1pPr>
              <a:defRPr/>
            </a:lvl1pPr>
          </a:lstStyle>
          <a:p>
            <a:fld id="{5729F625-9E7C-424A-BBA2-ECD70A239501}" type="slidenum">
              <a:rPr lang="en-US" altLang="en-US" smtClean="0"/>
              <a:pPr/>
              <a:t>‹#›</a:t>
            </a:fld>
            <a:endParaRPr lang="en-US" altLang="en-US" dirty="0"/>
          </a:p>
        </p:txBody>
      </p:sp>
    </p:spTree>
    <p:extLst>
      <p:ext uri="{BB962C8B-B14F-4D97-AF65-F5344CB8AC3E}">
        <p14:creationId xmlns:p14="http://schemas.microsoft.com/office/powerpoint/2010/main" val="20222996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Freeform 4"/>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6" name="Freeform 18"/>
          <p:cNvSpPr>
            <a:spLocks/>
          </p:cNvSpPr>
          <p:nvPr/>
        </p:nvSpPr>
        <p:spPr bwMode="auto">
          <a:xfrm>
            <a:off x="485775" y="5938838"/>
            <a:ext cx="3690938" cy="933450"/>
          </a:xfrm>
          <a:custGeom>
            <a:avLst/>
            <a:gdLst>
              <a:gd name="T0" fmla="*/ 0 w 5591"/>
              <a:gd name="T1" fmla="*/ 0 h 588"/>
              <a:gd name="T2" fmla="*/ 3802505 w 5591"/>
              <a:gd name="T3" fmla="*/ 0 h 588"/>
              <a:gd name="T4" fmla="*/ 3802505 w 5591"/>
              <a:gd name="T5" fmla="*/ 838200 h 588"/>
              <a:gd name="T6" fmla="*/ 3168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dirty="0">
              <a:latin typeface="Calibri" panose="020F0502020204030204" pitchFamily="34" charset="0"/>
            </a:endParaRPr>
          </a:p>
        </p:txBody>
      </p:sp>
      <p:sp>
        <p:nvSpPr>
          <p:cNvPr id="7" name="Right Triangle 6"/>
          <p:cNvSpPr>
            <a:spLocks/>
          </p:cNvSpPr>
          <p:nvPr/>
        </p:nvSpPr>
        <p:spPr bwMode="auto">
          <a:xfrm>
            <a:off x="-6042" y="5791253"/>
            <a:ext cx="3402314" cy="1080868"/>
          </a:xfrm>
          <a:prstGeom prst="rtTriangle">
            <a:avLst/>
          </a:prstGeom>
          <a:blipFill>
            <a:blip r:embed="rId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p:txBody>
          <a:bodyPr/>
          <a:lstStyle>
            <a:lvl1pPr>
              <a:defRPr smtClean="0">
                <a:solidFill>
                  <a:schemeClr val="tx1"/>
                </a:solidFill>
              </a:defRPr>
            </a:lvl1pPr>
            <a:extLst/>
          </a:lstStyle>
          <a:p>
            <a:pPr>
              <a:defRPr/>
            </a:pPr>
            <a:endParaRPr lang="en-US" dirty="0"/>
          </a:p>
        </p:txBody>
      </p:sp>
      <p:sp>
        <p:nvSpPr>
          <p:cNvPr id="12" name="Footer Placeholder 5"/>
          <p:cNvSpPr>
            <a:spLocks noGrp="1"/>
          </p:cNvSpPr>
          <p:nvPr>
            <p:ph type="ftr" sz="quarter" idx="11"/>
          </p:nvPr>
        </p:nvSpPr>
        <p:spPr>
          <a:xfrm>
            <a:off x="4379913" y="6408738"/>
            <a:ext cx="2351087" cy="365125"/>
          </a:xfrm>
        </p:spPr>
        <p:txBody>
          <a:bodyPr/>
          <a:lstStyle>
            <a:lvl1pPr>
              <a:defRPr smtClean="0">
                <a:solidFill>
                  <a:schemeClr val="tx1"/>
                </a:solidFill>
              </a:defRPr>
            </a:lvl1pPr>
            <a:extLst/>
          </a:lstStyle>
          <a:p>
            <a:pPr>
              <a:defRPr/>
            </a:pPr>
            <a:r>
              <a:rPr lang="en-US" smtClean="0"/>
              <a:t>©1992-2017 by Pearson Education, Inc. All Rights Reserved.</a:t>
            </a:r>
            <a:endParaRPr lang="en-US"/>
          </a:p>
        </p:txBody>
      </p:sp>
      <p:sp>
        <p:nvSpPr>
          <p:cNvPr id="13" name="Slide Number Placeholder 6"/>
          <p:cNvSpPr>
            <a:spLocks noGrp="1"/>
          </p:cNvSpPr>
          <p:nvPr>
            <p:ph type="sldNum" sz="quarter" idx="12"/>
          </p:nvPr>
        </p:nvSpPr>
        <p:spPr/>
        <p:txBody>
          <a:bodyPr/>
          <a:lstStyle>
            <a:lvl1pPr>
              <a:defRPr/>
            </a:lvl1pPr>
          </a:lstStyle>
          <a:p>
            <a:fld id="{0CDBEF1C-9FF4-4B30-88D4-770744EB0EBE}" type="slidenum">
              <a:rPr lang="en-US" altLang="en-US" smtClean="0"/>
              <a:pPr/>
              <a:t>‹#›</a:t>
            </a:fld>
            <a:endParaRPr lang="en-US" altLang="en-US" dirty="0"/>
          </a:p>
        </p:txBody>
      </p:sp>
    </p:spTree>
    <p:extLst>
      <p:ext uri="{BB962C8B-B14F-4D97-AF65-F5344CB8AC3E}">
        <p14:creationId xmlns:p14="http://schemas.microsoft.com/office/powerpoint/2010/main" val="2657530221"/>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1027" name="Freeform 11"/>
          <p:cNvSpPr>
            <a:spLocks/>
          </p:cNvSpPr>
          <p:nvPr/>
        </p:nvSpPr>
        <p:spPr bwMode="auto">
          <a:xfrm>
            <a:off x="485775" y="5938838"/>
            <a:ext cx="3690938" cy="933450"/>
          </a:xfrm>
          <a:custGeom>
            <a:avLst/>
            <a:gdLst>
              <a:gd name="T0" fmla="*/ 0 w 5591"/>
              <a:gd name="T1" fmla="*/ 0 h 588"/>
              <a:gd name="T2" fmla="*/ 3802505 w 5591"/>
              <a:gd name="T3" fmla="*/ 0 h 588"/>
              <a:gd name="T4" fmla="*/ 3802505 w 5591"/>
              <a:gd name="T5" fmla="*/ 838200 h 588"/>
              <a:gd name="T6" fmla="*/ 3168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dirty="0">
              <a:latin typeface="Calibri" panose="020F0502020204030204" pitchFamily="34" charset="0"/>
            </a:endParaRPr>
          </a:p>
        </p:txBody>
      </p:sp>
      <p:sp>
        <p:nvSpPr>
          <p:cNvPr id="14" name="Right Triangle 13"/>
          <p:cNvSpPr>
            <a:spLocks/>
          </p:cNvSpPr>
          <p:nvPr/>
        </p:nvSpPr>
        <p:spPr bwMode="auto">
          <a:xfrm>
            <a:off x="-6042" y="5791253"/>
            <a:ext cx="3402314" cy="1080868"/>
          </a:xfrm>
          <a:prstGeom prst="rtTriangle">
            <a:avLst/>
          </a:prstGeom>
          <a:blipFill>
            <a:blip r:embed="rId1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n-US" smtClean="0"/>
              <a:t>Click to edit Master title style</a:t>
            </a:r>
            <a:endParaRPr lang="en-US"/>
          </a:p>
        </p:txBody>
      </p:sp>
      <p:sp>
        <p:nvSpPr>
          <p:cNvPr id="1033" name="Text Placeholder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fontAlgn="auto" latinLnBrk="0" hangingPunct="1">
              <a:spcBef>
                <a:spcPts val="0"/>
              </a:spcBef>
              <a:spcAft>
                <a:spcPts val="0"/>
              </a:spcAft>
              <a:defRPr kumimoji="0" sz="1000" smtClean="0">
                <a:solidFill>
                  <a:schemeClr val="tx1"/>
                </a:solidFill>
                <a:latin typeface="+mn-lt"/>
                <a:cs typeface="+mn-cs"/>
              </a:defRPr>
            </a:lvl1pPr>
            <a:extLst/>
          </a:lstStyle>
          <a:p>
            <a:pPr>
              <a:defRPr/>
            </a:pPr>
            <a:endParaRPr lang="en-US" dirty="0"/>
          </a:p>
        </p:txBody>
      </p:sp>
      <p:sp>
        <p:nvSpPr>
          <p:cNvPr id="22" name="Footer Placeholder 21"/>
          <p:cNvSpPr>
            <a:spLocks noGrp="1"/>
          </p:cNvSpPr>
          <p:nvPr>
            <p:ph type="ftr" sz="quarter" idx="3"/>
          </p:nvPr>
        </p:nvSpPr>
        <p:spPr>
          <a:xfrm>
            <a:off x="3962400" y="6408738"/>
            <a:ext cx="2768600" cy="365125"/>
          </a:xfrm>
          <a:prstGeom prst="rect">
            <a:avLst/>
          </a:prstGeom>
        </p:spPr>
        <p:txBody>
          <a:bodyPr vert="horz" anchor="b"/>
          <a:lstStyle>
            <a:lvl1pPr algn="r" eaLnBrk="1" fontAlgn="auto" latinLnBrk="0" hangingPunct="1">
              <a:spcBef>
                <a:spcPts val="0"/>
              </a:spcBef>
              <a:spcAft>
                <a:spcPts val="0"/>
              </a:spcAft>
              <a:defRPr kumimoji="0" sz="1000" smtClean="0">
                <a:solidFill>
                  <a:schemeClr val="tx1"/>
                </a:solidFill>
                <a:latin typeface="+mn-lt"/>
                <a:cs typeface="+mn-cs"/>
              </a:defRPr>
            </a:lvl1pPr>
            <a:extLst/>
          </a:lstStyle>
          <a:p>
            <a:pPr>
              <a:defRPr/>
            </a:pPr>
            <a:r>
              <a:rPr lang="en-US" smtClean="0"/>
              <a:t>©1992-2017 by Pearson Education, Inc. All Rights Reserved.</a:t>
            </a:r>
            <a:endParaRPr lang="en-US"/>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a:defRPr sz="1000">
                <a:latin typeface="Lucida Sans Unicode" panose="020B0602030504020204" pitchFamily="34" charset="0"/>
              </a:defRPr>
            </a:lvl1pPr>
          </a:lstStyle>
          <a:p>
            <a:fld id="{FBF6B096-BFA9-4C20-BE6B-14199D58B1DE}" type="slidenum">
              <a:rPr lang="en-US" altLang="en-US" smtClean="0"/>
              <a:pPr/>
              <a:t>‹#›</a:t>
            </a:fld>
            <a:endParaRPr lang="en-US" altLang="en-US" dirty="0"/>
          </a:p>
        </p:txBody>
      </p:sp>
    </p:spTree>
    <p:extLst>
      <p:ext uri="{BB962C8B-B14F-4D97-AF65-F5344CB8AC3E}">
        <p14:creationId xmlns:p14="http://schemas.microsoft.com/office/powerpoint/2010/main" val="3781193438"/>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Lst>
  <p:hf sldNum="0" hdr="0" dt="0"/>
  <p:txStyles>
    <p:title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1" fontAlgn="base" hangingPunct="1">
        <a:spcBef>
          <a:spcPct val="0"/>
        </a:spcBef>
        <a:spcAft>
          <a:spcPct val="0"/>
        </a:spcAft>
        <a:defRPr sz="4100" b="1">
          <a:solidFill>
            <a:schemeClr val="tx2"/>
          </a:solidFill>
          <a:latin typeface="Lucida Sans Unicode" pitchFamily="34" charset="0"/>
        </a:defRPr>
      </a:lvl2pPr>
      <a:lvl3pPr algn="l" rtl="0" eaLnBrk="1" fontAlgn="base" hangingPunct="1">
        <a:spcBef>
          <a:spcPct val="0"/>
        </a:spcBef>
        <a:spcAft>
          <a:spcPct val="0"/>
        </a:spcAft>
        <a:defRPr sz="4100" b="1">
          <a:solidFill>
            <a:schemeClr val="tx2"/>
          </a:solidFill>
          <a:latin typeface="Lucida Sans Unicode" pitchFamily="34" charset="0"/>
        </a:defRPr>
      </a:lvl3pPr>
      <a:lvl4pPr algn="l" rtl="0" eaLnBrk="1" fontAlgn="base" hangingPunct="1">
        <a:spcBef>
          <a:spcPct val="0"/>
        </a:spcBef>
        <a:spcAft>
          <a:spcPct val="0"/>
        </a:spcAft>
        <a:defRPr sz="4100" b="1">
          <a:solidFill>
            <a:schemeClr val="tx2"/>
          </a:solidFill>
          <a:latin typeface="Lucida Sans Unicode" pitchFamily="34" charset="0"/>
        </a:defRPr>
      </a:lvl4pPr>
      <a:lvl5pPr algn="l" rtl="0" eaLnBrk="1" fontAlgn="base" hangingPunct="1">
        <a:spcBef>
          <a:spcPct val="0"/>
        </a:spcBef>
        <a:spcAft>
          <a:spcPct val="0"/>
        </a:spcAft>
        <a:defRPr sz="4100" b="1">
          <a:solidFill>
            <a:schemeClr val="tx2"/>
          </a:solidFill>
          <a:latin typeface="Lucida Sans Unicode" pitchFamily="34"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p:titleStyle>
    <p:bodyStyle>
      <a:lvl1pPr marL="365125" indent="-255588" algn="l" rtl="0" eaLnBrk="1" fontAlgn="base" hangingPunct="1">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eaLnBrk="1" fontAlgn="base" hangingPunct="1">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eaLnBrk="1" fontAlgn="base" hangingPunct="1">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1" fontAlgn="base" hangingPunct="1">
        <a:spcBef>
          <a:spcPts val="350"/>
        </a:spcBef>
        <a:spcAft>
          <a:spcPct val="0"/>
        </a:spcAft>
        <a:buClr>
          <a:schemeClr val="accent2"/>
        </a:buClr>
        <a:defRPr sz="1900" kern="1200">
          <a:solidFill>
            <a:schemeClr val="tx1"/>
          </a:solidFill>
          <a:latin typeface="+mn-lt"/>
          <a:ea typeface="+mn-ea"/>
          <a:cs typeface="+mn-cs"/>
        </a:defRPr>
      </a:lvl4pPr>
      <a:lvl5pPr marL="1143000" indent="-228600" algn="l" rtl="0" eaLnBrk="1" fontAlgn="base" hangingPunct="1">
        <a:spcBef>
          <a:spcPts val="350"/>
        </a:spcBef>
        <a:spcAft>
          <a:spcPct val="0"/>
        </a:spcAft>
        <a:buClr>
          <a:schemeClr val="accent2"/>
        </a:buClr>
        <a:defRPr sz="19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4.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eaLnBrk="1" fontAlgn="auto" hangingPunct="1">
              <a:spcAft>
                <a:spcPts val="0"/>
              </a:spcAft>
              <a:defRPr/>
            </a:pPr>
            <a:r>
              <a:rPr lang="en-US" smtClean="0">
                <a:solidFill>
                  <a:srgbClr val="3380E6"/>
                </a:solidFill>
                <a:latin typeface="Goudy Sans Medium"/>
              </a:rPr>
              <a:t>Control </a:t>
            </a:r>
            <a:r>
              <a:rPr lang="en-US" dirty="0" smtClean="0">
                <a:solidFill>
                  <a:srgbClr val="3380E6"/>
                </a:solidFill>
                <a:latin typeface="Goudy Sans Medium"/>
              </a:rPr>
              <a:t>Statements: Part 2; Logical Operators</a:t>
            </a:r>
          </a:p>
        </p:txBody>
      </p:sp>
      <p:sp>
        <p:nvSpPr>
          <p:cNvPr id="10243" name="Subtitle 3"/>
          <p:cNvSpPr>
            <a:spLocks noGrp="1"/>
          </p:cNvSpPr>
          <p:nvPr>
            <p:ph type="subTitle" idx="1"/>
          </p:nvPr>
        </p:nvSpPr>
        <p:spPr/>
        <p:txBody>
          <a:bodyPr/>
          <a:lstStyle/>
          <a:p>
            <a:pPr marR="0" eaLnBrk="1" hangingPunct="1"/>
            <a:r>
              <a:rPr lang="en-US" altLang="en-US" dirty="0" smtClean="0"/>
              <a:t>Chapter 5 of C++ How to Program, 10/e</a:t>
            </a:r>
          </a:p>
        </p:txBody>
      </p:sp>
      <p:sp>
        <p:nvSpPr>
          <p:cNvPr id="5" name="Footer Placeholder 4"/>
          <p:cNvSpPr>
            <a:spLocks noGrp="1"/>
          </p:cNvSpPr>
          <p:nvPr>
            <p:ph type="ftr" sz="quarter" idx="12"/>
          </p:nvPr>
        </p:nvSpPr>
        <p:spPr/>
        <p:txBody>
          <a:bodyPr/>
          <a:lstStyle/>
          <a:p>
            <a:pPr>
              <a:defRPr/>
            </a:pPr>
            <a:r>
              <a:rPr lang="en-US" smtClean="0"/>
              <a:t>©1992-2017 by Pearson Education, Inc. All Rights Reserved.</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09"/>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970485"/>
            <a:ext cx="9144000" cy="2915840"/>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414231450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48"/>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401497"/>
            <a:ext cx="9144000" cy="2055019"/>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156214632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49"/>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974062"/>
            <a:ext cx="9144000" cy="2908697"/>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226706878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24B5A1"/>
                </a:solidFill>
                <a:latin typeface="Calibri" panose="020F0502020204030204" pitchFamily="34" charset="0"/>
              </a:rPr>
              <a:t>5.9  </a:t>
            </a:r>
            <a:r>
              <a:rPr lang="en-US" dirty="0" smtClean="0">
                <a:solidFill>
                  <a:srgbClr val="3380E6"/>
                </a:solidFill>
                <a:latin typeface="Lucida Console"/>
              </a:rPr>
              <a:t>switch</a:t>
            </a:r>
            <a:r>
              <a:rPr lang="en-US" dirty="0" smtClean="0">
                <a:solidFill>
                  <a:srgbClr val="3380E6"/>
                </a:solidFill>
                <a:latin typeface="Calibri" panose="020F0502020204030204" pitchFamily="34" charset="0"/>
              </a:rPr>
              <a:t> Multiple-Selection Statement (cont.)</a:t>
            </a:r>
          </a:p>
        </p:txBody>
      </p:sp>
      <p:sp>
        <p:nvSpPr>
          <p:cNvPr id="77827" name="Text Placeholder 2"/>
          <p:cNvSpPr>
            <a:spLocks noGrp="1"/>
          </p:cNvSpPr>
          <p:nvPr>
            <p:ph type="body" idx="1"/>
          </p:nvPr>
        </p:nvSpPr>
        <p:spPr/>
        <p:txBody>
          <a:bodyPr/>
          <a:lstStyle/>
          <a:p>
            <a:pPr>
              <a:lnSpc>
                <a:spcPct val="90000"/>
              </a:lnSpc>
              <a:defRPr/>
            </a:pPr>
            <a:r>
              <a:rPr lang="en-US" sz="2800" dirty="0" smtClean="0">
                <a:solidFill>
                  <a:srgbClr val="000000"/>
                </a:solidFill>
                <a:latin typeface="Consolas" panose="020B0609020204030204" pitchFamily="49" charset="0"/>
              </a:rPr>
              <a:t>case </a:t>
            </a:r>
            <a:r>
              <a:rPr lang="en-US" sz="2800" dirty="0" smtClean="0">
                <a:solidFill>
                  <a:srgbClr val="000000"/>
                </a:solidFill>
                <a:latin typeface="Cambria" panose="02040503050406030204" pitchFamily="18" charset="0"/>
              </a:rPr>
              <a:t>values</a:t>
            </a:r>
          </a:p>
          <a:p>
            <a:pPr lvl="1">
              <a:lnSpc>
                <a:spcPct val="90000"/>
              </a:lnSpc>
              <a:defRPr/>
            </a:pPr>
            <a:r>
              <a:rPr lang="en-US" sz="2400" dirty="0" smtClean="0">
                <a:solidFill>
                  <a:srgbClr val="000000"/>
                </a:solidFill>
                <a:latin typeface="Cambria" panose="02040503050406030204" pitchFamily="18" charset="0"/>
              </a:rPr>
              <a:t>An </a:t>
            </a:r>
            <a:r>
              <a:rPr lang="en-US" sz="2400" dirty="0">
                <a:solidFill>
                  <a:srgbClr val="000000"/>
                </a:solidFill>
                <a:latin typeface="Cambria" panose="02040503050406030204" pitchFamily="18" charset="0"/>
              </a:rPr>
              <a:t>integer constant is simply an integer value. </a:t>
            </a:r>
            <a:endParaRPr lang="en-US" sz="2400" dirty="0" smtClean="0">
              <a:solidFill>
                <a:srgbClr val="000000"/>
              </a:solidFill>
              <a:latin typeface="Cambria" panose="02040503050406030204" pitchFamily="18" charset="0"/>
            </a:endParaRPr>
          </a:p>
          <a:p>
            <a:pPr lvl="1">
              <a:lnSpc>
                <a:spcPct val="90000"/>
              </a:lnSpc>
              <a:defRPr/>
            </a:pPr>
            <a:r>
              <a:rPr lang="en-US" sz="2400" dirty="0" smtClean="0">
                <a:solidFill>
                  <a:srgbClr val="000000"/>
                </a:solidFill>
                <a:latin typeface="Cambria" panose="02040503050406030204" pitchFamily="18" charset="0"/>
              </a:rPr>
              <a:t>In </a:t>
            </a:r>
            <a:r>
              <a:rPr lang="en-US" sz="2400" dirty="0">
                <a:solidFill>
                  <a:srgbClr val="000000"/>
                </a:solidFill>
                <a:latin typeface="Cambria" panose="02040503050406030204" pitchFamily="18" charset="0"/>
              </a:rPr>
              <a:t>addition, you can use character constants—specific characters in single quotes, such as 'A', '7' or '$'—which represent the integer values of characters and </a:t>
            </a:r>
            <a:r>
              <a:rPr lang="en-US" sz="2400" dirty="0" err="1">
                <a:solidFill>
                  <a:srgbClr val="000000"/>
                </a:solidFill>
                <a:latin typeface="Consolas" panose="020B0609020204030204" pitchFamily="49" charset="0"/>
              </a:rPr>
              <a:t>enum</a:t>
            </a:r>
            <a:r>
              <a:rPr lang="en-US" sz="2400" dirty="0">
                <a:solidFill>
                  <a:srgbClr val="000000"/>
                </a:solidFill>
                <a:latin typeface="Cambria" panose="02040503050406030204" pitchFamily="18" charset="0"/>
              </a:rPr>
              <a:t> constants (introduced in Section 6.8). (Appendix B shows the integer values of the characters in the ASCII character set, which is a subset of the Unicode® character set.) </a:t>
            </a:r>
          </a:p>
          <a:p>
            <a:pPr lvl="1">
              <a:lnSpc>
                <a:spcPct val="90000"/>
              </a:lnSpc>
              <a:defRPr/>
            </a:pPr>
            <a:r>
              <a:rPr lang="en-US" sz="2400" dirty="0">
                <a:solidFill>
                  <a:srgbClr val="000000"/>
                </a:solidFill>
                <a:latin typeface="Cambria" panose="02040503050406030204" pitchFamily="18" charset="0"/>
              </a:rPr>
              <a:t>The expression in each </a:t>
            </a:r>
            <a:r>
              <a:rPr lang="en-US" sz="2400" dirty="0">
                <a:solidFill>
                  <a:srgbClr val="000000"/>
                </a:solidFill>
                <a:latin typeface="Consolas" panose="020B0609020204030204" pitchFamily="49" charset="0"/>
              </a:rPr>
              <a:t>case</a:t>
            </a:r>
            <a:r>
              <a:rPr lang="en-US" sz="2400" dirty="0">
                <a:solidFill>
                  <a:srgbClr val="000000"/>
                </a:solidFill>
                <a:latin typeface="Cambria" panose="02040503050406030204" pitchFamily="18" charset="0"/>
              </a:rPr>
              <a:t> also can be a </a:t>
            </a:r>
            <a:r>
              <a:rPr lang="en-US" sz="2400" dirty="0">
                <a:solidFill>
                  <a:srgbClr val="0000FF"/>
                </a:solidFill>
                <a:latin typeface="Cambria" panose="02040503050406030204" pitchFamily="18" charset="0"/>
              </a:rPr>
              <a:t>constant variable</a:t>
            </a:r>
            <a:r>
              <a:rPr lang="en-US" sz="2400" dirty="0">
                <a:solidFill>
                  <a:srgbClr val="000000"/>
                </a:solidFill>
                <a:latin typeface="Cambria" panose="02040503050406030204" pitchFamily="18" charset="0"/>
              </a:rPr>
              <a:t>—a variable containing a value which does not change for the entire program. </a:t>
            </a:r>
            <a:endParaRPr lang="en-US" sz="2400" dirty="0" smtClean="0">
              <a:solidFill>
                <a:srgbClr val="000000"/>
              </a:solidFill>
              <a:latin typeface="Cambria" panose="02040503050406030204" pitchFamily="18" charset="0"/>
            </a:endParaRPr>
          </a:p>
          <a:p>
            <a:pPr lvl="2">
              <a:lnSpc>
                <a:spcPct val="90000"/>
              </a:lnSpc>
              <a:defRPr/>
            </a:pPr>
            <a:r>
              <a:rPr lang="en-US" sz="2200" dirty="0" smtClean="0">
                <a:solidFill>
                  <a:srgbClr val="000000"/>
                </a:solidFill>
                <a:latin typeface="Cambria" panose="02040503050406030204" pitchFamily="18" charset="0"/>
              </a:rPr>
              <a:t>Such </a:t>
            </a:r>
            <a:r>
              <a:rPr lang="en-US" sz="2200" dirty="0">
                <a:solidFill>
                  <a:srgbClr val="000000"/>
                </a:solidFill>
                <a:latin typeface="Cambria" panose="02040503050406030204" pitchFamily="18" charset="0"/>
              </a:rPr>
              <a:t>a variable is declared with keyword </a:t>
            </a:r>
            <a:r>
              <a:rPr lang="en-US" sz="2200" dirty="0" err="1" smtClean="0">
                <a:solidFill>
                  <a:srgbClr val="000000"/>
                </a:solidFill>
                <a:latin typeface="Consolas" panose="020B0609020204030204" pitchFamily="49" charset="0"/>
              </a:rPr>
              <a:t>const</a:t>
            </a:r>
            <a:endParaRPr lang="en-US" sz="2200" dirty="0" smtClean="0">
              <a:solidFill>
                <a:srgbClr val="000000"/>
              </a:solidFill>
              <a:latin typeface="Consolas" panose="020B0609020204030204" pitchFamily="49" charset="0"/>
            </a:endParaRPr>
          </a:p>
        </p:txBody>
      </p:sp>
      <p:sp>
        <p:nvSpPr>
          <p:cNvPr id="84996"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338646298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smtClean="0">
                <a:solidFill>
                  <a:srgbClr val="24B5A1"/>
                </a:solidFill>
                <a:latin typeface="Calibri" panose="020F0502020204030204" pitchFamily="34" charset="0"/>
              </a:rPr>
              <a:t>5.10  </a:t>
            </a:r>
            <a:r>
              <a:rPr lang="en-US" dirty="0" smtClean="0">
                <a:solidFill>
                  <a:srgbClr val="3380E6"/>
                </a:solidFill>
                <a:latin typeface="Lucida Console"/>
              </a:rPr>
              <a:t>break</a:t>
            </a:r>
            <a:r>
              <a:rPr lang="en-US" dirty="0" smtClean="0">
                <a:solidFill>
                  <a:srgbClr val="3380E6"/>
                </a:solidFill>
                <a:latin typeface="Calibri" panose="020F0502020204030204" pitchFamily="34" charset="0"/>
              </a:rPr>
              <a:t> and </a:t>
            </a:r>
            <a:r>
              <a:rPr lang="en-US" dirty="0" smtClean="0">
                <a:solidFill>
                  <a:srgbClr val="3380E6"/>
                </a:solidFill>
                <a:latin typeface="Lucida Console"/>
              </a:rPr>
              <a:t>continue</a:t>
            </a:r>
            <a:r>
              <a:rPr lang="en-US" dirty="0" smtClean="0">
                <a:solidFill>
                  <a:srgbClr val="3380E6"/>
                </a:solidFill>
                <a:latin typeface="Calibri" panose="020F0502020204030204" pitchFamily="34" charset="0"/>
              </a:rPr>
              <a:t> Statements</a:t>
            </a:r>
          </a:p>
        </p:txBody>
      </p:sp>
      <p:sp>
        <p:nvSpPr>
          <p:cNvPr id="83971" name="Text Placeholder 2"/>
          <p:cNvSpPr>
            <a:spLocks noGrp="1"/>
          </p:cNvSpPr>
          <p:nvPr>
            <p:ph type="body" idx="1"/>
          </p:nvPr>
        </p:nvSpPr>
        <p:spPr/>
        <p:txBody>
          <a:bodyPr/>
          <a:lstStyle/>
          <a:p>
            <a:pPr>
              <a:defRPr/>
            </a:pPr>
            <a:r>
              <a:rPr lang="en-US" dirty="0">
                <a:solidFill>
                  <a:srgbClr val="000000"/>
                </a:solidFill>
                <a:latin typeface="Cambria" panose="02040503050406030204" pitchFamily="18" charset="0"/>
              </a:rPr>
              <a:t>In addition to selection and iteration statements, C++ provides statements </a:t>
            </a:r>
            <a:r>
              <a:rPr lang="en-US" dirty="0">
                <a:solidFill>
                  <a:srgbClr val="000000"/>
                </a:solidFill>
                <a:latin typeface="Consolas" panose="020B0609020204030204" pitchFamily="49" charset="0"/>
              </a:rPr>
              <a:t>break</a:t>
            </a:r>
            <a:r>
              <a:rPr lang="en-US" dirty="0">
                <a:solidFill>
                  <a:srgbClr val="000000"/>
                </a:solidFill>
                <a:latin typeface="Cambria" panose="02040503050406030204" pitchFamily="18" charset="0"/>
              </a:rPr>
              <a:t> (which we discussed in the context of the </a:t>
            </a:r>
            <a:r>
              <a:rPr lang="en-US" dirty="0">
                <a:solidFill>
                  <a:srgbClr val="000000"/>
                </a:solidFill>
                <a:latin typeface="Consolas" panose="020B0609020204030204" pitchFamily="49" charset="0"/>
              </a:rPr>
              <a:t>switch</a:t>
            </a:r>
            <a:r>
              <a:rPr lang="en-US" dirty="0">
                <a:solidFill>
                  <a:srgbClr val="000000"/>
                </a:solidFill>
                <a:latin typeface="Cambria" panose="02040503050406030204" pitchFamily="18" charset="0"/>
              </a:rPr>
              <a:t> statement) and </a:t>
            </a:r>
            <a:r>
              <a:rPr lang="en-US" dirty="0">
                <a:solidFill>
                  <a:srgbClr val="000000"/>
                </a:solidFill>
                <a:latin typeface="Consolas" panose="020B0609020204030204" pitchFamily="49" charset="0"/>
              </a:rPr>
              <a:t>continue</a:t>
            </a:r>
            <a:r>
              <a:rPr lang="en-US" dirty="0">
                <a:solidFill>
                  <a:srgbClr val="000000"/>
                </a:solidFill>
                <a:latin typeface="Cambria" panose="02040503050406030204" pitchFamily="18" charset="0"/>
              </a:rPr>
              <a:t> to alter the flow of control. </a:t>
            </a:r>
            <a:endParaRPr lang="en-US" dirty="0" smtClean="0">
              <a:solidFill>
                <a:srgbClr val="000000"/>
              </a:solidFill>
              <a:latin typeface="Cambria" panose="02040503050406030204" pitchFamily="18" charset="0"/>
            </a:endParaRPr>
          </a:p>
        </p:txBody>
      </p:sp>
      <p:sp>
        <p:nvSpPr>
          <p:cNvPr id="93188"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smtClean="0">
                <a:solidFill>
                  <a:srgbClr val="24B5A1"/>
                </a:solidFill>
                <a:latin typeface="Calibri" panose="020F0502020204030204" pitchFamily="34" charset="0"/>
              </a:rPr>
              <a:t>5.10.1  </a:t>
            </a:r>
            <a:r>
              <a:rPr lang="en-US" dirty="0" smtClean="0">
                <a:solidFill>
                  <a:srgbClr val="3380E6"/>
                </a:solidFill>
                <a:latin typeface="Lucida Console"/>
              </a:rPr>
              <a:t>break</a:t>
            </a:r>
            <a:r>
              <a:rPr lang="en-US" dirty="0" smtClean="0">
                <a:solidFill>
                  <a:srgbClr val="3380E6"/>
                </a:solidFill>
                <a:latin typeface="Calibri" panose="020F0502020204030204" pitchFamily="34" charset="0"/>
              </a:rPr>
              <a:t> Statement</a:t>
            </a:r>
          </a:p>
        </p:txBody>
      </p:sp>
      <p:sp>
        <p:nvSpPr>
          <p:cNvPr id="83971" name="Text Placeholder 2"/>
          <p:cNvSpPr>
            <a:spLocks noGrp="1"/>
          </p:cNvSpPr>
          <p:nvPr>
            <p:ph type="body" idx="1"/>
          </p:nvPr>
        </p:nvSpPr>
        <p:spPr/>
        <p:txBody>
          <a:bodyPr/>
          <a:lstStyle/>
          <a:p>
            <a:pPr eaLnBrk="1" hangingPunct="1">
              <a:defRPr/>
            </a:pPr>
            <a:r>
              <a:rPr lang="en-US" dirty="0" smtClean="0">
                <a:solidFill>
                  <a:srgbClr val="000000"/>
                </a:solidFill>
                <a:latin typeface="Cambria" panose="02040503050406030204" pitchFamily="18" charset="0"/>
              </a:rPr>
              <a:t>The </a:t>
            </a:r>
            <a:r>
              <a:rPr lang="en-US" dirty="0" smtClean="0">
                <a:solidFill>
                  <a:srgbClr val="0000FF"/>
                </a:solidFill>
                <a:latin typeface="Consolas" panose="020B0609020204030204" pitchFamily="49" charset="0"/>
              </a:rPr>
              <a:t>break</a:t>
            </a:r>
            <a:r>
              <a:rPr lang="en-US" dirty="0" smtClean="0">
                <a:solidFill>
                  <a:srgbClr val="0000FF"/>
                </a:solidFill>
                <a:latin typeface="Cambria" panose="02040503050406030204" pitchFamily="18" charset="0"/>
              </a:rPr>
              <a:t> statement</a:t>
            </a:r>
            <a:r>
              <a:rPr lang="en-US" dirty="0" smtClean="0">
                <a:solidFill>
                  <a:srgbClr val="000000"/>
                </a:solidFill>
                <a:latin typeface="Cambria" panose="02040503050406030204" pitchFamily="18" charset="0"/>
              </a:rPr>
              <a:t>, when executed in a </a:t>
            </a:r>
            <a:r>
              <a:rPr lang="en-US" dirty="0" smtClean="0">
                <a:solidFill>
                  <a:srgbClr val="000000"/>
                </a:solidFill>
                <a:latin typeface="Lucida Console" pitchFamily="49" charset="0"/>
              </a:rPr>
              <a:t>while</a:t>
            </a:r>
            <a:r>
              <a:rPr lang="en-US" dirty="0" smtClean="0">
                <a:solidFill>
                  <a:srgbClr val="000000"/>
                </a:solidFill>
                <a:latin typeface="Cambria" panose="02040503050406030204" pitchFamily="18" charset="0"/>
              </a:rPr>
              <a:t>, </a:t>
            </a:r>
            <a:r>
              <a:rPr lang="en-US" dirty="0" smtClean="0">
                <a:solidFill>
                  <a:srgbClr val="000000"/>
                </a:solidFill>
                <a:latin typeface="Lucida Console" pitchFamily="49" charset="0"/>
              </a:rPr>
              <a:t>for</a:t>
            </a:r>
            <a:r>
              <a:rPr lang="en-US" dirty="0" smtClean="0">
                <a:solidFill>
                  <a:srgbClr val="000000"/>
                </a:solidFill>
                <a:latin typeface="Cambria" panose="02040503050406030204" pitchFamily="18" charset="0"/>
              </a:rPr>
              <a:t>, </a:t>
            </a:r>
            <a:r>
              <a:rPr lang="en-US" dirty="0" smtClean="0">
                <a:solidFill>
                  <a:srgbClr val="000000"/>
                </a:solidFill>
                <a:latin typeface="Lucida Console" pitchFamily="49" charset="0"/>
              </a:rPr>
              <a:t>do</a:t>
            </a:r>
            <a:r>
              <a:rPr lang="en-US" dirty="0" smtClean="0">
                <a:solidFill>
                  <a:srgbClr val="000000"/>
                </a:solidFill>
                <a:latin typeface="Cambria" panose="02040503050406030204" pitchFamily="18" charset="0"/>
              </a:rPr>
              <a:t>…</a:t>
            </a:r>
            <a:r>
              <a:rPr lang="en-US" dirty="0" smtClean="0">
                <a:solidFill>
                  <a:srgbClr val="000000"/>
                </a:solidFill>
                <a:latin typeface="Lucida Console" pitchFamily="49" charset="0"/>
              </a:rPr>
              <a:t>while</a:t>
            </a:r>
            <a:r>
              <a:rPr lang="en-US" dirty="0" smtClean="0">
                <a:solidFill>
                  <a:srgbClr val="000000"/>
                </a:solidFill>
                <a:latin typeface="Cambria" panose="02040503050406030204" pitchFamily="18" charset="0"/>
              </a:rPr>
              <a:t> or </a:t>
            </a:r>
            <a:r>
              <a:rPr lang="en-US" dirty="0" smtClean="0">
                <a:solidFill>
                  <a:srgbClr val="000000"/>
                </a:solidFill>
                <a:latin typeface="Lucida Console" pitchFamily="49" charset="0"/>
              </a:rPr>
              <a:t>switch</a:t>
            </a:r>
            <a:r>
              <a:rPr lang="en-US" dirty="0" smtClean="0">
                <a:solidFill>
                  <a:srgbClr val="000000"/>
                </a:solidFill>
                <a:latin typeface="Cambria" panose="02040503050406030204" pitchFamily="18" charset="0"/>
              </a:rPr>
              <a:t> statement, causes immediate exit from that statement.</a:t>
            </a:r>
          </a:p>
          <a:p>
            <a:pPr eaLnBrk="1" hangingPunct="1">
              <a:defRPr/>
            </a:pPr>
            <a:r>
              <a:rPr lang="en-US" dirty="0" smtClean="0">
                <a:solidFill>
                  <a:srgbClr val="000000"/>
                </a:solidFill>
                <a:latin typeface="Cambria" panose="02040503050406030204" pitchFamily="18" charset="0"/>
              </a:rPr>
              <a:t>Program execution continues with the next statement.</a:t>
            </a:r>
          </a:p>
          <a:p>
            <a:pPr eaLnBrk="1" hangingPunct="1">
              <a:defRPr/>
            </a:pPr>
            <a:r>
              <a:rPr lang="en-US" dirty="0" smtClean="0">
                <a:solidFill>
                  <a:srgbClr val="000000"/>
                </a:solidFill>
                <a:latin typeface="Cambria" panose="02040503050406030204" pitchFamily="18" charset="0"/>
              </a:rPr>
              <a:t>Common uses of the </a:t>
            </a:r>
            <a:r>
              <a:rPr lang="en-US" dirty="0" smtClean="0">
                <a:solidFill>
                  <a:srgbClr val="000000"/>
                </a:solidFill>
                <a:latin typeface="Lucida Console" pitchFamily="49" charset="0"/>
              </a:rPr>
              <a:t>break</a:t>
            </a:r>
            <a:r>
              <a:rPr lang="en-US" dirty="0" smtClean="0">
                <a:solidFill>
                  <a:srgbClr val="000000"/>
                </a:solidFill>
                <a:latin typeface="Cambria" panose="02040503050406030204" pitchFamily="18" charset="0"/>
              </a:rPr>
              <a:t> statement are to escape early from a loop or to skip the remainder of a </a:t>
            </a:r>
            <a:r>
              <a:rPr lang="en-US" dirty="0" smtClean="0">
                <a:solidFill>
                  <a:srgbClr val="000000"/>
                </a:solidFill>
                <a:latin typeface="Lucida Console" pitchFamily="49" charset="0"/>
              </a:rPr>
              <a:t>switch</a:t>
            </a:r>
            <a:r>
              <a:rPr lang="en-US" dirty="0" smtClean="0">
                <a:solidFill>
                  <a:srgbClr val="000000"/>
                </a:solidFill>
                <a:latin typeface="Cambria" panose="02040503050406030204" pitchFamily="18" charset="0"/>
              </a:rPr>
              <a:t> statement.</a:t>
            </a:r>
          </a:p>
          <a:p>
            <a:pPr eaLnBrk="1" hangingPunct="1">
              <a:defRPr/>
            </a:pPr>
            <a:r>
              <a:rPr lang="en-US" dirty="0" smtClean="0">
                <a:solidFill>
                  <a:srgbClr val="000000"/>
                </a:solidFill>
                <a:latin typeface="Cambria" panose="02040503050406030204" pitchFamily="18" charset="0"/>
              </a:rPr>
              <a:t>Figure 5.13 demonstrates the </a:t>
            </a:r>
            <a:r>
              <a:rPr lang="en-US" dirty="0" smtClean="0">
                <a:solidFill>
                  <a:srgbClr val="000000"/>
                </a:solidFill>
                <a:latin typeface="Lucida Console" pitchFamily="49" charset="0"/>
              </a:rPr>
              <a:t>break</a:t>
            </a:r>
            <a:r>
              <a:rPr lang="en-US" dirty="0" smtClean="0">
                <a:solidFill>
                  <a:srgbClr val="000000"/>
                </a:solidFill>
                <a:latin typeface="Cambria" panose="02040503050406030204" pitchFamily="18" charset="0"/>
              </a:rPr>
              <a:t> statement (line 13) exiting a </a:t>
            </a:r>
            <a:r>
              <a:rPr lang="en-US" dirty="0" smtClean="0">
                <a:solidFill>
                  <a:srgbClr val="000000"/>
                </a:solidFill>
                <a:latin typeface="Lucida Console" pitchFamily="49" charset="0"/>
              </a:rPr>
              <a:t>for</a:t>
            </a:r>
            <a:r>
              <a:rPr lang="en-US" dirty="0" smtClean="0">
                <a:solidFill>
                  <a:srgbClr val="000000"/>
                </a:solidFill>
                <a:latin typeface="Cambria" panose="02040503050406030204" pitchFamily="18" charset="0"/>
              </a:rPr>
              <a:t> iteration statement.</a:t>
            </a:r>
          </a:p>
        </p:txBody>
      </p:sp>
      <p:sp>
        <p:nvSpPr>
          <p:cNvPr id="93188"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46299522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50"/>
          <p:cNvPicPr>
            <a:picLocks noGrp="1" noChangeAspect="1"/>
          </p:cNvPicPr>
          <p:nvPr isPhoto="1"/>
        </p:nvPicPr>
        <p:blipFill>
          <a:blip r:embed="rId3" cstate="print">
            <a:lum/>
            <a:extLst>
              <a:ext uri="{28A0092B-C50C-407E-A947-70E740481C1C}">
                <a14:useLocalDpi xmlns:a14="http://schemas.microsoft.com/office/drawing/2010/main" val="0"/>
              </a:ext>
            </a:extLst>
          </a:blip>
          <a:stretch>
            <a:fillRect/>
          </a:stretch>
        </p:blipFill>
        <p:spPr>
          <a:xfrm>
            <a:off x="0" y="381000"/>
            <a:ext cx="9108718" cy="6119698"/>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326725610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smtClean="0">
                <a:solidFill>
                  <a:srgbClr val="24B5A1"/>
                </a:solidFill>
                <a:latin typeface="Calibri" panose="020F0502020204030204" pitchFamily="34" charset="0"/>
              </a:rPr>
              <a:t>5.10.2</a:t>
            </a:r>
            <a:r>
              <a:rPr lang="en-US" dirty="0">
                <a:solidFill>
                  <a:srgbClr val="24B5A1"/>
                </a:solidFill>
                <a:latin typeface="Calibri" panose="020F0502020204030204" pitchFamily="34" charset="0"/>
              </a:rPr>
              <a:t>  </a:t>
            </a:r>
            <a:r>
              <a:rPr lang="en-US" dirty="0" smtClean="0">
                <a:solidFill>
                  <a:srgbClr val="3380E6"/>
                </a:solidFill>
                <a:latin typeface="Lucida Console"/>
              </a:rPr>
              <a:t>continue</a:t>
            </a:r>
            <a:r>
              <a:rPr lang="en-US" dirty="0" smtClean="0">
                <a:solidFill>
                  <a:srgbClr val="3380E6"/>
                </a:solidFill>
                <a:latin typeface="Calibri" panose="020F0502020204030204" pitchFamily="34" charset="0"/>
              </a:rPr>
              <a:t> Statement</a:t>
            </a:r>
          </a:p>
        </p:txBody>
      </p:sp>
      <p:sp>
        <p:nvSpPr>
          <p:cNvPr id="94211"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The </a:t>
            </a:r>
            <a:r>
              <a:rPr lang="en-US" altLang="en-US" dirty="0" smtClean="0">
                <a:solidFill>
                  <a:srgbClr val="0000FF"/>
                </a:solidFill>
                <a:latin typeface="Consolas" panose="020B0609020204030204" pitchFamily="49" charset="0"/>
              </a:rPr>
              <a:t>continue</a:t>
            </a:r>
            <a:r>
              <a:rPr lang="en-US" altLang="en-US" dirty="0" smtClean="0">
                <a:solidFill>
                  <a:srgbClr val="0000FF"/>
                </a:solidFill>
                <a:latin typeface="Cambria" panose="02040503050406030204" pitchFamily="18" charset="0"/>
              </a:rPr>
              <a:t> statement</a:t>
            </a:r>
            <a:r>
              <a:rPr lang="en-US" altLang="en-US" dirty="0" smtClean="0">
                <a:solidFill>
                  <a:srgbClr val="000000"/>
                </a:solidFill>
                <a:latin typeface="Cambria" panose="02040503050406030204" pitchFamily="18" charset="0"/>
              </a:rPr>
              <a:t>, when executed in a </a:t>
            </a:r>
            <a:r>
              <a:rPr lang="en-US" altLang="en-US" dirty="0" smtClean="0">
                <a:solidFill>
                  <a:srgbClr val="000000"/>
                </a:solidFill>
                <a:latin typeface="Lucida Console" panose="020B0609040504020204" pitchFamily="49" charset="0"/>
              </a:rPr>
              <a:t>while</a:t>
            </a:r>
            <a:r>
              <a:rPr lang="en-US" altLang="en-US" dirty="0" smtClean="0">
                <a:solidFill>
                  <a:srgbClr val="000000"/>
                </a:solidFill>
                <a:latin typeface="Cambria" panose="02040503050406030204" pitchFamily="18" charset="0"/>
              </a:rPr>
              <a:t>, </a:t>
            </a:r>
            <a:r>
              <a:rPr lang="en-US" altLang="en-US" dirty="0" smtClean="0">
                <a:solidFill>
                  <a:srgbClr val="000000"/>
                </a:solidFill>
                <a:latin typeface="Lucida Console" panose="020B0609040504020204" pitchFamily="49" charset="0"/>
              </a:rPr>
              <a:t>for</a:t>
            </a:r>
            <a:r>
              <a:rPr lang="en-US" altLang="en-US" dirty="0" smtClean="0">
                <a:solidFill>
                  <a:srgbClr val="000000"/>
                </a:solidFill>
                <a:latin typeface="Cambria" panose="02040503050406030204" pitchFamily="18" charset="0"/>
              </a:rPr>
              <a:t> or </a:t>
            </a:r>
            <a:r>
              <a:rPr lang="en-US" altLang="en-US" dirty="0" smtClean="0">
                <a:solidFill>
                  <a:srgbClr val="000000"/>
                </a:solidFill>
                <a:latin typeface="Lucida Console" panose="020B0609040504020204" pitchFamily="49" charset="0"/>
              </a:rPr>
              <a:t>do</a:t>
            </a:r>
            <a:r>
              <a:rPr lang="en-US" altLang="en-US" dirty="0" smtClean="0">
                <a:solidFill>
                  <a:srgbClr val="000000"/>
                </a:solidFill>
                <a:latin typeface="Cambria" panose="02040503050406030204" pitchFamily="18" charset="0"/>
              </a:rPr>
              <a:t>…</a:t>
            </a:r>
            <a:r>
              <a:rPr lang="en-US" altLang="en-US" dirty="0" smtClean="0">
                <a:solidFill>
                  <a:srgbClr val="000000"/>
                </a:solidFill>
                <a:latin typeface="Lucida Console" panose="020B0609040504020204" pitchFamily="49" charset="0"/>
              </a:rPr>
              <a:t>while</a:t>
            </a:r>
            <a:r>
              <a:rPr lang="en-US" altLang="en-US" dirty="0" smtClean="0">
                <a:solidFill>
                  <a:srgbClr val="000000"/>
                </a:solidFill>
                <a:latin typeface="Cambria" panose="02040503050406030204" pitchFamily="18" charset="0"/>
              </a:rPr>
              <a:t> statement, skips the remaining statements in the body of that statement and proceeds with the next iteration of the loop.</a:t>
            </a:r>
          </a:p>
          <a:p>
            <a:pPr eaLnBrk="1" hangingPunct="1"/>
            <a:r>
              <a:rPr lang="en-US" altLang="en-US" dirty="0" smtClean="0">
                <a:solidFill>
                  <a:srgbClr val="000000"/>
                </a:solidFill>
                <a:latin typeface="Cambria" panose="02040503050406030204" pitchFamily="18" charset="0"/>
              </a:rPr>
              <a:t>In </a:t>
            </a:r>
            <a:r>
              <a:rPr lang="en-US" altLang="en-US" dirty="0" smtClean="0">
                <a:solidFill>
                  <a:srgbClr val="000000"/>
                </a:solidFill>
                <a:latin typeface="Lucida Console" panose="020B0609040504020204" pitchFamily="49" charset="0"/>
              </a:rPr>
              <a:t>while</a:t>
            </a:r>
            <a:r>
              <a:rPr lang="en-US" altLang="en-US" dirty="0" smtClean="0">
                <a:solidFill>
                  <a:srgbClr val="000000"/>
                </a:solidFill>
                <a:latin typeface="Cambria" panose="02040503050406030204" pitchFamily="18" charset="0"/>
              </a:rPr>
              <a:t> and </a:t>
            </a:r>
            <a:r>
              <a:rPr lang="en-US" altLang="en-US" dirty="0" smtClean="0">
                <a:solidFill>
                  <a:srgbClr val="000000"/>
                </a:solidFill>
                <a:latin typeface="Lucida Console" panose="020B0609040504020204" pitchFamily="49" charset="0"/>
              </a:rPr>
              <a:t>do</a:t>
            </a:r>
            <a:r>
              <a:rPr lang="en-US" altLang="en-US" dirty="0" smtClean="0">
                <a:solidFill>
                  <a:srgbClr val="000000"/>
                </a:solidFill>
                <a:latin typeface="Cambria" panose="02040503050406030204" pitchFamily="18" charset="0"/>
              </a:rPr>
              <a:t>…</a:t>
            </a:r>
            <a:r>
              <a:rPr lang="en-US" altLang="en-US" dirty="0" smtClean="0">
                <a:solidFill>
                  <a:srgbClr val="000000"/>
                </a:solidFill>
                <a:latin typeface="Lucida Console" panose="020B0609040504020204" pitchFamily="49" charset="0"/>
              </a:rPr>
              <a:t>while</a:t>
            </a:r>
            <a:r>
              <a:rPr lang="en-US" altLang="en-US" dirty="0" smtClean="0">
                <a:solidFill>
                  <a:srgbClr val="000000"/>
                </a:solidFill>
                <a:latin typeface="Cambria" panose="02040503050406030204" pitchFamily="18" charset="0"/>
              </a:rPr>
              <a:t> statements, the loop-continuation test evaluates immediately after the </a:t>
            </a:r>
            <a:r>
              <a:rPr lang="en-US" altLang="en-US" dirty="0" smtClean="0">
                <a:solidFill>
                  <a:srgbClr val="000000"/>
                </a:solidFill>
                <a:latin typeface="Lucida Console" panose="020B0609040504020204" pitchFamily="49" charset="0"/>
              </a:rPr>
              <a:t>continue</a:t>
            </a:r>
            <a:r>
              <a:rPr lang="en-US" altLang="en-US" dirty="0" smtClean="0">
                <a:solidFill>
                  <a:srgbClr val="000000"/>
                </a:solidFill>
                <a:latin typeface="Cambria" panose="02040503050406030204" pitchFamily="18" charset="0"/>
              </a:rPr>
              <a:t> statement executes.</a:t>
            </a:r>
          </a:p>
          <a:p>
            <a:pPr eaLnBrk="1" hangingPunct="1"/>
            <a:r>
              <a:rPr lang="en-US" altLang="en-US" dirty="0" smtClean="0">
                <a:solidFill>
                  <a:srgbClr val="000000"/>
                </a:solidFill>
                <a:latin typeface="Cambria" panose="02040503050406030204" pitchFamily="18" charset="0"/>
              </a:rPr>
              <a:t>In the </a:t>
            </a:r>
            <a:r>
              <a:rPr lang="en-US" altLang="en-US" dirty="0" smtClean="0">
                <a:solidFill>
                  <a:srgbClr val="000000"/>
                </a:solidFill>
                <a:latin typeface="Lucida Console" panose="020B0609040504020204" pitchFamily="49" charset="0"/>
              </a:rPr>
              <a:t>for</a:t>
            </a:r>
            <a:r>
              <a:rPr lang="en-US" altLang="en-US" dirty="0" smtClean="0">
                <a:solidFill>
                  <a:srgbClr val="000000"/>
                </a:solidFill>
                <a:latin typeface="Cambria" panose="02040503050406030204" pitchFamily="18" charset="0"/>
              </a:rPr>
              <a:t> statement, the increment expression executes, then the loop-continuation test evaluates. </a:t>
            </a:r>
          </a:p>
        </p:txBody>
      </p:sp>
      <p:sp>
        <p:nvSpPr>
          <p:cNvPr id="95236"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51"/>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5115" y="533400"/>
            <a:ext cx="9154584" cy="5715000"/>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288281253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5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976438"/>
            <a:ext cx="9144000" cy="2905125"/>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152305592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53"/>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376368"/>
            <a:ext cx="9144000" cy="4104085"/>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2943330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24B5A1"/>
                </a:solidFill>
                <a:latin typeface="Calibri" panose="020F0502020204030204" pitchFamily="34" charset="0"/>
              </a:rPr>
              <a:t>5.3  </a:t>
            </a:r>
            <a:r>
              <a:rPr lang="en-US" dirty="0" smtClean="0">
                <a:solidFill>
                  <a:srgbClr val="3380E6"/>
                </a:solidFill>
                <a:latin typeface="Lucida Console"/>
              </a:rPr>
              <a:t>for</a:t>
            </a:r>
            <a:r>
              <a:rPr lang="en-US" dirty="0" smtClean="0">
                <a:solidFill>
                  <a:srgbClr val="3380E6"/>
                </a:solidFill>
                <a:latin typeface="Calibri" panose="020F0502020204030204" pitchFamily="34" charset="0"/>
              </a:rPr>
              <a:t> Iteration Statement </a:t>
            </a:r>
          </a:p>
        </p:txBody>
      </p:sp>
      <p:sp>
        <p:nvSpPr>
          <p:cNvPr id="18435" name="Text Placeholder 2"/>
          <p:cNvSpPr>
            <a:spLocks noGrp="1"/>
          </p:cNvSpPr>
          <p:nvPr>
            <p:ph type="body" idx="1"/>
          </p:nvPr>
        </p:nvSpPr>
        <p:spPr/>
        <p:txBody>
          <a:bodyPr/>
          <a:lstStyle/>
          <a:p>
            <a:pPr eaLnBrk="1" hangingPunct="1"/>
            <a:r>
              <a:rPr lang="en-US" altLang="en-US" sz="2400" dirty="0" smtClean="0">
                <a:solidFill>
                  <a:srgbClr val="000000"/>
                </a:solidFill>
                <a:latin typeface="Cambria" panose="02040503050406030204" pitchFamily="18" charset="0"/>
              </a:rPr>
              <a:t>The </a:t>
            </a:r>
            <a:r>
              <a:rPr lang="en-US" altLang="en-US" sz="2400" dirty="0" smtClean="0">
                <a:solidFill>
                  <a:srgbClr val="0000FF"/>
                </a:solidFill>
                <a:latin typeface="Consolas" panose="020B0609020204030204" pitchFamily="49" charset="0"/>
              </a:rPr>
              <a:t>for</a:t>
            </a:r>
            <a:r>
              <a:rPr lang="en-US" altLang="en-US" sz="2400" dirty="0" smtClean="0">
                <a:solidFill>
                  <a:srgbClr val="0000FF"/>
                </a:solidFill>
                <a:latin typeface="Cambria" panose="02040503050406030204" pitchFamily="18" charset="0"/>
              </a:rPr>
              <a:t> iteration statement</a:t>
            </a:r>
            <a:r>
              <a:rPr lang="en-US" altLang="en-US" sz="2400" dirty="0" smtClean="0">
                <a:solidFill>
                  <a:srgbClr val="000000"/>
                </a:solidFill>
                <a:latin typeface="Cambria" panose="02040503050406030204" pitchFamily="18" charset="0"/>
              </a:rPr>
              <a:t> (Fig. 5.2) specifies the counter-controlled iteration details in a single line of code.</a:t>
            </a:r>
          </a:p>
          <a:p>
            <a:pPr eaLnBrk="1" hangingPunct="1"/>
            <a:r>
              <a:rPr lang="en-US" altLang="en-US" sz="2400" dirty="0" smtClean="0">
                <a:solidFill>
                  <a:srgbClr val="000000"/>
                </a:solidFill>
                <a:latin typeface="Cambria" panose="02040503050406030204" pitchFamily="18" charset="0"/>
              </a:rPr>
              <a:t>The initialization occurs once when the loop is encountered.</a:t>
            </a:r>
          </a:p>
          <a:p>
            <a:pPr eaLnBrk="1" hangingPunct="1"/>
            <a:r>
              <a:rPr lang="en-US" altLang="en-US" sz="2400" dirty="0" smtClean="0">
                <a:solidFill>
                  <a:srgbClr val="000000"/>
                </a:solidFill>
                <a:latin typeface="Cambria" panose="02040503050406030204" pitchFamily="18" charset="0"/>
              </a:rPr>
              <a:t>The condition is tested next and each time the body completes.</a:t>
            </a:r>
          </a:p>
          <a:p>
            <a:pPr eaLnBrk="1" hangingPunct="1"/>
            <a:r>
              <a:rPr lang="en-US" altLang="en-US" sz="2400" dirty="0" smtClean="0">
                <a:solidFill>
                  <a:srgbClr val="000000"/>
                </a:solidFill>
                <a:latin typeface="Cambria" panose="02040503050406030204" pitchFamily="18" charset="0"/>
              </a:rPr>
              <a:t>The body executes if the condition is true. </a:t>
            </a:r>
          </a:p>
          <a:p>
            <a:pPr eaLnBrk="1" hangingPunct="1"/>
            <a:r>
              <a:rPr lang="en-US" altLang="en-US" sz="2400" dirty="0" smtClean="0">
                <a:solidFill>
                  <a:srgbClr val="000000"/>
                </a:solidFill>
                <a:latin typeface="Cambria" panose="02040503050406030204" pitchFamily="18" charset="0"/>
              </a:rPr>
              <a:t>The increment occurs after the body executes.</a:t>
            </a:r>
          </a:p>
          <a:p>
            <a:pPr eaLnBrk="1" hangingPunct="1"/>
            <a:r>
              <a:rPr lang="en-US" altLang="en-US" sz="2400" dirty="0" smtClean="0">
                <a:solidFill>
                  <a:srgbClr val="000000"/>
                </a:solidFill>
                <a:latin typeface="Cambria" panose="02040503050406030204" pitchFamily="18" charset="0"/>
              </a:rPr>
              <a:t>Then, the condition is tested again.</a:t>
            </a:r>
          </a:p>
          <a:p>
            <a:pPr eaLnBrk="1" hangingPunct="1"/>
            <a:endParaRPr lang="en-US" altLang="en-US" sz="2500" dirty="0" smtClean="0">
              <a:solidFill>
                <a:srgbClr val="000000"/>
              </a:solidFill>
              <a:latin typeface="Cambria" panose="02040503050406030204" pitchFamily="18" charset="0"/>
            </a:endParaRPr>
          </a:p>
        </p:txBody>
      </p:sp>
      <p:sp>
        <p:nvSpPr>
          <p:cNvPr id="21508"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24B5A1"/>
                </a:solidFill>
                <a:latin typeface="Calibri" panose="020F0502020204030204" pitchFamily="34" charset="0"/>
              </a:rPr>
              <a:t>5.11  </a:t>
            </a:r>
            <a:r>
              <a:rPr lang="en-US" dirty="0" smtClean="0">
                <a:solidFill>
                  <a:srgbClr val="3380E6"/>
                </a:solidFill>
                <a:latin typeface="Calibri" panose="020F0502020204030204" pitchFamily="34" charset="0"/>
              </a:rPr>
              <a:t>Logical Operators</a:t>
            </a:r>
          </a:p>
        </p:txBody>
      </p:sp>
      <p:sp>
        <p:nvSpPr>
          <p:cNvPr id="98307"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C++ provides </a:t>
            </a:r>
            <a:r>
              <a:rPr lang="en-US" altLang="en-US" dirty="0" smtClean="0">
                <a:solidFill>
                  <a:srgbClr val="0000FF"/>
                </a:solidFill>
                <a:latin typeface="Cambria" panose="02040503050406030204" pitchFamily="18" charset="0"/>
              </a:rPr>
              <a:t>logical operators</a:t>
            </a:r>
            <a:r>
              <a:rPr lang="en-US" altLang="en-US" dirty="0" smtClean="0">
                <a:solidFill>
                  <a:srgbClr val="000000"/>
                </a:solidFill>
                <a:latin typeface="Cambria" panose="02040503050406030204" pitchFamily="18" charset="0"/>
              </a:rPr>
              <a:t> that are used to form more complex conditions by combining simple conditions.</a:t>
            </a:r>
          </a:p>
          <a:p>
            <a:pPr eaLnBrk="1" hangingPunct="1"/>
            <a:r>
              <a:rPr lang="en-US" altLang="en-US" dirty="0" smtClean="0">
                <a:solidFill>
                  <a:srgbClr val="000000"/>
                </a:solidFill>
                <a:latin typeface="Cambria" panose="02040503050406030204" pitchFamily="18" charset="0"/>
              </a:rPr>
              <a:t>The logical operators are </a:t>
            </a:r>
            <a:r>
              <a:rPr lang="en-US" altLang="en-US" dirty="0" smtClean="0">
                <a:solidFill>
                  <a:srgbClr val="000000"/>
                </a:solidFill>
                <a:latin typeface="Lucida Console" panose="020B0609040504020204" pitchFamily="49" charset="0"/>
              </a:rPr>
              <a:t>&amp;&amp;</a:t>
            </a:r>
            <a:r>
              <a:rPr lang="en-US" altLang="en-US" dirty="0" smtClean="0">
                <a:solidFill>
                  <a:srgbClr val="000000"/>
                </a:solidFill>
                <a:latin typeface="Cambria" panose="02040503050406030204" pitchFamily="18" charset="0"/>
              </a:rPr>
              <a:t> (logical AND), </a:t>
            </a:r>
            <a:r>
              <a:rPr lang="en-US" altLang="en-US" dirty="0" smtClean="0">
                <a:solidFill>
                  <a:srgbClr val="000000"/>
                </a:solidFill>
                <a:latin typeface="Lucida Console" panose="020B0609040504020204" pitchFamily="49" charset="0"/>
              </a:rPr>
              <a:t>||</a:t>
            </a:r>
            <a:r>
              <a:rPr lang="en-US" altLang="en-US" dirty="0" smtClean="0">
                <a:solidFill>
                  <a:srgbClr val="000000"/>
                </a:solidFill>
                <a:latin typeface="Cambria" panose="02040503050406030204" pitchFamily="18" charset="0"/>
              </a:rPr>
              <a:t> (logical OR) and </a:t>
            </a:r>
            <a:r>
              <a:rPr lang="en-US" altLang="en-US" dirty="0" smtClean="0">
                <a:solidFill>
                  <a:srgbClr val="000000"/>
                </a:solidFill>
                <a:latin typeface="Lucida Console" panose="020B0609040504020204" pitchFamily="49" charset="0"/>
              </a:rPr>
              <a:t>!</a:t>
            </a:r>
            <a:r>
              <a:rPr lang="en-US" altLang="en-US" dirty="0" smtClean="0">
                <a:solidFill>
                  <a:srgbClr val="000000"/>
                </a:solidFill>
                <a:latin typeface="Cambria" panose="02040503050406030204" pitchFamily="18" charset="0"/>
              </a:rPr>
              <a:t> (logical NOT, also called logical negation). </a:t>
            </a:r>
          </a:p>
        </p:txBody>
      </p:sp>
      <p:sp>
        <p:nvSpPr>
          <p:cNvPr id="100356"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smtClean="0">
                <a:solidFill>
                  <a:srgbClr val="24B5A1"/>
                </a:solidFill>
                <a:latin typeface="Calibri" panose="020F0502020204030204" pitchFamily="34" charset="0"/>
              </a:rPr>
              <a:t>5.11.1  </a:t>
            </a:r>
            <a:r>
              <a:rPr lang="en-US" dirty="0">
                <a:solidFill>
                  <a:srgbClr val="3380E6"/>
                </a:solidFill>
                <a:latin typeface="Calibri" panose="020F0502020204030204" pitchFamily="34" charset="0"/>
              </a:rPr>
              <a:t>Logical AND (&amp;&amp;) </a:t>
            </a:r>
            <a:r>
              <a:rPr lang="en-US" dirty="0" smtClean="0">
                <a:solidFill>
                  <a:srgbClr val="3380E6"/>
                </a:solidFill>
                <a:latin typeface="Calibri" panose="020F0502020204030204" pitchFamily="34" charset="0"/>
              </a:rPr>
              <a:t>Operator</a:t>
            </a:r>
          </a:p>
        </p:txBody>
      </p:sp>
      <p:sp>
        <p:nvSpPr>
          <p:cNvPr id="91139" name="Text Placeholder 2"/>
          <p:cNvSpPr>
            <a:spLocks noGrp="1"/>
          </p:cNvSpPr>
          <p:nvPr>
            <p:ph type="body" idx="1"/>
          </p:nvPr>
        </p:nvSpPr>
        <p:spPr/>
        <p:txBody>
          <a:bodyPr/>
          <a:lstStyle/>
          <a:p>
            <a:pPr eaLnBrk="1" hangingPunct="1">
              <a:defRPr/>
            </a:pPr>
            <a:r>
              <a:rPr lang="en-US" dirty="0" smtClean="0">
                <a:solidFill>
                  <a:srgbClr val="000000"/>
                </a:solidFill>
                <a:latin typeface="Cambria" panose="02040503050406030204" pitchFamily="18" charset="0"/>
              </a:rPr>
              <a:t>The </a:t>
            </a:r>
            <a:r>
              <a:rPr lang="en-US" dirty="0" smtClean="0">
                <a:solidFill>
                  <a:srgbClr val="0000FF"/>
                </a:solidFill>
                <a:latin typeface="Consolas" panose="020B0609020204030204" pitchFamily="49" charset="0"/>
              </a:rPr>
              <a:t>&amp;&amp;</a:t>
            </a:r>
            <a:r>
              <a:rPr lang="en-US" dirty="0" smtClean="0">
                <a:solidFill>
                  <a:srgbClr val="0000FF"/>
                </a:solidFill>
                <a:latin typeface="Cambria" panose="02040503050406030204" pitchFamily="18" charset="0"/>
              </a:rPr>
              <a:t> </a:t>
            </a:r>
            <a:r>
              <a:rPr lang="en-US" dirty="0" smtClean="0">
                <a:solidFill>
                  <a:srgbClr val="000000"/>
                </a:solidFill>
                <a:latin typeface="Cambria" panose="02040503050406030204" pitchFamily="18" charset="0"/>
              </a:rPr>
              <a:t>(</a:t>
            </a:r>
            <a:r>
              <a:rPr lang="en-US" dirty="0" smtClean="0">
                <a:solidFill>
                  <a:srgbClr val="0000FF"/>
                </a:solidFill>
                <a:latin typeface="Cambria" panose="02040503050406030204" pitchFamily="18" charset="0"/>
              </a:rPr>
              <a:t>logical AND</a:t>
            </a:r>
            <a:r>
              <a:rPr lang="en-US" dirty="0" smtClean="0">
                <a:solidFill>
                  <a:srgbClr val="000000"/>
                </a:solidFill>
                <a:latin typeface="Cambria" panose="02040503050406030204" pitchFamily="18" charset="0"/>
              </a:rPr>
              <a:t>) operator is used to ensure that two conditions are </a:t>
            </a:r>
            <a:r>
              <a:rPr lang="en-US" i="1" dirty="0" smtClean="0">
                <a:solidFill>
                  <a:srgbClr val="000000"/>
                </a:solidFill>
                <a:latin typeface="Cambria" panose="02040503050406030204" pitchFamily="18" charset="0"/>
              </a:rPr>
              <a:t>both </a:t>
            </a:r>
            <a:r>
              <a:rPr lang="en-US" dirty="0" smtClean="0">
                <a:solidFill>
                  <a:srgbClr val="000000"/>
                </a:solidFill>
                <a:latin typeface="Lucida Console" pitchFamily="49" charset="0"/>
              </a:rPr>
              <a:t>true</a:t>
            </a:r>
            <a:r>
              <a:rPr lang="en-US" dirty="0" smtClean="0">
                <a:solidFill>
                  <a:srgbClr val="000000"/>
                </a:solidFill>
                <a:latin typeface="Cambria" panose="02040503050406030204" pitchFamily="18" charset="0"/>
              </a:rPr>
              <a:t> before we choose a certain path of execution.</a:t>
            </a:r>
          </a:p>
          <a:p>
            <a:pPr eaLnBrk="1" hangingPunct="1">
              <a:defRPr/>
            </a:pPr>
            <a:r>
              <a:rPr lang="en-US" dirty="0" smtClean="0">
                <a:solidFill>
                  <a:srgbClr val="000000"/>
                </a:solidFill>
                <a:latin typeface="Cambria" panose="02040503050406030204" pitchFamily="18" charset="0"/>
              </a:rPr>
              <a:t>The simple condition to the left of the </a:t>
            </a:r>
            <a:r>
              <a:rPr lang="en-US" dirty="0" smtClean="0">
                <a:solidFill>
                  <a:srgbClr val="000000"/>
                </a:solidFill>
                <a:latin typeface="Lucida Console" pitchFamily="49" charset="0"/>
              </a:rPr>
              <a:t>&amp;&amp;</a:t>
            </a:r>
            <a:r>
              <a:rPr lang="en-US" dirty="0" smtClean="0">
                <a:solidFill>
                  <a:srgbClr val="000000"/>
                </a:solidFill>
                <a:latin typeface="Cambria" panose="02040503050406030204" pitchFamily="18" charset="0"/>
              </a:rPr>
              <a:t> operator evaluates first.</a:t>
            </a:r>
          </a:p>
          <a:p>
            <a:pPr eaLnBrk="1" hangingPunct="1">
              <a:defRPr/>
            </a:pPr>
            <a:r>
              <a:rPr lang="en-US" dirty="0" smtClean="0">
                <a:solidFill>
                  <a:srgbClr val="000000"/>
                </a:solidFill>
                <a:latin typeface="Cambria" panose="02040503050406030204" pitchFamily="18" charset="0"/>
              </a:rPr>
              <a:t>If necessary, the simple condition to the right of the </a:t>
            </a:r>
            <a:r>
              <a:rPr lang="en-US" dirty="0" smtClean="0">
                <a:solidFill>
                  <a:srgbClr val="000000"/>
                </a:solidFill>
                <a:latin typeface="Lucida Console" pitchFamily="49" charset="0"/>
              </a:rPr>
              <a:t>&amp;&amp;</a:t>
            </a:r>
            <a:r>
              <a:rPr lang="en-US" dirty="0" smtClean="0">
                <a:solidFill>
                  <a:srgbClr val="000000"/>
                </a:solidFill>
                <a:latin typeface="Cambria" panose="02040503050406030204" pitchFamily="18" charset="0"/>
              </a:rPr>
              <a:t> operator evaluates next.</a:t>
            </a:r>
          </a:p>
          <a:p>
            <a:pPr eaLnBrk="1" hangingPunct="1">
              <a:defRPr/>
            </a:pPr>
            <a:r>
              <a:rPr lang="en-US" dirty="0" smtClean="0">
                <a:solidFill>
                  <a:srgbClr val="000000"/>
                </a:solidFill>
                <a:latin typeface="Cambria" panose="02040503050406030204" pitchFamily="18" charset="0"/>
              </a:rPr>
              <a:t>The right side of a logical AND expression is evaluated only if the left side is </a:t>
            </a:r>
            <a:r>
              <a:rPr lang="en-US" dirty="0" smtClean="0">
                <a:solidFill>
                  <a:srgbClr val="000000"/>
                </a:solidFill>
                <a:latin typeface="Lucida Console" pitchFamily="49" charset="0"/>
              </a:rPr>
              <a:t>true</a:t>
            </a:r>
            <a:r>
              <a:rPr lang="en-US" dirty="0" smtClean="0">
                <a:solidFill>
                  <a:srgbClr val="000000"/>
                </a:solidFill>
                <a:latin typeface="Cambria" panose="02040503050406030204" pitchFamily="18" charset="0"/>
              </a:rPr>
              <a:t>.</a:t>
            </a:r>
          </a:p>
        </p:txBody>
      </p:sp>
      <p:sp>
        <p:nvSpPr>
          <p:cNvPr id="101380"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24B5A1"/>
                </a:solidFill>
                <a:latin typeface="Calibri" panose="020F0502020204030204" pitchFamily="34" charset="0"/>
              </a:rPr>
              <a:t>5.10  </a:t>
            </a:r>
            <a:r>
              <a:rPr lang="en-US" dirty="0" smtClean="0">
                <a:solidFill>
                  <a:srgbClr val="3380E6"/>
                </a:solidFill>
                <a:latin typeface="Calibri" panose="020F0502020204030204" pitchFamily="34" charset="0"/>
              </a:rPr>
              <a:t>Logical Operators (cont.)</a:t>
            </a:r>
          </a:p>
        </p:txBody>
      </p:sp>
      <p:sp>
        <p:nvSpPr>
          <p:cNvPr id="101379"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Figure 5.15 summarizes the </a:t>
            </a:r>
            <a:r>
              <a:rPr lang="en-US" altLang="en-US" dirty="0" smtClean="0">
                <a:solidFill>
                  <a:srgbClr val="000000"/>
                </a:solidFill>
                <a:latin typeface="Lucida Console" panose="020B0609040504020204" pitchFamily="49" charset="0"/>
              </a:rPr>
              <a:t>&amp;&amp;</a:t>
            </a:r>
            <a:r>
              <a:rPr lang="en-US" altLang="en-US" dirty="0" smtClean="0">
                <a:solidFill>
                  <a:srgbClr val="000000"/>
                </a:solidFill>
                <a:latin typeface="Cambria" panose="02040503050406030204" pitchFamily="18" charset="0"/>
              </a:rPr>
              <a:t> operator.</a:t>
            </a:r>
          </a:p>
          <a:p>
            <a:pPr eaLnBrk="1" hangingPunct="1"/>
            <a:r>
              <a:rPr lang="en-US" altLang="en-US" dirty="0" smtClean="0">
                <a:solidFill>
                  <a:srgbClr val="000000"/>
                </a:solidFill>
                <a:latin typeface="Cambria" panose="02040503050406030204" pitchFamily="18" charset="0"/>
              </a:rPr>
              <a:t>The table shows all four possible combinations of </a:t>
            </a:r>
            <a:r>
              <a:rPr lang="en-US" altLang="en-US" dirty="0" smtClean="0">
                <a:solidFill>
                  <a:srgbClr val="000000"/>
                </a:solidFill>
                <a:latin typeface="Lucida Console" panose="020B0609040504020204" pitchFamily="49" charset="0"/>
              </a:rPr>
              <a:t>false</a:t>
            </a:r>
            <a:r>
              <a:rPr lang="en-US" altLang="en-US" dirty="0" smtClean="0">
                <a:solidFill>
                  <a:srgbClr val="000000"/>
                </a:solidFill>
                <a:latin typeface="Cambria" panose="02040503050406030204" pitchFamily="18" charset="0"/>
              </a:rPr>
              <a:t> and </a:t>
            </a:r>
            <a:r>
              <a:rPr lang="en-US" altLang="en-US" dirty="0" smtClean="0">
                <a:solidFill>
                  <a:srgbClr val="000000"/>
                </a:solidFill>
                <a:latin typeface="Lucida Console" panose="020B0609040504020204" pitchFamily="49" charset="0"/>
              </a:rPr>
              <a:t>true</a:t>
            </a:r>
            <a:r>
              <a:rPr lang="en-US" altLang="en-US" dirty="0" smtClean="0">
                <a:solidFill>
                  <a:srgbClr val="000000"/>
                </a:solidFill>
                <a:latin typeface="Cambria" panose="02040503050406030204" pitchFamily="18" charset="0"/>
              </a:rPr>
              <a:t> values for </a:t>
            </a:r>
            <a:r>
              <a:rPr lang="en-US" altLang="en-US" i="1" dirty="0" smtClean="0">
                <a:solidFill>
                  <a:srgbClr val="000000"/>
                </a:solidFill>
                <a:latin typeface="Cambria" panose="02040503050406030204" pitchFamily="18" charset="0"/>
              </a:rPr>
              <a:t>expression1 </a:t>
            </a:r>
            <a:r>
              <a:rPr lang="en-US" altLang="en-US" dirty="0" smtClean="0">
                <a:solidFill>
                  <a:srgbClr val="000000"/>
                </a:solidFill>
                <a:latin typeface="Cambria" panose="02040503050406030204" pitchFamily="18" charset="0"/>
              </a:rPr>
              <a:t>and</a:t>
            </a:r>
            <a:r>
              <a:rPr lang="en-US" altLang="en-US" i="1" dirty="0" smtClean="0">
                <a:solidFill>
                  <a:srgbClr val="000000"/>
                </a:solidFill>
                <a:latin typeface="Cambria" panose="02040503050406030204" pitchFamily="18" charset="0"/>
              </a:rPr>
              <a:t> expression2.</a:t>
            </a:r>
          </a:p>
          <a:p>
            <a:pPr eaLnBrk="1" hangingPunct="1"/>
            <a:r>
              <a:rPr lang="en-US" altLang="en-US" dirty="0" smtClean="0">
                <a:solidFill>
                  <a:srgbClr val="000000"/>
                </a:solidFill>
                <a:latin typeface="Cambria" panose="02040503050406030204" pitchFamily="18" charset="0"/>
              </a:rPr>
              <a:t>Such tables are often called </a:t>
            </a:r>
            <a:r>
              <a:rPr lang="en-US" altLang="en-US" dirty="0" smtClean="0">
                <a:solidFill>
                  <a:srgbClr val="0000FF"/>
                </a:solidFill>
                <a:latin typeface="Cambria" panose="02040503050406030204" pitchFamily="18" charset="0"/>
              </a:rPr>
              <a:t>truth tables</a:t>
            </a:r>
            <a:r>
              <a:rPr lang="en-US" altLang="en-US" dirty="0" smtClean="0">
                <a:solidFill>
                  <a:srgbClr val="000000"/>
                </a:solidFill>
                <a:latin typeface="Cambria" panose="02040503050406030204" pitchFamily="18" charset="0"/>
              </a:rPr>
              <a:t>.</a:t>
            </a:r>
          </a:p>
          <a:p>
            <a:pPr eaLnBrk="1" hangingPunct="1"/>
            <a:r>
              <a:rPr lang="en-US" altLang="en-US" dirty="0" smtClean="0">
                <a:solidFill>
                  <a:srgbClr val="000000"/>
                </a:solidFill>
                <a:latin typeface="Cambria" panose="02040503050406030204" pitchFamily="18" charset="0"/>
              </a:rPr>
              <a:t>C++ evaluates to </a:t>
            </a:r>
            <a:r>
              <a:rPr lang="en-US" altLang="en-US" dirty="0" smtClean="0">
                <a:solidFill>
                  <a:srgbClr val="000000"/>
                </a:solidFill>
                <a:latin typeface="Lucida Console" panose="020B0609040504020204" pitchFamily="49" charset="0"/>
              </a:rPr>
              <a:t>false</a:t>
            </a:r>
            <a:r>
              <a:rPr lang="en-US" altLang="en-US" dirty="0" smtClean="0">
                <a:solidFill>
                  <a:srgbClr val="000000"/>
                </a:solidFill>
                <a:latin typeface="Cambria" panose="02040503050406030204" pitchFamily="18" charset="0"/>
              </a:rPr>
              <a:t> or </a:t>
            </a:r>
            <a:r>
              <a:rPr lang="en-US" altLang="en-US" dirty="0" smtClean="0">
                <a:solidFill>
                  <a:srgbClr val="000000"/>
                </a:solidFill>
                <a:latin typeface="Lucida Console" panose="020B0609040504020204" pitchFamily="49" charset="0"/>
              </a:rPr>
              <a:t>true</a:t>
            </a:r>
            <a:r>
              <a:rPr lang="en-US" altLang="en-US" dirty="0" smtClean="0">
                <a:solidFill>
                  <a:srgbClr val="000000"/>
                </a:solidFill>
                <a:latin typeface="Cambria" panose="02040503050406030204" pitchFamily="18" charset="0"/>
              </a:rPr>
              <a:t> all expressions that include relational operators, equality operators and/or logical operators.</a:t>
            </a:r>
          </a:p>
        </p:txBody>
      </p:sp>
      <p:sp>
        <p:nvSpPr>
          <p:cNvPr id="103428"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54"/>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160866"/>
            <a:ext cx="9144000" cy="4535090"/>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389069069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smtClean="0">
                <a:solidFill>
                  <a:srgbClr val="24B5A1"/>
                </a:solidFill>
                <a:latin typeface="Calibri" panose="020F0502020204030204" pitchFamily="34" charset="0"/>
              </a:rPr>
              <a:t>5.11.2  </a:t>
            </a:r>
            <a:r>
              <a:rPr lang="en-US" dirty="0">
                <a:solidFill>
                  <a:srgbClr val="3380E6"/>
                </a:solidFill>
                <a:latin typeface="Calibri" panose="020F0502020204030204" pitchFamily="34" charset="0"/>
              </a:rPr>
              <a:t>Logical OR (</a:t>
            </a:r>
            <a:r>
              <a:rPr lang="en-US" dirty="0">
                <a:solidFill>
                  <a:srgbClr val="3380E6"/>
                </a:solidFill>
                <a:latin typeface="Consolas" panose="020B0609020204030204" pitchFamily="49" charset="0"/>
              </a:rPr>
              <a:t>||</a:t>
            </a:r>
            <a:r>
              <a:rPr lang="en-US" dirty="0">
                <a:solidFill>
                  <a:srgbClr val="3380E6"/>
                </a:solidFill>
                <a:latin typeface="Calibri" panose="020F0502020204030204" pitchFamily="34" charset="0"/>
              </a:rPr>
              <a:t>) </a:t>
            </a:r>
            <a:r>
              <a:rPr lang="en-US" dirty="0" smtClean="0">
                <a:solidFill>
                  <a:srgbClr val="3380E6"/>
                </a:solidFill>
                <a:latin typeface="Calibri" panose="020F0502020204030204" pitchFamily="34" charset="0"/>
              </a:rPr>
              <a:t>Operator</a:t>
            </a:r>
          </a:p>
        </p:txBody>
      </p:sp>
      <p:sp>
        <p:nvSpPr>
          <p:cNvPr id="95235" name="Text Placeholder 2"/>
          <p:cNvSpPr>
            <a:spLocks noGrp="1"/>
          </p:cNvSpPr>
          <p:nvPr>
            <p:ph type="body" idx="1"/>
          </p:nvPr>
        </p:nvSpPr>
        <p:spPr/>
        <p:txBody>
          <a:bodyPr/>
          <a:lstStyle/>
          <a:p>
            <a:pPr eaLnBrk="1" hangingPunct="1">
              <a:defRPr/>
            </a:pPr>
            <a:r>
              <a:rPr lang="en-US" sz="2400" dirty="0" smtClean="0">
                <a:solidFill>
                  <a:srgbClr val="000000"/>
                </a:solidFill>
                <a:latin typeface="Cambria" panose="02040503050406030204" pitchFamily="18" charset="0"/>
              </a:rPr>
              <a:t>The </a:t>
            </a:r>
            <a:r>
              <a:rPr lang="en-US" sz="2400" dirty="0" smtClean="0">
                <a:solidFill>
                  <a:srgbClr val="0000FF"/>
                </a:solidFill>
                <a:latin typeface="Consolas" panose="020B0609020204030204" pitchFamily="49" charset="0"/>
              </a:rPr>
              <a:t>||</a:t>
            </a:r>
            <a:r>
              <a:rPr lang="en-US" sz="2400" dirty="0" smtClean="0">
                <a:solidFill>
                  <a:srgbClr val="0000FF"/>
                </a:solidFill>
                <a:latin typeface="Cambria" panose="02040503050406030204" pitchFamily="18" charset="0"/>
              </a:rPr>
              <a:t> </a:t>
            </a:r>
            <a:r>
              <a:rPr lang="en-US" sz="2400" dirty="0" smtClean="0">
                <a:solidFill>
                  <a:srgbClr val="000000"/>
                </a:solidFill>
                <a:latin typeface="Cambria" panose="02040503050406030204" pitchFamily="18" charset="0"/>
              </a:rPr>
              <a:t>(</a:t>
            </a:r>
            <a:r>
              <a:rPr lang="en-US" sz="2400" dirty="0" smtClean="0">
                <a:solidFill>
                  <a:srgbClr val="0000FF"/>
                </a:solidFill>
                <a:latin typeface="Cambria" panose="02040503050406030204" pitchFamily="18" charset="0"/>
              </a:rPr>
              <a:t>logical OR</a:t>
            </a:r>
            <a:r>
              <a:rPr lang="en-US" sz="2400" dirty="0" smtClean="0">
                <a:solidFill>
                  <a:srgbClr val="000000"/>
                </a:solidFill>
                <a:latin typeface="Cambria" panose="02040503050406030204" pitchFamily="18" charset="0"/>
              </a:rPr>
              <a:t>) operator determines if either </a:t>
            </a:r>
            <a:r>
              <a:rPr lang="en-US" sz="2400" i="1" dirty="0" smtClean="0">
                <a:solidFill>
                  <a:srgbClr val="000000"/>
                </a:solidFill>
                <a:latin typeface="Cambria" panose="02040503050406030204" pitchFamily="18" charset="0"/>
              </a:rPr>
              <a:t>or </a:t>
            </a:r>
            <a:r>
              <a:rPr lang="en-US" sz="2400" dirty="0" smtClean="0">
                <a:solidFill>
                  <a:srgbClr val="000000"/>
                </a:solidFill>
                <a:latin typeface="Cambria" panose="02040503050406030204" pitchFamily="18" charset="0"/>
              </a:rPr>
              <a:t>both of two conditions are </a:t>
            </a:r>
            <a:r>
              <a:rPr lang="en-US" sz="2400" dirty="0" smtClean="0">
                <a:solidFill>
                  <a:srgbClr val="000000"/>
                </a:solidFill>
                <a:latin typeface="Lucida Console" pitchFamily="49" charset="0"/>
              </a:rPr>
              <a:t>true</a:t>
            </a:r>
            <a:r>
              <a:rPr lang="en-US" sz="2400" dirty="0" smtClean="0">
                <a:solidFill>
                  <a:srgbClr val="000000"/>
                </a:solidFill>
                <a:latin typeface="Cambria" panose="02040503050406030204" pitchFamily="18" charset="0"/>
              </a:rPr>
              <a:t> before we choose a certain path of execution.</a:t>
            </a:r>
          </a:p>
          <a:p>
            <a:pPr eaLnBrk="1" hangingPunct="1">
              <a:defRPr/>
            </a:pPr>
            <a:r>
              <a:rPr lang="en-US" sz="2400" dirty="0" smtClean="0">
                <a:solidFill>
                  <a:srgbClr val="000000"/>
                </a:solidFill>
                <a:latin typeface="Cambria" panose="02040503050406030204" pitchFamily="18" charset="0"/>
              </a:rPr>
              <a:t>Figure 5.16 is a truth table for the logical OR operator (</a:t>
            </a:r>
            <a:r>
              <a:rPr lang="en-US" sz="2400" dirty="0" smtClean="0">
                <a:solidFill>
                  <a:srgbClr val="000000"/>
                </a:solidFill>
                <a:latin typeface="Lucida Console" pitchFamily="49" charset="0"/>
              </a:rPr>
              <a:t>||</a:t>
            </a:r>
            <a:r>
              <a:rPr lang="en-US" sz="2400" dirty="0" smtClean="0">
                <a:solidFill>
                  <a:srgbClr val="000000"/>
                </a:solidFill>
                <a:latin typeface="Cambria" panose="02040503050406030204" pitchFamily="18" charset="0"/>
              </a:rPr>
              <a:t>). </a:t>
            </a:r>
          </a:p>
          <a:p>
            <a:pPr eaLnBrk="1" hangingPunct="1">
              <a:defRPr/>
            </a:pPr>
            <a:r>
              <a:rPr lang="en-US" sz="2400" dirty="0" smtClean="0">
                <a:solidFill>
                  <a:srgbClr val="000000"/>
                </a:solidFill>
                <a:latin typeface="Cambria" panose="02040503050406030204" pitchFamily="18" charset="0"/>
              </a:rPr>
              <a:t>The </a:t>
            </a:r>
            <a:r>
              <a:rPr lang="en-US" sz="2400" dirty="0" smtClean="0">
                <a:solidFill>
                  <a:srgbClr val="000000"/>
                </a:solidFill>
                <a:latin typeface="Lucida Console" pitchFamily="49" charset="0"/>
              </a:rPr>
              <a:t>&amp;&amp;</a:t>
            </a:r>
            <a:r>
              <a:rPr lang="en-US" sz="2400" dirty="0" smtClean="0">
                <a:solidFill>
                  <a:srgbClr val="000000"/>
                </a:solidFill>
                <a:latin typeface="Cambria" panose="02040503050406030204" pitchFamily="18" charset="0"/>
              </a:rPr>
              <a:t> operator has a higher precedence than the </a:t>
            </a:r>
            <a:r>
              <a:rPr lang="en-US" sz="2400" dirty="0" smtClean="0">
                <a:solidFill>
                  <a:srgbClr val="000000"/>
                </a:solidFill>
                <a:latin typeface="Lucida Console" pitchFamily="49" charset="0"/>
              </a:rPr>
              <a:t>||</a:t>
            </a:r>
            <a:r>
              <a:rPr lang="en-US" sz="2400" dirty="0" smtClean="0">
                <a:solidFill>
                  <a:srgbClr val="000000"/>
                </a:solidFill>
                <a:latin typeface="Cambria" panose="02040503050406030204" pitchFamily="18" charset="0"/>
              </a:rPr>
              <a:t> operator.</a:t>
            </a:r>
          </a:p>
          <a:p>
            <a:pPr eaLnBrk="1" hangingPunct="1">
              <a:defRPr/>
            </a:pPr>
            <a:r>
              <a:rPr lang="en-US" sz="2400" dirty="0" smtClean="0">
                <a:solidFill>
                  <a:srgbClr val="000000"/>
                </a:solidFill>
                <a:latin typeface="Cambria" panose="02040503050406030204" pitchFamily="18" charset="0"/>
              </a:rPr>
              <a:t>Both operators associate from left to right.</a:t>
            </a:r>
          </a:p>
          <a:p>
            <a:pPr eaLnBrk="1" hangingPunct="1">
              <a:defRPr/>
            </a:pPr>
            <a:endParaRPr lang="en-US" sz="2000" dirty="0" smtClean="0">
              <a:solidFill>
                <a:srgbClr val="000000"/>
              </a:solidFill>
              <a:latin typeface="Cambria" panose="02040503050406030204" pitchFamily="18" charset="0"/>
            </a:endParaRPr>
          </a:p>
          <a:p>
            <a:pPr eaLnBrk="1" hangingPunct="1">
              <a:defRPr/>
            </a:pPr>
            <a:endParaRPr lang="en-US" sz="2500" dirty="0" smtClean="0">
              <a:solidFill>
                <a:srgbClr val="000000"/>
              </a:solidFill>
              <a:latin typeface="Cambria" panose="02040503050406030204" pitchFamily="18" charset="0"/>
            </a:endParaRPr>
          </a:p>
        </p:txBody>
      </p:sp>
      <p:sp>
        <p:nvSpPr>
          <p:cNvPr id="105476"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55"/>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166818"/>
            <a:ext cx="9144000" cy="4523185"/>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152952598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smtClean="0">
                <a:solidFill>
                  <a:srgbClr val="24B5A1"/>
                </a:solidFill>
                <a:latin typeface="Calibri" panose="020F0502020204030204" pitchFamily="34" charset="0"/>
              </a:rPr>
              <a:t>5.11.3  </a:t>
            </a:r>
            <a:r>
              <a:rPr lang="en-US" dirty="0" smtClean="0">
                <a:solidFill>
                  <a:srgbClr val="3380E6"/>
                </a:solidFill>
                <a:latin typeface="Calibri" panose="020F0502020204030204" pitchFamily="34" charset="0"/>
              </a:rPr>
              <a:t>Short-Circuit Evaluation</a:t>
            </a:r>
          </a:p>
        </p:txBody>
      </p:sp>
      <p:sp>
        <p:nvSpPr>
          <p:cNvPr id="95235" name="Text Placeholder 2"/>
          <p:cNvSpPr>
            <a:spLocks noGrp="1"/>
          </p:cNvSpPr>
          <p:nvPr>
            <p:ph type="body" idx="1"/>
          </p:nvPr>
        </p:nvSpPr>
        <p:spPr/>
        <p:txBody>
          <a:bodyPr/>
          <a:lstStyle/>
          <a:p>
            <a:pPr>
              <a:defRPr/>
            </a:pPr>
            <a:r>
              <a:rPr lang="en-US" sz="2400" dirty="0">
                <a:solidFill>
                  <a:srgbClr val="000000"/>
                </a:solidFill>
                <a:latin typeface="Cambria" panose="02040503050406030204" pitchFamily="18" charset="0"/>
              </a:rPr>
              <a:t>An expression containing </a:t>
            </a:r>
            <a:r>
              <a:rPr lang="en-US" sz="2400" dirty="0">
                <a:solidFill>
                  <a:srgbClr val="000000"/>
                </a:solidFill>
                <a:latin typeface="Lucida Console" pitchFamily="49" charset="0"/>
              </a:rPr>
              <a:t>&amp;&amp;</a:t>
            </a:r>
            <a:r>
              <a:rPr lang="en-US" sz="2400" dirty="0">
                <a:solidFill>
                  <a:srgbClr val="000000"/>
                </a:solidFill>
                <a:latin typeface="Cambria" panose="02040503050406030204" pitchFamily="18" charset="0"/>
              </a:rPr>
              <a:t> or </a:t>
            </a:r>
            <a:r>
              <a:rPr lang="en-US" sz="2400" dirty="0">
                <a:solidFill>
                  <a:srgbClr val="000000"/>
                </a:solidFill>
                <a:latin typeface="Lucida Console" pitchFamily="49" charset="0"/>
              </a:rPr>
              <a:t>||</a:t>
            </a:r>
            <a:r>
              <a:rPr lang="en-US" sz="2400" dirty="0">
                <a:solidFill>
                  <a:srgbClr val="000000"/>
                </a:solidFill>
                <a:latin typeface="Cambria" panose="02040503050406030204" pitchFamily="18" charset="0"/>
              </a:rPr>
              <a:t> operators evaluates only until the truth or falsehood of the expression is </a:t>
            </a:r>
            <a:r>
              <a:rPr lang="en-US" sz="2400" dirty="0" smtClean="0">
                <a:solidFill>
                  <a:srgbClr val="000000"/>
                </a:solidFill>
                <a:latin typeface="Cambria" panose="02040503050406030204" pitchFamily="18" charset="0"/>
              </a:rPr>
              <a:t>known.</a:t>
            </a:r>
          </a:p>
          <a:p>
            <a:pPr>
              <a:defRPr/>
            </a:pPr>
            <a:r>
              <a:rPr lang="en-US" sz="2400" dirty="0" smtClean="0">
                <a:solidFill>
                  <a:srgbClr val="000000"/>
                </a:solidFill>
                <a:latin typeface="Cambria" panose="02040503050406030204" pitchFamily="18" charset="0"/>
              </a:rPr>
              <a:t>This </a:t>
            </a:r>
            <a:r>
              <a:rPr lang="en-US" sz="2400" dirty="0">
                <a:solidFill>
                  <a:srgbClr val="000000"/>
                </a:solidFill>
                <a:latin typeface="Cambria" panose="02040503050406030204" pitchFamily="18" charset="0"/>
              </a:rPr>
              <a:t>performance feature for the evaluation of logical AND </a:t>
            </a:r>
            <a:r>
              <a:rPr lang="en-US" sz="2400" dirty="0" err="1">
                <a:solidFill>
                  <a:srgbClr val="000000"/>
                </a:solidFill>
                <a:latin typeface="Cambria" panose="02040503050406030204" pitchFamily="18" charset="0"/>
              </a:rPr>
              <a:t>and</a:t>
            </a:r>
            <a:r>
              <a:rPr lang="en-US" sz="2400" dirty="0">
                <a:solidFill>
                  <a:srgbClr val="000000"/>
                </a:solidFill>
                <a:latin typeface="Cambria" panose="02040503050406030204" pitchFamily="18" charset="0"/>
              </a:rPr>
              <a:t> logical OR expressions is called </a:t>
            </a:r>
            <a:r>
              <a:rPr lang="en-US" sz="2400" dirty="0">
                <a:solidFill>
                  <a:srgbClr val="0000FF"/>
                </a:solidFill>
                <a:latin typeface="Cambria" panose="02040503050406030204" pitchFamily="18" charset="0"/>
              </a:rPr>
              <a:t>short-circuit evaluation</a:t>
            </a:r>
            <a:r>
              <a:rPr lang="en-US" sz="2400" dirty="0">
                <a:solidFill>
                  <a:srgbClr val="000000"/>
                </a:solidFill>
                <a:latin typeface="Cambria" panose="02040503050406030204" pitchFamily="18" charset="0"/>
              </a:rPr>
              <a:t>.</a:t>
            </a:r>
            <a:endParaRPr lang="en-US" sz="2800" dirty="0" smtClean="0">
              <a:solidFill>
                <a:srgbClr val="000000"/>
              </a:solidFill>
              <a:latin typeface="Cambria" panose="02040503050406030204" pitchFamily="18" charset="0"/>
            </a:endParaRPr>
          </a:p>
        </p:txBody>
      </p:sp>
      <p:sp>
        <p:nvSpPr>
          <p:cNvPr id="105476"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105084268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56"/>
          <p:cNvPicPr>
            <a:picLocks noGrp="1" noChangeAspect="1"/>
          </p:cNvPicPr>
          <p:nvPr isPhoto="1"/>
        </p:nvPicPr>
        <p:blipFill>
          <a:blip r:embed="rId3">
            <a:lum/>
            <a:extLst>
              <a:ext uri="{28A0092B-C50C-407E-A947-70E740481C1C}">
                <a14:useLocalDpi xmlns:a14="http://schemas.microsoft.com/office/drawing/2010/main" val="0"/>
              </a:ext>
            </a:extLst>
          </a:blip>
          <a:stretch>
            <a:fillRect/>
          </a:stretch>
        </p:blipFill>
        <p:spPr>
          <a:xfrm>
            <a:off x="0" y="957268"/>
            <a:ext cx="9144000" cy="4942285"/>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98506728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rgbClr val="24B5A1"/>
                </a:solidFill>
                <a:latin typeface="Calibri" panose="020F0502020204030204" pitchFamily="34" charset="0"/>
              </a:rPr>
              <a:t>5.11.4  </a:t>
            </a:r>
            <a:r>
              <a:rPr lang="en-US" dirty="0">
                <a:solidFill>
                  <a:srgbClr val="3380E6"/>
                </a:solidFill>
                <a:latin typeface="Calibri" panose="020F0502020204030204" pitchFamily="34" charset="0"/>
              </a:rPr>
              <a:t>Logical Negation (!) Operator</a:t>
            </a:r>
          </a:p>
        </p:txBody>
      </p:sp>
      <p:sp>
        <p:nvSpPr>
          <p:cNvPr id="98307" name="Text Placeholder 2"/>
          <p:cNvSpPr>
            <a:spLocks noGrp="1"/>
          </p:cNvSpPr>
          <p:nvPr>
            <p:ph type="body" idx="1"/>
          </p:nvPr>
        </p:nvSpPr>
        <p:spPr/>
        <p:txBody>
          <a:bodyPr/>
          <a:lstStyle/>
          <a:p>
            <a:pPr>
              <a:defRPr/>
            </a:pPr>
            <a:r>
              <a:rPr lang="en-US" dirty="0" smtClean="0">
                <a:solidFill>
                  <a:srgbClr val="000000"/>
                </a:solidFill>
                <a:latin typeface="Cambria" panose="02040503050406030204" pitchFamily="18" charset="0"/>
              </a:rPr>
              <a:t>The </a:t>
            </a:r>
            <a:r>
              <a:rPr lang="en-US" dirty="0">
                <a:solidFill>
                  <a:srgbClr val="0000FF"/>
                </a:solidFill>
                <a:latin typeface="Consolas" panose="020B0609020204030204" pitchFamily="49" charset="0"/>
              </a:rPr>
              <a:t>!</a:t>
            </a:r>
            <a:r>
              <a:rPr lang="en-US" dirty="0">
                <a:solidFill>
                  <a:srgbClr val="000000"/>
                </a:solidFill>
                <a:latin typeface="Cambria" panose="02040503050406030204" pitchFamily="18" charset="0"/>
              </a:rPr>
              <a:t> (</a:t>
            </a:r>
            <a:r>
              <a:rPr lang="en-US" dirty="0">
                <a:solidFill>
                  <a:srgbClr val="0000FF"/>
                </a:solidFill>
                <a:latin typeface="Cambria" panose="02040503050406030204" pitchFamily="18" charset="0"/>
              </a:rPr>
              <a:t>logical negation</a:t>
            </a:r>
            <a:r>
              <a:rPr lang="en-US" dirty="0">
                <a:solidFill>
                  <a:srgbClr val="000000"/>
                </a:solidFill>
                <a:latin typeface="Cambria" panose="02040503050406030204" pitchFamily="18" charset="0"/>
              </a:rPr>
              <a:t>, also called </a:t>
            </a:r>
            <a:r>
              <a:rPr lang="en-US" dirty="0">
                <a:solidFill>
                  <a:srgbClr val="0000FF"/>
                </a:solidFill>
                <a:latin typeface="Cambria" panose="02040503050406030204" pitchFamily="18" charset="0"/>
              </a:rPr>
              <a:t>logical NOT </a:t>
            </a:r>
            <a:r>
              <a:rPr lang="en-US" dirty="0">
                <a:solidFill>
                  <a:srgbClr val="000000"/>
                </a:solidFill>
                <a:latin typeface="Cambria" panose="02040503050406030204" pitchFamily="18" charset="0"/>
              </a:rPr>
              <a:t>or </a:t>
            </a:r>
            <a:r>
              <a:rPr lang="en-US" dirty="0">
                <a:solidFill>
                  <a:srgbClr val="0000FF"/>
                </a:solidFill>
                <a:latin typeface="Cambria" panose="02040503050406030204" pitchFamily="18" charset="0"/>
              </a:rPr>
              <a:t>logical complement</a:t>
            </a:r>
            <a:r>
              <a:rPr lang="en-US" dirty="0">
                <a:solidFill>
                  <a:srgbClr val="000000"/>
                </a:solidFill>
                <a:latin typeface="Cambria" panose="02040503050406030204" pitchFamily="18" charset="0"/>
              </a:rPr>
              <a:t>) operator “reverses” the meaning of a condition. </a:t>
            </a:r>
            <a:endParaRPr lang="en-US" dirty="0" smtClean="0">
              <a:solidFill>
                <a:srgbClr val="000000"/>
              </a:solidFill>
              <a:latin typeface="Cambria" panose="02040503050406030204" pitchFamily="18" charset="0"/>
            </a:endParaRPr>
          </a:p>
          <a:p>
            <a:pPr>
              <a:defRPr/>
            </a:pPr>
            <a:r>
              <a:rPr lang="en-US" dirty="0" smtClean="0">
                <a:solidFill>
                  <a:srgbClr val="000000"/>
                </a:solidFill>
                <a:latin typeface="Cambria" panose="02040503050406030204" pitchFamily="18" charset="0"/>
              </a:rPr>
              <a:t>Unlike </a:t>
            </a:r>
            <a:r>
              <a:rPr lang="en-US" dirty="0">
                <a:solidFill>
                  <a:srgbClr val="000000"/>
                </a:solidFill>
                <a:latin typeface="Cambria" panose="02040503050406030204" pitchFamily="18" charset="0"/>
              </a:rPr>
              <a:t>the logical operators </a:t>
            </a:r>
            <a:r>
              <a:rPr lang="en-US" dirty="0">
                <a:solidFill>
                  <a:srgbClr val="000000"/>
                </a:solidFill>
                <a:latin typeface="Consolas" panose="020B0609020204030204" pitchFamily="49" charset="0"/>
              </a:rPr>
              <a:t>&amp;&amp;</a:t>
            </a:r>
            <a:r>
              <a:rPr lang="en-US" dirty="0">
                <a:solidFill>
                  <a:srgbClr val="000000"/>
                </a:solidFill>
                <a:latin typeface="Cambria" panose="02040503050406030204" pitchFamily="18" charset="0"/>
              </a:rPr>
              <a:t> and </a:t>
            </a:r>
            <a:r>
              <a:rPr lang="en-US" dirty="0">
                <a:solidFill>
                  <a:srgbClr val="000000"/>
                </a:solidFill>
                <a:latin typeface="Consolas" panose="020B0609020204030204" pitchFamily="49" charset="0"/>
              </a:rPr>
              <a:t>||</a:t>
            </a:r>
            <a:r>
              <a:rPr lang="en-US" dirty="0">
                <a:solidFill>
                  <a:srgbClr val="000000"/>
                </a:solidFill>
                <a:latin typeface="Cambria" panose="02040503050406030204" pitchFamily="18" charset="0"/>
              </a:rPr>
              <a:t>, which are binary operators that combine two conditions, the logical negation operator is a unary operator that has only one condition as an operand. </a:t>
            </a:r>
            <a:endParaRPr lang="en-US" dirty="0" smtClean="0">
              <a:solidFill>
                <a:srgbClr val="000000"/>
              </a:solidFill>
              <a:latin typeface="Cambria" panose="02040503050406030204" pitchFamily="18" charset="0"/>
            </a:endParaRPr>
          </a:p>
          <a:p>
            <a:pPr>
              <a:defRPr/>
            </a:pPr>
            <a:r>
              <a:rPr lang="en-US" dirty="0">
                <a:solidFill>
                  <a:srgbClr val="000000"/>
                </a:solidFill>
                <a:latin typeface="Cambria" panose="02040503050406030204" pitchFamily="18" charset="0"/>
              </a:rPr>
              <a:t>Figure 5.17 is a truth table for the logical negation operator.</a:t>
            </a:r>
            <a:endParaRPr lang="en-US" dirty="0" smtClean="0">
              <a:solidFill>
                <a:srgbClr val="000000"/>
              </a:solidFill>
              <a:latin typeface="Cambria" panose="02040503050406030204" pitchFamily="18" charset="0"/>
            </a:endParaRPr>
          </a:p>
        </p:txBody>
      </p:sp>
      <p:sp>
        <p:nvSpPr>
          <p:cNvPr id="108548"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57"/>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266825"/>
            <a:ext cx="9144000" cy="4324350"/>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3456511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10"/>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0" y="892969"/>
            <a:ext cx="9144000" cy="5070872"/>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260907522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24B5A1"/>
                </a:solidFill>
                <a:latin typeface="Calibri" panose="020F0502020204030204" pitchFamily="34" charset="0"/>
              </a:rPr>
              <a:t>5.11.5  </a:t>
            </a:r>
            <a:r>
              <a:rPr lang="en-US" dirty="0" smtClean="0">
                <a:solidFill>
                  <a:srgbClr val="3380E6"/>
                </a:solidFill>
                <a:latin typeface="Calibri" panose="020F0502020204030204" pitchFamily="34" charset="0"/>
              </a:rPr>
              <a:t>Logical Operators Example</a:t>
            </a:r>
          </a:p>
        </p:txBody>
      </p:sp>
      <p:sp>
        <p:nvSpPr>
          <p:cNvPr id="100355" name="Text Placeholder 2"/>
          <p:cNvSpPr>
            <a:spLocks noGrp="1"/>
          </p:cNvSpPr>
          <p:nvPr>
            <p:ph type="body" idx="1"/>
          </p:nvPr>
        </p:nvSpPr>
        <p:spPr/>
        <p:txBody>
          <a:bodyPr/>
          <a:lstStyle/>
          <a:p>
            <a:pPr eaLnBrk="1" hangingPunct="1">
              <a:lnSpc>
                <a:spcPct val="90000"/>
              </a:lnSpc>
              <a:defRPr/>
            </a:pPr>
            <a:r>
              <a:rPr lang="en-US" dirty="0" smtClean="0">
                <a:solidFill>
                  <a:srgbClr val="000000"/>
                </a:solidFill>
                <a:latin typeface="Cambria" panose="02040503050406030204" pitchFamily="18" charset="0"/>
              </a:rPr>
              <a:t>Figure 5.18 demonstrates the logical operators by producing their truth tables.</a:t>
            </a:r>
          </a:p>
          <a:p>
            <a:pPr eaLnBrk="1" hangingPunct="1">
              <a:lnSpc>
                <a:spcPct val="90000"/>
              </a:lnSpc>
              <a:defRPr/>
            </a:pPr>
            <a:r>
              <a:rPr lang="en-US" dirty="0" smtClean="0">
                <a:solidFill>
                  <a:srgbClr val="000000"/>
                </a:solidFill>
                <a:latin typeface="Cambria" panose="02040503050406030204" pitchFamily="18" charset="0"/>
              </a:rPr>
              <a:t>The output shows each expression that is evaluated and its </a:t>
            </a:r>
            <a:r>
              <a:rPr lang="en-US" dirty="0" smtClean="0">
                <a:solidFill>
                  <a:srgbClr val="000000"/>
                </a:solidFill>
                <a:latin typeface="Lucida Console" pitchFamily="49" charset="0"/>
              </a:rPr>
              <a:t>bool</a:t>
            </a:r>
            <a:r>
              <a:rPr lang="en-US" dirty="0" smtClean="0">
                <a:solidFill>
                  <a:srgbClr val="000000"/>
                </a:solidFill>
                <a:latin typeface="Cambria" panose="02040503050406030204" pitchFamily="18" charset="0"/>
              </a:rPr>
              <a:t> result.</a:t>
            </a:r>
          </a:p>
          <a:p>
            <a:pPr eaLnBrk="1" hangingPunct="1">
              <a:lnSpc>
                <a:spcPct val="90000"/>
              </a:lnSpc>
              <a:defRPr/>
            </a:pPr>
            <a:r>
              <a:rPr lang="en-US" dirty="0" smtClean="0">
                <a:solidFill>
                  <a:srgbClr val="000000"/>
                </a:solidFill>
                <a:latin typeface="Cambria" panose="02040503050406030204" pitchFamily="18" charset="0"/>
              </a:rPr>
              <a:t>By default, </a:t>
            </a:r>
            <a:r>
              <a:rPr lang="en-US" dirty="0" smtClean="0">
                <a:solidFill>
                  <a:srgbClr val="000000"/>
                </a:solidFill>
                <a:latin typeface="Lucida Console" pitchFamily="49" charset="0"/>
              </a:rPr>
              <a:t>bool</a:t>
            </a:r>
            <a:r>
              <a:rPr lang="en-US" dirty="0" smtClean="0">
                <a:solidFill>
                  <a:srgbClr val="000000"/>
                </a:solidFill>
                <a:latin typeface="Cambria" panose="02040503050406030204" pitchFamily="18" charset="0"/>
              </a:rPr>
              <a:t> values </a:t>
            </a:r>
            <a:r>
              <a:rPr lang="en-US" dirty="0" smtClean="0">
                <a:solidFill>
                  <a:srgbClr val="000000"/>
                </a:solidFill>
                <a:latin typeface="Lucida Console" pitchFamily="49" charset="0"/>
              </a:rPr>
              <a:t>true</a:t>
            </a:r>
            <a:r>
              <a:rPr lang="en-US" dirty="0" smtClean="0">
                <a:solidFill>
                  <a:srgbClr val="000000"/>
                </a:solidFill>
                <a:latin typeface="Cambria" panose="02040503050406030204" pitchFamily="18" charset="0"/>
              </a:rPr>
              <a:t> and </a:t>
            </a:r>
            <a:r>
              <a:rPr lang="en-US" dirty="0" smtClean="0">
                <a:solidFill>
                  <a:srgbClr val="000000"/>
                </a:solidFill>
                <a:latin typeface="Lucida Console" pitchFamily="49" charset="0"/>
              </a:rPr>
              <a:t>false</a:t>
            </a:r>
            <a:r>
              <a:rPr lang="en-US" dirty="0" smtClean="0">
                <a:solidFill>
                  <a:srgbClr val="000000"/>
                </a:solidFill>
                <a:latin typeface="Cambria" panose="02040503050406030204" pitchFamily="18" charset="0"/>
              </a:rPr>
              <a:t> are displayed by </a:t>
            </a:r>
            <a:r>
              <a:rPr lang="en-US" dirty="0" smtClean="0">
                <a:solidFill>
                  <a:srgbClr val="000000"/>
                </a:solidFill>
                <a:latin typeface="Lucida Console" pitchFamily="49" charset="0"/>
              </a:rPr>
              <a:t>cout</a:t>
            </a:r>
            <a:r>
              <a:rPr lang="en-US" dirty="0" smtClean="0">
                <a:solidFill>
                  <a:srgbClr val="000000"/>
                </a:solidFill>
                <a:latin typeface="Cambria" panose="02040503050406030204" pitchFamily="18" charset="0"/>
              </a:rPr>
              <a:t> and the stream insertion operator as </a:t>
            </a:r>
            <a:r>
              <a:rPr lang="en-US" dirty="0" smtClean="0">
                <a:solidFill>
                  <a:srgbClr val="000000"/>
                </a:solidFill>
                <a:latin typeface="Lucida Console" pitchFamily="49" charset="0"/>
              </a:rPr>
              <a:t>1</a:t>
            </a:r>
            <a:r>
              <a:rPr lang="en-US" dirty="0" smtClean="0">
                <a:solidFill>
                  <a:srgbClr val="000000"/>
                </a:solidFill>
                <a:latin typeface="Cambria" panose="02040503050406030204" pitchFamily="18" charset="0"/>
              </a:rPr>
              <a:t> and </a:t>
            </a:r>
            <a:r>
              <a:rPr lang="en-US" dirty="0" smtClean="0">
                <a:solidFill>
                  <a:srgbClr val="000000"/>
                </a:solidFill>
                <a:latin typeface="Lucida Console" pitchFamily="49" charset="0"/>
              </a:rPr>
              <a:t>0</a:t>
            </a:r>
            <a:r>
              <a:rPr lang="en-US" dirty="0" smtClean="0">
                <a:solidFill>
                  <a:srgbClr val="000000"/>
                </a:solidFill>
                <a:latin typeface="Cambria" panose="02040503050406030204" pitchFamily="18" charset="0"/>
              </a:rPr>
              <a:t>, respectively.</a:t>
            </a:r>
          </a:p>
          <a:p>
            <a:pPr eaLnBrk="1" hangingPunct="1">
              <a:lnSpc>
                <a:spcPct val="90000"/>
              </a:lnSpc>
              <a:defRPr/>
            </a:pPr>
            <a:r>
              <a:rPr lang="en-US" dirty="0" smtClean="0">
                <a:solidFill>
                  <a:srgbClr val="0000FF"/>
                </a:solidFill>
                <a:latin typeface="Cambria" panose="02040503050406030204" pitchFamily="18" charset="0"/>
              </a:rPr>
              <a:t>Stream manipulator </a:t>
            </a:r>
            <a:r>
              <a:rPr lang="en-US" dirty="0" smtClean="0">
                <a:solidFill>
                  <a:srgbClr val="0000FF"/>
                </a:solidFill>
                <a:latin typeface="Consolas" panose="020B0609020204030204" pitchFamily="49" charset="0"/>
              </a:rPr>
              <a:t>boolalpha</a:t>
            </a:r>
            <a:r>
              <a:rPr lang="en-US" dirty="0" smtClean="0">
                <a:solidFill>
                  <a:srgbClr val="000000"/>
                </a:solidFill>
                <a:latin typeface="Cambria" panose="02040503050406030204" pitchFamily="18" charset="0"/>
              </a:rPr>
              <a:t> (a sticky manipulator) specifies that the value of each </a:t>
            </a:r>
            <a:r>
              <a:rPr lang="en-US" dirty="0" smtClean="0">
                <a:solidFill>
                  <a:srgbClr val="000000"/>
                </a:solidFill>
                <a:latin typeface="Lucida Console" pitchFamily="49" charset="0"/>
              </a:rPr>
              <a:t>bool</a:t>
            </a:r>
            <a:r>
              <a:rPr lang="en-US" dirty="0" smtClean="0">
                <a:solidFill>
                  <a:srgbClr val="000000"/>
                </a:solidFill>
                <a:latin typeface="Cambria" panose="02040503050406030204" pitchFamily="18" charset="0"/>
              </a:rPr>
              <a:t> expression should be displayed as either the word “true” or the word “false.” </a:t>
            </a:r>
          </a:p>
        </p:txBody>
      </p:sp>
      <p:sp>
        <p:nvSpPr>
          <p:cNvPr id="109572"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58"/>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323850" y="857250"/>
            <a:ext cx="8496300" cy="5143500"/>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294012087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59"/>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772719" y="857250"/>
            <a:ext cx="7598569" cy="5143500"/>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395851048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24B5A1"/>
                </a:solidFill>
                <a:latin typeface="Calibri" panose="020F0502020204030204" pitchFamily="34" charset="0"/>
              </a:rPr>
              <a:t>5.11.5  </a:t>
            </a:r>
            <a:r>
              <a:rPr lang="en-US" dirty="0" smtClean="0">
                <a:solidFill>
                  <a:srgbClr val="3380E6"/>
                </a:solidFill>
                <a:latin typeface="Calibri" panose="020F0502020204030204" pitchFamily="34" charset="0"/>
              </a:rPr>
              <a:t>Logical Operators (cont.)</a:t>
            </a:r>
          </a:p>
        </p:txBody>
      </p:sp>
      <p:sp>
        <p:nvSpPr>
          <p:cNvPr id="100355" name="Text Placeholder 2"/>
          <p:cNvSpPr>
            <a:spLocks noGrp="1"/>
          </p:cNvSpPr>
          <p:nvPr>
            <p:ph type="body" idx="1"/>
          </p:nvPr>
        </p:nvSpPr>
        <p:spPr/>
        <p:txBody>
          <a:bodyPr/>
          <a:lstStyle/>
          <a:p>
            <a:pPr eaLnBrk="1" hangingPunct="1">
              <a:lnSpc>
                <a:spcPct val="90000"/>
              </a:lnSpc>
              <a:defRPr/>
            </a:pPr>
            <a:r>
              <a:rPr lang="en-US" dirty="0" smtClean="0">
                <a:solidFill>
                  <a:srgbClr val="000000"/>
                </a:solidFill>
                <a:latin typeface="Cambria" panose="02040503050406030204" pitchFamily="18" charset="0"/>
              </a:rPr>
              <a:t>Figure 5.19 adds the logical and comma operators to the operator precedence and associativity chart. </a:t>
            </a:r>
          </a:p>
          <a:p>
            <a:pPr eaLnBrk="1" hangingPunct="1">
              <a:lnSpc>
                <a:spcPct val="90000"/>
              </a:lnSpc>
              <a:defRPr/>
            </a:pPr>
            <a:r>
              <a:rPr lang="en-US" dirty="0" smtClean="0">
                <a:solidFill>
                  <a:srgbClr val="000000"/>
                </a:solidFill>
                <a:latin typeface="Cambria" panose="02040503050406030204" pitchFamily="18" charset="0"/>
              </a:rPr>
              <a:t>The operators are shown from top to bottom, in decreasing order of precedence. </a:t>
            </a:r>
          </a:p>
        </p:txBody>
      </p:sp>
      <p:sp>
        <p:nvSpPr>
          <p:cNvPr id="109572"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60"/>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0" y="135941"/>
            <a:ext cx="9143999" cy="6586973"/>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362912969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24B5A1"/>
                </a:solidFill>
                <a:latin typeface="Calibri" panose="020F0502020204030204" pitchFamily="34" charset="0"/>
              </a:rPr>
              <a:t>5.12  </a:t>
            </a:r>
            <a:r>
              <a:rPr lang="en-US" dirty="0" smtClean="0">
                <a:solidFill>
                  <a:srgbClr val="3380E6"/>
                </a:solidFill>
                <a:latin typeface="Calibri" panose="020F0502020204030204" pitchFamily="34" charset="0"/>
              </a:rPr>
              <a:t>Confusing the Equality (</a:t>
            </a:r>
            <a:r>
              <a:rPr lang="en-US" dirty="0" smtClean="0">
                <a:solidFill>
                  <a:srgbClr val="3380E6"/>
                </a:solidFill>
                <a:latin typeface="Lucida Console"/>
              </a:rPr>
              <a:t>==</a:t>
            </a:r>
            <a:r>
              <a:rPr lang="en-US" dirty="0" smtClean="0">
                <a:solidFill>
                  <a:srgbClr val="3380E6"/>
                </a:solidFill>
                <a:latin typeface="Calibri" panose="020F0502020204030204" pitchFamily="34" charset="0"/>
              </a:rPr>
              <a:t>) and Assignment (</a:t>
            </a:r>
            <a:r>
              <a:rPr lang="en-US" dirty="0" smtClean="0">
                <a:solidFill>
                  <a:srgbClr val="3380E6"/>
                </a:solidFill>
                <a:latin typeface="Lucida Console"/>
              </a:rPr>
              <a:t>=</a:t>
            </a:r>
            <a:r>
              <a:rPr lang="en-US" dirty="0" smtClean="0">
                <a:solidFill>
                  <a:srgbClr val="3380E6"/>
                </a:solidFill>
                <a:latin typeface="Calibri" panose="020F0502020204030204" pitchFamily="34" charset="0"/>
              </a:rPr>
              <a:t>) Operators</a:t>
            </a:r>
          </a:p>
        </p:txBody>
      </p:sp>
      <p:sp>
        <p:nvSpPr>
          <p:cNvPr id="113667" name="Text Placeholder 2"/>
          <p:cNvSpPr>
            <a:spLocks noGrp="1"/>
          </p:cNvSpPr>
          <p:nvPr>
            <p:ph type="body" idx="1"/>
          </p:nvPr>
        </p:nvSpPr>
        <p:spPr/>
        <p:txBody>
          <a:bodyPr/>
          <a:lstStyle/>
          <a:p>
            <a:pPr eaLnBrk="1" hangingPunct="1">
              <a:lnSpc>
                <a:spcPct val="80000"/>
              </a:lnSpc>
            </a:pPr>
            <a:r>
              <a:rPr lang="en-US" altLang="en-US" sz="2300" dirty="0" smtClean="0">
                <a:solidFill>
                  <a:srgbClr val="000000"/>
                </a:solidFill>
                <a:latin typeface="Cambria" panose="02040503050406030204" pitchFamily="18" charset="0"/>
              </a:rPr>
              <a:t>Accidentally swapping the operators </a:t>
            </a:r>
            <a:r>
              <a:rPr lang="en-US" altLang="en-US" sz="2300" dirty="0" smtClean="0">
                <a:solidFill>
                  <a:srgbClr val="000000"/>
                </a:solidFill>
                <a:latin typeface="Lucida Console" panose="020B0609040504020204" pitchFamily="49" charset="0"/>
              </a:rPr>
              <a:t>==</a:t>
            </a:r>
            <a:r>
              <a:rPr lang="en-US" altLang="en-US" sz="2300" dirty="0" smtClean="0">
                <a:solidFill>
                  <a:srgbClr val="000000"/>
                </a:solidFill>
                <a:latin typeface="Cambria" panose="02040503050406030204" pitchFamily="18" charset="0"/>
              </a:rPr>
              <a:t> (equality) and </a:t>
            </a:r>
            <a:r>
              <a:rPr lang="en-US" altLang="en-US" sz="2300" dirty="0" smtClean="0">
                <a:solidFill>
                  <a:srgbClr val="000000"/>
                </a:solidFill>
                <a:latin typeface="Lucida Console" panose="020B0609040504020204" pitchFamily="49" charset="0"/>
              </a:rPr>
              <a:t>=</a:t>
            </a:r>
            <a:r>
              <a:rPr lang="en-US" altLang="en-US" sz="2300" dirty="0" smtClean="0">
                <a:solidFill>
                  <a:srgbClr val="000000"/>
                </a:solidFill>
                <a:latin typeface="Cambria" panose="02040503050406030204" pitchFamily="18" charset="0"/>
              </a:rPr>
              <a:t> (assignment).</a:t>
            </a:r>
          </a:p>
          <a:p>
            <a:pPr eaLnBrk="1" hangingPunct="1">
              <a:lnSpc>
                <a:spcPct val="80000"/>
              </a:lnSpc>
            </a:pPr>
            <a:r>
              <a:rPr lang="en-US" altLang="en-US" sz="2300" dirty="0" smtClean="0">
                <a:solidFill>
                  <a:srgbClr val="000000"/>
                </a:solidFill>
                <a:latin typeface="Cambria" panose="02040503050406030204" pitchFamily="18" charset="0"/>
              </a:rPr>
              <a:t>Damaging because they ordinarily do not cause syntax errors.</a:t>
            </a:r>
          </a:p>
          <a:p>
            <a:pPr eaLnBrk="1" hangingPunct="1">
              <a:lnSpc>
                <a:spcPct val="80000"/>
              </a:lnSpc>
            </a:pPr>
            <a:r>
              <a:rPr lang="en-US" altLang="en-US" sz="2300" dirty="0" smtClean="0">
                <a:solidFill>
                  <a:srgbClr val="000000"/>
                </a:solidFill>
                <a:latin typeface="Cambria" panose="02040503050406030204" pitchFamily="18" charset="0"/>
              </a:rPr>
              <a:t>Rather, statements with these errors tend to compile correctly and the programs run to completion, often generating incorrect results through runtime logic errors.</a:t>
            </a:r>
          </a:p>
          <a:p>
            <a:pPr eaLnBrk="1" hangingPunct="1">
              <a:lnSpc>
                <a:spcPct val="80000"/>
              </a:lnSpc>
            </a:pPr>
            <a:r>
              <a:rPr lang="en-US" altLang="en-US" sz="2300" dirty="0" smtClean="0">
                <a:solidFill>
                  <a:srgbClr val="000000"/>
                </a:solidFill>
                <a:latin typeface="Cambria" panose="02040503050406030204" pitchFamily="18" charset="0"/>
              </a:rPr>
              <a:t>[</a:t>
            </a:r>
            <a:r>
              <a:rPr lang="en-US" altLang="en-US" sz="2300" i="1" dirty="0" smtClean="0">
                <a:solidFill>
                  <a:srgbClr val="000000"/>
                </a:solidFill>
                <a:latin typeface="Cambria" panose="02040503050406030204" pitchFamily="18" charset="0"/>
              </a:rPr>
              <a:t>Note: Some compilers issue a warning when </a:t>
            </a:r>
            <a:r>
              <a:rPr lang="en-US" altLang="en-US" sz="2300" i="1" dirty="0" smtClean="0">
                <a:solidFill>
                  <a:srgbClr val="000000"/>
                </a:solidFill>
                <a:latin typeface="Lucida Console" panose="020B0609040504020204" pitchFamily="49" charset="0"/>
              </a:rPr>
              <a:t>=</a:t>
            </a:r>
            <a:r>
              <a:rPr lang="en-US" altLang="en-US" sz="2300" i="1" dirty="0" smtClean="0">
                <a:solidFill>
                  <a:srgbClr val="000000"/>
                </a:solidFill>
                <a:latin typeface="Cambria" panose="02040503050406030204" pitchFamily="18" charset="0"/>
              </a:rPr>
              <a:t> is used in a context where </a:t>
            </a:r>
            <a:r>
              <a:rPr lang="en-US" altLang="en-US" sz="2300" i="1" dirty="0" smtClean="0">
                <a:solidFill>
                  <a:srgbClr val="000000"/>
                </a:solidFill>
                <a:latin typeface="Lucida Console" panose="020B0609040504020204" pitchFamily="49" charset="0"/>
              </a:rPr>
              <a:t>==</a:t>
            </a:r>
            <a:r>
              <a:rPr lang="en-US" altLang="en-US" sz="2300" i="1" dirty="0" smtClean="0">
                <a:solidFill>
                  <a:srgbClr val="000000"/>
                </a:solidFill>
                <a:latin typeface="Cambria" panose="02040503050406030204" pitchFamily="18" charset="0"/>
              </a:rPr>
              <a:t> typically is expected.]</a:t>
            </a:r>
          </a:p>
          <a:p>
            <a:pPr eaLnBrk="1" hangingPunct="1">
              <a:lnSpc>
                <a:spcPct val="80000"/>
              </a:lnSpc>
            </a:pPr>
            <a:r>
              <a:rPr lang="en-US" altLang="en-US" sz="2300" dirty="0" smtClean="0">
                <a:solidFill>
                  <a:srgbClr val="000000"/>
                </a:solidFill>
                <a:latin typeface="Cambria" panose="02040503050406030204" pitchFamily="18" charset="0"/>
              </a:rPr>
              <a:t>Two aspects of C++ contribute to these problems.</a:t>
            </a:r>
          </a:p>
          <a:p>
            <a:pPr lvl="1" eaLnBrk="1" hangingPunct="1">
              <a:lnSpc>
                <a:spcPct val="80000"/>
              </a:lnSpc>
            </a:pPr>
            <a:r>
              <a:rPr lang="en-US" altLang="en-US" sz="2000" dirty="0" smtClean="0">
                <a:solidFill>
                  <a:srgbClr val="000000"/>
                </a:solidFill>
                <a:latin typeface="Cambria" panose="02040503050406030204" pitchFamily="18" charset="0"/>
              </a:rPr>
              <a:t>One is that </a:t>
            </a:r>
            <a:r>
              <a:rPr lang="en-US" altLang="en-US" sz="2000" i="1" dirty="0" smtClean="0">
                <a:solidFill>
                  <a:srgbClr val="000000"/>
                </a:solidFill>
                <a:latin typeface="Cambria" panose="02040503050406030204" pitchFamily="18" charset="0"/>
              </a:rPr>
              <a:t>any expression that produces a value can be used in the decision portion of any control statement.</a:t>
            </a:r>
          </a:p>
          <a:p>
            <a:pPr lvl="1" eaLnBrk="1" hangingPunct="1">
              <a:lnSpc>
                <a:spcPct val="80000"/>
              </a:lnSpc>
            </a:pPr>
            <a:r>
              <a:rPr lang="en-US" altLang="en-US" sz="2000" dirty="0" smtClean="0">
                <a:solidFill>
                  <a:srgbClr val="000000"/>
                </a:solidFill>
                <a:latin typeface="Cambria" panose="02040503050406030204" pitchFamily="18" charset="0"/>
              </a:rPr>
              <a:t>The second is that assignments produce a value—namely, the value assigned to the variable on the left side of the assignment operator.</a:t>
            </a:r>
          </a:p>
          <a:p>
            <a:pPr eaLnBrk="1" hangingPunct="1">
              <a:lnSpc>
                <a:spcPct val="80000"/>
              </a:lnSpc>
            </a:pPr>
            <a:r>
              <a:rPr lang="en-US" altLang="en-US" sz="2300" i="1" dirty="0" smtClean="0">
                <a:solidFill>
                  <a:srgbClr val="000000"/>
                </a:solidFill>
                <a:latin typeface="Cambria" panose="02040503050406030204" pitchFamily="18" charset="0"/>
              </a:rPr>
              <a:t>Any nonzero value is interpreted as </a:t>
            </a:r>
            <a:r>
              <a:rPr lang="en-US" altLang="en-US" sz="2300" i="1" dirty="0" smtClean="0">
                <a:solidFill>
                  <a:srgbClr val="000000"/>
                </a:solidFill>
                <a:latin typeface="Lucida Console" panose="020B0609040504020204" pitchFamily="49" charset="0"/>
              </a:rPr>
              <a:t>true</a:t>
            </a:r>
            <a:r>
              <a:rPr lang="en-US" altLang="en-US" sz="2300" i="1" dirty="0" smtClean="0">
                <a:solidFill>
                  <a:srgbClr val="000000"/>
                </a:solidFill>
                <a:latin typeface="Cambria" panose="02040503050406030204" pitchFamily="18" charset="0"/>
                <a:cs typeface="Times New Roman" panose="02020603050405020304" pitchFamily="18" charset="0"/>
              </a:rPr>
              <a:t>.</a:t>
            </a:r>
            <a:endParaRPr lang="en-US" altLang="en-US" sz="2300" i="1" dirty="0" smtClean="0">
              <a:solidFill>
                <a:srgbClr val="000000"/>
              </a:solidFill>
              <a:latin typeface="Cambria" panose="02040503050406030204" pitchFamily="18" charset="0"/>
            </a:endParaRPr>
          </a:p>
        </p:txBody>
      </p:sp>
      <p:sp>
        <p:nvSpPr>
          <p:cNvPr id="113668"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24B5A1"/>
                </a:solidFill>
                <a:latin typeface="Calibri" panose="020F0502020204030204" pitchFamily="34" charset="0"/>
              </a:rPr>
              <a:t>5.12  </a:t>
            </a:r>
            <a:r>
              <a:rPr lang="en-US" dirty="0" smtClean="0">
                <a:solidFill>
                  <a:srgbClr val="3380E6"/>
                </a:solidFill>
                <a:latin typeface="Calibri" panose="020F0502020204030204" pitchFamily="34" charset="0"/>
              </a:rPr>
              <a:t>Confusing the Equality (</a:t>
            </a:r>
            <a:r>
              <a:rPr lang="en-US" dirty="0" smtClean="0">
                <a:solidFill>
                  <a:srgbClr val="3380E6"/>
                </a:solidFill>
                <a:latin typeface="Lucida Console"/>
              </a:rPr>
              <a:t>==</a:t>
            </a:r>
            <a:r>
              <a:rPr lang="en-US" dirty="0" smtClean="0">
                <a:solidFill>
                  <a:srgbClr val="3380E6"/>
                </a:solidFill>
                <a:latin typeface="Calibri" panose="020F0502020204030204" pitchFamily="34" charset="0"/>
              </a:rPr>
              <a:t>) and Assignment (</a:t>
            </a:r>
            <a:r>
              <a:rPr lang="en-US" dirty="0" smtClean="0">
                <a:solidFill>
                  <a:srgbClr val="3380E6"/>
                </a:solidFill>
                <a:latin typeface="Lucida Console"/>
              </a:rPr>
              <a:t>=</a:t>
            </a:r>
            <a:r>
              <a:rPr lang="en-US" dirty="0" smtClean="0">
                <a:solidFill>
                  <a:srgbClr val="3380E6"/>
                </a:solidFill>
                <a:latin typeface="Calibri" panose="020F0502020204030204" pitchFamily="34" charset="0"/>
              </a:rPr>
              <a:t>) Operators (cont.)</a:t>
            </a:r>
          </a:p>
        </p:txBody>
      </p:sp>
      <p:sp>
        <p:nvSpPr>
          <p:cNvPr id="107523" name="Text Placeholder 2"/>
          <p:cNvSpPr>
            <a:spLocks noGrp="1"/>
          </p:cNvSpPr>
          <p:nvPr>
            <p:ph type="body" idx="1"/>
          </p:nvPr>
        </p:nvSpPr>
        <p:spPr/>
        <p:txBody>
          <a:bodyPr/>
          <a:lstStyle/>
          <a:p>
            <a:pPr eaLnBrk="1" hangingPunct="1">
              <a:defRPr/>
            </a:pPr>
            <a:r>
              <a:rPr lang="en-US" dirty="0" smtClean="0">
                <a:solidFill>
                  <a:srgbClr val="000000"/>
                </a:solidFill>
                <a:latin typeface="Cambria" panose="02040503050406030204" pitchFamily="18" charset="0"/>
              </a:rPr>
              <a:t>Variable names are said to be </a:t>
            </a:r>
            <a:r>
              <a:rPr lang="en-US" b="1" i="1" dirty="0" smtClean="0">
                <a:solidFill>
                  <a:srgbClr val="0000FF"/>
                </a:solidFill>
                <a:latin typeface="Cambria" panose="02040503050406030204" pitchFamily="18" charset="0"/>
              </a:rPr>
              <a:t>lvalues</a:t>
            </a:r>
            <a:r>
              <a:rPr lang="en-US" b="1" i="1" dirty="0" smtClean="0">
                <a:solidFill>
                  <a:srgbClr val="000000"/>
                </a:solidFill>
                <a:latin typeface="Cambria" panose="02040503050406030204" pitchFamily="18" charset="0"/>
              </a:rPr>
              <a:t> </a:t>
            </a:r>
            <a:r>
              <a:rPr lang="en-US" dirty="0" smtClean="0">
                <a:solidFill>
                  <a:srgbClr val="000000"/>
                </a:solidFill>
                <a:latin typeface="Cambria" panose="02040503050406030204" pitchFamily="18" charset="0"/>
              </a:rPr>
              <a:t>(for “left values”) because they can be used on the </a:t>
            </a:r>
            <a:r>
              <a:rPr lang="en-US" i="1" dirty="0" smtClean="0">
                <a:solidFill>
                  <a:srgbClr val="000000"/>
                </a:solidFill>
                <a:latin typeface="Cambria" panose="02040503050406030204" pitchFamily="18" charset="0"/>
              </a:rPr>
              <a:t>left</a:t>
            </a:r>
            <a:r>
              <a:rPr lang="en-US" dirty="0" smtClean="0">
                <a:solidFill>
                  <a:srgbClr val="000000"/>
                </a:solidFill>
                <a:latin typeface="Cambria" panose="02040503050406030204" pitchFamily="18" charset="0"/>
              </a:rPr>
              <a:t> side of an assignment operator.</a:t>
            </a:r>
          </a:p>
          <a:p>
            <a:pPr eaLnBrk="1" hangingPunct="1">
              <a:defRPr/>
            </a:pPr>
            <a:r>
              <a:rPr lang="en-US" dirty="0" smtClean="0">
                <a:solidFill>
                  <a:srgbClr val="000000"/>
                </a:solidFill>
                <a:latin typeface="Cambria" panose="02040503050406030204" pitchFamily="18" charset="0"/>
              </a:rPr>
              <a:t>Constants are said to be </a:t>
            </a:r>
            <a:r>
              <a:rPr lang="en-US" b="1" i="1" dirty="0" smtClean="0">
                <a:solidFill>
                  <a:srgbClr val="0000FF"/>
                </a:solidFill>
                <a:latin typeface="Cambria" panose="02040503050406030204" pitchFamily="18" charset="0"/>
              </a:rPr>
              <a:t>rvalues</a:t>
            </a:r>
            <a:r>
              <a:rPr lang="en-US" b="1" i="1" dirty="0" smtClean="0">
                <a:solidFill>
                  <a:srgbClr val="000000"/>
                </a:solidFill>
                <a:latin typeface="Cambria" panose="02040503050406030204" pitchFamily="18" charset="0"/>
              </a:rPr>
              <a:t> </a:t>
            </a:r>
            <a:r>
              <a:rPr lang="en-US" dirty="0" smtClean="0">
                <a:solidFill>
                  <a:srgbClr val="000000"/>
                </a:solidFill>
                <a:latin typeface="Cambria" panose="02040503050406030204" pitchFamily="18" charset="0"/>
              </a:rPr>
              <a:t>(for “right values”) because they can be used on only the </a:t>
            </a:r>
            <a:r>
              <a:rPr lang="en-US" i="1" dirty="0" smtClean="0">
                <a:solidFill>
                  <a:srgbClr val="000000"/>
                </a:solidFill>
                <a:latin typeface="Cambria" panose="02040503050406030204" pitchFamily="18" charset="0"/>
              </a:rPr>
              <a:t>right</a:t>
            </a:r>
            <a:r>
              <a:rPr lang="en-US" dirty="0" smtClean="0">
                <a:solidFill>
                  <a:srgbClr val="000000"/>
                </a:solidFill>
                <a:latin typeface="Cambria" panose="02040503050406030204" pitchFamily="18" charset="0"/>
              </a:rPr>
              <a:t> side of an assignment operator.</a:t>
            </a:r>
          </a:p>
          <a:p>
            <a:pPr eaLnBrk="1" hangingPunct="1">
              <a:defRPr/>
            </a:pPr>
            <a:r>
              <a:rPr lang="en-US" i="1" dirty="0" smtClean="0">
                <a:solidFill>
                  <a:srgbClr val="000000"/>
                </a:solidFill>
                <a:latin typeface="Cambria" panose="02040503050406030204" pitchFamily="18" charset="0"/>
              </a:rPr>
              <a:t>Lvalues </a:t>
            </a:r>
            <a:r>
              <a:rPr lang="en-US" dirty="0" smtClean="0">
                <a:solidFill>
                  <a:srgbClr val="000000"/>
                </a:solidFill>
                <a:latin typeface="Cambria" panose="02040503050406030204" pitchFamily="18" charset="0"/>
              </a:rPr>
              <a:t>can also be used as</a:t>
            </a:r>
            <a:r>
              <a:rPr lang="en-US" i="1" dirty="0" smtClean="0">
                <a:solidFill>
                  <a:srgbClr val="000000"/>
                </a:solidFill>
                <a:latin typeface="Cambria" panose="02040503050406030204" pitchFamily="18" charset="0"/>
              </a:rPr>
              <a:t> rvalues, </a:t>
            </a:r>
            <a:r>
              <a:rPr lang="en-US" dirty="0" smtClean="0">
                <a:solidFill>
                  <a:srgbClr val="000000"/>
                </a:solidFill>
                <a:latin typeface="Cambria" panose="02040503050406030204" pitchFamily="18" charset="0"/>
              </a:rPr>
              <a:t>but not vice versa.</a:t>
            </a:r>
          </a:p>
        </p:txBody>
      </p:sp>
      <p:sp>
        <p:nvSpPr>
          <p:cNvPr id="116740"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61"/>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344222"/>
            <a:ext cx="9144000" cy="4168378"/>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308039841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6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386018"/>
            <a:ext cx="9144000" cy="2084785"/>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419156571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63"/>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188375"/>
            <a:ext cx="9144000" cy="2480072"/>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3715534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11"/>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033588"/>
            <a:ext cx="9144000" cy="2789635"/>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2533104310"/>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smtClean="0">
                <a:solidFill>
                  <a:srgbClr val="24B5A1"/>
                </a:solidFill>
                <a:latin typeface="Calibri" panose="020F0502020204030204" pitchFamily="34" charset="0"/>
              </a:rPr>
              <a:t>5.13  </a:t>
            </a:r>
            <a:r>
              <a:rPr lang="en-US" dirty="0" smtClean="0">
                <a:solidFill>
                  <a:srgbClr val="3380E6"/>
                </a:solidFill>
                <a:latin typeface="Calibri" panose="020F0502020204030204" pitchFamily="34" charset="0"/>
              </a:rPr>
              <a:t>Structured Programming Summary</a:t>
            </a:r>
          </a:p>
        </p:txBody>
      </p:sp>
      <p:sp>
        <p:nvSpPr>
          <p:cNvPr id="118787"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We’ve learned that structured programming produces programs that are easier than unstructured programs to understand, test, debug, modify, and even prove correct in a mathematical sense. </a:t>
            </a:r>
          </a:p>
          <a:p>
            <a:pPr eaLnBrk="1" hangingPunct="1"/>
            <a:r>
              <a:rPr lang="en-US" altLang="en-US" dirty="0" smtClean="0">
                <a:solidFill>
                  <a:srgbClr val="000000"/>
                </a:solidFill>
                <a:latin typeface="Cambria" panose="02040503050406030204" pitchFamily="18" charset="0"/>
              </a:rPr>
              <a:t>Figure 5.20 uses activity diagrams to summarize C++’s control statements.</a:t>
            </a:r>
          </a:p>
          <a:p>
            <a:pPr eaLnBrk="1" hangingPunct="1"/>
            <a:r>
              <a:rPr lang="en-US" altLang="en-US" dirty="0" smtClean="0">
                <a:solidFill>
                  <a:srgbClr val="000000"/>
                </a:solidFill>
                <a:latin typeface="Cambria" panose="02040503050406030204" pitchFamily="18" charset="0"/>
              </a:rPr>
              <a:t>The initial and final states indicate the </a:t>
            </a:r>
            <a:r>
              <a:rPr lang="en-US" altLang="en-US" i="1" dirty="0" smtClean="0">
                <a:solidFill>
                  <a:srgbClr val="000000"/>
                </a:solidFill>
                <a:latin typeface="Cambria" panose="02040503050406030204" pitchFamily="18" charset="0"/>
              </a:rPr>
              <a:t>single entry point</a:t>
            </a:r>
            <a:r>
              <a:rPr lang="en-US" altLang="en-US" dirty="0" smtClean="0">
                <a:solidFill>
                  <a:srgbClr val="000000"/>
                </a:solidFill>
                <a:latin typeface="Cambria" panose="02040503050406030204" pitchFamily="18" charset="0"/>
              </a:rPr>
              <a:t> and the </a:t>
            </a:r>
            <a:r>
              <a:rPr lang="en-US" altLang="en-US" i="1" dirty="0" smtClean="0">
                <a:solidFill>
                  <a:srgbClr val="000000"/>
                </a:solidFill>
                <a:latin typeface="Cambria" panose="02040503050406030204" pitchFamily="18" charset="0"/>
              </a:rPr>
              <a:t>single exit point </a:t>
            </a:r>
            <a:r>
              <a:rPr lang="en-US" altLang="en-US" dirty="0" smtClean="0">
                <a:solidFill>
                  <a:srgbClr val="000000"/>
                </a:solidFill>
                <a:latin typeface="Cambria" panose="02040503050406030204" pitchFamily="18" charset="0"/>
              </a:rPr>
              <a:t>of each control statement. </a:t>
            </a:r>
          </a:p>
        </p:txBody>
      </p:sp>
      <p:sp>
        <p:nvSpPr>
          <p:cNvPr id="118788"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64"/>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202535" y="857250"/>
            <a:ext cx="6738938" cy="5143500"/>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378116052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65"/>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889401" y="857250"/>
            <a:ext cx="7365206" cy="5143500"/>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290615668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24B5A1"/>
                </a:solidFill>
                <a:latin typeface="Calibri" panose="020F0502020204030204" pitchFamily="34" charset="0"/>
              </a:rPr>
              <a:t>5.13  </a:t>
            </a:r>
            <a:r>
              <a:rPr lang="en-US" dirty="0" smtClean="0">
                <a:solidFill>
                  <a:srgbClr val="3380E6"/>
                </a:solidFill>
                <a:latin typeface="Calibri" panose="020F0502020204030204" pitchFamily="34" charset="0"/>
              </a:rPr>
              <a:t>Structured Programming Summary (cont.)</a:t>
            </a:r>
          </a:p>
        </p:txBody>
      </p:sp>
      <p:sp>
        <p:nvSpPr>
          <p:cNvPr id="121859" name="Text Placeholder 2"/>
          <p:cNvSpPr>
            <a:spLocks noGrp="1"/>
          </p:cNvSpPr>
          <p:nvPr>
            <p:ph type="body" idx="1"/>
          </p:nvPr>
        </p:nvSpPr>
        <p:spPr/>
        <p:txBody>
          <a:bodyPr/>
          <a:lstStyle/>
          <a:p>
            <a:pPr eaLnBrk="1" hangingPunct="1">
              <a:lnSpc>
                <a:spcPct val="80000"/>
              </a:lnSpc>
            </a:pPr>
            <a:r>
              <a:rPr lang="en-US" altLang="en-US" sz="2500" dirty="0" smtClean="0">
                <a:solidFill>
                  <a:srgbClr val="000000"/>
                </a:solidFill>
                <a:latin typeface="Cambria" panose="02040503050406030204" pitchFamily="18" charset="0"/>
              </a:rPr>
              <a:t>Figure 5.21 shows the rules for forming structured programs.</a:t>
            </a:r>
          </a:p>
          <a:p>
            <a:pPr eaLnBrk="1" hangingPunct="1">
              <a:lnSpc>
                <a:spcPct val="80000"/>
              </a:lnSpc>
            </a:pPr>
            <a:r>
              <a:rPr lang="en-US" altLang="en-US" sz="2500" dirty="0" smtClean="0">
                <a:solidFill>
                  <a:srgbClr val="000000"/>
                </a:solidFill>
                <a:latin typeface="Cambria" panose="02040503050406030204" pitchFamily="18" charset="0"/>
              </a:rPr>
              <a:t>The rules assume that action states may be used to indicate any action.</a:t>
            </a:r>
          </a:p>
          <a:p>
            <a:pPr eaLnBrk="1" hangingPunct="1">
              <a:lnSpc>
                <a:spcPct val="80000"/>
              </a:lnSpc>
            </a:pPr>
            <a:r>
              <a:rPr lang="en-US" altLang="en-US" sz="2500" dirty="0" smtClean="0">
                <a:solidFill>
                  <a:srgbClr val="000000"/>
                </a:solidFill>
                <a:latin typeface="Cambria" panose="02040503050406030204" pitchFamily="18" charset="0"/>
              </a:rPr>
              <a:t>The rules also assume that we begin with the so-called </a:t>
            </a:r>
            <a:r>
              <a:rPr lang="en-US" altLang="en-US" sz="2500" i="1" dirty="0" smtClean="0">
                <a:solidFill>
                  <a:srgbClr val="000000"/>
                </a:solidFill>
                <a:latin typeface="Cambria" panose="02040503050406030204" pitchFamily="18" charset="0"/>
              </a:rPr>
              <a:t>simplest activity diagram </a:t>
            </a:r>
            <a:r>
              <a:rPr lang="en-US" altLang="en-US" sz="2500" dirty="0" smtClean="0">
                <a:solidFill>
                  <a:srgbClr val="000000"/>
                </a:solidFill>
                <a:latin typeface="Cambria" panose="02040503050406030204" pitchFamily="18" charset="0"/>
              </a:rPr>
              <a:t>(Fig. 5.22), consisting of only an initial state, an action state, a final state and transition arrows.</a:t>
            </a:r>
          </a:p>
          <a:p>
            <a:pPr eaLnBrk="1" hangingPunct="1">
              <a:lnSpc>
                <a:spcPct val="80000"/>
              </a:lnSpc>
            </a:pPr>
            <a:r>
              <a:rPr lang="en-US" altLang="en-US" sz="2500" dirty="0" smtClean="0">
                <a:solidFill>
                  <a:srgbClr val="000000"/>
                </a:solidFill>
                <a:latin typeface="Cambria" panose="02040503050406030204" pitchFamily="18" charset="0"/>
              </a:rPr>
              <a:t>Applying the rules of Fig. 5.21 always results in an activity diagram with a neat, building-block appearance.</a:t>
            </a:r>
          </a:p>
          <a:p>
            <a:pPr eaLnBrk="1" hangingPunct="1">
              <a:lnSpc>
                <a:spcPct val="80000"/>
              </a:lnSpc>
            </a:pPr>
            <a:r>
              <a:rPr lang="en-US" altLang="en-US" sz="2500" dirty="0" smtClean="0">
                <a:solidFill>
                  <a:srgbClr val="000000"/>
                </a:solidFill>
                <a:latin typeface="Cambria" panose="02040503050406030204" pitchFamily="18" charset="0"/>
              </a:rPr>
              <a:t>Rule 2 generates a stack of control statements, so let’s call Rule 2 the </a:t>
            </a:r>
            <a:r>
              <a:rPr lang="en-US" altLang="en-US" sz="2500" dirty="0" smtClean="0">
                <a:solidFill>
                  <a:srgbClr val="0000FF"/>
                </a:solidFill>
                <a:latin typeface="Cambria" panose="02040503050406030204" pitchFamily="18" charset="0"/>
              </a:rPr>
              <a:t>stacking rule</a:t>
            </a:r>
            <a:r>
              <a:rPr lang="en-US" altLang="en-US" sz="2500" dirty="0" smtClean="0">
                <a:solidFill>
                  <a:srgbClr val="000000"/>
                </a:solidFill>
                <a:latin typeface="Cambria" panose="02040503050406030204" pitchFamily="18" charset="0"/>
              </a:rPr>
              <a:t>.</a:t>
            </a:r>
          </a:p>
          <a:p>
            <a:pPr eaLnBrk="1" hangingPunct="1">
              <a:lnSpc>
                <a:spcPct val="80000"/>
              </a:lnSpc>
            </a:pPr>
            <a:r>
              <a:rPr lang="en-US" altLang="en-US" sz="2500" dirty="0" smtClean="0">
                <a:solidFill>
                  <a:srgbClr val="000000"/>
                </a:solidFill>
                <a:latin typeface="Cambria" panose="02040503050406030204" pitchFamily="18" charset="0"/>
              </a:rPr>
              <a:t>Rule 3 is the </a:t>
            </a:r>
            <a:r>
              <a:rPr lang="en-US" altLang="en-US" sz="2500" dirty="0" smtClean="0">
                <a:solidFill>
                  <a:srgbClr val="0000FF"/>
                </a:solidFill>
                <a:latin typeface="Cambria" panose="02040503050406030204" pitchFamily="18" charset="0"/>
              </a:rPr>
              <a:t>nesting rule</a:t>
            </a:r>
            <a:r>
              <a:rPr lang="en-US" altLang="en-US" sz="2500" dirty="0" smtClean="0">
                <a:solidFill>
                  <a:srgbClr val="000000"/>
                </a:solidFill>
                <a:latin typeface="Cambria" panose="02040503050406030204" pitchFamily="18" charset="0"/>
              </a:rPr>
              <a:t>.</a:t>
            </a:r>
          </a:p>
        </p:txBody>
      </p:sp>
      <p:sp>
        <p:nvSpPr>
          <p:cNvPr id="121860"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66"/>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293023"/>
            <a:ext cx="9144000" cy="4271963"/>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3683655342"/>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67"/>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683550"/>
            <a:ext cx="9144000" cy="3489722"/>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212459410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68"/>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328613" y="857250"/>
            <a:ext cx="8486775" cy="5143500"/>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2529448701"/>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69"/>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188250" y="857250"/>
            <a:ext cx="6766322" cy="5143500"/>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367636479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70"/>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513291"/>
            <a:ext cx="9144000" cy="3830240"/>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2192425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1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975123"/>
            <a:ext cx="9144000" cy="4906565"/>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30201736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13"/>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388394"/>
            <a:ext cx="9144000" cy="2081213"/>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608940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24B5A1"/>
                </a:solidFill>
                <a:latin typeface="Calibri" panose="020F0502020204030204" pitchFamily="34" charset="0"/>
              </a:rPr>
              <a:t>5.3  </a:t>
            </a:r>
            <a:r>
              <a:rPr lang="en-US" dirty="0" smtClean="0">
                <a:solidFill>
                  <a:srgbClr val="3380E6"/>
                </a:solidFill>
                <a:latin typeface="Lucida Console"/>
              </a:rPr>
              <a:t>for</a:t>
            </a:r>
            <a:r>
              <a:rPr lang="en-US" dirty="0" smtClean="0">
                <a:solidFill>
                  <a:srgbClr val="3380E6"/>
                </a:solidFill>
                <a:latin typeface="Calibri" panose="020F0502020204030204" pitchFamily="34" charset="0"/>
              </a:rPr>
              <a:t> Iteration Statement (cont.)</a:t>
            </a:r>
          </a:p>
        </p:txBody>
      </p:sp>
      <p:sp>
        <p:nvSpPr>
          <p:cNvPr id="19459" name="Text Placeholder 2"/>
          <p:cNvSpPr>
            <a:spLocks noGrp="1"/>
          </p:cNvSpPr>
          <p:nvPr>
            <p:ph type="body" idx="1"/>
          </p:nvPr>
        </p:nvSpPr>
        <p:spPr/>
        <p:txBody>
          <a:bodyPr/>
          <a:lstStyle/>
          <a:p>
            <a:pPr marL="109537" indent="0" eaLnBrk="1" hangingPunct="1">
              <a:buFont typeface="Wingdings 3" panose="05040102010807070707" pitchFamily="18" charset="2"/>
              <a:buNone/>
              <a:defRPr/>
            </a:pPr>
            <a:r>
              <a:rPr lang="en-US" sz="2500" b="1" i="1" dirty="0" smtClean="0">
                <a:solidFill>
                  <a:srgbClr val="000000"/>
                </a:solidFill>
                <a:latin typeface="Lucida Console" pitchFamily="49" charset="0"/>
              </a:rPr>
              <a:t>for</a:t>
            </a:r>
            <a:r>
              <a:rPr lang="en-US" sz="2500" b="1" i="1" dirty="0" smtClean="0">
                <a:solidFill>
                  <a:srgbClr val="000000"/>
                </a:solidFill>
                <a:latin typeface="Cambria" panose="02040503050406030204" pitchFamily="18" charset="0"/>
              </a:rPr>
              <a:t> Statement Header Components</a:t>
            </a:r>
          </a:p>
          <a:p>
            <a:pPr eaLnBrk="1" hangingPunct="1">
              <a:defRPr/>
            </a:pPr>
            <a:r>
              <a:rPr lang="en-US" sz="2500" dirty="0" smtClean="0">
                <a:solidFill>
                  <a:srgbClr val="000000"/>
                </a:solidFill>
                <a:latin typeface="Cambria" panose="02040503050406030204" pitchFamily="18" charset="0"/>
              </a:rPr>
              <a:t>Figure 5.3 takes a closer look at the </a:t>
            </a:r>
            <a:r>
              <a:rPr lang="en-US" sz="2400" dirty="0" smtClean="0">
                <a:solidFill>
                  <a:srgbClr val="000000"/>
                </a:solidFill>
                <a:latin typeface="Lucida Console" pitchFamily="49" charset="0"/>
              </a:rPr>
              <a:t>for</a:t>
            </a:r>
            <a:r>
              <a:rPr lang="en-US" sz="2400" dirty="0" smtClean="0">
                <a:solidFill>
                  <a:srgbClr val="000000"/>
                </a:solidFill>
                <a:latin typeface="Cambria" panose="02040503050406030204" pitchFamily="18" charset="0"/>
              </a:rPr>
              <a:t> </a:t>
            </a:r>
            <a:r>
              <a:rPr lang="en-US" sz="2500" dirty="0" smtClean="0">
                <a:solidFill>
                  <a:srgbClr val="000000"/>
                </a:solidFill>
                <a:latin typeface="Cambria" panose="02040503050406030204" pitchFamily="18" charset="0"/>
              </a:rPr>
              <a:t>statement header (line 10) of Fig. 5.2. </a:t>
            </a:r>
          </a:p>
        </p:txBody>
      </p:sp>
      <p:sp>
        <p:nvSpPr>
          <p:cNvPr id="21508"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14"/>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428750"/>
            <a:ext cx="9144000" cy="4000500"/>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3256201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24B5A1"/>
                </a:solidFill>
                <a:latin typeface="Calibri" panose="020F0502020204030204" pitchFamily="34" charset="0"/>
              </a:rPr>
              <a:t>5.3  </a:t>
            </a:r>
            <a:r>
              <a:rPr lang="en-US" dirty="0" smtClean="0">
                <a:solidFill>
                  <a:srgbClr val="3380E6"/>
                </a:solidFill>
                <a:latin typeface="Lucida Console"/>
              </a:rPr>
              <a:t>for</a:t>
            </a:r>
            <a:r>
              <a:rPr lang="en-US" dirty="0" smtClean="0">
                <a:solidFill>
                  <a:srgbClr val="3380E6"/>
                </a:solidFill>
                <a:latin typeface="Calibri" panose="020F0502020204030204" pitchFamily="34" charset="0"/>
              </a:rPr>
              <a:t> Iteration Statement (cont.)</a:t>
            </a:r>
          </a:p>
        </p:txBody>
      </p:sp>
      <p:sp>
        <p:nvSpPr>
          <p:cNvPr id="23555" name="Text Placeholder 2"/>
          <p:cNvSpPr>
            <a:spLocks noGrp="1"/>
          </p:cNvSpPr>
          <p:nvPr>
            <p:ph type="body" idx="1"/>
          </p:nvPr>
        </p:nvSpPr>
        <p:spPr/>
        <p:txBody>
          <a:bodyPr/>
          <a:lstStyle/>
          <a:p>
            <a:pPr eaLnBrk="1" hangingPunct="1">
              <a:lnSpc>
                <a:spcPct val="80000"/>
              </a:lnSpc>
              <a:defRPr/>
            </a:pPr>
            <a:r>
              <a:rPr lang="en-US" sz="2300" dirty="0" smtClean="0">
                <a:solidFill>
                  <a:srgbClr val="000000"/>
                </a:solidFill>
                <a:latin typeface="Cambria" panose="02040503050406030204" pitchFamily="18" charset="0"/>
              </a:rPr>
              <a:t>The general form of the </a:t>
            </a:r>
            <a:r>
              <a:rPr lang="en-US" sz="2300" dirty="0" smtClean="0">
                <a:solidFill>
                  <a:srgbClr val="000000"/>
                </a:solidFill>
                <a:latin typeface="Lucida Console" pitchFamily="49" charset="0"/>
              </a:rPr>
              <a:t>for</a:t>
            </a:r>
            <a:r>
              <a:rPr lang="en-US" sz="2300" dirty="0" smtClean="0">
                <a:solidFill>
                  <a:srgbClr val="000000"/>
                </a:solidFill>
                <a:latin typeface="Cambria" panose="02040503050406030204" pitchFamily="18" charset="0"/>
              </a:rPr>
              <a:t> statement is </a:t>
            </a:r>
          </a:p>
          <a:p>
            <a:pPr marL="630238" lvl="2" indent="0">
              <a:lnSpc>
                <a:spcPct val="80000"/>
              </a:lnSpc>
              <a:buNone/>
              <a:defRPr/>
            </a:pPr>
            <a:r>
              <a:rPr lang="en-US" sz="1800" dirty="0" smtClean="0">
                <a:solidFill>
                  <a:srgbClr val="0000FF"/>
                </a:solidFill>
                <a:latin typeface="Lucida Console" pitchFamily="49" charset="0"/>
              </a:rPr>
              <a:t>for</a:t>
            </a:r>
            <a:r>
              <a:rPr lang="en-US" sz="1800" dirty="0" smtClean="0">
                <a:solidFill>
                  <a:srgbClr val="000000"/>
                </a:solidFill>
                <a:latin typeface="Lucida Console" pitchFamily="49" charset="0"/>
              </a:rPr>
              <a:t> (</a:t>
            </a:r>
            <a:r>
              <a:rPr lang="en-US" sz="1800" i="1" dirty="0" smtClean="0">
                <a:solidFill>
                  <a:srgbClr val="000000"/>
                </a:solidFill>
                <a:latin typeface="Cambria" panose="02040503050406030204" pitchFamily="18" charset="0"/>
              </a:rPr>
              <a:t>initialization</a:t>
            </a:r>
            <a:r>
              <a:rPr lang="en-US" sz="1800" i="1" dirty="0" smtClean="0">
                <a:solidFill>
                  <a:srgbClr val="000000"/>
                </a:solidFill>
                <a:latin typeface="Lucida Console" pitchFamily="49" charset="0"/>
              </a:rPr>
              <a:t>; </a:t>
            </a:r>
            <a:r>
              <a:rPr lang="en-US" sz="1800" i="1" dirty="0" smtClean="0">
                <a:solidFill>
                  <a:srgbClr val="000000"/>
                </a:solidFill>
                <a:latin typeface="Cambria" panose="02040503050406030204" pitchFamily="18" charset="0"/>
              </a:rPr>
              <a:t>loopContinuationCondition</a:t>
            </a:r>
            <a:r>
              <a:rPr lang="en-US" sz="1800" i="1" dirty="0" smtClean="0">
                <a:solidFill>
                  <a:srgbClr val="000000"/>
                </a:solidFill>
                <a:latin typeface="Lucida Console" pitchFamily="49" charset="0"/>
              </a:rPr>
              <a:t>; </a:t>
            </a:r>
            <a:r>
              <a:rPr lang="en-US" sz="1800" i="1" dirty="0" smtClean="0">
                <a:solidFill>
                  <a:srgbClr val="000000"/>
                </a:solidFill>
                <a:latin typeface="Cambria" panose="02040503050406030204" pitchFamily="18" charset="0"/>
              </a:rPr>
              <a:t>increment</a:t>
            </a:r>
            <a:r>
              <a:rPr lang="en-US" sz="1800" dirty="0" smtClean="0">
                <a:solidFill>
                  <a:srgbClr val="000000"/>
                </a:solidFill>
                <a:latin typeface="Lucida Console" pitchFamily="49" charset="0"/>
              </a:rPr>
              <a:t>) { </a:t>
            </a:r>
            <a:r>
              <a:rPr lang="en-US" sz="1800" i="1" dirty="0" smtClean="0">
                <a:solidFill>
                  <a:srgbClr val="000000"/>
                </a:solidFill>
                <a:latin typeface="Lucida Console" pitchFamily="49" charset="0"/>
              </a:rPr>
              <a:t/>
            </a:r>
            <a:br>
              <a:rPr lang="en-US" sz="1800" i="1" dirty="0" smtClean="0">
                <a:solidFill>
                  <a:srgbClr val="000000"/>
                </a:solidFill>
                <a:latin typeface="Lucida Console" pitchFamily="49" charset="0"/>
              </a:rPr>
            </a:br>
            <a:r>
              <a:rPr lang="en-US" sz="1800" i="1" dirty="0" smtClean="0">
                <a:solidFill>
                  <a:srgbClr val="000000"/>
                </a:solidFill>
                <a:latin typeface="Lucida Console" pitchFamily="49" charset="0"/>
              </a:rPr>
              <a:t>   </a:t>
            </a:r>
            <a:r>
              <a:rPr lang="en-US" sz="1800" i="1" dirty="0" smtClean="0">
                <a:solidFill>
                  <a:srgbClr val="000000"/>
                </a:solidFill>
                <a:latin typeface="Cambria" panose="02040503050406030204" pitchFamily="18" charset="0"/>
              </a:rPr>
              <a:t>statement</a:t>
            </a:r>
            <a:r>
              <a:rPr lang="en-US" sz="1800" dirty="0">
                <a:solidFill>
                  <a:srgbClr val="000000"/>
                </a:solidFill>
                <a:latin typeface="Lucida Console" pitchFamily="49" charset="0"/>
              </a:rPr>
              <a:t> </a:t>
            </a:r>
            <a:r>
              <a:rPr lang="en-US" sz="1800" dirty="0" smtClean="0">
                <a:solidFill>
                  <a:srgbClr val="000000"/>
                </a:solidFill>
                <a:latin typeface="Lucida Console" pitchFamily="49" charset="0"/>
              </a:rPr>
              <a:t/>
            </a:r>
            <a:br>
              <a:rPr lang="en-US" sz="1800" dirty="0" smtClean="0">
                <a:solidFill>
                  <a:srgbClr val="000000"/>
                </a:solidFill>
                <a:latin typeface="Lucida Console" pitchFamily="49" charset="0"/>
              </a:rPr>
            </a:br>
            <a:r>
              <a:rPr lang="en-US" sz="1800" dirty="0" smtClean="0">
                <a:solidFill>
                  <a:srgbClr val="000000"/>
                </a:solidFill>
                <a:latin typeface="Lucida Console" pitchFamily="49" charset="0"/>
              </a:rPr>
              <a:t>}</a:t>
            </a:r>
            <a:endParaRPr lang="en-US" sz="1800" i="1" dirty="0" smtClean="0">
              <a:solidFill>
                <a:srgbClr val="000000"/>
              </a:solidFill>
              <a:latin typeface="Cambria" panose="02040503050406030204" pitchFamily="18" charset="0"/>
            </a:endParaRPr>
          </a:p>
          <a:p>
            <a:pPr eaLnBrk="1" hangingPunct="1">
              <a:lnSpc>
                <a:spcPct val="80000"/>
              </a:lnSpc>
              <a:defRPr/>
            </a:pPr>
            <a:r>
              <a:rPr lang="en-US" sz="2300" dirty="0" smtClean="0">
                <a:solidFill>
                  <a:srgbClr val="000000"/>
                </a:solidFill>
                <a:latin typeface="Cambria" panose="02040503050406030204" pitchFamily="18" charset="0"/>
              </a:rPr>
              <a:t>where the </a:t>
            </a:r>
            <a:r>
              <a:rPr lang="en-US" sz="2300" i="1" dirty="0" smtClean="0">
                <a:solidFill>
                  <a:srgbClr val="000000"/>
                </a:solidFill>
                <a:latin typeface="Cambria" panose="02040503050406030204" pitchFamily="18" charset="0"/>
              </a:rPr>
              <a:t>initialization </a:t>
            </a:r>
            <a:r>
              <a:rPr lang="en-US" sz="2300" dirty="0" smtClean="0">
                <a:solidFill>
                  <a:srgbClr val="000000"/>
                </a:solidFill>
                <a:latin typeface="Cambria" panose="02040503050406030204" pitchFamily="18" charset="0"/>
              </a:rPr>
              <a:t>expression initializes the loop’s control variable, </a:t>
            </a:r>
            <a:r>
              <a:rPr lang="en-US" sz="2300" i="1" dirty="0" smtClean="0">
                <a:solidFill>
                  <a:srgbClr val="000000"/>
                </a:solidFill>
                <a:latin typeface="Cambria" panose="02040503050406030204" pitchFamily="18" charset="0"/>
              </a:rPr>
              <a:t>loopContinuationCondition </a:t>
            </a:r>
            <a:r>
              <a:rPr lang="en-US" sz="2300" dirty="0" smtClean="0">
                <a:solidFill>
                  <a:srgbClr val="000000"/>
                </a:solidFill>
                <a:latin typeface="Cambria" panose="02040503050406030204" pitchFamily="18" charset="0"/>
              </a:rPr>
              <a:t>determines whether the loop should continue executing and </a:t>
            </a:r>
            <a:r>
              <a:rPr lang="en-US" sz="2300" i="1" dirty="0" smtClean="0">
                <a:solidFill>
                  <a:srgbClr val="000000"/>
                </a:solidFill>
                <a:latin typeface="Cambria" panose="02040503050406030204" pitchFamily="18" charset="0"/>
              </a:rPr>
              <a:t>increment </a:t>
            </a:r>
            <a:r>
              <a:rPr lang="en-US" sz="2300" dirty="0" smtClean="0">
                <a:solidFill>
                  <a:srgbClr val="000000"/>
                </a:solidFill>
                <a:latin typeface="Cambria" panose="02040503050406030204" pitchFamily="18" charset="0"/>
              </a:rPr>
              <a:t>increments the control variable.</a:t>
            </a:r>
          </a:p>
          <a:p>
            <a:pPr eaLnBrk="1" hangingPunct="1">
              <a:lnSpc>
                <a:spcPct val="80000"/>
              </a:lnSpc>
              <a:defRPr/>
            </a:pPr>
            <a:r>
              <a:rPr lang="en-US" sz="2300" dirty="0" smtClean="0">
                <a:solidFill>
                  <a:srgbClr val="000000"/>
                </a:solidFill>
                <a:latin typeface="Cambria" panose="02040503050406030204" pitchFamily="18" charset="0"/>
              </a:rPr>
              <a:t>In most cases, the </a:t>
            </a:r>
            <a:r>
              <a:rPr lang="en-US" sz="2300" dirty="0" smtClean="0">
                <a:solidFill>
                  <a:srgbClr val="000000"/>
                </a:solidFill>
                <a:latin typeface="Lucida Console" pitchFamily="49" charset="0"/>
              </a:rPr>
              <a:t>for</a:t>
            </a:r>
            <a:r>
              <a:rPr lang="en-US" sz="2300" dirty="0" smtClean="0">
                <a:solidFill>
                  <a:srgbClr val="000000"/>
                </a:solidFill>
                <a:latin typeface="Cambria" panose="02040503050406030204" pitchFamily="18" charset="0"/>
              </a:rPr>
              <a:t> statement can be represented by an equivalent </a:t>
            </a:r>
            <a:r>
              <a:rPr lang="en-US" sz="2300" dirty="0" smtClean="0">
                <a:solidFill>
                  <a:srgbClr val="000000"/>
                </a:solidFill>
                <a:latin typeface="Lucida Console" pitchFamily="49" charset="0"/>
              </a:rPr>
              <a:t>while</a:t>
            </a:r>
            <a:r>
              <a:rPr lang="en-US" sz="2300" dirty="0" smtClean="0">
                <a:solidFill>
                  <a:srgbClr val="000000"/>
                </a:solidFill>
                <a:latin typeface="Cambria" panose="02040503050406030204" pitchFamily="18" charset="0"/>
              </a:rPr>
              <a:t> statement, as follows:</a:t>
            </a:r>
          </a:p>
          <a:p>
            <a:pPr marL="630238" lvl="2" indent="0" eaLnBrk="1" hangingPunct="1">
              <a:lnSpc>
                <a:spcPct val="80000"/>
              </a:lnSpc>
              <a:buNone/>
              <a:defRPr/>
            </a:pPr>
            <a:r>
              <a:rPr lang="en-US" sz="1800" i="1" dirty="0" smtClean="0">
                <a:solidFill>
                  <a:srgbClr val="000000"/>
                </a:solidFill>
                <a:latin typeface="Cambria" panose="02040503050406030204" pitchFamily="18" charset="0"/>
              </a:rPr>
              <a:t>initialization</a:t>
            </a:r>
            <a:r>
              <a:rPr lang="en-US" sz="1800" i="1" dirty="0" smtClean="0">
                <a:solidFill>
                  <a:srgbClr val="000000"/>
                </a:solidFill>
                <a:latin typeface="Lucida Console" pitchFamily="49" charset="0"/>
              </a:rPr>
              <a:t>;</a:t>
            </a:r>
            <a:br>
              <a:rPr lang="en-US" sz="1800" i="1" dirty="0" smtClean="0">
                <a:solidFill>
                  <a:srgbClr val="000000"/>
                </a:solidFill>
                <a:latin typeface="Lucida Console" pitchFamily="49" charset="0"/>
              </a:rPr>
            </a:br>
            <a:r>
              <a:rPr lang="en-US" sz="1800" i="1" dirty="0" smtClean="0">
                <a:solidFill>
                  <a:srgbClr val="0000FF"/>
                </a:solidFill>
                <a:latin typeface="Lucida Console" pitchFamily="49" charset="0"/>
              </a:rPr>
              <a:t/>
            </a:r>
            <a:br>
              <a:rPr lang="en-US" sz="1800" i="1" dirty="0" smtClean="0">
                <a:solidFill>
                  <a:srgbClr val="0000FF"/>
                </a:solidFill>
                <a:latin typeface="Lucida Console" pitchFamily="49" charset="0"/>
              </a:rPr>
            </a:br>
            <a:r>
              <a:rPr lang="en-US" sz="1800" dirty="0" smtClean="0">
                <a:solidFill>
                  <a:srgbClr val="0000FF"/>
                </a:solidFill>
                <a:latin typeface="Lucida Console" pitchFamily="49" charset="0"/>
              </a:rPr>
              <a:t>while</a:t>
            </a:r>
            <a:r>
              <a:rPr lang="en-US" sz="1800" dirty="0" smtClean="0">
                <a:solidFill>
                  <a:srgbClr val="000000"/>
                </a:solidFill>
                <a:latin typeface="Lucida Console" pitchFamily="49" charset="0"/>
              </a:rPr>
              <a:t> (</a:t>
            </a:r>
            <a:r>
              <a:rPr lang="en-US" sz="1800" i="1" dirty="0" err="1" smtClean="0">
                <a:solidFill>
                  <a:srgbClr val="000000"/>
                </a:solidFill>
                <a:latin typeface="Cambria" panose="02040503050406030204" pitchFamily="18" charset="0"/>
              </a:rPr>
              <a:t>loopContinuationCondition</a:t>
            </a:r>
            <a:r>
              <a:rPr lang="en-US" sz="1800" dirty="0" smtClean="0">
                <a:solidFill>
                  <a:srgbClr val="000000"/>
                </a:solidFill>
                <a:latin typeface="Lucida Console" pitchFamily="49" charset="0"/>
              </a:rPr>
              <a:t>)</a:t>
            </a:r>
            <a:br>
              <a:rPr lang="en-US" sz="1800" dirty="0" smtClean="0">
                <a:solidFill>
                  <a:srgbClr val="000000"/>
                </a:solidFill>
                <a:latin typeface="Lucida Console" pitchFamily="49" charset="0"/>
              </a:rPr>
            </a:br>
            <a:r>
              <a:rPr lang="en-US" sz="1800" dirty="0" smtClean="0">
                <a:solidFill>
                  <a:srgbClr val="000000"/>
                </a:solidFill>
                <a:latin typeface="Lucida Console" pitchFamily="49" charset="0"/>
              </a:rPr>
              <a:t>{</a:t>
            </a:r>
            <a:r>
              <a:rPr lang="en-US" sz="1800" i="1" dirty="0" smtClean="0">
                <a:solidFill>
                  <a:srgbClr val="000000"/>
                </a:solidFill>
                <a:latin typeface="Lucida Console" pitchFamily="49" charset="0"/>
              </a:rPr>
              <a:t/>
            </a:r>
            <a:br>
              <a:rPr lang="en-US" sz="1800" i="1" dirty="0" smtClean="0">
                <a:solidFill>
                  <a:srgbClr val="000000"/>
                </a:solidFill>
                <a:latin typeface="Lucida Console" pitchFamily="49" charset="0"/>
              </a:rPr>
            </a:br>
            <a:r>
              <a:rPr lang="en-US" sz="1800" i="1" dirty="0" smtClean="0">
                <a:solidFill>
                  <a:srgbClr val="000000"/>
                </a:solidFill>
                <a:latin typeface="Lucida Console" pitchFamily="49" charset="0"/>
              </a:rPr>
              <a:t>   </a:t>
            </a:r>
            <a:r>
              <a:rPr lang="en-US" sz="1800" i="1" dirty="0" smtClean="0">
                <a:solidFill>
                  <a:srgbClr val="000000"/>
                </a:solidFill>
                <a:latin typeface="Cambria" panose="02040503050406030204" pitchFamily="18" charset="0"/>
              </a:rPr>
              <a:t>statement</a:t>
            </a:r>
            <a:br>
              <a:rPr lang="en-US" sz="1800" i="1" dirty="0" smtClean="0">
                <a:solidFill>
                  <a:srgbClr val="000000"/>
                </a:solidFill>
                <a:latin typeface="Cambria" panose="02040503050406030204" pitchFamily="18" charset="0"/>
              </a:rPr>
            </a:br>
            <a:r>
              <a:rPr lang="en-US" sz="1800" i="1" dirty="0" smtClean="0">
                <a:solidFill>
                  <a:srgbClr val="000000"/>
                </a:solidFill>
                <a:latin typeface="Lucida Console" pitchFamily="49" charset="0"/>
              </a:rPr>
              <a:t>   </a:t>
            </a:r>
            <a:r>
              <a:rPr lang="en-US" sz="1800" i="1" dirty="0" smtClean="0">
                <a:solidFill>
                  <a:srgbClr val="000000"/>
                </a:solidFill>
                <a:latin typeface="Cambria" panose="02040503050406030204" pitchFamily="18" charset="0"/>
              </a:rPr>
              <a:t>increment</a:t>
            </a:r>
            <a:r>
              <a:rPr lang="en-US" sz="1800" dirty="0" smtClean="0">
                <a:solidFill>
                  <a:srgbClr val="000000"/>
                </a:solidFill>
                <a:latin typeface="Lucida Console" pitchFamily="49" charset="0"/>
              </a:rPr>
              <a:t>;</a:t>
            </a:r>
            <a:r>
              <a:rPr lang="en-US" sz="1800" i="1" dirty="0" smtClean="0">
                <a:solidFill>
                  <a:srgbClr val="000000"/>
                </a:solidFill>
                <a:latin typeface="Lucida Console" pitchFamily="49" charset="0"/>
              </a:rPr>
              <a:t/>
            </a:r>
            <a:br>
              <a:rPr lang="en-US" sz="1800" i="1" dirty="0" smtClean="0">
                <a:solidFill>
                  <a:srgbClr val="000000"/>
                </a:solidFill>
                <a:latin typeface="Lucida Console" pitchFamily="49" charset="0"/>
              </a:rPr>
            </a:br>
            <a:r>
              <a:rPr lang="en-US" sz="1800" dirty="0" smtClean="0">
                <a:solidFill>
                  <a:srgbClr val="000000"/>
                </a:solidFill>
                <a:latin typeface="Lucida Console" pitchFamily="49" charset="0"/>
              </a:rPr>
              <a:t>}</a:t>
            </a:r>
          </a:p>
        </p:txBody>
      </p:sp>
      <p:sp>
        <p:nvSpPr>
          <p:cNvPr id="26628"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24B5A1"/>
                </a:solidFill>
                <a:latin typeface="Calibri" panose="020F0502020204030204" pitchFamily="34" charset="0"/>
              </a:rPr>
              <a:t>5.3  </a:t>
            </a:r>
            <a:r>
              <a:rPr lang="en-US" dirty="0" smtClean="0">
                <a:solidFill>
                  <a:srgbClr val="3380E6"/>
                </a:solidFill>
                <a:latin typeface="Lucida Console"/>
              </a:rPr>
              <a:t>for</a:t>
            </a:r>
            <a:r>
              <a:rPr lang="en-US" dirty="0" smtClean="0">
                <a:solidFill>
                  <a:srgbClr val="3380E6"/>
                </a:solidFill>
                <a:latin typeface="Calibri" panose="020F0502020204030204" pitchFamily="34" charset="0"/>
              </a:rPr>
              <a:t> Iteration Statement (cont.)</a:t>
            </a:r>
          </a:p>
        </p:txBody>
      </p:sp>
      <p:sp>
        <p:nvSpPr>
          <p:cNvPr id="25603"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If the </a:t>
            </a:r>
            <a:r>
              <a:rPr lang="en-US" altLang="en-US" i="1" dirty="0" smtClean="0">
                <a:solidFill>
                  <a:srgbClr val="000000"/>
                </a:solidFill>
                <a:latin typeface="Cambria" panose="02040503050406030204" pitchFamily="18" charset="0"/>
              </a:rPr>
              <a:t>initialization </a:t>
            </a:r>
            <a:r>
              <a:rPr lang="en-US" altLang="en-US" dirty="0" smtClean="0">
                <a:solidFill>
                  <a:srgbClr val="000000"/>
                </a:solidFill>
                <a:latin typeface="Cambria" panose="02040503050406030204" pitchFamily="18" charset="0"/>
              </a:rPr>
              <a:t>expression declares the control variable, the control variable can be used </a:t>
            </a:r>
            <a:r>
              <a:rPr lang="en-US" altLang="en-US" i="1" dirty="0" smtClean="0">
                <a:solidFill>
                  <a:srgbClr val="000000"/>
                </a:solidFill>
                <a:latin typeface="Cambria" panose="02040503050406030204" pitchFamily="18" charset="0"/>
              </a:rPr>
              <a:t>only </a:t>
            </a:r>
            <a:r>
              <a:rPr lang="en-US" altLang="en-US" dirty="0" smtClean="0">
                <a:solidFill>
                  <a:srgbClr val="000000"/>
                </a:solidFill>
                <a:latin typeface="Cambria" panose="02040503050406030204" pitchFamily="18" charset="0"/>
              </a:rPr>
              <a:t>in the body of the </a:t>
            </a:r>
            <a:r>
              <a:rPr lang="en-US" altLang="en-US" dirty="0" smtClean="0">
                <a:solidFill>
                  <a:srgbClr val="000000"/>
                </a:solidFill>
                <a:latin typeface="Lucida Console" panose="020B0609040504020204" pitchFamily="49" charset="0"/>
              </a:rPr>
              <a:t>for</a:t>
            </a:r>
            <a:r>
              <a:rPr lang="en-US" altLang="en-US" dirty="0" smtClean="0">
                <a:solidFill>
                  <a:srgbClr val="000000"/>
                </a:solidFill>
                <a:latin typeface="Cambria" panose="02040503050406030204" pitchFamily="18" charset="0"/>
              </a:rPr>
              <a:t> statement—the control variable will be unknown </a:t>
            </a:r>
            <a:r>
              <a:rPr lang="en-US" altLang="en-US" i="1" dirty="0" smtClean="0">
                <a:solidFill>
                  <a:srgbClr val="000000"/>
                </a:solidFill>
                <a:latin typeface="Cambria" panose="02040503050406030204" pitchFamily="18" charset="0"/>
              </a:rPr>
              <a:t>outside </a:t>
            </a:r>
            <a:r>
              <a:rPr lang="en-US" altLang="en-US" dirty="0" smtClean="0">
                <a:solidFill>
                  <a:srgbClr val="000000"/>
                </a:solidFill>
                <a:latin typeface="Cambria" panose="02040503050406030204" pitchFamily="18" charset="0"/>
              </a:rPr>
              <a:t>the </a:t>
            </a:r>
            <a:r>
              <a:rPr lang="en-US" altLang="en-US" dirty="0" smtClean="0">
                <a:solidFill>
                  <a:srgbClr val="000000"/>
                </a:solidFill>
                <a:latin typeface="Lucida Console" panose="020B0609040504020204" pitchFamily="49" charset="0"/>
              </a:rPr>
              <a:t>for</a:t>
            </a:r>
            <a:r>
              <a:rPr lang="en-US" altLang="en-US" dirty="0" smtClean="0">
                <a:solidFill>
                  <a:srgbClr val="000000"/>
                </a:solidFill>
                <a:latin typeface="Cambria" panose="02040503050406030204" pitchFamily="18" charset="0"/>
              </a:rPr>
              <a:t> statement</a:t>
            </a:r>
            <a:r>
              <a:rPr lang="en-US" altLang="en-US" i="1" dirty="0" smtClean="0">
                <a:solidFill>
                  <a:srgbClr val="000000"/>
                </a:solidFill>
                <a:latin typeface="Cambria" panose="02040503050406030204" pitchFamily="18" charset="0"/>
              </a:rPr>
              <a:t>.</a:t>
            </a:r>
          </a:p>
          <a:p>
            <a:pPr eaLnBrk="1" hangingPunct="1"/>
            <a:r>
              <a:rPr lang="en-US" altLang="en-US" dirty="0" smtClean="0">
                <a:solidFill>
                  <a:srgbClr val="000000"/>
                </a:solidFill>
                <a:latin typeface="Cambria" panose="02040503050406030204" pitchFamily="18" charset="0"/>
              </a:rPr>
              <a:t>This restricted use of the control variable name is known as the variable’s </a:t>
            </a:r>
            <a:r>
              <a:rPr lang="en-US" altLang="en-US" dirty="0" smtClean="0">
                <a:solidFill>
                  <a:srgbClr val="0000FF"/>
                </a:solidFill>
                <a:latin typeface="Cambria" panose="02040503050406030204" pitchFamily="18" charset="0"/>
              </a:rPr>
              <a:t>scope</a:t>
            </a:r>
            <a:r>
              <a:rPr lang="en-US" altLang="en-US" dirty="0" smtClean="0">
                <a:solidFill>
                  <a:srgbClr val="000000"/>
                </a:solidFill>
                <a:latin typeface="Cambria" panose="02040503050406030204" pitchFamily="18" charset="0"/>
              </a:rPr>
              <a:t>.</a:t>
            </a:r>
          </a:p>
          <a:p>
            <a:pPr eaLnBrk="1" hangingPunct="1"/>
            <a:r>
              <a:rPr lang="en-US" altLang="en-US" dirty="0" smtClean="0">
                <a:solidFill>
                  <a:srgbClr val="000000"/>
                </a:solidFill>
                <a:latin typeface="Cambria" panose="02040503050406030204" pitchFamily="18" charset="0"/>
              </a:rPr>
              <a:t>The scope of a variable specifies </a:t>
            </a:r>
            <a:r>
              <a:rPr lang="en-US" altLang="en-US" i="1" dirty="0" smtClean="0">
                <a:solidFill>
                  <a:srgbClr val="000000"/>
                </a:solidFill>
                <a:latin typeface="Cambria" panose="02040503050406030204" pitchFamily="18" charset="0"/>
              </a:rPr>
              <a:t>where</a:t>
            </a:r>
            <a:r>
              <a:rPr lang="en-US" altLang="en-US" dirty="0" smtClean="0">
                <a:solidFill>
                  <a:srgbClr val="000000"/>
                </a:solidFill>
                <a:latin typeface="Cambria" panose="02040503050406030204" pitchFamily="18" charset="0"/>
              </a:rPr>
              <a:t> it can be used in a program.</a:t>
            </a:r>
          </a:p>
        </p:txBody>
      </p:sp>
      <p:sp>
        <p:nvSpPr>
          <p:cNvPr id="27652"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02"/>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0" y="990600"/>
            <a:ext cx="9144000" cy="4876800"/>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27848531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15"/>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033588"/>
            <a:ext cx="9144000" cy="2789635"/>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17090758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24B5A1"/>
                </a:solidFill>
                <a:latin typeface="Calibri" panose="020F0502020204030204" pitchFamily="34" charset="0"/>
              </a:rPr>
              <a:t>5.3  </a:t>
            </a:r>
            <a:r>
              <a:rPr lang="en-US" dirty="0" smtClean="0">
                <a:solidFill>
                  <a:srgbClr val="3380E6"/>
                </a:solidFill>
                <a:latin typeface="Lucida Console"/>
              </a:rPr>
              <a:t>for</a:t>
            </a:r>
            <a:r>
              <a:rPr lang="en-US" dirty="0" smtClean="0">
                <a:solidFill>
                  <a:srgbClr val="3380E6"/>
                </a:solidFill>
                <a:latin typeface="Calibri" panose="020F0502020204030204" pitchFamily="34" charset="0"/>
              </a:rPr>
              <a:t> Iteration Statement (cont.)</a:t>
            </a:r>
          </a:p>
        </p:txBody>
      </p:sp>
      <p:sp>
        <p:nvSpPr>
          <p:cNvPr id="27651" name="Text Placeholder 2"/>
          <p:cNvSpPr>
            <a:spLocks noGrp="1"/>
          </p:cNvSpPr>
          <p:nvPr>
            <p:ph type="body" idx="1"/>
          </p:nvPr>
        </p:nvSpPr>
        <p:spPr/>
        <p:txBody>
          <a:bodyPr/>
          <a:lstStyle/>
          <a:p>
            <a:pPr eaLnBrk="1" hangingPunct="1">
              <a:lnSpc>
                <a:spcPct val="90000"/>
              </a:lnSpc>
              <a:defRPr/>
            </a:pPr>
            <a:r>
              <a:rPr lang="en-US" dirty="0" smtClean="0">
                <a:solidFill>
                  <a:srgbClr val="000000"/>
                </a:solidFill>
                <a:latin typeface="Cambria" panose="02040503050406030204" pitchFamily="18" charset="0"/>
              </a:rPr>
              <a:t>The three expressions in the </a:t>
            </a:r>
            <a:r>
              <a:rPr lang="en-US" dirty="0" smtClean="0">
                <a:solidFill>
                  <a:srgbClr val="000000"/>
                </a:solidFill>
                <a:latin typeface="Lucida Console" pitchFamily="49" charset="0"/>
              </a:rPr>
              <a:t>for</a:t>
            </a:r>
            <a:r>
              <a:rPr lang="en-US" dirty="0" smtClean="0">
                <a:solidFill>
                  <a:srgbClr val="000000"/>
                </a:solidFill>
                <a:latin typeface="Cambria" panose="02040503050406030204" pitchFamily="18" charset="0"/>
              </a:rPr>
              <a:t> statement header are optional (but the two semicolon separators are </a:t>
            </a:r>
            <a:r>
              <a:rPr lang="en-US" i="1" dirty="0" smtClean="0">
                <a:solidFill>
                  <a:srgbClr val="000000"/>
                </a:solidFill>
                <a:latin typeface="Cambria" panose="02040503050406030204" pitchFamily="18" charset="0"/>
              </a:rPr>
              <a:t>required</a:t>
            </a:r>
            <a:r>
              <a:rPr lang="en-US" dirty="0" smtClean="0">
                <a:solidFill>
                  <a:srgbClr val="000000"/>
                </a:solidFill>
                <a:latin typeface="Cambria" panose="02040503050406030204" pitchFamily="18" charset="0"/>
              </a:rPr>
              <a:t>).</a:t>
            </a:r>
          </a:p>
          <a:p>
            <a:pPr eaLnBrk="1" hangingPunct="1">
              <a:lnSpc>
                <a:spcPct val="90000"/>
              </a:lnSpc>
              <a:defRPr/>
            </a:pPr>
            <a:r>
              <a:rPr lang="en-US" dirty="0" smtClean="0">
                <a:solidFill>
                  <a:srgbClr val="000000"/>
                </a:solidFill>
                <a:latin typeface="Cambria" panose="02040503050406030204" pitchFamily="18" charset="0"/>
              </a:rPr>
              <a:t>If the </a:t>
            </a:r>
            <a:r>
              <a:rPr lang="en-US" i="1" dirty="0" smtClean="0">
                <a:solidFill>
                  <a:srgbClr val="000000"/>
                </a:solidFill>
                <a:latin typeface="Cambria" panose="02040503050406030204" pitchFamily="18" charset="0"/>
              </a:rPr>
              <a:t>loopContinuationCondition </a:t>
            </a:r>
            <a:r>
              <a:rPr lang="en-US" dirty="0" smtClean="0">
                <a:solidFill>
                  <a:srgbClr val="000000"/>
                </a:solidFill>
                <a:latin typeface="Cambria" panose="02040503050406030204" pitchFamily="18" charset="0"/>
              </a:rPr>
              <a:t>is omitted, C++ assumes that the condition is true, thus creating an </a:t>
            </a:r>
            <a:r>
              <a:rPr lang="en-US" i="1" dirty="0" smtClean="0">
                <a:solidFill>
                  <a:srgbClr val="000000"/>
                </a:solidFill>
                <a:latin typeface="Cambria" panose="02040503050406030204" pitchFamily="18" charset="0"/>
              </a:rPr>
              <a:t>infinite loop.</a:t>
            </a:r>
          </a:p>
          <a:p>
            <a:pPr eaLnBrk="1" hangingPunct="1">
              <a:lnSpc>
                <a:spcPct val="90000"/>
              </a:lnSpc>
              <a:defRPr/>
            </a:pPr>
            <a:r>
              <a:rPr lang="en-US" dirty="0" smtClean="0">
                <a:solidFill>
                  <a:srgbClr val="000000"/>
                </a:solidFill>
                <a:latin typeface="Cambria" panose="02040503050406030204" pitchFamily="18" charset="0"/>
              </a:rPr>
              <a:t>One might omit the </a:t>
            </a:r>
            <a:r>
              <a:rPr lang="en-US" i="1" dirty="0" smtClean="0">
                <a:solidFill>
                  <a:srgbClr val="000000"/>
                </a:solidFill>
                <a:latin typeface="Cambria" panose="02040503050406030204" pitchFamily="18" charset="0"/>
              </a:rPr>
              <a:t>initialization </a:t>
            </a:r>
            <a:r>
              <a:rPr lang="en-US" dirty="0" smtClean="0">
                <a:solidFill>
                  <a:srgbClr val="000000"/>
                </a:solidFill>
                <a:latin typeface="Cambria" panose="02040503050406030204" pitchFamily="18" charset="0"/>
              </a:rPr>
              <a:t>expression if the control variable is initialized earlier in the program.</a:t>
            </a:r>
          </a:p>
          <a:p>
            <a:pPr eaLnBrk="1" hangingPunct="1">
              <a:lnSpc>
                <a:spcPct val="90000"/>
              </a:lnSpc>
              <a:defRPr/>
            </a:pPr>
            <a:r>
              <a:rPr lang="en-US" dirty="0" smtClean="0">
                <a:solidFill>
                  <a:srgbClr val="000000"/>
                </a:solidFill>
                <a:latin typeface="Cambria" panose="02040503050406030204" pitchFamily="18" charset="0"/>
              </a:rPr>
              <a:t>One might omit the </a:t>
            </a:r>
            <a:r>
              <a:rPr lang="en-US" i="1" dirty="0" smtClean="0">
                <a:solidFill>
                  <a:srgbClr val="000000"/>
                </a:solidFill>
                <a:latin typeface="Cambria" panose="02040503050406030204" pitchFamily="18" charset="0"/>
              </a:rPr>
              <a:t>increment </a:t>
            </a:r>
            <a:r>
              <a:rPr lang="en-US" dirty="0" smtClean="0">
                <a:solidFill>
                  <a:srgbClr val="000000"/>
                </a:solidFill>
                <a:latin typeface="Cambria" panose="02040503050406030204" pitchFamily="18" charset="0"/>
              </a:rPr>
              <a:t>expression if the increment is calculated by statements in the body of the </a:t>
            </a:r>
            <a:r>
              <a:rPr lang="en-US" dirty="0" smtClean="0">
                <a:solidFill>
                  <a:srgbClr val="000000"/>
                </a:solidFill>
                <a:latin typeface="Lucida Console" pitchFamily="49" charset="0"/>
              </a:rPr>
              <a:t>for</a:t>
            </a:r>
            <a:r>
              <a:rPr lang="en-US" dirty="0" smtClean="0">
                <a:solidFill>
                  <a:srgbClr val="000000"/>
                </a:solidFill>
                <a:latin typeface="Cambria" panose="02040503050406030204" pitchFamily="18" charset="0"/>
              </a:rPr>
              <a:t> or if no increment is needed.</a:t>
            </a:r>
          </a:p>
        </p:txBody>
      </p:sp>
      <p:sp>
        <p:nvSpPr>
          <p:cNvPr id="31748"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24B5A1"/>
                </a:solidFill>
                <a:latin typeface="Calibri" panose="020F0502020204030204" pitchFamily="34" charset="0"/>
              </a:rPr>
              <a:t>5.3  </a:t>
            </a:r>
            <a:r>
              <a:rPr lang="en-US" dirty="0" smtClean="0">
                <a:solidFill>
                  <a:srgbClr val="3380E6"/>
                </a:solidFill>
                <a:latin typeface="Lucida Console"/>
              </a:rPr>
              <a:t>for</a:t>
            </a:r>
            <a:r>
              <a:rPr lang="en-US" dirty="0" smtClean="0">
                <a:solidFill>
                  <a:srgbClr val="3380E6"/>
                </a:solidFill>
                <a:latin typeface="Calibri" panose="020F0502020204030204" pitchFamily="34" charset="0"/>
              </a:rPr>
              <a:t> Iteration Statement (cont.)</a:t>
            </a:r>
          </a:p>
        </p:txBody>
      </p:sp>
      <p:sp>
        <p:nvSpPr>
          <p:cNvPr id="28675" name="Text Placeholder 2"/>
          <p:cNvSpPr>
            <a:spLocks noGrp="1"/>
          </p:cNvSpPr>
          <p:nvPr>
            <p:ph type="body" idx="1"/>
          </p:nvPr>
        </p:nvSpPr>
        <p:spPr/>
        <p:txBody>
          <a:bodyPr/>
          <a:lstStyle/>
          <a:p>
            <a:pPr eaLnBrk="1" hangingPunct="1">
              <a:defRPr/>
            </a:pPr>
            <a:r>
              <a:rPr lang="en-US" dirty="0" smtClean="0">
                <a:solidFill>
                  <a:srgbClr val="000000"/>
                </a:solidFill>
                <a:latin typeface="Cambria" panose="02040503050406030204" pitchFamily="18" charset="0"/>
              </a:rPr>
              <a:t>The increment expression in the </a:t>
            </a:r>
            <a:r>
              <a:rPr lang="en-US" dirty="0" smtClean="0">
                <a:solidFill>
                  <a:srgbClr val="000000"/>
                </a:solidFill>
                <a:latin typeface="Lucida Console" pitchFamily="49" charset="0"/>
              </a:rPr>
              <a:t>for</a:t>
            </a:r>
            <a:r>
              <a:rPr lang="en-US" dirty="0" smtClean="0">
                <a:solidFill>
                  <a:srgbClr val="000000"/>
                </a:solidFill>
                <a:latin typeface="Cambria" panose="02040503050406030204" pitchFamily="18" charset="0"/>
              </a:rPr>
              <a:t> statement acts like a standalone statement at the end of the </a:t>
            </a:r>
            <a:r>
              <a:rPr lang="en-US" dirty="0" smtClean="0">
                <a:solidFill>
                  <a:srgbClr val="000000"/>
                </a:solidFill>
                <a:latin typeface="Lucida Console" pitchFamily="49" charset="0"/>
              </a:rPr>
              <a:t>for</a:t>
            </a:r>
            <a:r>
              <a:rPr lang="en-US" dirty="0" smtClean="0">
                <a:solidFill>
                  <a:srgbClr val="000000"/>
                </a:solidFill>
                <a:latin typeface="Cambria" panose="02040503050406030204" pitchFamily="18" charset="0"/>
              </a:rPr>
              <a:t> statement’s body.</a:t>
            </a:r>
          </a:p>
          <a:p>
            <a:pPr eaLnBrk="1" hangingPunct="1">
              <a:defRPr/>
            </a:pPr>
            <a:r>
              <a:rPr lang="en-US" dirty="0" smtClean="0">
                <a:solidFill>
                  <a:srgbClr val="000000"/>
                </a:solidFill>
                <a:latin typeface="Cambria" panose="02040503050406030204" pitchFamily="18" charset="0"/>
              </a:rPr>
              <a:t>The expressions</a:t>
            </a:r>
          </a:p>
          <a:p>
            <a:pPr lvl="2" eaLnBrk="1" hangingPunct="1">
              <a:defRPr/>
            </a:pPr>
            <a:r>
              <a:rPr lang="en-US" dirty="0" smtClean="0">
                <a:solidFill>
                  <a:srgbClr val="000000"/>
                </a:solidFill>
                <a:latin typeface="Lucida Console" pitchFamily="49" charset="0"/>
              </a:rPr>
              <a:t>counter = counter + </a:t>
            </a:r>
            <a:r>
              <a:rPr lang="en-US" dirty="0" smtClean="0">
                <a:solidFill>
                  <a:srgbClr val="128AFF"/>
                </a:solidFill>
                <a:latin typeface="Lucida Console" pitchFamily="49" charset="0"/>
              </a:rPr>
              <a:t>1</a:t>
            </a:r>
            <a:br>
              <a:rPr lang="en-US" dirty="0" smtClean="0">
                <a:solidFill>
                  <a:srgbClr val="128AFF"/>
                </a:solidFill>
                <a:latin typeface="Lucida Console" pitchFamily="49" charset="0"/>
              </a:rPr>
            </a:br>
            <a:r>
              <a:rPr lang="en-US" dirty="0" smtClean="0">
                <a:solidFill>
                  <a:srgbClr val="000000"/>
                </a:solidFill>
                <a:latin typeface="Lucida Console" pitchFamily="49" charset="0"/>
              </a:rPr>
              <a:t>counter += </a:t>
            </a:r>
            <a:r>
              <a:rPr lang="en-US" dirty="0" smtClean="0">
                <a:solidFill>
                  <a:srgbClr val="128AFF"/>
                </a:solidFill>
                <a:latin typeface="Lucida Console" pitchFamily="49" charset="0"/>
              </a:rPr>
              <a:t>1</a:t>
            </a:r>
            <a:br>
              <a:rPr lang="en-US" dirty="0" smtClean="0">
                <a:solidFill>
                  <a:srgbClr val="128AFF"/>
                </a:solidFill>
                <a:latin typeface="Lucida Console" pitchFamily="49" charset="0"/>
              </a:rPr>
            </a:br>
            <a:r>
              <a:rPr lang="en-US" dirty="0" smtClean="0">
                <a:solidFill>
                  <a:srgbClr val="000000"/>
                </a:solidFill>
                <a:latin typeface="Lucida Console" pitchFamily="49" charset="0"/>
              </a:rPr>
              <a:t>++counter</a:t>
            </a:r>
            <a:br>
              <a:rPr lang="en-US" dirty="0" smtClean="0">
                <a:solidFill>
                  <a:srgbClr val="000000"/>
                </a:solidFill>
                <a:latin typeface="Lucida Console" pitchFamily="49" charset="0"/>
              </a:rPr>
            </a:br>
            <a:r>
              <a:rPr lang="en-US" dirty="0" smtClean="0">
                <a:solidFill>
                  <a:srgbClr val="000000"/>
                </a:solidFill>
                <a:latin typeface="Lucida Console" pitchFamily="49" charset="0"/>
              </a:rPr>
              <a:t>counter++</a:t>
            </a:r>
          </a:p>
          <a:p>
            <a:pPr eaLnBrk="1" hangingPunct="1">
              <a:defRPr/>
            </a:pPr>
            <a:r>
              <a:rPr lang="en-US" dirty="0" smtClean="0">
                <a:solidFill>
                  <a:srgbClr val="000000"/>
                </a:solidFill>
                <a:latin typeface="Cambria" panose="02040503050406030204" pitchFamily="18" charset="0"/>
              </a:rPr>
              <a:t>are all equivalent in the </a:t>
            </a:r>
            <a:r>
              <a:rPr lang="en-US" i="1" dirty="0" smtClean="0">
                <a:solidFill>
                  <a:srgbClr val="000000"/>
                </a:solidFill>
                <a:latin typeface="Cambria" panose="02040503050406030204" pitchFamily="18" charset="0"/>
              </a:rPr>
              <a:t>increment</a:t>
            </a:r>
            <a:r>
              <a:rPr lang="en-US" dirty="0" smtClean="0">
                <a:solidFill>
                  <a:srgbClr val="000000"/>
                </a:solidFill>
                <a:latin typeface="Cambria" panose="02040503050406030204" pitchFamily="18" charset="0"/>
              </a:rPr>
              <a:t> expression (when no other code appears there).</a:t>
            </a:r>
          </a:p>
        </p:txBody>
      </p:sp>
      <p:sp>
        <p:nvSpPr>
          <p:cNvPr id="32772"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16"/>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189560"/>
            <a:ext cx="9144000" cy="2478881"/>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2227063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17"/>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151335"/>
            <a:ext cx="9144000" cy="4554140"/>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26659331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24B5A1"/>
                </a:solidFill>
                <a:latin typeface="Calibri" panose="020F0502020204030204" pitchFamily="34" charset="0"/>
              </a:rPr>
              <a:t>5.3  </a:t>
            </a:r>
            <a:r>
              <a:rPr lang="en-US" dirty="0" smtClean="0">
                <a:solidFill>
                  <a:srgbClr val="3380E6"/>
                </a:solidFill>
                <a:latin typeface="Lucida Console"/>
              </a:rPr>
              <a:t>for</a:t>
            </a:r>
            <a:r>
              <a:rPr lang="en-US" dirty="0" smtClean="0">
                <a:solidFill>
                  <a:srgbClr val="3380E6"/>
                </a:solidFill>
                <a:latin typeface="Calibri" panose="020F0502020204030204" pitchFamily="34" charset="0"/>
              </a:rPr>
              <a:t> Iteration Statement (cont.)</a:t>
            </a:r>
          </a:p>
        </p:txBody>
      </p:sp>
      <p:sp>
        <p:nvSpPr>
          <p:cNvPr id="30723" name="Text Placeholder 2"/>
          <p:cNvSpPr>
            <a:spLocks noGrp="1"/>
          </p:cNvSpPr>
          <p:nvPr>
            <p:ph type="body" idx="1"/>
          </p:nvPr>
        </p:nvSpPr>
        <p:spPr/>
        <p:txBody>
          <a:bodyPr/>
          <a:lstStyle/>
          <a:p>
            <a:pPr eaLnBrk="1" hangingPunct="1">
              <a:defRPr/>
            </a:pPr>
            <a:r>
              <a:rPr lang="en-US" dirty="0" smtClean="0">
                <a:solidFill>
                  <a:srgbClr val="000000"/>
                </a:solidFill>
                <a:latin typeface="Cambria" panose="02040503050406030204" pitchFamily="18" charset="0"/>
              </a:rPr>
              <a:t>The initialization, loop-continuation condition and increment expressions of a </a:t>
            </a:r>
            <a:r>
              <a:rPr lang="en-US" dirty="0" smtClean="0">
                <a:solidFill>
                  <a:srgbClr val="000000"/>
                </a:solidFill>
                <a:latin typeface="Lucida Console" pitchFamily="49" charset="0"/>
              </a:rPr>
              <a:t>for</a:t>
            </a:r>
            <a:r>
              <a:rPr lang="en-US" dirty="0" smtClean="0">
                <a:solidFill>
                  <a:srgbClr val="000000"/>
                </a:solidFill>
                <a:latin typeface="Cambria" panose="02040503050406030204" pitchFamily="18" charset="0"/>
              </a:rPr>
              <a:t> statement can contain arithmetic expressions.</a:t>
            </a:r>
          </a:p>
          <a:p>
            <a:pPr eaLnBrk="1" hangingPunct="1">
              <a:defRPr/>
            </a:pPr>
            <a:r>
              <a:rPr lang="en-US" dirty="0" smtClean="0">
                <a:solidFill>
                  <a:srgbClr val="000000"/>
                </a:solidFill>
                <a:latin typeface="Cambria" panose="02040503050406030204" pitchFamily="18" charset="0"/>
              </a:rPr>
              <a:t>The “increment” of a </a:t>
            </a:r>
            <a:r>
              <a:rPr lang="en-US" dirty="0" smtClean="0">
                <a:solidFill>
                  <a:srgbClr val="000000"/>
                </a:solidFill>
                <a:latin typeface="Lucida Console" pitchFamily="49" charset="0"/>
              </a:rPr>
              <a:t>for</a:t>
            </a:r>
            <a:r>
              <a:rPr lang="en-US" dirty="0" smtClean="0">
                <a:solidFill>
                  <a:srgbClr val="000000"/>
                </a:solidFill>
                <a:latin typeface="Cambria" panose="02040503050406030204" pitchFamily="18" charset="0"/>
              </a:rPr>
              <a:t> statement can be negative, in which case it’s really a </a:t>
            </a:r>
            <a:r>
              <a:rPr lang="en-US" i="1" dirty="0" smtClean="0">
                <a:solidFill>
                  <a:srgbClr val="000000"/>
                </a:solidFill>
                <a:latin typeface="Cambria" panose="02040503050406030204" pitchFamily="18" charset="0"/>
              </a:rPr>
              <a:t>decrement</a:t>
            </a:r>
            <a:r>
              <a:rPr lang="en-US" dirty="0" smtClean="0">
                <a:solidFill>
                  <a:srgbClr val="000000"/>
                </a:solidFill>
                <a:latin typeface="Cambria" panose="02040503050406030204" pitchFamily="18" charset="0"/>
              </a:rPr>
              <a:t> and the loop actually counts </a:t>
            </a:r>
            <a:r>
              <a:rPr lang="en-US" i="1" dirty="0" smtClean="0">
                <a:solidFill>
                  <a:srgbClr val="000000"/>
                </a:solidFill>
                <a:latin typeface="Cambria" panose="02040503050406030204" pitchFamily="18" charset="0"/>
              </a:rPr>
              <a:t>downward</a:t>
            </a:r>
            <a:r>
              <a:rPr lang="en-US" dirty="0" smtClean="0">
                <a:solidFill>
                  <a:srgbClr val="000000"/>
                </a:solidFill>
                <a:latin typeface="Cambria" panose="02040503050406030204" pitchFamily="18" charset="0"/>
              </a:rPr>
              <a:t>.</a:t>
            </a:r>
          </a:p>
          <a:p>
            <a:pPr eaLnBrk="1" hangingPunct="1">
              <a:defRPr/>
            </a:pPr>
            <a:r>
              <a:rPr lang="en-US" dirty="0" smtClean="0">
                <a:solidFill>
                  <a:srgbClr val="000000"/>
                </a:solidFill>
                <a:latin typeface="Cambria" panose="02040503050406030204" pitchFamily="18" charset="0"/>
              </a:rPr>
              <a:t>If the loop-continuation condition is </a:t>
            </a:r>
            <a:r>
              <a:rPr lang="en-US" i="1" dirty="0" smtClean="0">
                <a:solidFill>
                  <a:srgbClr val="000000"/>
                </a:solidFill>
                <a:latin typeface="Cambria" panose="02040503050406030204" pitchFamily="18" charset="0"/>
              </a:rPr>
              <a:t>initially false</a:t>
            </a:r>
            <a:r>
              <a:rPr lang="en-US" dirty="0" smtClean="0">
                <a:solidFill>
                  <a:srgbClr val="000000"/>
                </a:solidFill>
                <a:latin typeface="Cambria" panose="02040503050406030204" pitchFamily="18" charset="0"/>
              </a:rPr>
              <a:t>, the body of the </a:t>
            </a:r>
            <a:r>
              <a:rPr lang="en-US" dirty="0" smtClean="0">
                <a:solidFill>
                  <a:srgbClr val="000000"/>
                </a:solidFill>
                <a:latin typeface="Lucida Console" pitchFamily="49" charset="0"/>
              </a:rPr>
              <a:t>for</a:t>
            </a:r>
            <a:r>
              <a:rPr lang="en-US" dirty="0" smtClean="0">
                <a:solidFill>
                  <a:srgbClr val="000000"/>
                </a:solidFill>
                <a:latin typeface="Cambria" panose="02040503050406030204" pitchFamily="18" charset="0"/>
              </a:rPr>
              <a:t> statement is not performed.</a:t>
            </a:r>
          </a:p>
        </p:txBody>
      </p:sp>
      <p:sp>
        <p:nvSpPr>
          <p:cNvPr id="35844"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18"/>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59744"/>
            <a:ext cx="9144000" cy="3338513"/>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32884273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24B5A1"/>
                </a:solidFill>
                <a:latin typeface="Calibri" panose="020F0502020204030204" pitchFamily="34" charset="0"/>
              </a:rPr>
              <a:t>5.3  </a:t>
            </a:r>
            <a:r>
              <a:rPr lang="en-US" dirty="0" smtClean="0">
                <a:solidFill>
                  <a:srgbClr val="3380E6"/>
                </a:solidFill>
                <a:latin typeface="Lucida Console"/>
              </a:rPr>
              <a:t>for</a:t>
            </a:r>
            <a:r>
              <a:rPr lang="en-US" dirty="0" smtClean="0">
                <a:solidFill>
                  <a:srgbClr val="3380E6"/>
                </a:solidFill>
                <a:latin typeface="Calibri" panose="020F0502020204030204" pitchFamily="34" charset="0"/>
              </a:rPr>
              <a:t> Iteration Statement (cont.)</a:t>
            </a:r>
          </a:p>
        </p:txBody>
      </p:sp>
      <p:sp>
        <p:nvSpPr>
          <p:cNvPr id="32771" name="Text Placeholder 2"/>
          <p:cNvSpPr>
            <a:spLocks noGrp="1"/>
          </p:cNvSpPr>
          <p:nvPr>
            <p:ph type="body" idx="1"/>
          </p:nvPr>
        </p:nvSpPr>
        <p:spPr/>
        <p:txBody>
          <a:bodyPr/>
          <a:lstStyle/>
          <a:p>
            <a:pPr eaLnBrk="1" hangingPunct="1">
              <a:defRPr/>
            </a:pPr>
            <a:r>
              <a:rPr lang="en-US" dirty="0" smtClean="0">
                <a:solidFill>
                  <a:srgbClr val="000000"/>
                </a:solidFill>
                <a:latin typeface="Cambria" panose="02040503050406030204" pitchFamily="18" charset="0"/>
              </a:rPr>
              <a:t>The </a:t>
            </a:r>
            <a:r>
              <a:rPr lang="en-US" dirty="0" smtClean="0">
                <a:solidFill>
                  <a:srgbClr val="000000"/>
                </a:solidFill>
                <a:latin typeface="Lucida Console" pitchFamily="49" charset="0"/>
              </a:rPr>
              <a:t>for</a:t>
            </a:r>
            <a:r>
              <a:rPr lang="en-US" dirty="0" smtClean="0">
                <a:solidFill>
                  <a:srgbClr val="000000"/>
                </a:solidFill>
                <a:latin typeface="Cambria" panose="02040503050406030204" pitchFamily="18" charset="0"/>
              </a:rPr>
              <a:t> iteration statement’s UML activity diagram is similar to that of the </a:t>
            </a:r>
            <a:r>
              <a:rPr lang="en-US" dirty="0" smtClean="0">
                <a:solidFill>
                  <a:srgbClr val="000000"/>
                </a:solidFill>
                <a:latin typeface="Lucida Console" pitchFamily="49" charset="0"/>
              </a:rPr>
              <a:t>while</a:t>
            </a:r>
            <a:r>
              <a:rPr lang="en-US" dirty="0" smtClean="0">
                <a:solidFill>
                  <a:srgbClr val="000000"/>
                </a:solidFill>
                <a:latin typeface="Cambria" panose="02040503050406030204" pitchFamily="18" charset="0"/>
              </a:rPr>
              <a:t> statement (Fig. 4.6).</a:t>
            </a:r>
          </a:p>
          <a:p>
            <a:pPr eaLnBrk="1" hangingPunct="1">
              <a:defRPr/>
            </a:pPr>
            <a:r>
              <a:rPr lang="en-US" dirty="0" smtClean="0">
                <a:solidFill>
                  <a:srgbClr val="000000"/>
                </a:solidFill>
                <a:latin typeface="Cambria" panose="02040503050406030204" pitchFamily="18" charset="0"/>
              </a:rPr>
              <a:t>Figure 5.4 shows the activity diagram of the </a:t>
            </a:r>
            <a:r>
              <a:rPr lang="en-US" dirty="0" smtClean="0">
                <a:solidFill>
                  <a:srgbClr val="000000"/>
                </a:solidFill>
                <a:latin typeface="Lucida Console" pitchFamily="49" charset="0"/>
              </a:rPr>
              <a:t>for</a:t>
            </a:r>
            <a:r>
              <a:rPr lang="en-US" dirty="0" smtClean="0">
                <a:solidFill>
                  <a:srgbClr val="000000"/>
                </a:solidFill>
                <a:latin typeface="Cambria" panose="02040503050406030204" pitchFamily="18" charset="0"/>
              </a:rPr>
              <a:t> statement in Fig. 5.2.</a:t>
            </a:r>
          </a:p>
          <a:p>
            <a:pPr eaLnBrk="1" hangingPunct="1">
              <a:defRPr/>
            </a:pPr>
            <a:r>
              <a:rPr lang="en-US" dirty="0" smtClean="0">
                <a:solidFill>
                  <a:srgbClr val="000000"/>
                </a:solidFill>
                <a:latin typeface="Cambria" panose="02040503050406030204" pitchFamily="18" charset="0"/>
              </a:rPr>
              <a:t>The diagram makes it clear that initialization occurs once </a:t>
            </a:r>
            <a:r>
              <a:rPr lang="en-US" i="1" dirty="0" smtClean="0">
                <a:solidFill>
                  <a:srgbClr val="000000"/>
                </a:solidFill>
                <a:latin typeface="Cambria" panose="02040503050406030204" pitchFamily="18" charset="0"/>
              </a:rPr>
              <a:t>before</a:t>
            </a:r>
            <a:r>
              <a:rPr lang="en-US" dirty="0" smtClean="0">
                <a:solidFill>
                  <a:srgbClr val="000000"/>
                </a:solidFill>
                <a:latin typeface="Cambria" panose="02040503050406030204" pitchFamily="18" charset="0"/>
              </a:rPr>
              <a:t> the loop-continuation test is evaluated the first time, and that incrementing occurs </a:t>
            </a:r>
            <a:r>
              <a:rPr lang="en-US" i="1" dirty="0" smtClean="0">
                <a:solidFill>
                  <a:srgbClr val="000000"/>
                </a:solidFill>
                <a:latin typeface="Cambria" panose="02040503050406030204" pitchFamily="18" charset="0"/>
              </a:rPr>
              <a:t>each time </a:t>
            </a:r>
            <a:r>
              <a:rPr lang="en-US" dirty="0" smtClean="0">
                <a:solidFill>
                  <a:srgbClr val="000000"/>
                </a:solidFill>
                <a:latin typeface="Cambria" panose="02040503050406030204" pitchFamily="18" charset="0"/>
              </a:rPr>
              <a:t>through the loop </a:t>
            </a:r>
            <a:r>
              <a:rPr lang="en-US" i="1" dirty="0" smtClean="0">
                <a:solidFill>
                  <a:srgbClr val="000000"/>
                </a:solidFill>
                <a:latin typeface="Cambria" panose="02040503050406030204" pitchFamily="18" charset="0"/>
              </a:rPr>
              <a:t>after </a:t>
            </a:r>
            <a:r>
              <a:rPr lang="en-US" dirty="0" smtClean="0">
                <a:solidFill>
                  <a:srgbClr val="000000"/>
                </a:solidFill>
                <a:latin typeface="Cambria" panose="02040503050406030204" pitchFamily="18" charset="0"/>
              </a:rPr>
              <a:t>the body statement executes</a:t>
            </a:r>
            <a:r>
              <a:rPr lang="en-US" i="1" dirty="0" smtClean="0">
                <a:solidFill>
                  <a:srgbClr val="000000"/>
                </a:solidFill>
                <a:latin typeface="Cambria" panose="02040503050406030204" pitchFamily="18" charset="0"/>
              </a:rPr>
              <a:t>.</a:t>
            </a:r>
          </a:p>
        </p:txBody>
      </p:sp>
      <p:sp>
        <p:nvSpPr>
          <p:cNvPr id="37892"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19"/>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857250"/>
            <a:ext cx="9144000" cy="5143500"/>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25055948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smtClean="0">
                <a:solidFill>
                  <a:srgbClr val="24B5A1"/>
                </a:solidFill>
                <a:latin typeface="Calibri" panose="020F0502020204030204" pitchFamily="34" charset="0"/>
              </a:rPr>
              <a:t>5.4  </a:t>
            </a:r>
            <a:r>
              <a:rPr lang="en-US" dirty="0" smtClean="0">
                <a:solidFill>
                  <a:srgbClr val="3380E6"/>
                </a:solidFill>
                <a:latin typeface="Calibri" panose="020F0502020204030204" pitchFamily="34" charset="0"/>
              </a:rPr>
              <a:t>Examples Using the </a:t>
            </a:r>
            <a:r>
              <a:rPr lang="en-US" dirty="0" smtClean="0">
                <a:solidFill>
                  <a:srgbClr val="3380E6"/>
                </a:solidFill>
                <a:latin typeface="Lucida Console"/>
              </a:rPr>
              <a:t>for</a:t>
            </a:r>
            <a:r>
              <a:rPr lang="en-US" dirty="0" smtClean="0">
                <a:solidFill>
                  <a:srgbClr val="3380E6"/>
                </a:solidFill>
                <a:latin typeface="Calibri" panose="020F0502020204030204" pitchFamily="34" charset="0"/>
              </a:rPr>
              <a:t> Statement</a:t>
            </a:r>
          </a:p>
        </p:txBody>
      </p:sp>
      <p:sp>
        <p:nvSpPr>
          <p:cNvPr id="35843" name="Text Placeholder 2"/>
          <p:cNvSpPr>
            <a:spLocks noGrp="1"/>
          </p:cNvSpPr>
          <p:nvPr>
            <p:ph type="body" idx="1"/>
          </p:nvPr>
        </p:nvSpPr>
        <p:spPr/>
        <p:txBody>
          <a:bodyPr/>
          <a:lstStyle/>
          <a:p>
            <a:pPr eaLnBrk="1" hangingPunct="1">
              <a:lnSpc>
                <a:spcPct val="80000"/>
              </a:lnSpc>
            </a:pPr>
            <a:r>
              <a:rPr lang="en-US" altLang="en-US" sz="2000" dirty="0" smtClean="0">
                <a:solidFill>
                  <a:srgbClr val="000000"/>
                </a:solidFill>
                <a:latin typeface="Cambria" panose="02040503050406030204" pitchFamily="18" charset="0"/>
              </a:rPr>
              <a:t>Count from </a:t>
            </a:r>
            <a:r>
              <a:rPr lang="en-US" altLang="en-US" sz="2000" dirty="0" smtClean="0">
                <a:solidFill>
                  <a:srgbClr val="000000"/>
                </a:solidFill>
                <a:latin typeface="Lucida Console" panose="020B0609040504020204" pitchFamily="49" charset="0"/>
              </a:rPr>
              <a:t>1</a:t>
            </a:r>
            <a:r>
              <a:rPr lang="en-US" altLang="en-US" sz="2000" dirty="0" smtClean="0">
                <a:solidFill>
                  <a:srgbClr val="000000"/>
                </a:solidFill>
                <a:latin typeface="Cambria" panose="02040503050406030204" pitchFamily="18" charset="0"/>
              </a:rPr>
              <a:t> to </a:t>
            </a:r>
            <a:r>
              <a:rPr lang="en-US" altLang="en-US" sz="2000" dirty="0" smtClean="0">
                <a:solidFill>
                  <a:srgbClr val="000000"/>
                </a:solidFill>
                <a:latin typeface="Lucida Console" panose="020B0609040504020204" pitchFamily="49" charset="0"/>
              </a:rPr>
              <a:t>100</a:t>
            </a:r>
            <a:r>
              <a:rPr lang="en-US" altLang="en-US" sz="2000" dirty="0" smtClean="0">
                <a:solidFill>
                  <a:srgbClr val="000000"/>
                </a:solidFill>
                <a:latin typeface="Cambria" panose="02040503050406030204" pitchFamily="18" charset="0"/>
              </a:rPr>
              <a:t> in increments of </a:t>
            </a:r>
            <a:r>
              <a:rPr lang="en-US" altLang="en-US" sz="2000" dirty="0" smtClean="0">
                <a:solidFill>
                  <a:srgbClr val="000000"/>
                </a:solidFill>
                <a:latin typeface="Lucida Console" panose="020B0609040504020204" pitchFamily="49" charset="0"/>
              </a:rPr>
              <a:t>1</a:t>
            </a:r>
            <a:r>
              <a:rPr lang="en-US" altLang="en-US" sz="2000" dirty="0" smtClean="0">
                <a:solidFill>
                  <a:srgbClr val="000000"/>
                </a:solidFill>
                <a:latin typeface="Cambria" panose="02040503050406030204" pitchFamily="18" charset="0"/>
              </a:rPr>
              <a:t>.</a:t>
            </a:r>
          </a:p>
          <a:p>
            <a:pPr lvl="2" eaLnBrk="1" hangingPunct="1">
              <a:lnSpc>
                <a:spcPct val="80000"/>
              </a:lnSpc>
            </a:pPr>
            <a:r>
              <a:rPr lang="nn-NO" altLang="en-US" sz="1600" dirty="0" smtClean="0">
                <a:solidFill>
                  <a:srgbClr val="0000FF"/>
                </a:solidFill>
                <a:latin typeface="Lucida Console" panose="020B0609040504020204" pitchFamily="49" charset="0"/>
              </a:rPr>
              <a:t>for</a:t>
            </a:r>
            <a:r>
              <a:rPr lang="nn-NO" altLang="en-US" sz="1600" dirty="0" smtClean="0">
                <a:solidFill>
                  <a:srgbClr val="000000"/>
                </a:solidFill>
                <a:latin typeface="Lucida Console" panose="020B0609040504020204" pitchFamily="49" charset="0"/>
              </a:rPr>
              <a:t> (</a:t>
            </a:r>
            <a:r>
              <a:rPr lang="nn-NO" altLang="en-US" sz="1600" dirty="0" smtClean="0">
                <a:solidFill>
                  <a:srgbClr val="0000FF"/>
                </a:solidFill>
                <a:latin typeface="Lucida Console" panose="020B0609040504020204" pitchFamily="49" charset="0"/>
              </a:rPr>
              <a:t>unsigned int</a:t>
            </a:r>
            <a:r>
              <a:rPr lang="nn-NO" altLang="en-US" sz="1600" dirty="0" smtClean="0">
                <a:solidFill>
                  <a:srgbClr val="000000"/>
                </a:solidFill>
                <a:latin typeface="Lucida Console" panose="020B0609040504020204" pitchFamily="49" charset="0"/>
              </a:rPr>
              <a:t> i = </a:t>
            </a:r>
            <a:r>
              <a:rPr lang="nn-NO" altLang="en-US" sz="1600" dirty="0" smtClean="0">
                <a:solidFill>
                  <a:srgbClr val="128AFF"/>
                </a:solidFill>
                <a:latin typeface="Lucida Console" panose="020B0609040504020204" pitchFamily="49" charset="0"/>
              </a:rPr>
              <a:t>1</a:t>
            </a:r>
            <a:r>
              <a:rPr lang="nn-NO" altLang="en-US" sz="1600" dirty="0" smtClean="0">
                <a:solidFill>
                  <a:srgbClr val="000000"/>
                </a:solidFill>
                <a:latin typeface="Lucida Console" panose="020B0609040504020204" pitchFamily="49" charset="0"/>
              </a:rPr>
              <a:t>; i &lt;= </a:t>
            </a:r>
            <a:r>
              <a:rPr lang="nn-NO" altLang="en-US" sz="1600" dirty="0" smtClean="0">
                <a:solidFill>
                  <a:srgbClr val="128AFF"/>
                </a:solidFill>
                <a:latin typeface="Lucida Console" panose="020B0609040504020204" pitchFamily="49" charset="0"/>
              </a:rPr>
              <a:t>100</a:t>
            </a:r>
            <a:r>
              <a:rPr lang="nn-NO" altLang="en-US" sz="1600" dirty="0" smtClean="0">
                <a:solidFill>
                  <a:srgbClr val="000000"/>
                </a:solidFill>
                <a:latin typeface="Lucida Console" panose="020B0609040504020204" pitchFamily="49" charset="0"/>
              </a:rPr>
              <a:t>; ++i)</a:t>
            </a:r>
          </a:p>
          <a:p>
            <a:pPr>
              <a:lnSpc>
                <a:spcPct val="80000"/>
              </a:lnSpc>
            </a:pPr>
            <a:r>
              <a:rPr lang="en-US" altLang="en-US" sz="2000" dirty="0">
                <a:solidFill>
                  <a:srgbClr val="000000"/>
                </a:solidFill>
                <a:latin typeface="Cambria" panose="02040503050406030204" pitchFamily="18" charset="0"/>
              </a:rPr>
              <a:t>Count from </a:t>
            </a:r>
            <a:r>
              <a:rPr lang="en-US" altLang="en-US" sz="2000" dirty="0" smtClean="0">
                <a:solidFill>
                  <a:srgbClr val="000000"/>
                </a:solidFill>
                <a:latin typeface="Lucida Console" panose="020B0609040504020204" pitchFamily="49" charset="0"/>
              </a:rPr>
              <a:t>100</a:t>
            </a:r>
            <a:r>
              <a:rPr lang="en-US" altLang="en-US" sz="2000" dirty="0" smtClean="0">
                <a:solidFill>
                  <a:srgbClr val="000000"/>
                </a:solidFill>
                <a:latin typeface="Cambria" panose="02040503050406030204" pitchFamily="18" charset="0"/>
              </a:rPr>
              <a:t> down to </a:t>
            </a:r>
            <a:r>
              <a:rPr lang="en-US" altLang="en-US" sz="2000" dirty="0" smtClean="0">
                <a:solidFill>
                  <a:srgbClr val="000000"/>
                </a:solidFill>
                <a:latin typeface="Lucida Console" panose="020B0609040504020204" pitchFamily="49" charset="0"/>
              </a:rPr>
              <a:t>1</a:t>
            </a:r>
            <a:r>
              <a:rPr lang="en-US" altLang="en-US" sz="2000" dirty="0" smtClean="0">
                <a:solidFill>
                  <a:srgbClr val="000000"/>
                </a:solidFill>
                <a:latin typeface="Cambria" panose="02040503050406030204" pitchFamily="18" charset="0"/>
              </a:rPr>
              <a:t> in decrements of </a:t>
            </a:r>
            <a:r>
              <a:rPr lang="en-US" altLang="en-US" sz="2000" dirty="0" smtClean="0">
                <a:solidFill>
                  <a:srgbClr val="000000"/>
                </a:solidFill>
                <a:latin typeface="Lucida Console" panose="020B0609040504020204" pitchFamily="49" charset="0"/>
              </a:rPr>
              <a:t>1</a:t>
            </a:r>
            <a:r>
              <a:rPr lang="en-US" altLang="en-US" sz="2000" dirty="0" smtClean="0">
                <a:solidFill>
                  <a:srgbClr val="000000"/>
                </a:solidFill>
                <a:latin typeface="Cambria" panose="02040503050406030204" pitchFamily="18" charset="0"/>
              </a:rPr>
              <a:t>.</a:t>
            </a:r>
          </a:p>
          <a:p>
            <a:pPr lvl="2">
              <a:lnSpc>
                <a:spcPct val="80000"/>
              </a:lnSpc>
            </a:pPr>
            <a:r>
              <a:rPr lang="nn-NO" altLang="en-US" sz="1600" dirty="0" smtClean="0">
                <a:solidFill>
                  <a:srgbClr val="0000FF"/>
                </a:solidFill>
                <a:latin typeface="Lucida Console" panose="020B0609040504020204" pitchFamily="49" charset="0"/>
              </a:rPr>
              <a:t>for</a:t>
            </a:r>
            <a:r>
              <a:rPr lang="nn-NO" altLang="en-US" sz="1600" dirty="0" smtClean="0">
                <a:solidFill>
                  <a:srgbClr val="000000"/>
                </a:solidFill>
                <a:latin typeface="Lucida Console" panose="020B0609040504020204" pitchFamily="49" charset="0"/>
              </a:rPr>
              <a:t> (</a:t>
            </a:r>
            <a:r>
              <a:rPr lang="nn-NO" altLang="en-US" sz="1600" dirty="0">
                <a:solidFill>
                  <a:srgbClr val="0000FF"/>
                </a:solidFill>
                <a:latin typeface="Lucida Console" panose="020B0609040504020204" pitchFamily="49" charset="0"/>
              </a:rPr>
              <a:t>unsigned int</a:t>
            </a:r>
            <a:r>
              <a:rPr lang="nn-NO" altLang="en-US" sz="1600" dirty="0" smtClean="0">
                <a:solidFill>
                  <a:srgbClr val="000000"/>
                </a:solidFill>
                <a:latin typeface="Lucida Console" panose="020B0609040504020204" pitchFamily="49" charset="0"/>
              </a:rPr>
              <a:t> i = </a:t>
            </a:r>
            <a:r>
              <a:rPr lang="nn-NO" altLang="en-US" sz="1600" dirty="0" smtClean="0">
                <a:solidFill>
                  <a:srgbClr val="128AFF"/>
                </a:solidFill>
                <a:latin typeface="Lucida Console" panose="020B0609040504020204" pitchFamily="49" charset="0"/>
              </a:rPr>
              <a:t>100</a:t>
            </a:r>
            <a:r>
              <a:rPr lang="nn-NO" altLang="en-US" sz="1600" dirty="0" smtClean="0">
                <a:solidFill>
                  <a:srgbClr val="000000"/>
                </a:solidFill>
                <a:latin typeface="Lucida Console" panose="020B0609040504020204" pitchFamily="49" charset="0"/>
              </a:rPr>
              <a:t>; i &gt;= </a:t>
            </a:r>
            <a:r>
              <a:rPr lang="nn-NO" altLang="en-US" sz="1600" dirty="0">
                <a:solidFill>
                  <a:srgbClr val="128AFF"/>
                </a:solidFill>
                <a:latin typeface="Lucida Console" panose="020B0609040504020204" pitchFamily="49" charset="0"/>
              </a:rPr>
              <a:t>1</a:t>
            </a:r>
            <a:r>
              <a:rPr lang="nn-NO" altLang="en-US" sz="1600" dirty="0" smtClean="0">
                <a:solidFill>
                  <a:srgbClr val="000000"/>
                </a:solidFill>
                <a:latin typeface="Lucida Console" panose="020B0609040504020204" pitchFamily="49" charset="0"/>
              </a:rPr>
              <a:t>; --i)</a:t>
            </a:r>
          </a:p>
          <a:p>
            <a:pPr>
              <a:lnSpc>
                <a:spcPct val="80000"/>
              </a:lnSpc>
            </a:pPr>
            <a:r>
              <a:rPr lang="en-US" altLang="en-US" sz="2000" dirty="0">
                <a:solidFill>
                  <a:srgbClr val="000000"/>
                </a:solidFill>
                <a:latin typeface="Cambria" panose="02040503050406030204" pitchFamily="18" charset="0"/>
              </a:rPr>
              <a:t>Count from </a:t>
            </a:r>
            <a:r>
              <a:rPr lang="en-US" altLang="en-US" sz="2000" dirty="0" smtClean="0">
                <a:solidFill>
                  <a:srgbClr val="000000"/>
                </a:solidFill>
                <a:latin typeface="Lucida Console" panose="020B0609040504020204" pitchFamily="49" charset="0"/>
              </a:rPr>
              <a:t>7</a:t>
            </a:r>
            <a:r>
              <a:rPr lang="en-US" altLang="en-US" sz="2000" dirty="0" smtClean="0">
                <a:solidFill>
                  <a:srgbClr val="000000"/>
                </a:solidFill>
                <a:latin typeface="Cambria" panose="02040503050406030204" pitchFamily="18" charset="0"/>
              </a:rPr>
              <a:t> to </a:t>
            </a:r>
            <a:r>
              <a:rPr lang="en-US" altLang="en-US" sz="2000" dirty="0" smtClean="0">
                <a:solidFill>
                  <a:srgbClr val="000000"/>
                </a:solidFill>
                <a:latin typeface="Lucida Console" panose="020B0609040504020204" pitchFamily="49" charset="0"/>
              </a:rPr>
              <a:t>77</a:t>
            </a:r>
            <a:r>
              <a:rPr lang="en-US" altLang="en-US" sz="2000" dirty="0" smtClean="0">
                <a:solidFill>
                  <a:srgbClr val="000000"/>
                </a:solidFill>
                <a:latin typeface="Cambria" panose="02040503050406030204" pitchFamily="18" charset="0"/>
              </a:rPr>
              <a:t> in steps of </a:t>
            </a:r>
            <a:r>
              <a:rPr lang="en-US" altLang="en-US" sz="2000" dirty="0" smtClean="0">
                <a:solidFill>
                  <a:srgbClr val="000000"/>
                </a:solidFill>
                <a:latin typeface="Lucida Console" panose="020B0609040504020204" pitchFamily="49" charset="0"/>
              </a:rPr>
              <a:t>7</a:t>
            </a:r>
            <a:r>
              <a:rPr lang="en-US" altLang="en-US" sz="2000" dirty="0" smtClean="0">
                <a:solidFill>
                  <a:srgbClr val="000000"/>
                </a:solidFill>
                <a:latin typeface="Cambria" panose="02040503050406030204" pitchFamily="18" charset="0"/>
              </a:rPr>
              <a:t>.</a:t>
            </a:r>
          </a:p>
          <a:p>
            <a:pPr lvl="2" eaLnBrk="1" hangingPunct="1">
              <a:lnSpc>
                <a:spcPct val="80000"/>
              </a:lnSpc>
            </a:pPr>
            <a:r>
              <a:rPr lang="nn-NO" altLang="en-US" sz="1600" dirty="0" smtClean="0">
                <a:solidFill>
                  <a:srgbClr val="0000FF"/>
                </a:solidFill>
                <a:latin typeface="Lucida Console" panose="020B0609040504020204" pitchFamily="49" charset="0"/>
              </a:rPr>
              <a:t>for</a:t>
            </a:r>
            <a:r>
              <a:rPr lang="nn-NO" altLang="en-US" sz="1600" dirty="0" smtClean="0">
                <a:solidFill>
                  <a:srgbClr val="000000"/>
                </a:solidFill>
                <a:latin typeface="Lucida Console" panose="020B0609040504020204" pitchFamily="49" charset="0"/>
              </a:rPr>
              <a:t> (</a:t>
            </a:r>
            <a:r>
              <a:rPr lang="nn-NO" altLang="en-US" sz="1600" dirty="0" smtClean="0">
                <a:solidFill>
                  <a:srgbClr val="0000FF"/>
                </a:solidFill>
                <a:latin typeface="Lucida Console" panose="020B0609040504020204" pitchFamily="49" charset="0"/>
              </a:rPr>
              <a:t>unsigned int</a:t>
            </a:r>
            <a:r>
              <a:rPr lang="nn-NO" altLang="en-US" sz="1600" dirty="0" smtClean="0">
                <a:solidFill>
                  <a:srgbClr val="000000"/>
                </a:solidFill>
                <a:latin typeface="Lucida Console" panose="020B0609040504020204" pitchFamily="49" charset="0"/>
              </a:rPr>
              <a:t> i = </a:t>
            </a:r>
            <a:r>
              <a:rPr lang="nn-NO" altLang="en-US" sz="1600" dirty="0" smtClean="0">
                <a:solidFill>
                  <a:srgbClr val="128AFF"/>
                </a:solidFill>
                <a:latin typeface="Lucida Console" panose="020B0609040504020204" pitchFamily="49" charset="0"/>
              </a:rPr>
              <a:t>7</a:t>
            </a:r>
            <a:r>
              <a:rPr lang="nn-NO" altLang="en-US" sz="1600" dirty="0" smtClean="0">
                <a:solidFill>
                  <a:srgbClr val="000000"/>
                </a:solidFill>
                <a:latin typeface="Lucida Console" panose="020B0609040504020204" pitchFamily="49" charset="0"/>
              </a:rPr>
              <a:t>; i &lt;= </a:t>
            </a:r>
            <a:r>
              <a:rPr lang="nn-NO" altLang="en-US" sz="1600" dirty="0" smtClean="0">
                <a:solidFill>
                  <a:srgbClr val="128AFF"/>
                </a:solidFill>
                <a:latin typeface="Lucida Console" panose="020B0609040504020204" pitchFamily="49" charset="0"/>
              </a:rPr>
              <a:t>77</a:t>
            </a:r>
            <a:r>
              <a:rPr lang="nn-NO" altLang="en-US" sz="1600" dirty="0" smtClean="0">
                <a:solidFill>
                  <a:srgbClr val="000000"/>
                </a:solidFill>
                <a:latin typeface="Lucida Console" panose="020B0609040504020204" pitchFamily="49" charset="0"/>
              </a:rPr>
              <a:t>; i += </a:t>
            </a:r>
            <a:r>
              <a:rPr lang="nn-NO" altLang="en-US" sz="1600" dirty="0" smtClean="0">
                <a:solidFill>
                  <a:srgbClr val="128AFF"/>
                </a:solidFill>
                <a:latin typeface="Lucida Console" panose="020B0609040504020204" pitchFamily="49" charset="0"/>
              </a:rPr>
              <a:t>7</a:t>
            </a:r>
            <a:r>
              <a:rPr lang="nn-NO" altLang="en-US" sz="1600" dirty="0" smtClean="0">
                <a:solidFill>
                  <a:srgbClr val="000000"/>
                </a:solidFill>
                <a:latin typeface="Lucida Console" panose="020B0609040504020204" pitchFamily="49" charset="0"/>
              </a:rPr>
              <a:t>)</a:t>
            </a:r>
          </a:p>
          <a:p>
            <a:pPr>
              <a:lnSpc>
                <a:spcPct val="80000"/>
              </a:lnSpc>
            </a:pPr>
            <a:r>
              <a:rPr lang="en-US" altLang="en-US" sz="2000" dirty="0">
                <a:solidFill>
                  <a:srgbClr val="000000"/>
                </a:solidFill>
                <a:latin typeface="Cambria" panose="02040503050406030204" pitchFamily="18" charset="0"/>
              </a:rPr>
              <a:t>Count from </a:t>
            </a:r>
            <a:r>
              <a:rPr lang="en-US" altLang="en-US" sz="2000" dirty="0" smtClean="0">
                <a:solidFill>
                  <a:srgbClr val="000000"/>
                </a:solidFill>
                <a:latin typeface="Lucida Console" panose="020B0609040504020204" pitchFamily="49" charset="0"/>
              </a:rPr>
              <a:t>20</a:t>
            </a:r>
            <a:r>
              <a:rPr lang="en-US" altLang="en-US" sz="2000" dirty="0" smtClean="0">
                <a:solidFill>
                  <a:srgbClr val="000000"/>
                </a:solidFill>
                <a:latin typeface="Cambria" panose="02040503050406030204" pitchFamily="18" charset="0"/>
              </a:rPr>
              <a:t> down to </a:t>
            </a:r>
            <a:r>
              <a:rPr lang="en-US" altLang="en-US" sz="2000" dirty="0" smtClean="0">
                <a:solidFill>
                  <a:srgbClr val="000000"/>
                </a:solidFill>
                <a:latin typeface="Lucida Console" panose="020B0609040504020204" pitchFamily="49" charset="0"/>
              </a:rPr>
              <a:t>2</a:t>
            </a:r>
            <a:r>
              <a:rPr lang="en-US" altLang="en-US" sz="2000" dirty="0" smtClean="0">
                <a:solidFill>
                  <a:srgbClr val="000000"/>
                </a:solidFill>
                <a:latin typeface="Cambria" panose="02040503050406030204" pitchFamily="18" charset="0"/>
              </a:rPr>
              <a:t> in steps of </a:t>
            </a:r>
            <a:r>
              <a:rPr lang="en-US" altLang="en-US" sz="2000" dirty="0" smtClean="0">
                <a:solidFill>
                  <a:srgbClr val="000000"/>
                </a:solidFill>
                <a:latin typeface="Lucida Console" panose="020B0609040504020204" pitchFamily="49" charset="0"/>
              </a:rPr>
              <a:t>-2</a:t>
            </a:r>
            <a:r>
              <a:rPr lang="en-US" altLang="en-US" sz="2000" dirty="0" smtClean="0">
                <a:solidFill>
                  <a:srgbClr val="000000"/>
                </a:solidFill>
                <a:latin typeface="Cambria" panose="02040503050406030204" pitchFamily="18" charset="0"/>
              </a:rPr>
              <a:t>.</a:t>
            </a:r>
          </a:p>
          <a:p>
            <a:pPr lvl="2" eaLnBrk="1" hangingPunct="1">
              <a:lnSpc>
                <a:spcPct val="80000"/>
              </a:lnSpc>
            </a:pPr>
            <a:r>
              <a:rPr lang="nn-NO" altLang="en-US" sz="1600" dirty="0" smtClean="0">
                <a:solidFill>
                  <a:srgbClr val="0000FF"/>
                </a:solidFill>
                <a:latin typeface="Lucida Console" panose="020B0609040504020204" pitchFamily="49" charset="0"/>
              </a:rPr>
              <a:t>for</a:t>
            </a:r>
            <a:r>
              <a:rPr lang="nn-NO" altLang="en-US" sz="1600" dirty="0" smtClean="0">
                <a:solidFill>
                  <a:srgbClr val="000000"/>
                </a:solidFill>
                <a:latin typeface="Lucida Console" panose="020B0609040504020204" pitchFamily="49" charset="0"/>
              </a:rPr>
              <a:t> (</a:t>
            </a:r>
            <a:r>
              <a:rPr lang="nn-NO" altLang="en-US" sz="1600" dirty="0" smtClean="0">
                <a:solidFill>
                  <a:srgbClr val="0000FF"/>
                </a:solidFill>
                <a:latin typeface="Lucida Console" panose="020B0609040504020204" pitchFamily="49" charset="0"/>
              </a:rPr>
              <a:t>unsigned int</a:t>
            </a:r>
            <a:r>
              <a:rPr lang="nn-NO" altLang="en-US" sz="1600" dirty="0" smtClean="0">
                <a:solidFill>
                  <a:srgbClr val="000000"/>
                </a:solidFill>
                <a:latin typeface="Lucida Console" panose="020B0609040504020204" pitchFamily="49" charset="0"/>
              </a:rPr>
              <a:t> i = </a:t>
            </a:r>
            <a:r>
              <a:rPr lang="nn-NO" altLang="en-US" sz="1600" dirty="0" smtClean="0">
                <a:solidFill>
                  <a:srgbClr val="128AFF"/>
                </a:solidFill>
                <a:latin typeface="Lucida Console" panose="020B0609040504020204" pitchFamily="49" charset="0"/>
              </a:rPr>
              <a:t>20</a:t>
            </a:r>
            <a:r>
              <a:rPr lang="nn-NO" altLang="en-US" sz="1600" dirty="0" smtClean="0">
                <a:solidFill>
                  <a:srgbClr val="000000"/>
                </a:solidFill>
                <a:latin typeface="Lucida Console" panose="020B0609040504020204" pitchFamily="49" charset="0"/>
              </a:rPr>
              <a:t>; i &gt;= </a:t>
            </a:r>
            <a:r>
              <a:rPr lang="nn-NO" altLang="en-US" sz="1600" dirty="0" smtClean="0">
                <a:solidFill>
                  <a:srgbClr val="128AFF"/>
                </a:solidFill>
                <a:latin typeface="Lucida Console" panose="020B0609040504020204" pitchFamily="49" charset="0"/>
              </a:rPr>
              <a:t>2</a:t>
            </a:r>
            <a:r>
              <a:rPr lang="nn-NO" altLang="en-US" sz="1600" dirty="0" smtClean="0">
                <a:solidFill>
                  <a:srgbClr val="000000"/>
                </a:solidFill>
                <a:latin typeface="Lucida Console" panose="020B0609040504020204" pitchFamily="49" charset="0"/>
              </a:rPr>
              <a:t>; i -= </a:t>
            </a:r>
            <a:r>
              <a:rPr lang="nn-NO" altLang="en-US" sz="1600" dirty="0" smtClean="0">
                <a:solidFill>
                  <a:srgbClr val="128AFF"/>
                </a:solidFill>
                <a:latin typeface="Lucida Console" panose="020B0609040504020204" pitchFamily="49" charset="0"/>
              </a:rPr>
              <a:t>2</a:t>
            </a:r>
            <a:r>
              <a:rPr lang="nn-NO" altLang="en-US" sz="1600" dirty="0" smtClean="0">
                <a:solidFill>
                  <a:srgbClr val="000000"/>
                </a:solidFill>
                <a:latin typeface="Lucida Console" panose="020B0609040504020204" pitchFamily="49" charset="0"/>
              </a:rPr>
              <a:t>)</a:t>
            </a:r>
          </a:p>
          <a:p>
            <a:pPr>
              <a:lnSpc>
                <a:spcPct val="80000"/>
              </a:lnSpc>
            </a:pPr>
            <a:r>
              <a:rPr lang="en-US" altLang="en-US" sz="2000" dirty="0" smtClean="0">
                <a:solidFill>
                  <a:srgbClr val="000000"/>
                </a:solidFill>
                <a:latin typeface="Cambria" panose="02040503050406030204" pitchFamily="18" charset="0"/>
              </a:rPr>
              <a:t>Iterate over </a:t>
            </a:r>
            <a:r>
              <a:rPr lang="en-US" altLang="en-US" sz="2000" dirty="0">
                <a:solidFill>
                  <a:srgbClr val="000000"/>
                </a:solidFill>
                <a:latin typeface="Cambria" panose="02040503050406030204" pitchFamily="18" charset="0"/>
              </a:rPr>
              <a:t>the </a:t>
            </a:r>
            <a:r>
              <a:rPr lang="en-US" altLang="en-US" sz="2000" dirty="0" smtClean="0">
                <a:solidFill>
                  <a:srgbClr val="000000"/>
                </a:solidFill>
                <a:latin typeface="Cambria" panose="02040503050406030204" pitchFamily="18" charset="0"/>
              </a:rPr>
              <a:t>sequence </a:t>
            </a:r>
            <a:r>
              <a:rPr lang="en-US" altLang="en-US" sz="2000" dirty="0" smtClean="0">
                <a:solidFill>
                  <a:srgbClr val="000000"/>
                </a:solidFill>
                <a:latin typeface="Lucida Console" panose="020B0609040504020204" pitchFamily="49" charset="0"/>
              </a:rPr>
              <a:t>2</a:t>
            </a:r>
            <a:r>
              <a:rPr lang="en-US" altLang="en-US" sz="2000" dirty="0">
                <a:solidFill>
                  <a:srgbClr val="000000"/>
                </a:solidFill>
                <a:latin typeface="Cambria" panose="02040503050406030204" pitchFamily="18" charset="0"/>
              </a:rPr>
              <a:t>, </a:t>
            </a:r>
            <a:r>
              <a:rPr lang="en-US" altLang="en-US" sz="2000" dirty="0">
                <a:solidFill>
                  <a:srgbClr val="000000"/>
                </a:solidFill>
                <a:latin typeface="Lucida Console" panose="020B0609040504020204" pitchFamily="49" charset="0"/>
              </a:rPr>
              <a:t>5</a:t>
            </a:r>
            <a:r>
              <a:rPr lang="en-US" altLang="en-US" sz="2000" dirty="0">
                <a:solidFill>
                  <a:srgbClr val="000000"/>
                </a:solidFill>
                <a:latin typeface="Cambria" panose="02040503050406030204" pitchFamily="18" charset="0"/>
              </a:rPr>
              <a:t>, </a:t>
            </a:r>
            <a:r>
              <a:rPr lang="en-US" altLang="en-US" sz="2000" dirty="0">
                <a:solidFill>
                  <a:srgbClr val="000000"/>
                </a:solidFill>
                <a:latin typeface="Lucida Console" panose="020B0609040504020204" pitchFamily="49" charset="0"/>
              </a:rPr>
              <a:t>8</a:t>
            </a:r>
            <a:r>
              <a:rPr lang="en-US" altLang="en-US" sz="2000" dirty="0">
                <a:solidFill>
                  <a:srgbClr val="000000"/>
                </a:solidFill>
                <a:latin typeface="Cambria" panose="02040503050406030204" pitchFamily="18" charset="0"/>
              </a:rPr>
              <a:t>, </a:t>
            </a:r>
            <a:r>
              <a:rPr lang="en-US" altLang="en-US" sz="2000" dirty="0">
                <a:solidFill>
                  <a:srgbClr val="000000"/>
                </a:solidFill>
                <a:latin typeface="Lucida Console" panose="020B0609040504020204" pitchFamily="49" charset="0"/>
              </a:rPr>
              <a:t>11</a:t>
            </a:r>
            <a:r>
              <a:rPr lang="en-US" altLang="en-US" sz="2000" dirty="0">
                <a:solidFill>
                  <a:srgbClr val="000000"/>
                </a:solidFill>
                <a:latin typeface="Cambria" panose="02040503050406030204" pitchFamily="18" charset="0"/>
              </a:rPr>
              <a:t>, </a:t>
            </a:r>
            <a:r>
              <a:rPr lang="en-US" altLang="en-US" sz="2000" dirty="0" smtClean="0">
                <a:solidFill>
                  <a:srgbClr val="000000"/>
                </a:solidFill>
                <a:latin typeface="Lucida Console" panose="020B0609040504020204" pitchFamily="49" charset="0"/>
              </a:rPr>
              <a:t>14</a:t>
            </a:r>
            <a:r>
              <a:rPr lang="en-US" altLang="en-US" sz="2000" dirty="0">
                <a:solidFill>
                  <a:srgbClr val="000000"/>
                </a:solidFill>
                <a:latin typeface="Cambria" panose="02040503050406030204" pitchFamily="18" charset="0"/>
              </a:rPr>
              <a:t> , </a:t>
            </a:r>
            <a:r>
              <a:rPr lang="en-US" altLang="en-US" sz="2000" dirty="0" smtClean="0">
                <a:solidFill>
                  <a:srgbClr val="000000"/>
                </a:solidFill>
                <a:latin typeface="Lucida Console" panose="020B0609040504020204" pitchFamily="49" charset="0"/>
              </a:rPr>
              <a:t>17</a:t>
            </a:r>
            <a:r>
              <a:rPr lang="en-US" altLang="en-US" sz="2000" dirty="0">
                <a:solidFill>
                  <a:srgbClr val="000000"/>
                </a:solidFill>
                <a:latin typeface="Cambria" panose="02040503050406030204" pitchFamily="18" charset="0"/>
              </a:rPr>
              <a:t> , </a:t>
            </a:r>
            <a:r>
              <a:rPr lang="en-US" altLang="en-US" sz="2000" dirty="0" smtClean="0">
                <a:solidFill>
                  <a:srgbClr val="000000"/>
                </a:solidFill>
                <a:latin typeface="Lucida Console" panose="020B0609040504020204" pitchFamily="49" charset="0"/>
              </a:rPr>
              <a:t>20</a:t>
            </a:r>
            <a:r>
              <a:rPr lang="en-US" altLang="en-US" sz="2000" dirty="0" smtClean="0">
                <a:solidFill>
                  <a:srgbClr val="000000"/>
                </a:solidFill>
                <a:latin typeface="Cambria" panose="02040503050406030204" pitchFamily="18" charset="0"/>
              </a:rPr>
              <a:t>.</a:t>
            </a:r>
            <a:endParaRPr lang="en-US" altLang="en-US" sz="2000" dirty="0">
              <a:solidFill>
                <a:srgbClr val="000000"/>
              </a:solidFill>
              <a:latin typeface="Cambria" panose="02040503050406030204" pitchFamily="18" charset="0"/>
            </a:endParaRPr>
          </a:p>
          <a:p>
            <a:pPr lvl="2">
              <a:lnSpc>
                <a:spcPct val="80000"/>
              </a:lnSpc>
            </a:pPr>
            <a:r>
              <a:rPr lang="nn-NO" altLang="en-US" sz="1600" dirty="0">
                <a:solidFill>
                  <a:srgbClr val="0000FF"/>
                </a:solidFill>
                <a:latin typeface="Lucida Console" panose="020B0609040504020204" pitchFamily="49" charset="0"/>
              </a:rPr>
              <a:t>for</a:t>
            </a:r>
            <a:r>
              <a:rPr lang="nn-NO" altLang="en-US" sz="1600" dirty="0">
                <a:solidFill>
                  <a:srgbClr val="000000"/>
                </a:solidFill>
                <a:latin typeface="Lucida Console" panose="020B0609040504020204" pitchFamily="49" charset="0"/>
              </a:rPr>
              <a:t> (</a:t>
            </a:r>
            <a:r>
              <a:rPr lang="nn-NO" altLang="en-US" sz="1600" dirty="0">
                <a:solidFill>
                  <a:srgbClr val="0000FF"/>
                </a:solidFill>
                <a:latin typeface="Lucida Console" panose="020B0609040504020204" pitchFamily="49" charset="0"/>
              </a:rPr>
              <a:t>unsigned int</a:t>
            </a:r>
            <a:r>
              <a:rPr lang="nn-NO" altLang="en-US" sz="1600" dirty="0">
                <a:solidFill>
                  <a:srgbClr val="000000"/>
                </a:solidFill>
                <a:latin typeface="Lucida Console" panose="020B0609040504020204" pitchFamily="49" charset="0"/>
              </a:rPr>
              <a:t> i = </a:t>
            </a:r>
            <a:r>
              <a:rPr lang="nn-NO" altLang="en-US" sz="1600" dirty="0">
                <a:solidFill>
                  <a:srgbClr val="128AFF"/>
                </a:solidFill>
                <a:latin typeface="Lucida Console" panose="020B0609040504020204" pitchFamily="49" charset="0"/>
              </a:rPr>
              <a:t>2</a:t>
            </a:r>
            <a:r>
              <a:rPr lang="nn-NO" altLang="en-US" sz="1600" dirty="0">
                <a:solidFill>
                  <a:srgbClr val="000000"/>
                </a:solidFill>
                <a:latin typeface="Lucida Console" panose="020B0609040504020204" pitchFamily="49" charset="0"/>
              </a:rPr>
              <a:t>; i &lt;= </a:t>
            </a:r>
            <a:r>
              <a:rPr lang="nn-NO" altLang="en-US" sz="1600" dirty="0" smtClean="0">
                <a:solidFill>
                  <a:srgbClr val="128AFF"/>
                </a:solidFill>
                <a:latin typeface="Lucida Console" panose="020B0609040504020204" pitchFamily="49" charset="0"/>
              </a:rPr>
              <a:t>20</a:t>
            </a:r>
            <a:r>
              <a:rPr lang="nn-NO" altLang="en-US" sz="1600" dirty="0" smtClean="0">
                <a:solidFill>
                  <a:srgbClr val="000000"/>
                </a:solidFill>
                <a:latin typeface="Lucida Console" panose="020B0609040504020204" pitchFamily="49" charset="0"/>
              </a:rPr>
              <a:t>; </a:t>
            </a:r>
            <a:r>
              <a:rPr lang="nn-NO" altLang="en-US" sz="1600" dirty="0">
                <a:solidFill>
                  <a:srgbClr val="000000"/>
                </a:solidFill>
                <a:latin typeface="Lucida Console" panose="020B0609040504020204" pitchFamily="49" charset="0"/>
              </a:rPr>
              <a:t>i += </a:t>
            </a:r>
            <a:r>
              <a:rPr lang="nn-NO" altLang="en-US" sz="1600" dirty="0">
                <a:solidFill>
                  <a:srgbClr val="128AFF"/>
                </a:solidFill>
                <a:latin typeface="Lucida Console" panose="020B0609040504020204" pitchFamily="49" charset="0"/>
              </a:rPr>
              <a:t>3</a:t>
            </a:r>
            <a:r>
              <a:rPr lang="nn-NO" altLang="en-US" sz="1600" dirty="0">
                <a:solidFill>
                  <a:srgbClr val="000000"/>
                </a:solidFill>
                <a:latin typeface="Lucida Console" panose="020B0609040504020204" pitchFamily="49" charset="0"/>
              </a:rPr>
              <a:t>)</a:t>
            </a:r>
          </a:p>
          <a:p>
            <a:pPr>
              <a:lnSpc>
                <a:spcPct val="80000"/>
              </a:lnSpc>
            </a:pPr>
            <a:r>
              <a:rPr lang="en-US" altLang="en-US" sz="2000" dirty="0" smtClean="0">
                <a:solidFill>
                  <a:srgbClr val="000000"/>
                </a:solidFill>
                <a:latin typeface="Cambria" panose="02040503050406030204" pitchFamily="18" charset="0"/>
              </a:rPr>
              <a:t>Iterate over </a:t>
            </a:r>
            <a:r>
              <a:rPr lang="en-US" altLang="en-US" sz="2000" dirty="0">
                <a:solidFill>
                  <a:srgbClr val="000000"/>
                </a:solidFill>
                <a:latin typeface="Cambria" panose="02040503050406030204" pitchFamily="18" charset="0"/>
              </a:rPr>
              <a:t>the </a:t>
            </a:r>
            <a:r>
              <a:rPr lang="en-US" altLang="en-US" sz="2000" dirty="0" smtClean="0">
                <a:solidFill>
                  <a:srgbClr val="000000"/>
                </a:solidFill>
                <a:latin typeface="Cambria" panose="02040503050406030204" pitchFamily="18" charset="0"/>
              </a:rPr>
              <a:t>sequence </a:t>
            </a:r>
            <a:r>
              <a:rPr lang="en-US" altLang="en-US" sz="2000" dirty="0" smtClean="0">
                <a:solidFill>
                  <a:srgbClr val="000000"/>
                </a:solidFill>
                <a:latin typeface="Lucida Console" panose="020B0609040504020204" pitchFamily="49" charset="0"/>
              </a:rPr>
              <a:t>99</a:t>
            </a:r>
            <a:r>
              <a:rPr lang="en-US" altLang="en-US" sz="2000" dirty="0">
                <a:solidFill>
                  <a:srgbClr val="000000"/>
                </a:solidFill>
                <a:latin typeface="Cambria" panose="02040503050406030204" pitchFamily="18" charset="0"/>
              </a:rPr>
              <a:t>, </a:t>
            </a:r>
            <a:r>
              <a:rPr lang="en-US" altLang="en-US" sz="2000" dirty="0">
                <a:solidFill>
                  <a:srgbClr val="000000"/>
                </a:solidFill>
                <a:latin typeface="Lucida Console" panose="020B0609040504020204" pitchFamily="49" charset="0"/>
              </a:rPr>
              <a:t>88</a:t>
            </a:r>
            <a:r>
              <a:rPr lang="en-US" altLang="en-US" sz="2000" dirty="0">
                <a:solidFill>
                  <a:srgbClr val="000000"/>
                </a:solidFill>
                <a:latin typeface="Cambria" panose="02040503050406030204" pitchFamily="18" charset="0"/>
              </a:rPr>
              <a:t>, </a:t>
            </a:r>
            <a:r>
              <a:rPr lang="en-US" altLang="en-US" sz="2000" dirty="0">
                <a:solidFill>
                  <a:srgbClr val="000000"/>
                </a:solidFill>
                <a:latin typeface="Lucida Console" panose="020B0609040504020204" pitchFamily="49" charset="0"/>
              </a:rPr>
              <a:t>77</a:t>
            </a:r>
            <a:r>
              <a:rPr lang="en-US" altLang="en-US" sz="2000" dirty="0">
                <a:solidFill>
                  <a:srgbClr val="000000"/>
                </a:solidFill>
                <a:latin typeface="Cambria" panose="02040503050406030204" pitchFamily="18" charset="0"/>
              </a:rPr>
              <a:t>, </a:t>
            </a:r>
            <a:r>
              <a:rPr lang="en-US" altLang="en-US" sz="2000" dirty="0" smtClean="0">
                <a:solidFill>
                  <a:srgbClr val="000000"/>
                </a:solidFill>
                <a:latin typeface="Lucida Console" panose="020B0609040504020204" pitchFamily="49" charset="0"/>
              </a:rPr>
              <a:t>66</a:t>
            </a:r>
            <a:r>
              <a:rPr lang="en-US" altLang="en-US" sz="2000" dirty="0">
                <a:solidFill>
                  <a:srgbClr val="000000"/>
                </a:solidFill>
                <a:latin typeface="Cambria" panose="02040503050406030204" pitchFamily="18" charset="0"/>
              </a:rPr>
              <a:t> , </a:t>
            </a:r>
            <a:r>
              <a:rPr lang="en-US" altLang="en-US" sz="2000" dirty="0" smtClean="0">
                <a:solidFill>
                  <a:srgbClr val="000000"/>
                </a:solidFill>
                <a:latin typeface="Lucida Console" panose="020B0609040504020204" pitchFamily="49" charset="0"/>
              </a:rPr>
              <a:t>55</a:t>
            </a:r>
            <a:r>
              <a:rPr lang="en-US" altLang="en-US" sz="2000" dirty="0">
                <a:solidFill>
                  <a:srgbClr val="000000"/>
                </a:solidFill>
                <a:latin typeface="Cambria" panose="02040503050406030204" pitchFamily="18" charset="0"/>
              </a:rPr>
              <a:t> , </a:t>
            </a:r>
            <a:r>
              <a:rPr lang="en-US" altLang="en-US" sz="2000" dirty="0" smtClean="0">
                <a:solidFill>
                  <a:srgbClr val="000000"/>
                </a:solidFill>
                <a:latin typeface="Lucida Console" panose="020B0609040504020204" pitchFamily="49" charset="0"/>
              </a:rPr>
              <a:t>44</a:t>
            </a:r>
            <a:r>
              <a:rPr lang="en-US" altLang="en-US" sz="2000" dirty="0" smtClean="0">
                <a:solidFill>
                  <a:srgbClr val="000000"/>
                </a:solidFill>
                <a:latin typeface="Cambria" panose="02040503050406030204" pitchFamily="18" charset="0"/>
              </a:rPr>
              <a:t> </a:t>
            </a:r>
            <a:r>
              <a:rPr lang="en-US" altLang="en-US" sz="2000" dirty="0">
                <a:solidFill>
                  <a:srgbClr val="000000"/>
                </a:solidFill>
                <a:latin typeface="Cambria" panose="02040503050406030204" pitchFamily="18" charset="0"/>
              </a:rPr>
              <a:t>, </a:t>
            </a:r>
            <a:r>
              <a:rPr lang="en-US" altLang="en-US" sz="2000" dirty="0" smtClean="0">
                <a:solidFill>
                  <a:srgbClr val="000000"/>
                </a:solidFill>
                <a:latin typeface="Lucida Console" panose="020B0609040504020204" pitchFamily="49" charset="0"/>
              </a:rPr>
              <a:t>33</a:t>
            </a:r>
            <a:r>
              <a:rPr lang="en-US" altLang="en-US" sz="2000" dirty="0" smtClean="0">
                <a:solidFill>
                  <a:srgbClr val="000000"/>
                </a:solidFill>
                <a:latin typeface="Cambria" panose="02040503050406030204" pitchFamily="18" charset="0"/>
              </a:rPr>
              <a:t> </a:t>
            </a:r>
            <a:r>
              <a:rPr lang="en-US" altLang="en-US" sz="2000" dirty="0">
                <a:solidFill>
                  <a:srgbClr val="000000"/>
                </a:solidFill>
                <a:latin typeface="Cambria" panose="02040503050406030204" pitchFamily="18" charset="0"/>
              </a:rPr>
              <a:t>, </a:t>
            </a:r>
            <a:r>
              <a:rPr lang="en-US" altLang="en-US" sz="2000" dirty="0" smtClean="0">
                <a:solidFill>
                  <a:srgbClr val="000000"/>
                </a:solidFill>
                <a:latin typeface="Lucida Console" panose="020B0609040504020204" pitchFamily="49" charset="0"/>
              </a:rPr>
              <a:t>22</a:t>
            </a:r>
            <a:r>
              <a:rPr lang="en-US" altLang="en-US" sz="2000" dirty="0" smtClean="0">
                <a:solidFill>
                  <a:srgbClr val="000000"/>
                </a:solidFill>
                <a:latin typeface="Cambria" panose="02040503050406030204" pitchFamily="18" charset="0"/>
              </a:rPr>
              <a:t> </a:t>
            </a:r>
            <a:r>
              <a:rPr lang="en-US" altLang="en-US" sz="2000" dirty="0">
                <a:solidFill>
                  <a:srgbClr val="000000"/>
                </a:solidFill>
                <a:latin typeface="Cambria" panose="02040503050406030204" pitchFamily="18" charset="0"/>
              </a:rPr>
              <a:t>, </a:t>
            </a:r>
            <a:r>
              <a:rPr lang="en-US" altLang="en-US" sz="2000" dirty="0" smtClean="0">
                <a:solidFill>
                  <a:srgbClr val="000000"/>
                </a:solidFill>
                <a:latin typeface="Lucida Console" panose="020B0609040504020204" pitchFamily="49" charset="0"/>
              </a:rPr>
              <a:t>11</a:t>
            </a:r>
            <a:r>
              <a:rPr lang="en-US" altLang="en-US" sz="2000" dirty="0" smtClean="0">
                <a:solidFill>
                  <a:srgbClr val="000000"/>
                </a:solidFill>
                <a:latin typeface="Cambria" panose="02040503050406030204" pitchFamily="18" charset="0"/>
              </a:rPr>
              <a:t>, </a:t>
            </a:r>
            <a:r>
              <a:rPr lang="en-US" altLang="en-US" sz="2000" dirty="0" smtClean="0">
                <a:solidFill>
                  <a:srgbClr val="000000"/>
                </a:solidFill>
                <a:latin typeface="Lucida Console" panose="020B0609040504020204" pitchFamily="49" charset="0"/>
              </a:rPr>
              <a:t>0</a:t>
            </a:r>
            <a:r>
              <a:rPr lang="en-US" altLang="en-US" sz="2000" dirty="0">
                <a:solidFill>
                  <a:srgbClr val="000000"/>
                </a:solidFill>
                <a:latin typeface="Cambria" panose="02040503050406030204" pitchFamily="18" charset="0"/>
              </a:rPr>
              <a:t>. We use </a:t>
            </a:r>
            <a:r>
              <a:rPr lang="en-US" altLang="en-US" sz="2000" dirty="0" err="1">
                <a:solidFill>
                  <a:srgbClr val="000000"/>
                </a:solidFill>
                <a:latin typeface="Consolas" panose="020B0609020204030204" pitchFamily="49" charset="0"/>
              </a:rPr>
              <a:t>int</a:t>
            </a:r>
            <a:r>
              <a:rPr lang="en-US" altLang="en-US" sz="2000" dirty="0">
                <a:solidFill>
                  <a:srgbClr val="000000"/>
                </a:solidFill>
                <a:latin typeface="Cambria" panose="02040503050406030204" pitchFamily="18" charset="0"/>
              </a:rPr>
              <a:t> rather than </a:t>
            </a:r>
            <a:r>
              <a:rPr lang="en-US" altLang="en-US" sz="2000" dirty="0">
                <a:solidFill>
                  <a:srgbClr val="000000"/>
                </a:solidFill>
                <a:latin typeface="Consolas" panose="020B0609020204030204" pitchFamily="49" charset="0"/>
              </a:rPr>
              <a:t>unsigned</a:t>
            </a:r>
            <a:r>
              <a:rPr lang="en-US" altLang="en-US" sz="2000" dirty="0">
                <a:solidFill>
                  <a:srgbClr val="000000"/>
                </a:solidFill>
                <a:latin typeface="Cambria" panose="02040503050406030204" pitchFamily="18" charset="0"/>
              </a:rPr>
              <a:t> </a:t>
            </a:r>
            <a:r>
              <a:rPr lang="en-US" altLang="en-US" sz="2000" dirty="0" err="1">
                <a:solidFill>
                  <a:srgbClr val="000000"/>
                </a:solidFill>
                <a:latin typeface="Consolas" panose="020B0609020204030204" pitchFamily="49" charset="0"/>
              </a:rPr>
              <a:t>int</a:t>
            </a:r>
            <a:r>
              <a:rPr lang="en-US" altLang="en-US" sz="2000" dirty="0">
                <a:solidFill>
                  <a:srgbClr val="000000"/>
                </a:solidFill>
                <a:latin typeface="Cambria" panose="02040503050406030204" pitchFamily="18" charset="0"/>
              </a:rPr>
              <a:t> here because the condition does not become false until </a:t>
            </a:r>
            <a:r>
              <a:rPr lang="en-US" altLang="en-US" sz="2000" dirty="0">
                <a:solidFill>
                  <a:srgbClr val="000000"/>
                </a:solidFill>
                <a:latin typeface="Consolas" panose="020B0609020204030204" pitchFamily="49" charset="0"/>
              </a:rPr>
              <a:t>i</a:t>
            </a:r>
            <a:r>
              <a:rPr lang="en-US" altLang="en-US" sz="2000" dirty="0">
                <a:solidFill>
                  <a:srgbClr val="000000"/>
                </a:solidFill>
                <a:latin typeface="Cambria" panose="02040503050406030204" pitchFamily="18" charset="0"/>
              </a:rPr>
              <a:t>’s value is </a:t>
            </a:r>
            <a:r>
              <a:rPr lang="en-US" altLang="en-US" sz="2000" dirty="0">
                <a:solidFill>
                  <a:srgbClr val="000000"/>
                </a:solidFill>
                <a:latin typeface="Consolas" panose="020B0609020204030204" pitchFamily="49" charset="0"/>
              </a:rPr>
              <a:t>-11</a:t>
            </a:r>
            <a:r>
              <a:rPr lang="en-US" altLang="en-US" sz="2000" dirty="0">
                <a:solidFill>
                  <a:srgbClr val="000000"/>
                </a:solidFill>
                <a:latin typeface="Cambria" panose="02040503050406030204" pitchFamily="18" charset="0"/>
              </a:rPr>
              <a:t>, so the control variable must be able to represent both positive and negative values. </a:t>
            </a:r>
          </a:p>
          <a:p>
            <a:pPr lvl="2">
              <a:lnSpc>
                <a:spcPct val="80000"/>
              </a:lnSpc>
            </a:pPr>
            <a:r>
              <a:rPr lang="nn-NO" altLang="en-US" sz="1600" dirty="0">
                <a:solidFill>
                  <a:srgbClr val="0000FF"/>
                </a:solidFill>
                <a:latin typeface="Lucida Console" panose="020B0609040504020204" pitchFamily="49" charset="0"/>
              </a:rPr>
              <a:t>for</a:t>
            </a:r>
            <a:r>
              <a:rPr lang="nn-NO" altLang="en-US" sz="1600" dirty="0">
                <a:solidFill>
                  <a:srgbClr val="000000"/>
                </a:solidFill>
                <a:latin typeface="Lucida Console" panose="020B0609040504020204" pitchFamily="49" charset="0"/>
              </a:rPr>
              <a:t> </a:t>
            </a:r>
            <a:r>
              <a:rPr lang="nn-NO" altLang="en-US" sz="1600" dirty="0" smtClean="0">
                <a:solidFill>
                  <a:srgbClr val="000000"/>
                </a:solidFill>
                <a:latin typeface="Lucida Console" panose="020B0609040504020204" pitchFamily="49" charset="0"/>
              </a:rPr>
              <a:t>(</a:t>
            </a:r>
            <a:r>
              <a:rPr lang="nn-NO" altLang="en-US" sz="1600" dirty="0" smtClean="0">
                <a:solidFill>
                  <a:srgbClr val="0000FF"/>
                </a:solidFill>
                <a:latin typeface="Lucida Console" panose="020B0609040504020204" pitchFamily="49" charset="0"/>
              </a:rPr>
              <a:t>int</a:t>
            </a:r>
            <a:r>
              <a:rPr lang="nn-NO" altLang="en-US" sz="1600" dirty="0" smtClean="0">
                <a:solidFill>
                  <a:srgbClr val="000000"/>
                </a:solidFill>
                <a:latin typeface="Lucida Console" panose="020B0609040504020204" pitchFamily="49" charset="0"/>
              </a:rPr>
              <a:t> </a:t>
            </a:r>
            <a:r>
              <a:rPr lang="nn-NO" altLang="en-US" sz="1600" dirty="0">
                <a:solidFill>
                  <a:srgbClr val="000000"/>
                </a:solidFill>
                <a:latin typeface="Lucida Console" panose="020B0609040504020204" pitchFamily="49" charset="0"/>
              </a:rPr>
              <a:t>i = </a:t>
            </a:r>
            <a:r>
              <a:rPr lang="nn-NO" altLang="en-US" sz="1600" dirty="0">
                <a:solidFill>
                  <a:srgbClr val="128AFF"/>
                </a:solidFill>
                <a:latin typeface="Lucida Console" panose="020B0609040504020204" pitchFamily="49" charset="0"/>
              </a:rPr>
              <a:t>99</a:t>
            </a:r>
            <a:r>
              <a:rPr lang="nn-NO" altLang="en-US" sz="1600" dirty="0">
                <a:solidFill>
                  <a:srgbClr val="000000"/>
                </a:solidFill>
                <a:latin typeface="Lucida Console" panose="020B0609040504020204" pitchFamily="49" charset="0"/>
              </a:rPr>
              <a:t>; i &gt;= </a:t>
            </a:r>
            <a:r>
              <a:rPr lang="nn-NO" altLang="en-US" sz="1600" dirty="0" smtClean="0">
                <a:solidFill>
                  <a:srgbClr val="128AFF"/>
                </a:solidFill>
                <a:latin typeface="Lucida Console" panose="020B0609040504020204" pitchFamily="49" charset="0"/>
              </a:rPr>
              <a:t>0</a:t>
            </a:r>
            <a:r>
              <a:rPr lang="nn-NO" altLang="en-US" sz="1600" dirty="0" smtClean="0">
                <a:solidFill>
                  <a:srgbClr val="000000"/>
                </a:solidFill>
                <a:latin typeface="Lucida Console" panose="020B0609040504020204" pitchFamily="49" charset="0"/>
              </a:rPr>
              <a:t>; </a:t>
            </a:r>
            <a:r>
              <a:rPr lang="nn-NO" altLang="en-US" sz="1600" dirty="0">
                <a:solidFill>
                  <a:srgbClr val="000000"/>
                </a:solidFill>
                <a:latin typeface="Lucida Console" panose="020B0609040504020204" pitchFamily="49" charset="0"/>
              </a:rPr>
              <a:t>i -= </a:t>
            </a:r>
            <a:r>
              <a:rPr lang="nn-NO" altLang="en-US" sz="1600" dirty="0">
                <a:solidFill>
                  <a:srgbClr val="128AFF"/>
                </a:solidFill>
                <a:latin typeface="Lucida Console" panose="020B0609040504020204" pitchFamily="49" charset="0"/>
              </a:rPr>
              <a:t>11</a:t>
            </a:r>
            <a:r>
              <a:rPr lang="nn-NO" altLang="en-US" sz="1600" dirty="0">
                <a:solidFill>
                  <a:srgbClr val="000000"/>
                </a:solidFill>
                <a:latin typeface="Lucida Console" panose="020B0609040504020204" pitchFamily="49" charset="0"/>
              </a:rPr>
              <a:t>)</a:t>
            </a:r>
            <a:endParaRPr lang="nn-NO" altLang="en-US" sz="2000" dirty="0" smtClean="0">
              <a:solidFill>
                <a:srgbClr val="000000"/>
              </a:solidFill>
              <a:latin typeface="Lucida Console" panose="020B0609040504020204" pitchFamily="49" charset="0"/>
            </a:endParaRPr>
          </a:p>
        </p:txBody>
      </p:sp>
      <p:sp>
        <p:nvSpPr>
          <p:cNvPr id="39940"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03"/>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0" y="1213248"/>
            <a:ext cx="9144000" cy="4431506"/>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39771212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20"/>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978819"/>
            <a:ext cx="9144000" cy="2900363"/>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33883994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21"/>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0" y="1458516"/>
            <a:ext cx="9144000" cy="3939778"/>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19710101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smtClean="0">
                <a:solidFill>
                  <a:srgbClr val="24B5A1"/>
                </a:solidFill>
                <a:latin typeface="Calibri" panose="020F0502020204030204" pitchFamily="34" charset="0"/>
              </a:rPr>
              <a:t>5.5  </a:t>
            </a:r>
            <a:r>
              <a:rPr lang="en-US" dirty="0" smtClean="0">
                <a:solidFill>
                  <a:srgbClr val="3380E6"/>
                </a:solidFill>
                <a:latin typeface="Calibri" panose="020F0502020204030204" pitchFamily="34" charset="0"/>
              </a:rPr>
              <a:t>Application: Summing Even Integers</a:t>
            </a:r>
          </a:p>
        </p:txBody>
      </p:sp>
      <p:sp>
        <p:nvSpPr>
          <p:cNvPr id="36867" name="Text Placeholder 2"/>
          <p:cNvSpPr>
            <a:spLocks noGrp="1"/>
          </p:cNvSpPr>
          <p:nvPr>
            <p:ph type="body" idx="1"/>
          </p:nvPr>
        </p:nvSpPr>
        <p:spPr/>
        <p:txBody>
          <a:bodyPr/>
          <a:lstStyle/>
          <a:p>
            <a:pPr eaLnBrk="1" hangingPunct="1">
              <a:defRPr/>
            </a:pPr>
            <a:r>
              <a:rPr lang="en-US" dirty="0" smtClean="0">
                <a:solidFill>
                  <a:srgbClr val="000000"/>
                </a:solidFill>
                <a:latin typeface="Cambria" panose="02040503050406030204" pitchFamily="18" charset="0"/>
              </a:rPr>
              <a:t>The program of Fig. 5.5 uses a </a:t>
            </a:r>
            <a:r>
              <a:rPr lang="en-US" dirty="0" smtClean="0">
                <a:solidFill>
                  <a:srgbClr val="000000"/>
                </a:solidFill>
                <a:latin typeface="Lucida Console" pitchFamily="49" charset="0"/>
              </a:rPr>
              <a:t>for</a:t>
            </a:r>
            <a:r>
              <a:rPr lang="en-US" dirty="0" smtClean="0">
                <a:solidFill>
                  <a:srgbClr val="000000"/>
                </a:solidFill>
                <a:latin typeface="Cambria" panose="02040503050406030204" pitchFamily="18" charset="0"/>
              </a:rPr>
              <a:t> statement to sum the even integers from 2 to 20.</a:t>
            </a:r>
          </a:p>
        </p:txBody>
      </p:sp>
      <p:sp>
        <p:nvSpPr>
          <p:cNvPr id="41988"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22"/>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22635" y="857250"/>
            <a:ext cx="8897540" cy="5143500"/>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4094318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23"/>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234804"/>
            <a:ext cx="9144000" cy="2387203"/>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36160685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24"/>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391966"/>
            <a:ext cx="9144000" cy="2072878"/>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28249585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24B5A1"/>
                </a:solidFill>
                <a:latin typeface="Calibri" panose="020F0502020204030204" pitchFamily="34" charset="0"/>
              </a:rPr>
              <a:t>5.6  </a:t>
            </a:r>
            <a:r>
              <a:rPr lang="en-US" dirty="0" smtClean="0">
                <a:solidFill>
                  <a:srgbClr val="3380E6"/>
                </a:solidFill>
                <a:latin typeface="Calibri" panose="020F0502020204030204" pitchFamily="34" charset="0"/>
              </a:rPr>
              <a:t>Application: Compound-Interest Calculations</a:t>
            </a:r>
          </a:p>
        </p:txBody>
      </p:sp>
      <p:sp>
        <p:nvSpPr>
          <p:cNvPr id="39939" name="Text Placeholder 2"/>
          <p:cNvSpPr>
            <a:spLocks noGrp="1"/>
          </p:cNvSpPr>
          <p:nvPr>
            <p:ph type="body" idx="1"/>
          </p:nvPr>
        </p:nvSpPr>
        <p:spPr/>
        <p:txBody>
          <a:bodyPr/>
          <a:lstStyle/>
          <a:p>
            <a:pPr eaLnBrk="1" hangingPunct="1">
              <a:lnSpc>
                <a:spcPct val="90000"/>
              </a:lnSpc>
              <a:defRPr/>
            </a:pPr>
            <a:r>
              <a:rPr lang="en-US" sz="2500" dirty="0" smtClean="0">
                <a:solidFill>
                  <a:srgbClr val="000000"/>
                </a:solidFill>
                <a:latin typeface="Cambria" panose="02040503050406030204" pitchFamily="18" charset="0"/>
              </a:rPr>
              <a:t>Consider the following problem statement:</a:t>
            </a:r>
          </a:p>
          <a:p>
            <a:pPr lvl="1" eaLnBrk="1" hangingPunct="1">
              <a:lnSpc>
                <a:spcPct val="90000"/>
              </a:lnSpc>
              <a:defRPr/>
            </a:pPr>
            <a:r>
              <a:rPr lang="en-US" sz="2100" dirty="0" smtClean="0">
                <a:solidFill>
                  <a:srgbClr val="000000"/>
                </a:solidFill>
                <a:latin typeface="Cambria" panose="02040503050406030204" pitchFamily="18" charset="0"/>
              </a:rPr>
              <a:t>A person invests $1000.00 in a savings account yielding 5% interest. Assuming that all interest is left on deposit in the account, calculate and print the amount of money in the account at the end of each year for 10 years. Use the following formula for determining these amounts:</a:t>
            </a:r>
            <a:br>
              <a:rPr lang="en-US" sz="2100" dirty="0" smtClean="0">
                <a:solidFill>
                  <a:srgbClr val="000000"/>
                </a:solidFill>
                <a:latin typeface="Cambria" panose="02040503050406030204" pitchFamily="18" charset="0"/>
              </a:rPr>
            </a:br>
            <a:r>
              <a:rPr lang="en-US" sz="2100" dirty="0" smtClean="0">
                <a:solidFill>
                  <a:srgbClr val="000000"/>
                </a:solidFill>
                <a:latin typeface="Cambria" panose="02040503050406030204" pitchFamily="18" charset="0"/>
              </a:rPr>
              <a:t>	</a:t>
            </a:r>
            <a:r>
              <a:rPr lang="en-US" sz="2100" i="1" dirty="0" smtClean="0">
                <a:solidFill>
                  <a:srgbClr val="000000"/>
                </a:solidFill>
                <a:latin typeface="Cambria" panose="02040503050406030204" pitchFamily="18" charset="0"/>
              </a:rPr>
              <a:t>a = p (1 + r) </a:t>
            </a:r>
            <a:r>
              <a:rPr lang="en-US" sz="2100" i="1" baseline="30000" dirty="0" smtClean="0">
                <a:solidFill>
                  <a:srgbClr val="000000"/>
                </a:solidFill>
                <a:latin typeface="Cambria" panose="02040503050406030204" pitchFamily="18" charset="0"/>
              </a:rPr>
              <a:t>n</a:t>
            </a:r>
            <a:br>
              <a:rPr lang="en-US" sz="2100" i="1" baseline="30000" dirty="0" smtClean="0">
                <a:solidFill>
                  <a:srgbClr val="000000"/>
                </a:solidFill>
                <a:latin typeface="Cambria" panose="02040503050406030204" pitchFamily="18" charset="0"/>
              </a:rPr>
            </a:br>
            <a:r>
              <a:rPr lang="en-US" sz="2100" i="1" dirty="0" smtClean="0">
                <a:solidFill>
                  <a:srgbClr val="000000"/>
                </a:solidFill>
                <a:latin typeface="Cambria" panose="02040503050406030204" pitchFamily="18" charset="0"/>
              </a:rPr>
              <a:t>where</a:t>
            </a:r>
            <a:br>
              <a:rPr lang="en-US" sz="2100" i="1" dirty="0" smtClean="0">
                <a:solidFill>
                  <a:srgbClr val="000000"/>
                </a:solidFill>
                <a:latin typeface="Cambria" panose="02040503050406030204" pitchFamily="18" charset="0"/>
              </a:rPr>
            </a:br>
            <a:r>
              <a:rPr lang="en-US" sz="2100" i="1" dirty="0" smtClean="0">
                <a:solidFill>
                  <a:srgbClr val="000000"/>
                </a:solidFill>
                <a:latin typeface="Cambria" panose="02040503050406030204" pitchFamily="18" charset="0"/>
              </a:rPr>
              <a:t>	p is the original amount invested (i.e., the principal),</a:t>
            </a:r>
            <a:br>
              <a:rPr lang="en-US" sz="2100" i="1" dirty="0" smtClean="0">
                <a:solidFill>
                  <a:srgbClr val="000000"/>
                </a:solidFill>
                <a:latin typeface="Cambria" panose="02040503050406030204" pitchFamily="18" charset="0"/>
              </a:rPr>
            </a:br>
            <a:r>
              <a:rPr lang="en-US" sz="2100" i="1" dirty="0" smtClean="0">
                <a:solidFill>
                  <a:srgbClr val="000000"/>
                </a:solidFill>
                <a:latin typeface="Cambria" panose="02040503050406030204" pitchFamily="18" charset="0"/>
              </a:rPr>
              <a:t>	r is the annual interest rate,</a:t>
            </a:r>
            <a:br>
              <a:rPr lang="en-US" sz="2100" i="1" dirty="0" smtClean="0">
                <a:solidFill>
                  <a:srgbClr val="000000"/>
                </a:solidFill>
                <a:latin typeface="Cambria" panose="02040503050406030204" pitchFamily="18" charset="0"/>
              </a:rPr>
            </a:br>
            <a:r>
              <a:rPr lang="en-US" sz="2100" i="1" dirty="0" smtClean="0">
                <a:solidFill>
                  <a:srgbClr val="000000"/>
                </a:solidFill>
                <a:latin typeface="Cambria" panose="02040503050406030204" pitchFamily="18" charset="0"/>
              </a:rPr>
              <a:t>	n is the number of years and</a:t>
            </a:r>
            <a:br>
              <a:rPr lang="en-US" sz="2100" i="1" dirty="0" smtClean="0">
                <a:solidFill>
                  <a:srgbClr val="000000"/>
                </a:solidFill>
                <a:latin typeface="Cambria" panose="02040503050406030204" pitchFamily="18" charset="0"/>
              </a:rPr>
            </a:br>
            <a:r>
              <a:rPr lang="en-US" sz="2100" i="1" dirty="0" smtClean="0">
                <a:solidFill>
                  <a:srgbClr val="000000"/>
                </a:solidFill>
                <a:latin typeface="Cambria" panose="02040503050406030204" pitchFamily="18" charset="0"/>
              </a:rPr>
              <a:t>	a is the amount on deposit at the end of the nth year.</a:t>
            </a:r>
          </a:p>
          <a:p>
            <a:pPr lvl="1" eaLnBrk="1" hangingPunct="1">
              <a:lnSpc>
                <a:spcPct val="90000"/>
              </a:lnSpc>
              <a:defRPr/>
            </a:pPr>
            <a:r>
              <a:rPr lang="en-US" sz="2100" dirty="0" smtClean="0">
                <a:solidFill>
                  <a:srgbClr val="000000"/>
                </a:solidFill>
                <a:latin typeface="Cambria" panose="02040503050406030204" pitchFamily="18" charset="0"/>
              </a:rPr>
              <a:t>This problem involves a loop that performs the indicated calculation for each of the 10 years the money remains on deposit (Fig. 5.6). </a:t>
            </a:r>
            <a:endParaRPr lang="en-US" sz="2100" dirty="0" smtClean="0"/>
          </a:p>
        </p:txBody>
      </p:sp>
      <p:sp>
        <p:nvSpPr>
          <p:cNvPr id="46084"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25"/>
          <p:cNvPicPr>
            <a:picLocks noGrp="1" noChangeAspect="1"/>
          </p:cNvPicPr>
          <p:nvPr isPhoto="1"/>
        </p:nvPicPr>
        <p:blipFill>
          <a:blip r:embed="rId3" cstate="print">
            <a:lum/>
            <a:extLst>
              <a:ext uri="{28A0092B-C50C-407E-A947-70E740481C1C}">
                <a14:useLocalDpi xmlns:a14="http://schemas.microsoft.com/office/drawing/2010/main" val="0"/>
              </a:ext>
            </a:extLst>
          </a:blip>
          <a:stretch>
            <a:fillRect/>
          </a:stretch>
        </p:blipFill>
        <p:spPr>
          <a:xfrm>
            <a:off x="1" y="551517"/>
            <a:ext cx="9144000" cy="5754965"/>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24606268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dirty="0" smtClean="0"/>
              <a:t>©1992-2017 by Pearson Education, Inc. All Rights Reserved.</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0466"/>
            <a:ext cx="9144000" cy="6639866"/>
          </a:xfrm>
          <a:prstGeom prst="rect">
            <a:avLst/>
          </a:prstGeom>
        </p:spPr>
      </p:pic>
    </p:spTree>
    <p:extLst>
      <p:ext uri="{BB962C8B-B14F-4D97-AF65-F5344CB8AC3E}">
        <p14:creationId xmlns:p14="http://schemas.microsoft.com/office/powerpoint/2010/main" val="9876764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Calibri" panose="020F0502020204030204" pitchFamily="34" charset="0"/>
              </a:rPr>
              <a:t>5.6  </a:t>
            </a:r>
            <a:r>
              <a:rPr lang="en-US" dirty="0">
                <a:solidFill>
                  <a:srgbClr val="3380E6"/>
                </a:solidFill>
                <a:latin typeface="Calibri" panose="020F0502020204030204" pitchFamily="34" charset="0"/>
              </a:rPr>
              <a:t>Application: Compound-Interest Calculations (cont.)</a:t>
            </a:r>
            <a:endParaRPr lang="en-US" dirty="0" smtClean="0">
              <a:solidFill>
                <a:srgbClr val="3380E6"/>
              </a:solidFill>
              <a:latin typeface="Calibri" panose="020F0502020204030204" pitchFamily="34" charset="0"/>
            </a:endParaRPr>
          </a:p>
        </p:txBody>
      </p:sp>
      <p:sp>
        <p:nvSpPr>
          <p:cNvPr id="46083" name="Text Placeholder 2"/>
          <p:cNvSpPr>
            <a:spLocks noGrp="1"/>
          </p:cNvSpPr>
          <p:nvPr>
            <p:ph type="body" idx="1"/>
          </p:nvPr>
        </p:nvSpPr>
        <p:spPr/>
        <p:txBody>
          <a:bodyPr/>
          <a:lstStyle/>
          <a:p>
            <a:pPr marL="109537" indent="0" eaLnBrk="1" hangingPunct="1">
              <a:lnSpc>
                <a:spcPct val="80000"/>
              </a:lnSpc>
              <a:buFont typeface="Wingdings 3" panose="05040102010807070707" pitchFamily="18" charset="2"/>
              <a:buNone/>
              <a:defRPr/>
            </a:pPr>
            <a:r>
              <a:rPr lang="en-US" sz="2500" b="1" i="1" dirty="0" smtClean="0">
                <a:solidFill>
                  <a:srgbClr val="000000"/>
                </a:solidFill>
                <a:latin typeface="Cambria" panose="02040503050406030204" pitchFamily="18" charset="0"/>
              </a:rPr>
              <a:t>Using Stream Manipulators to Format Numeric Output</a:t>
            </a:r>
          </a:p>
          <a:p>
            <a:pPr eaLnBrk="1" hangingPunct="1">
              <a:lnSpc>
                <a:spcPct val="80000"/>
              </a:lnSpc>
              <a:defRPr/>
            </a:pPr>
            <a:r>
              <a:rPr lang="en-US" sz="2400" dirty="0" smtClean="0">
                <a:solidFill>
                  <a:srgbClr val="000000"/>
                </a:solidFill>
                <a:latin typeface="Cambria" panose="02040503050406030204" pitchFamily="18" charset="0"/>
              </a:rPr>
              <a:t>Parameterized stream manipulators </a:t>
            </a:r>
            <a:r>
              <a:rPr lang="en-US" sz="2400" dirty="0" smtClean="0">
                <a:solidFill>
                  <a:srgbClr val="000000"/>
                </a:solidFill>
                <a:latin typeface="Lucida Console" pitchFamily="49" charset="0"/>
              </a:rPr>
              <a:t>setprecision</a:t>
            </a:r>
            <a:r>
              <a:rPr lang="en-US" sz="2400" dirty="0" smtClean="0">
                <a:solidFill>
                  <a:srgbClr val="000000"/>
                </a:solidFill>
                <a:latin typeface="Cambria" panose="02040503050406030204" pitchFamily="18" charset="0"/>
              </a:rPr>
              <a:t> and </a:t>
            </a:r>
            <a:r>
              <a:rPr lang="en-US" sz="2400" dirty="0" smtClean="0">
                <a:solidFill>
                  <a:srgbClr val="0000FF"/>
                </a:solidFill>
                <a:latin typeface="Consolas" panose="020B0609020204030204" pitchFamily="49" charset="0"/>
              </a:rPr>
              <a:t>setw</a:t>
            </a:r>
            <a:r>
              <a:rPr lang="en-US" sz="2400" dirty="0" smtClean="0">
                <a:solidFill>
                  <a:srgbClr val="000000"/>
                </a:solidFill>
                <a:latin typeface="Cambria" panose="02040503050406030204" pitchFamily="18" charset="0"/>
              </a:rPr>
              <a:t> and the nonparameterized stream manipulator </a:t>
            </a:r>
            <a:r>
              <a:rPr lang="en-US" sz="2400" dirty="0" smtClean="0">
                <a:solidFill>
                  <a:srgbClr val="000000"/>
                </a:solidFill>
                <a:latin typeface="Lucida Console" pitchFamily="49" charset="0"/>
              </a:rPr>
              <a:t>fixed</a:t>
            </a:r>
            <a:r>
              <a:rPr lang="en-US" sz="2400" dirty="0" smtClean="0">
                <a:solidFill>
                  <a:srgbClr val="000000"/>
                </a:solidFill>
                <a:latin typeface="Cambria" panose="02040503050406030204" pitchFamily="18" charset="0"/>
              </a:rPr>
              <a:t>.</a:t>
            </a:r>
          </a:p>
          <a:p>
            <a:pPr eaLnBrk="1" hangingPunct="1">
              <a:lnSpc>
                <a:spcPct val="80000"/>
              </a:lnSpc>
              <a:defRPr/>
            </a:pPr>
            <a:r>
              <a:rPr lang="en-US" sz="2400" dirty="0" smtClean="0">
                <a:solidFill>
                  <a:srgbClr val="000000"/>
                </a:solidFill>
                <a:latin typeface="Cambria" panose="02040503050406030204" pitchFamily="18" charset="0"/>
              </a:rPr>
              <a:t>The stream manipulator </a:t>
            </a:r>
            <a:r>
              <a:rPr lang="en-US" sz="2400" dirty="0" smtClean="0">
                <a:solidFill>
                  <a:srgbClr val="000000"/>
                </a:solidFill>
                <a:latin typeface="Lucida Console" pitchFamily="49" charset="0"/>
              </a:rPr>
              <a:t>setw(4)</a:t>
            </a:r>
            <a:r>
              <a:rPr lang="en-US" sz="2400" dirty="0" smtClean="0">
                <a:solidFill>
                  <a:srgbClr val="000000"/>
                </a:solidFill>
                <a:latin typeface="Cambria" panose="02040503050406030204" pitchFamily="18" charset="0"/>
              </a:rPr>
              <a:t> specifies that the next value output should appear in a </a:t>
            </a:r>
            <a:r>
              <a:rPr lang="en-US" sz="2400" dirty="0" smtClean="0">
                <a:solidFill>
                  <a:srgbClr val="0000FF"/>
                </a:solidFill>
                <a:latin typeface="Cambria" panose="02040503050406030204" pitchFamily="18" charset="0"/>
              </a:rPr>
              <a:t>field width</a:t>
            </a:r>
            <a:r>
              <a:rPr lang="en-US" sz="2400" dirty="0" smtClean="0">
                <a:solidFill>
                  <a:srgbClr val="000000"/>
                </a:solidFill>
                <a:latin typeface="Cambria" panose="02040503050406030204" pitchFamily="18" charset="0"/>
              </a:rPr>
              <a:t> of 4—i.e., </a:t>
            </a:r>
            <a:r>
              <a:rPr lang="en-US" sz="2400" dirty="0" smtClean="0">
                <a:solidFill>
                  <a:srgbClr val="000000"/>
                </a:solidFill>
                <a:latin typeface="Lucida Console" pitchFamily="49" charset="0"/>
              </a:rPr>
              <a:t>cout</a:t>
            </a:r>
            <a:r>
              <a:rPr lang="en-US" sz="2400" dirty="0" smtClean="0">
                <a:solidFill>
                  <a:srgbClr val="000000"/>
                </a:solidFill>
                <a:latin typeface="Cambria" panose="02040503050406030204" pitchFamily="18" charset="0"/>
              </a:rPr>
              <a:t> prints the value with at least 4 character positions.</a:t>
            </a:r>
          </a:p>
          <a:p>
            <a:pPr lvl="1" eaLnBrk="1" hangingPunct="1">
              <a:lnSpc>
                <a:spcPct val="80000"/>
              </a:lnSpc>
              <a:defRPr/>
            </a:pPr>
            <a:r>
              <a:rPr lang="en-US" sz="2000" dirty="0" smtClean="0">
                <a:solidFill>
                  <a:srgbClr val="000000"/>
                </a:solidFill>
                <a:latin typeface="Cambria" panose="02040503050406030204" pitchFamily="18" charset="0"/>
              </a:rPr>
              <a:t>If less than 4 character positions wide, the value is </a:t>
            </a:r>
            <a:r>
              <a:rPr lang="en-US" sz="2000" dirty="0" smtClean="0">
                <a:solidFill>
                  <a:srgbClr val="0000FF"/>
                </a:solidFill>
                <a:latin typeface="Cambria" panose="02040503050406030204" pitchFamily="18" charset="0"/>
              </a:rPr>
              <a:t>right justified</a:t>
            </a:r>
            <a:r>
              <a:rPr lang="en-US" sz="2000" dirty="0" smtClean="0">
                <a:solidFill>
                  <a:srgbClr val="000000"/>
                </a:solidFill>
                <a:latin typeface="Cambria" panose="02040503050406030204" pitchFamily="18" charset="0"/>
              </a:rPr>
              <a:t> in the field by default.</a:t>
            </a:r>
          </a:p>
          <a:p>
            <a:pPr lvl="1" eaLnBrk="1" hangingPunct="1">
              <a:lnSpc>
                <a:spcPct val="80000"/>
              </a:lnSpc>
              <a:defRPr/>
            </a:pPr>
            <a:r>
              <a:rPr lang="en-US" sz="2000" dirty="0" smtClean="0">
                <a:solidFill>
                  <a:srgbClr val="000000"/>
                </a:solidFill>
                <a:latin typeface="Cambria" panose="02040503050406030204" pitchFamily="18" charset="0"/>
              </a:rPr>
              <a:t>If more than 4 character positions wide, the field width is extended </a:t>
            </a:r>
            <a:r>
              <a:rPr lang="en-US" sz="2000" i="1" dirty="0" smtClean="0">
                <a:solidFill>
                  <a:srgbClr val="000000"/>
                </a:solidFill>
                <a:latin typeface="Cambria" panose="02040503050406030204" pitchFamily="18" charset="0"/>
              </a:rPr>
              <a:t>rightward</a:t>
            </a:r>
            <a:r>
              <a:rPr lang="en-US" sz="2000" dirty="0" smtClean="0">
                <a:solidFill>
                  <a:srgbClr val="000000"/>
                </a:solidFill>
                <a:latin typeface="Cambria" panose="02040503050406030204" pitchFamily="18" charset="0"/>
              </a:rPr>
              <a:t> to accommodate the entire value.</a:t>
            </a:r>
          </a:p>
          <a:p>
            <a:pPr eaLnBrk="1" hangingPunct="1">
              <a:lnSpc>
                <a:spcPct val="80000"/>
              </a:lnSpc>
              <a:defRPr/>
            </a:pPr>
            <a:r>
              <a:rPr lang="en-US" sz="2400" dirty="0" smtClean="0">
                <a:solidFill>
                  <a:srgbClr val="000000"/>
                </a:solidFill>
                <a:latin typeface="Cambria" panose="02040503050406030204" pitchFamily="18" charset="0"/>
              </a:rPr>
              <a:t>To indicate that values should be output </a:t>
            </a:r>
            <a:r>
              <a:rPr lang="en-US" sz="2400" dirty="0" smtClean="0">
                <a:solidFill>
                  <a:srgbClr val="0000FF"/>
                </a:solidFill>
                <a:latin typeface="Cambria" panose="02040503050406030204" pitchFamily="18" charset="0"/>
              </a:rPr>
              <a:t>left justified</a:t>
            </a:r>
            <a:r>
              <a:rPr lang="en-US" sz="2400" dirty="0" smtClean="0">
                <a:solidFill>
                  <a:srgbClr val="000000"/>
                </a:solidFill>
                <a:latin typeface="Cambria" panose="02040503050406030204" pitchFamily="18" charset="0"/>
              </a:rPr>
              <a:t>, simply output nonparameterized stream manipulator </a:t>
            </a:r>
            <a:r>
              <a:rPr lang="en-US" sz="2400" dirty="0" smtClean="0">
                <a:solidFill>
                  <a:srgbClr val="0000FF"/>
                </a:solidFill>
                <a:latin typeface="Consolas" panose="020B0609020204030204" pitchFamily="49" charset="0"/>
              </a:rPr>
              <a:t>left</a:t>
            </a:r>
            <a:r>
              <a:rPr lang="en-US" sz="2400" dirty="0" smtClean="0">
                <a:solidFill>
                  <a:srgbClr val="000000"/>
                </a:solidFill>
                <a:latin typeface="Cambria" panose="02040503050406030204" pitchFamily="18" charset="0"/>
              </a:rPr>
              <a:t> .</a:t>
            </a:r>
          </a:p>
          <a:p>
            <a:pPr eaLnBrk="1" hangingPunct="1">
              <a:lnSpc>
                <a:spcPct val="80000"/>
              </a:lnSpc>
              <a:defRPr/>
            </a:pPr>
            <a:r>
              <a:rPr lang="en-US" sz="2400" dirty="0" smtClean="0">
                <a:solidFill>
                  <a:srgbClr val="000000"/>
                </a:solidFill>
                <a:latin typeface="Cambria" panose="02040503050406030204" pitchFamily="18" charset="0"/>
              </a:rPr>
              <a:t>Right justification can be restored by outputting nonparameterized stream manipulator </a:t>
            </a:r>
            <a:r>
              <a:rPr lang="en-US" sz="2400" dirty="0" smtClean="0">
                <a:solidFill>
                  <a:srgbClr val="0000FF"/>
                </a:solidFill>
                <a:latin typeface="Consolas" panose="020B0609020204030204" pitchFamily="49" charset="0"/>
              </a:rPr>
              <a:t>right</a:t>
            </a:r>
            <a:r>
              <a:rPr lang="en-US" sz="2400" dirty="0" smtClean="0">
                <a:solidFill>
                  <a:srgbClr val="000000"/>
                </a:solidFill>
                <a:latin typeface="Cambria" panose="02040503050406030204" pitchFamily="18" charset="0"/>
              </a:rPr>
              <a:t>.</a:t>
            </a:r>
          </a:p>
        </p:txBody>
      </p:sp>
      <p:sp>
        <p:nvSpPr>
          <p:cNvPr id="52228"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04"/>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0" y="1168004"/>
            <a:ext cx="9144000" cy="4520803"/>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14080957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Calibri" panose="020F0502020204030204" pitchFamily="34" charset="0"/>
              </a:rPr>
              <a:t>5.6  </a:t>
            </a:r>
            <a:r>
              <a:rPr lang="en-US" dirty="0">
                <a:solidFill>
                  <a:srgbClr val="3380E6"/>
                </a:solidFill>
                <a:latin typeface="Calibri" panose="020F0502020204030204" pitchFamily="34" charset="0"/>
              </a:rPr>
              <a:t>Application: Compound-Interest Calculations (cont.)</a:t>
            </a:r>
            <a:endParaRPr lang="en-US" dirty="0" smtClean="0">
              <a:solidFill>
                <a:srgbClr val="3380E6"/>
              </a:solidFill>
              <a:latin typeface="Calibri" panose="020F0502020204030204" pitchFamily="34" charset="0"/>
            </a:endParaRPr>
          </a:p>
        </p:txBody>
      </p:sp>
      <p:sp>
        <p:nvSpPr>
          <p:cNvPr id="49155"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Stream manipulator </a:t>
            </a:r>
            <a:r>
              <a:rPr lang="en-US" altLang="en-US" dirty="0" smtClean="0">
                <a:solidFill>
                  <a:srgbClr val="000000"/>
                </a:solidFill>
                <a:latin typeface="Lucida Console" panose="020B0609040504020204" pitchFamily="49" charset="0"/>
              </a:rPr>
              <a:t>fixed</a:t>
            </a:r>
            <a:r>
              <a:rPr lang="en-US" altLang="en-US" dirty="0" smtClean="0">
                <a:solidFill>
                  <a:srgbClr val="000000"/>
                </a:solidFill>
                <a:latin typeface="Cambria" panose="02040503050406030204" pitchFamily="18" charset="0"/>
              </a:rPr>
              <a:t> indicates that floating-point values should be output as fixed-point values with decimal points.</a:t>
            </a:r>
          </a:p>
          <a:p>
            <a:pPr eaLnBrk="1" hangingPunct="1"/>
            <a:r>
              <a:rPr lang="en-US" altLang="en-US" dirty="0" smtClean="0">
                <a:solidFill>
                  <a:srgbClr val="000000"/>
                </a:solidFill>
                <a:latin typeface="Cambria" panose="02040503050406030204" pitchFamily="18" charset="0"/>
              </a:rPr>
              <a:t>Stream manipulator </a:t>
            </a:r>
            <a:r>
              <a:rPr lang="en-US" altLang="en-US" dirty="0" err="1" smtClean="0">
                <a:solidFill>
                  <a:srgbClr val="000000"/>
                </a:solidFill>
                <a:latin typeface="Lucida Console" panose="020B0609040504020204" pitchFamily="49" charset="0"/>
              </a:rPr>
              <a:t>setprecision</a:t>
            </a:r>
            <a:r>
              <a:rPr lang="en-US" altLang="en-US" dirty="0" smtClean="0">
                <a:solidFill>
                  <a:srgbClr val="000000"/>
                </a:solidFill>
                <a:latin typeface="Cambria" panose="02040503050406030204" pitchFamily="18" charset="0"/>
              </a:rPr>
              <a:t> specifies the number of digits to the right of the decimal point.</a:t>
            </a:r>
          </a:p>
          <a:p>
            <a:pPr eaLnBrk="1" hangingPunct="1"/>
            <a:r>
              <a:rPr lang="en-US" altLang="en-US" dirty="0" smtClean="0">
                <a:solidFill>
                  <a:srgbClr val="000000"/>
                </a:solidFill>
                <a:latin typeface="Cambria" panose="02040503050406030204" pitchFamily="18" charset="0"/>
              </a:rPr>
              <a:t>Stream manipulators </a:t>
            </a:r>
            <a:r>
              <a:rPr lang="en-US" altLang="en-US" dirty="0" smtClean="0">
                <a:solidFill>
                  <a:srgbClr val="000000"/>
                </a:solidFill>
                <a:latin typeface="Lucida Console" panose="020B0609040504020204" pitchFamily="49" charset="0"/>
              </a:rPr>
              <a:t>fixed</a:t>
            </a:r>
            <a:r>
              <a:rPr lang="en-US" altLang="en-US" dirty="0" smtClean="0">
                <a:solidFill>
                  <a:srgbClr val="000000"/>
                </a:solidFill>
                <a:latin typeface="Cambria" panose="02040503050406030204" pitchFamily="18" charset="0"/>
              </a:rPr>
              <a:t> and </a:t>
            </a:r>
            <a:r>
              <a:rPr lang="en-US" altLang="en-US" dirty="0" err="1" smtClean="0">
                <a:solidFill>
                  <a:srgbClr val="000000"/>
                </a:solidFill>
                <a:latin typeface="Lucida Console" panose="020B0609040504020204" pitchFamily="49" charset="0"/>
              </a:rPr>
              <a:t>setprecision</a:t>
            </a:r>
            <a:r>
              <a:rPr lang="en-US" altLang="en-US" dirty="0" smtClean="0">
                <a:solidFill>
                  <a:srgbClr val="000000"/>
                </a:solidFill>
                <a:latin typeface="Cambria" panose="02040503050406030204" pitchFamily="18" charset="0"/>
              </a:rPr>
              <a:t> remain in effect until they’re changed—such settings are called </a:t>
            </a:r>
            <a:r>
              <a:rPr lang="en-US" altLang="en-US" dirty="0" smtClean="0">
                <a:solidFill>
                  <a:srgbClr val="0000FF"/>
                </a:solidFill>
                <a:latin typeface="Cambria" panose="02040503050406030204" pitchFamily="18" charset="0"/>
              </a:rPr>
              <a:t>sticky settings</a:t>
            </a:r>
            <a:r>
              <a:rPr lang="en-US" altLang="en-US" dirty="0" smtClean="0">
                <a:solidFill>
                  <a:srgbClr val="000000"/>
                </a:solidFill>
                <a:latin typeface="Cambria" panose="02040503050406030204" pitchFamily="18" charset="0"/>
              </a:rPr>
              <a:t>.</a:t>
            </a:r>
          </a:p>
          <a:p>
            <a:pPr eaLnBrk="1" hangingPunct="1"/>
            <a:r>
              <a:rPr lang="en-US" altLang="en-US" dirty="0" smtClean="0">
                <a:solidFill>
                  <a:srgbClr val="000000"/>
                </a:solidFill>
                <a:latin typeface="Cambria" panose="02040503050406030204" pitchFamily="18" charset="0"/>
              </a:rPr>
              <a:t>The field width specified with </a:t>
            </a:r>
            <a:r>
              <a:rPr lang="en-US" altLang="en-US" dirty="0" err="1" smtClean="0">
                <a:solidFill>
                  <a:srgbClr val="000000"/>
                </a:solidFill>
                <a:latin typeface="Lucida Console" panose="020B0609040504020204" pitchFamily="49" charset="0"/>
              </a:rPr>
              <a:t>setw</a:t>
            </a:r>
            <a:r>
              <a:rPr lang="en-US" altLang="en-US" dirty="0" smtClean="0">
                <a:solidFill>
                  <a:srgbClr val="000000"/>
                </a:solidFill>
                <a:latin typeface="Cambria" panose="02040503050406030204" pitchFamily="18" charset="0"/>
              </a:rPr>
              <a:t> applies only to the next value output.</a:t>
            </a:r>
          </a:p>
        </p:txBody>
      </p:sp>
      <p:sp>
        <p:nvSpPr>
          <p:cNvPr id="53252"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Calibri" panose="020F0502020204030204" pitchFamily="34" charset="0"/>
              </a:rPr>
              <a:t>5.6  </a:t>
            </a:r>
            <a:r>
              <a:rPr lang="en-US" dirty="0">
                <a:solidFill>
                  <a:srgbClr val="3380E6"/>
                </a:solidFill>
                <a:latin typeface="Calibri" panose="020F0502020204030204" pitchFamily="34" charset="0"/>
              </a:rPr>
              <a:t>Application: Compound-Interest </a:t>
            </a:r>
            <a:r>
              <a:rPr lang="en-US" dirty="0" smtClean="0">
                <a:solidFill>
                  <a:srgbClr val="3380E6"/>
                </a:solidFill>
                <a:latin typeface="Calibri" panose="020F0502020204030204" pitchFamily="34" charset="0"/>
              </a:rPr>
              <a:t>Calculations (</a:t>
            </a:r>
            <a:r>
              <a:rPr lang="en-US" dirty="0">
                <a:solidFill>
                  <a:srgbClr val="3380E6"/>
                </a:solidFill>
                <a:latin typeface="Calibri" panose="020F0502020204030204" pitchFamily="34" charset="0"/>
              </a:rPr>
              <a:t>cont</a:t>
            </a:r>
            <a:r>
              <a:rPr lang="en-US" dirty="0" smtClean="0">
                <a:solidFill>
                  <a:srgbClr val="3380E6"/>
                </a:solidFill>
                <a:latin typeface="Calibri" panose="020F0502020204030204" pitchFamily="34" charset="0"/>
              </a:rPr>
              <a:t>.)</a:t>
            </a:r>
          </a:p>
        </p:txBody>
      </p:sp>
      <p:sp>
        <p:nvSpPr>
          <p:cNvPr id="46083"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C++ does </a:t>
            </a:r>
            <a:r>
              <a:rPr lang="en-US" altLang="en-US" i="1" dirty="0" smtClean="0">
                <a:solidFill>
                  <a:srgbClr val="000000"/>
                </a:solidFill>
                <a:latin typeface="Cambria" panose="02040503050406030204" pitchFamily="18" charset="0"/>
              </a:rPr>
              <a:t>not</a:t>
            </a:r>
            <a:r>
              <a:rPr lang="en-US" altLang="en-US" dirty="0" smtClean="0">
                <a:solidFill>
                  <a:srgbClr val="000000"/>
                </a:solidFill>
                <a:latin typeface="Cambria" panose="02040503050406030204" pitchFamily="18" charset="0"/>
              </a:rPr>
              <a:t> include an exponentiation operator, so we use the </a:t>
            </a:r>
            <a:r>
              <a:rPr lang="en-US" altLang="en-US" dirty="0" smtClean="0">
                <a:solidFill>
                  <a:srgbClr val="0000FF"/>
                </a:solidFill>
                <a:latin typeface="Cambria" panose="02040503050406030204" pitchFamily="18" charset="0"/>
              </a:rPr>
              <a:t>standard library function</a:t>
            </a:r>
            <a:r>
              <a:rPr lang="en-US" altLang="en-US" dirty="0" smtClean="0">
                <a:solidFill>
                  <a:srgbClr val="000000"/>
                </a:solidFill>
                <a:latin typeface="Cambria" panose="02040503050406030204" pitchFamily="18" charset="0"/>
              </a:rPr>
              <a:t> </a:t>
            </a:r>
            <a:r>
              <a:rPr lang="en-US" altLang="en-US" dirty="0" smtClean="0">
                <a:solidFill>
                  <a:srgbClr val="0000FF"/>
                </a:solidFill>
                <a:latin typeface="Consolas" panose="020B0609020204030204" pitchFamily="49" charset="0"/>
              </a:rPr>
              <a:t>pow</a:t>
            </a:r>
            <a:r>
              <a:rPr lang="en-US" altLang="en-US" dirty="0" smtClean="0">
                <a:solidFill>
                  <a:srgbClr val="000000"/>
                </a:solidFill>
                <a:latin typeface="Cambria" panose="02040503050406030204" pitchFamily="18" charset="0"/>
              </a:rPr>
              <a:t>.</a:t>
            </a:r>
          </a:p>
          <a:p>
            <a:pPr lvl="1" eaLnBrk="1" hangingPunct="1"/>
            <a:r>
              <a:rPr lang="en-US" altLang="en-US" dirty="0" smtClean="0">
                <a:solidFill>
                  <a:srgbClr val="000000"/>
                </a:solidFill>
                <a:latin typeface="Lucida Console" panose="020B0609040504020204" pitchFamily="49" charset="0"/>
              </a:rPr>
              <a:t>pow(x,</a:t>
            </a:r>
            <a:r>
              <a:rPr lang="en-US" altLang="en-US" dirty="0" smtClean="0">
                <a:solidFill>
                  <a:srgbClr val="000000"/>
                </a:solidFill>
                <a:latin typeface="Cambria" panose="02040503050406030204" pitchFamily="18" charset="0"/>
              </a:rPr>
              <a:t> </a:t>
            </a:r>
            <a:r>
              <a:rPr lang="en-US" altLang="en-US" dirty="0" smtClean="0">
                <a:solidFill>
                  <a:srgbClr val="000000"/>
                </a:solidFill>
                <a:latin typeface="Lucida Console" panose="020B0609040504020204" pitchFamily="49" charset="0"/>
              </a:rPr>
              <a:t>y)</a:t>
            </a:r>
            <a:r>
              <a:rPr lang="en-US" altLang="en-US" dirty="0" smtClean="0">
                <a:solidFill>
                  <a:srgbClr val="000000"/>
                </a:solidFill>
                <a:latin typeface="Cambria" panose="02040503050406030204" pitchFamily="18" charset="0"/>
              </a:rPr>
              <a:t> calculates the value of </a:t>
            </a:r>
            <a:r>
              <a:rPr lang="en-US" altLang="en-US" dirty="0" smtClean="0">
                <a:solidFill>
                  <a:srgbClr val="000000"/>
                </a:solidFill>
                <a:latin typeface="Lucida Console" panose="020B0609040504020204" pitchFamily="49" charset="0"/>
              </a:rPr>
              <a:t>x</a:t>
            </a:r>
            <a:r>
              <a:rPr lang="en-US" altLang="en-US" dirty="0" smtClean="0">
                <a:solidFill>
                  <a:srgbClr val="000000"/>
                </a:solidFill>
                <a:latin typeface="Cambria" panose="02040503050406030204" pitchFamily="18" charset="0"/>
              </a:rPr>
              <a:t> raised to the </a:t>
            </a:r>
            <a:r>
              <a:rPr lang="en-US" altLang="en-US" dirty="0" err="1" smtClean="0">
                <a:solidFill>
                  <a:srgbClr val="000000"/>
                </a:solidFill>
                <a:latin typeface="Lucida Console" panose="020B0609040504020204" pitchFamily="49" charset="0"/>
              </a:rPr>
              <a:t>y</a:t>
            </a:r>
            <a:r>
              <a:rPr lang="en-US" altLang="en-US" baseline="30000" dirty="0" err="1" smtClean="0">
                <a:solidFill>
                  <a:srgbClr val="000000"/>
                </a:solidFill>
                <a:latin typeface="Cambria" panose="02040503050406030204" pitchFamily="18" charset="0"/>
              </a:rPr>
              <a:t>th</a:t>
            </a:r>
            <a:r>
              <a:rPr lang="en-US" altLang="en-US" dirty="0" smtClean="0">
                <a:solidFill>
                  <a:srgbClr val="000000"/>
                </a:solidFill>
                <a:latin typeface="Cambria" panose="02040503050406030204" pitchFamily="18" charset="0"/>
              </a:rPr>
              <a:t> power.</a:t>
            </a:r>
          </a:p>
          <a:p>
            <a:pPr lvl="1" eaLnBrk="1" hangingPunct="1"/>
            <a:r>
              <a:rPr lang="en-US" altLang="en-US" dirty="0" smtClean="0">
                <a:solidFill>
                  <a:srgbClr val="000000"/>
                </a:solidFill>
                <a:latin typeface="Cambria" panose="02040503050406030204" pitchFamily="18" charset="0"/>
              </a:rPr>
              <a:t>Takes two arguments of type </a:t>
            </a:r>
            <a:r>
              <a:rPr lang="en-US" altLang="en-US" dirty="0" smtClean="0">
                <a:solidFill>
                  <a:srgbClr val="000000"/>
                </a:solidFill>
                <a:latin typeface="Lucida Console" panose="020B0609040504020204" pitchFamily="49" charset="0"/>
              </a:rPr>
              <a:t>double</a:t>
            </a:r>
            <a:r>
              <a:rPr lang="en-US" altLang="en-US" dirty="0" smtClean="0">
                <a:solidFill>
                  <a:srgbClr val="000000"/>
                </a:solidFill>
                <a:latin typeface="Cambria" panose="02040503050406030204" pitchFamily="18" charset="0"/>
              </a:rPr>
              <a:t> and returns a </a:t>
            </a:r>
            <a:r>
              <a:rPr lang="en-US" altLang="en-US" dirty="0" smtClean="0">
                <a:solidFill>
                  <a:srgbClr val="000000"/>
                </a:solidFill>
                <a:latin typeface="Lucida Console" panose="020B0609040504020204" pitchFamily="49" charset="0"/>
              </a:rPr>
              <a:t>double</a:t>
            </a:r>
            <a:r>
              <a:rPr lang="en-US" altLang="en-US" dirty="0" smtClean="0">
                <a:solidFill>
                  <a:srgbClr val="000000"/>
                </a:solidFill>
                <a:latin typeface="Cambria" panose="02040503050406030204" pitchFamily="18" charset="0"/>
              </a:rPr>
              <a:t> value.</a:t>
            </a:r>
          </a:p>
          <a:p>
            <a:pPr eaLnBrk="1" hangingPunct="1"/>
            <a:r>
              <a:rPr lang="en-US" altLang="en-US" dirty="0" smtClean="0">
                <a:solidFill>
                  <a:srgbClr val="000000"/>
                </a:solidFill>
                <a:latin typeface="Cambria" panose="02040503050406030204" pitchFamily="18" charset="0"/>
              </a:rPr>
              <a:t>This program will not compile without including header file </a:t>
            </a:r>
            <a:r>
              <a:rPr lang="en-US" altLang="en-US" dirty="0" smtClean="0">
                <a:solidFill>
                  <a:srgbClr val="000000"/>
                </a:solidFill>
                <a:latin typeface="Lucida Console" panose="020B0609040504020204" pitchFamily="49" charset="0"/>
              </a:rPr>
              <a:t>&lt;</a:t>
            </a:r>
            <a:r>
              <a:rPr lang="en-US" altLang="en-US" dirty="0" err="1" smtClean="0">
                <a:solidFill>
                  <a:srgbClr val="000000"/>
                </a:solidFill>
                <a:latin typeface="Lucida Console" panose="020B0609040504020204" pitchFamily="49" charset="0"/>
              </a:rPr>
              <a:t>cmath</a:t>
            </a:r>
            <a:r>
              <a:rPr lang="en-US" altLang="en-US" dirty="0" smtClean="0">
                <a:solidFill>
                  <a:srgbClr val="000000"/>
                </a:solidFill>
                <a:latin typeface="Lucida Console" panose="020B0609040504020204" pitchFamily="49" charset="0"/>
              </a:rPr>
              <a:t>&gt;</a:t>
            </a:r>
            <a:r>
              <a:rPr lang="en-US" altLang="en-US" dirty="0" smtClean="0">
                <a:solidFill>
                  <a:srgbClr val="000000"/>
                </a:solidFill>
                <a:latin typeface="Cambria" panose="02040503050406030204" pitchFamily="18" charset="0"/>
              </a:rPr>
              <a:t>.</a:t>
            </a:r>
          </a:p>
          <a:p>
            <a:pPr lvl="1" eaLnBrk="1" hangingPunct="1"/>
            <a:r>
              <a:rPr lang="en-US" altLang="en-US" dirty="0" smtClean="0">
                <a:solidFill>
                  <a:srgbClr val="000000"/>
                </a:solidFill>
                <a:latin typeface="Cambria" panose="02040503050406030204" pitchFamily="18" charset="0"/>
              </a:rPr>
              <a:t>Includes information that tells the compiler to convert the value of </a:t>
            </a:r>
            <a:r>
              <a:rPr lang="en-US" altLang="en-US" dirty="0" smtClean="0">
                <a:solidFill>
                  <a:srgbClr val="000000"/>
                </a:solidFill>
                <a:latin typeface="Lucida Console" panose="020B0609040504020204" pitchFamily="49" charset="0"/>
              </a:rPr>
              <a:t>year</a:t>
            </a:r>
            <a:r>
              <a:rPr lang="en-US" altLang="en-US" dirty="0" smtClean="0">
                <a:solidFill>
                  <a:srgbClr val="000000"/>
                </a:solidFill>
                <a:latin typeface="Cambria" panose="02040503050406030204" pitchFamily="18" charset="0"/>
              </a:rPr>
              <a:t> to a temporary </a:t>
            </a:r>
            <a:r>
              <a:rPr lang="en-US" altLang="en-US" dirty="0" smtClean="0">
                <a:solidFill>
                  <a:srgbClr val="000000"/>
                </a:solidFill>
                <a:latin typeface="Lucida Console" panose="020B0609040504020204" pitchFamily="49" charset="0"/>
              </a:rPr>
              <a:t>double</a:t>
            </a:r>
            <a:r>
              <a:rPr lang="en-US" altLang="en-US" dirty="0" smtClean="0">
                <a:solidFill>
                  <a:srgbClr val="000000"/>
                </a:solidFill>
                <a:latin typeface="Cambria" panose="02040503050406030204" pitchFamily="18" charset="0"/>
              </a:rPr>
              <a:t> representation before calling the function.</a:t>
            </a:r>
          </a:p>
          <a:p>
            <a:pPr lvl="1" eaLnBrk="1" hangingPunct="1"/>
            <a:r>
              <a:rPr lang="en-US" altLang="en-US" dirty="0" smtClean="0">
                <a:solidFill>
                  <a:srgbClr val="000000"/>
                </a:solidFill>
                <a:latin typeface="Cambria" panose="02040503050406030204" pitchFamily="18" charset="0"/>
              </a:rPr>
              <a:t>Contained in </a:t>
            </a:r>
            <a:r>
              <a:rPr lang="en-US" altLang="en-US" dirty="0" err="1" smtClean="0">
                <a:solidFill>
                  <a:srgbClr val="000000"/>
                </a:solidFill>
                <a:latin typeface="Lucida Console" panose="020B0609040504020204" pitchFamily="49" charset="0"/>
              </a:rPr>
              <a:t>pow</a:t>
            </a:r>
            <a:r>
              <a:rPr lang="en-US" altLang="en-US" dirty="0" err="1" smtClean="0">
                <a:solidFill>
                  <a:srgbClr val="000000"/>
                </a:solidFill>
                <a:latin typeface="Cambria" panose="02040503050406030204" pitchFamily="18" charset="0"/>
              </a:rPr>
              <a:t>’s</a:t>
            </a:r>
            <a:r>
              <a:rPr lang="en-US" altLang="en-US" dirty="0" smtClean="0">
                <a:solidFill>
                  <a:srgbClr val="000000"/>
                </a:solidFill>
                <a:latin typeface="Cambria" panose="02040503050406030204" pitchFamily="18" charset="0"/>
              </a:rPr>
              <a:t> function prototype.</a:t>
            </a:r>
          </a:p>
        </p:txBody>
      </p:sp>
      <p:sp>
        <p:nvSpPr>
          <p:cNvPr id="49156"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27"/>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76413"/>
            <a:ext cx="9144000" cy="3305175"/>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13733006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Calibri" panose="020F0502020204030204" pitchFamily="34" charset="0"/>
              </a:rPr>
              <a:t>5.6  </a:t>
            </a:r>
            <a:r>
              <a:rPr lang="en-US" dirty="0">
                <a:solidFill>
                  <a:srgbClr val="3380E6"/>
                </a:solidFill>
                <a:latin typeface="Calibri" panose="020F0502020204030204" pitchFamily="34" charset="0"/>
              </a:rPr>
              <a:t>Application: Compound-Interest </a:t>
            </a:r>
            <a:r>
              <a:rPr lang="en-US" dirty="0" smtClean="0">
                <a:solidFill>
                  <a:srgbClr val="3380E6"/>
                </a:solidFill>
                <a:latin typeface="Calibri" panose="020F0502020204030204" pitchFamily="34" charset="0"/>
              </a:rPr>
              <a:t>Calculations (</a:t>
            </a:r>
            <a:r>
              <a:rPr lang="en-US" dirty="0">
                <a:solidFill>
                  <a:srgbClr val="3380E6"/>
                </a:solidFill>
                <a:latin typeface="Calibri" panose="020F0502020204030204" pitchFamily="34" charset="0"/>
              </a:rPr>
              <a:t>cont</a:t>
            </a:r>
            <a:r>
              <a:rPr lang="en-US" dirty="0" smtClean="0">
                <a:solidFill>
                  <a:srgbClr val="3380E6"/>
                </a:solidFill>
                <a:latin typeface="Calibri" panose="020F0502020204030204" pitchFamily="34" charset="0"/>
              </a:rPr>
              <a:t>.)</a:t>
            </a:r>
          </a:p>
        </p:txBody>
      </p:sp>
      <p:sp>
        <p:nvSpPr>
          <p:cNvPr id="46083" name="Text Placeholder 2"/>
          <p:cNvSpPr>
            <a:spLocks noGrp="1"/>
          </p:cNvSpPr>
          <p:nvPr>
            <p:ph type="body" idx="1"/>
          </p:nvPr>
        </p:nvSpPr>
        <p:spPr/>
        <p:txBody>
          <a:bodyPr/>
          <a:lstStyle/>
          <a:p>
            <a:r>
              <a:rPr lang="en-US" altLang="en-US" dirty="0">
                <a:solidFill>
                  <a:srgbClr val="000000"/>
                </a:solidFill>
                <a:latin typeface="Cambria" panose="02040503050406030204" pitchFamily="18" charset="0"/>
              </a:rPr>
              <a:t>Variables of type </a:t>
            </a:r>
            <a:r>
              <a:rPr lang="en-US" altLang="en-US" dirty="0">
                <a:solidFill>
                  <a:srgbClr val="000000"/>
                </a:solidFill>
                <a:latin typeface="Consolas" panose="020B0609020204030204" pitchFamily="49" charset="0"/>
              </a:rPr>
              <a:t>float</a:t>
            </a:r>
            <a:r>
              <a:rPr lang="en-US" altLang="en-US" dirty="0">
                <a:solidFill>
                  <a:srgbClr val="000000"/>
                </a:solidFill>
                <a:latin typeface="Cambria" panose="02040503050406030204" pitchFamily="18" charset="0"/>
              </a:rPr>
              <a:t> represent single-precision floating-point numbers and have approximately seven significant digits on most of today’s systems. </a:t>
            </a:r>
            <a:endParaRPr lang="en-US" altLang="en-US" dirty="0" smtClean="0">
              <a:solidFill>
                <a:srgbClr val="000000"/>
              </a:solidFill>
              <a:latin typeface="Cambria" panose="02040503050406030204" pitchFamily="18" charset="0"/>
            </a:endParaRPr>
          </a:p>
          <a:p>
            <a:r>
              <a:rPr lang="en-US" altLang="en-US" dirty="0" smtClean="0">
                <a:solidFill>
                  <a:srgbClr val="000000"/>
                </a:solidFill>
                <a:latin typeface="Cambria" panose="02040503050406030204" pitchFamily="18" charset="0"/>
              </a:rPr>
              <a:t>Variables </a:t>
            </a:r>
            <a:r>
              <a:rPr lang="en-US" altLang="en-US" dirty="0">
                <a:solidFill>
                  <a:srgbClr val="000000"/>
                </a:solidFill>
                <a:latin typeface="Cambria" panose="02040503050406030204" pitchFamily="18" charset="0"/>
              </a:rPr>
              <a:t>of type </a:t>
            </a:r>
            <a:r>
              <a:rPr lang="en-US" altLang="en-US" dirty="0">
                <a:solidFill>
                  <a:srgbClr val="000000"/>
                </a:solidFill>
                <a:latin typeface="Consolas" panose="020B0609020204030204" pitchFamily="49" charset="0"/>
              </a:rPr>
              <a:t>double</a:t>
            </a:r>
            <a:r>
              <a:rPr lang="en-US" altLang="en-US" dirty="0">
                <a:solidFill>
                  <a:srgbClr val="000000"/>
                </a:solidFill>
                <a:latin typeface="Cambria" panose="02040503050406030204" pitchFamily="18" charset="0"/>
              </a:rPr>
              <a:t> represent double-precision floating-point numbers. </a:t>
            </a:r>
            <a:endParaRPr lang="en-US" altLang="en-US" dirty="0" smtClean="0">
              <a:solidFill>
                <a:srgbClr val="000000"/>
              </a:solidFill>
              <a:latin typeface="Cambria" panose="02040503050406030204" pitchFamily="18" charset="0"/>
            </a:endParaRPr>
          </a:p>
          <a:p>
            <a:pPr lvl="1"/>
            <a:r>
              <a:rPr lang="en-US" altLang="en-US" dirty="0" smtClean="0">
                <a:solidFill>
                  <a:srgbClr val="000000"/>
                </a:solidFill>
                <a:latin typeface="Cambria" panose="02040503050406030204" pitchFamily="18" charset="0"/>
              </a:rPr>
              <a:t>These </a:t>
            </a:r>
            <a:r>
              <a:rPr lang="en-US" altLang="en-US" dirty="0">
                <a:solidFill>
                  <a:srgbClr val="000000"/>
                </a:solidFill>
                <a:latin typeface="Cambria" panose="02040503050406030204" pitchFamily="18" charset="0"/>
              </a:rPr>
              <a:t>require twice as much memory as </a:t>
            </a:r>
            <a:r>
              <a:rPr lang="en-US" altLang="en-US" dirty="0">
                <a:solidFill>
                  <a:srgbClr val="000000"/>
                </a:solidFill>
                <a:latin typeface="Consolas" panose="020B0609020204030204" pitchFamily="49" charset="0"/>
              </a:rPr>
              <a:t>float</a:t>
            </a:r>
            <a:r>
              <a:rPr lang="en-US" altLang="en-US" dirty="0">
                <a:solidFill>
                  <a:srgbClr val="000000"/>
                </a:solidFill>
                <a:latin typeface="Cambria" panose="02040503050406030204" pitchFamily="18" charset="0"/>
              </a:rPr>
              <a:t> variables and provide approximately 15 significant digits on most of today’s systems—approximately double the precision of </a:t>
            </a:r>
            <a:r>
              <a:rPr lang="en-US" altLang="en-US" dirty="0">
                <a:solidFill>
                  <a:srgbClr val="000000"/>
                </a:solidFill>
                <a:latin typeface="Consolas" panose="020B0609020204030204" pitchFamily="49" charset="0"/>
              </a:rPr>
              <a:t>float</a:t>
            </a:r>
            <a:r>
              <a:rPr lang="en-US" altLang="en-US" dirty="0">
                <a:solidFill>
                  <a:srgbClr val="000000"/>
                </a:solidFill>
                <a:latin typeface="Cambria" panose="02040503050406030204" pitchFamily="18" charset="0"/>
              </a:rPr>
              <a:t> variables</a:t>
            </a:r>
            <a:r>
              <a:rPr lang="en-US" altLang="en-US" dirty="0" smtClean="0">
                <a:solidFill>
                  <a:srgbClr val="000000"/>
                </a:solidFill>
                <a:latin typeface="Cambria" panose="02040503050406030204" pitchFamily="18" charset="0"/>
              </a:rPr>
              <a:t>.</a:t>
            </a:r>
          </a:p>
        </p:txBody>
      </p:sp>
      <p:sp>
        <p:nvSpPr>
          <p:cNvPr id="49156"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6129682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Calibri" panose="020F0502020204030204" pitchFamily="34" charset="0"/>
              </a:rPr>
              <a:t>5.6  </a:t>
            </a:r>
            <a:r>
              <a:rPr lang="en-US" dirty="0">
                <a:solidFill>
                  <a:srgbClr val="3380E6"/>
                </a:solidFill>
                <a:latin typeface="Calibri" panose="020F0502020204030204" pitchFamily="34" charset="0"/>
              </a:rPr>
              <a:t>Application: Compound-Interest </a:t>
            </a:r>
            <a:r>
              <a:rPr lang="en-US" dirty="0" smtClean="0">
                <a:solidFill>
                  <a:srgbClr val="3380E6"/>
                </a:solidFill>
                <a:latin typeface="Calibri" panose="020F0502020204030204" pitchFamily="34" charset="0"/>
              </a:rPr>
              <a:t>Calculations (</a:t>
            </a:r>
            <a:r>
              <a:rPr lang="en-US" dirty="0">
                <a:solidFill>
                  <a:srgbClr val="3380E6"/>
                </a:solidFill>
                <a:latin typeface="Calibri" panose="020F0502020204030204" pitchFamily="34" charset="0"/>
              </a:rPr>
              <a:t>cont</a:t>
            </a:r>
            <a:r>
              <a:rPr lang="en-US" dirty="0" smtClean="0">
                <a:solidFill>
                  <a:srgbClr val="3380E6"/>
                </a:solidFill>
                <a:latin typeface="Calibri" panose="020F0502020204030204" pitchFamily="34" charset="0"/>
              </a:rPr>
              <a:t>.)</a:t>
            </a:r>
          </a:p>
        </p:txBody>
      </p:sp>
      <p:sp>
        <p:nvSpPr>
          <p:cNvPr id="46083" name="Text Placeholder 2"/>
          <p:cNvSpPr>
            <a:spLocks noGrp="1"/>
          </p:cNvSpPr>
          <p:nvPr>
            <p:ph type="body" idx="1"/>
          </p:nvPr>
        </p:nvSpPr>
        <p:spPr/>
        <p:txBody>
          <a:bodyPr/>
          <a:lstStyle/>
          <a:p>
            <a:r>
              <a:rPr lang="en-US" altLang="en-US" dirty="0" smtClean="0">
                <a:solidFill>
                  <a:srgbClr val="000000"/>
                </a:solidFill>
                <a:latin typeface="Cambria" panose="02040503050406030204" pitchFamily="18" charset="0"/>
              </a:rPr>
              <a:t>Most </a:t>
            </a:r>
            <a:r>
              <a:rPr lang="en-US" altLang="en-US" dirty="0">
                <a:solidFill>
                  <a:srgbClr val="000000"/>
                </a:solidFill>
                <a:latin typeface="Cambria" panose="02040503050406030204" pitchFamily="18" charset="0"/>
              </a:rPr>
              <a:t>programmers represent floating-point numbers with type </a:t>
            </a:r>
            <a:r>
              <a:rPr lang="en-US" altLang="en-US" dirty="0">
                <a:solidFill>
                  <a:srgbClr val="000000"/>
                </a:solidFill>
                <a:latin typeface="Consolas" panose="020B0609020204030204" pitchFamily="49" charset="0"/>
              </a:rPr>
              <a:t>double</a:t>
            </a:r>
            <a:r>
              <a:rPr lang="en-US" altLang="en-US" dirty="0">
                <a:solidFill>
                  <a:srgbClr val="000000"/>
                </a:solidFill>
                <a:latin typeface="Cambria" panose="02040503050406030204" pitchFamily="18" charset="0"/>
              </a:rPr>
              <a:t>. </a:t>
            </a:r>
            <a:endParaRPr lang="en-US" altLang="en-US" dirty="0" smtClean="0">
              <a:solidFill>
                <a:srgbClr val="000000"/>
              </a:solidFill>
              <a:latin typeface="Cambria" panose="02040503050406030204" pitchFamily="18" charset="0"/>
            </a:endParaRPr>
          </a:p>
          <a:p>
            <a:r>
              <a:rPr lang="en-US" altLang="en-US" dirty="0" smtClean="0">
                <a:solidFill>
                  <a:srgbClr val="000000"/>
                </a:solidFill>
                <a:latin typeface="Cambria" panose="02040503050406030204" pitchFamily="18" charset="0"/>
              </a:rPr>
              <a:t>C</a:t>
            </a:r>
            <a:r>
              <a:rPr lang="en-US" altLang="en-US" dirty="0">
                <a:solidFill>
                  <a:srgbClr val="000000"/>
                </a:solidFill>
                <a:latin typeface="Cambria" panose="02040503050406030204" pitchFamily="18" charset="0"/>
              </a:rPr>
              <a:t>++ treats all floating-point numbers you type in a program’s source code (such as 7.33 and 0.0975) as </a:t>
            </a:r>
            <a:r>
              <a:rPr lang="en-US" altLang="en-US" dirty="0">
                <a:solidFill>
                  <a:srgbClr val="000000"/>
                </a:solidFill>
                <a:latin typeface="Consolas" panose="020B0609020204030204" pitchFamily="49" charset="0"/>
              </a:rPr>
              <a:t>double</a:t>
            </a:r>
            <a:r>
              <a:rPr lang="en-US" altLang="en-US" dirty="0">
                <a:solidFill>
                  <a:srgbClr val="000000"/>
                </a:solidFill>
                <a:latin typeface="Cambria" panose="02040503050406030204" pitchFamily="18" charset="0"/>
              </a:rPr>
              <a:t> values by default. </a:t>
            </a:r>
            <a:endParaRPr lang="en-US" altLang="en-US" dirty="0" smtClean="0">
              <a:solidFill>
                <a:srgbClr val="000000"/>
              </a:solidFill>
              <a:latin typeface="Cambria" panose="02040503050406030204" pitchFamily="18" charset="0"/>
            </a:endParaRPr>
          </a:p>
          <a:p>
            <a:r>
              <a:rPr lang="en-US" altLang="en-US" dirty="0" smtClean="0">
                <a:solidFill>
                  <a:srgbClr val="000000"/>
                </a:solidFill>
                <a:latin typeface="Cambria" panose="02040503050406030204" pitchFamily="18" charset="0"/>
              </a:rPr>
              <a:t>Such </a:t>
            </a:r>
            <a:r>
              <a:rPr lang="en-US" altLang="en-US" dirty="0">
                <a:solidFill>
                  <a:srgbClr val="000000"/>
                </a:solidFill>
                <a:latin typeface="Cambria" panose="02040503050406030204" pitchFamily="18" charset="0"/>
              </a:rPr>
              <a:t>values in the source code are known as floating-point literals. </a:t>
            </a:r>
            <a:endParaRPr lang="en-US" altLang="en-US" dirty="0" smtClean="0">
              <a:solidFill>
                <a:srgbClr val="000000"/>
              </a:solidFill>
              <a:latin typeface="Cambria" panose="02040503050406030204" pitchFamily="18" charset="0"/>
            </a:endParaRPr>
          </a:p>
        </p:txBody>
      </p:sp>
      <p:sp>
        <p:nvSpPr>
          <p:cNvPr id="49156"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31242343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Calibri" panose="020F0502020204030204" pitchFamily="34" charset="0"/>
              </a:rPr>
              <a:t>5.6  </a:t>
            </a:r>
            <a:r>
              <a:rPr lang="en-US" dirty="0">
                <a:solidFill>
                  <a:srgbClr val="3380E6"/>
                </a:solidFill>
                <a:latin typeface="Calibri" panose="020F0502020204030204" pitchFamily="34" charset="0"/>
              </a:rPr>
              <a:t>Application: Compound-Interest </a:t>
            </a:r>
            <a:r>
              <a:rPr lang="en-US" dirty="0" smtClean="0">
                <a:solidFill>
                  <a:srgbClr val="3380E6"/>
                </a:solidFill>
                <a:latin typeface="Calibri" panose="020F0502020204030204" pitchFamily="34" charset="0"/>
              </a:rPr>
              <a:t>Calculations (</a:t>
            </a:r>
            <a:r>
              <a:rPr lang="en-US" dirty="0">
                <a:solidFill>
                  <a:srgbClr val="3380E6"/>
                </a:solidFill>
                <a:latin typeface="Calibri" panose="020F0502020204030204" pitchFamily="34" charset="0"/>
              </a:rPr>
              <a:t>cont</a:t>
            </a:r>
            <a:r>
              <a:rPr lang="en-US" dirty="0" smtClean="0">
                <a:solidFill>
                  <a:srgbClr val="3380E6"/>
                </a:solidFill>
                <a:latin typeface="Calibri" panose="020F0502020204030204" pitchFamily="34" charset="0"/>
              </a:rPr>
              <a:t>.)</a:t>
            </a:r>
          </a:p>
        </p:txBody>
      </p:sp>
      <p:sp>
        <p:nvSpPr>
          <p:cNvPr id="46083" name="Text Placeholder 2"/>
          <p:cNvSpPr>
            <a:spLocks noGrp="1"/>
          </p:cNvSpPr>
          <p:nvPr>
            <p:ph type="body" idx="1"/>
          </p:nvPr>
        </p:nvSpPr>
        <p:spPr/>
        <p:txBody>
          <a:bodyPr/>
          <a:lstStyle/>
          <a:p>
            <a:r>
              <a:rPr lang="en-US" altLang="en-US" dirty="0">
                <a:solidFill>
                  <a:srgbClr val="000000"/>
                </a:solidFill>
                <a:latin typeface="Cambria" panose="02040503050406030204" pitchFamily="18" charset="0"/>
              </a:rPr>
              <a:t>In conventional arithmetic, floating-point numbers often arise as a result of division—when we divide 10 by 3, the result is 3.3333333…, with the sequence of 3s repeating infinitely. </a:t>
            </a:r>
            <a:endParaRPr lang="en-US" altLang="en-US" dirty="0" smtClean="0">
              <a:solidFill>
                <a:srgbClr val="000000"/>
              </a:solidFill>
              <a:latin typeface="Cambria" panose="02040503050406030204" pitchFamily="18" charset="0"/>
            </a:endParaRPr>
          </a:p>
          <a:p>
            <a:r>
              <a:rPr lang="en-US" altLang="en-US" dirty="0" smtClean="0">
                <a:solidFill>
                  <a:srgbClr val="000000"/>
                </a:solidFill>
                <a:latin typeface="Cambria" panose="02040503050406030204" pitchFamily="18" charset="0"/>
              </a:rPr>
              <a:t>The </a:t>
            </a:r>
            <a:r>
              <a:rPr lang="en-US" altLang="en-US" dirty="0">
                <a:solidFill>
                  <a:srgbClr val="000000"/>
                </a:solidFill>
                <a:latin typeface="Cambria" panose="02040503050406030204" pitchFamily="18" charset="0"/>
              </a:rPr>
              <a:t>computer allocates only a fixed amount of space to hold such a value, so clearly the stored floating-point value can be only an approximation. </a:t>
            </a:r>
            <a:endParaRPr lang="en-US" altLang="en-US" dirty="0" smtClean="0">
              <a:solidFill>
                <a:srgbClr val="000000"/>
              </a:solidFill>
              <a:latin typeface="Cambria" panose="02040503050406030204" pitchFamily="18" charset="0"/>
            </a:endParaRPr>
          </a:p>
          <a:p>
            <a:r>
              <a:rPr lang="en-US" altLang="en-US" dirty="0" smtClean="0">
                <a:solidFill>
                  <a:srgbClr val="000000"/>
                </a:solidFill>
                <a:latin typeface="Consolas" panose="020B0609020204030204" pitchFamily="49" charset="0"/>
              </a:rPr>
              <a:t>double</a:t>
            </a:r>
            <a:r>
              <a:rPr lang="en-US" altLang="en-US" dirty="0" smtClean="0">
                <a:solidFill>
                  <a:srgbClr val="000000"/>
                </a:solidFill>
                <a:latin typeface="Cambria" panose="02040503050406030204" pitchFamily="18" charset="0"/>
              </a:rPr>
              <a:t> </a:t>
            </a:r>
            <a:r>
              <a:rPr lang="en-US" altLang="en-US" dirty="0">
                <a:solidFill>
                  <a:srgbClr val="000000"/>
                </a:solidFill>
                <a:latin typeface="Cambria" panose="02040503050406030204" pitchFamily="18" charset="0"/>
              </a:rPr>
              <a:t>suffers from what we call representational error. </a:t>
            </a:r>
            <a:endParaRPr lang="en-US" altLang="en-US" dirty="0" smtClean="0">
              <a:solidFill>
                <a:srgbClr val="000000"/>
              </a:solidFill>
              <a:latin typeface="Cambria" panose="02040503050406030204" pitchFamily="18" charset="0"/>
            </a:endParaRPr>
          </a:p>
        </p:txBody>
      </p:sp>
      <p:sp>
        <p:nvSpPr>
          <p:cNvPr id="49156"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39474549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28"/>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977629"/>
            <a:ext cx="9144000" cy="2902744"/>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32635805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Calibri" panose="020F0502020204030204" pitchFamily="34" charset="0"/>
              </a:rPr>
              <a:t>5.6  </a:t>
            </a:r>
            <a:r>
              <a:rPr lang="en-US" dirty="0">
                <a:solidFill>
                  <a:srgbClr val="3380E6"/>
                </a:solidFill>
                <a:latin typeface="Calibri" panose="020F0502020204030204" pitchFamily="34" charset="0"/>
              </a:rPr>
              <a:t>Application: Compound-Interest </a:t>
            </a:r>
            <a:r>
              <a:rPr lang="en-US" dirty="0" smtClean="0">
                <a:solidFill>
                  <a:srgbClr val="3380E6"/>
                </a:solidFill>
                <a:latin typeface="Calibri" panose="020F0502020204030204" pitchFamily="34" charset="0"/>
              </a:rPr>
              <a:t>Calculations (</a:t>
            </a:r>
            <a:r>
              <a:rPr lang="en-US" dirty="0">
                <a:solidFill>
                  <a:srgbClr val="3380E6"/>
                </a:solidFill>
                <a:latin typeface="Calibri" panose="020F0502020204030204" pitchFamily="34" charset="0"/>
              </a:rPr>
              <a:t>cont</a:t>
            </a:r>
            <a:r>
              <a:rPr lang="en-US" dirty="0" smtClean="0">
                <a:solidFill>
                  <a:srgbClr val="3380E6"/>
                </a:solidFill>
                <a:latin typeface="Calibri" panose="020F0502020204030204" pitchFamily="34" charset="0"/>
              </a:rPr>
              <a:t>.)</a:t>
            </a:r>
          </a:p>
        </p:txBody>
      </p:sp>
      <p:sp>
        <p:nvSpPr>
          <p:cNvPr id="46083" name="Text Placeholder 2"/>
          <p:cNvSpPr>
            <a:spLocks noGrp="1"/>
          </p:cNvSpPr>
          <p:nvPr>
            <p:ph type="body" idx="1"/>
          </p:nvPr>
        </p:nvSpPr>
        <p:spPr/>
        <p:txBody>
          <a:bodyPr/>
          <a:lstStyle/>
          <a:p>
            <a:r>
              <a:rPr lang="en-US" altLang="en-US" dirty="0">
                <a:solidFill>
                  <a:srgbClr val="000000"/>
                </a:solidFill>
                <a:latin typeface="Cambria" panose="02040503050406030204" pitchFamily="18" charset="0"/>
              </a:rPr>
              <a:t>Floating-point numbers have numerous applications, especially for measured values. </a:t>
            </a:r>
            <a:endParaRPr lang="en-US" altLang="en-US" dirty="0" smtClean="0">
              <a:solidFill>
                <a:srgbClr val="000000"/>
              </a:solidFill>
              <a:latin typeface="Cambria" panose="02040503050406030204" pitchFamily="18" charset="0"/>
            </a:endParaRPr>
          </a:p>
          <a:p>
            <a:pPr lvl="1"/>
            <a:r>
              <a:rPr lang="en-US" altLang="en-US" dirty="0" smtClean="0">
                <a:solidFill>
                  <a:srgbClr val="000000"/>
                </a:solidFill>
                <a:latin typeface="Cambria" panose="02040503050406030204" pitchFamily="18" charset="0"/>
              </a:rPr>
              <a:t>E.g., a </a:t>
            </a:r>
            <a:r>
              <a:rPr lang="en-US" altLang="en-US" dirty="0">
                <a:solidFill>
                  <a:srgbClr val="000000"/>
                </a:solidFill>
                <a:latin typeface="Cambria" panose="02040503050406030204" pitchFamily="18" charset="0"/>
              </a:rPr>
              <a:t>“normal” body temperature of 98.6 degrees </a:t>
            </a:r>
            <a:r>
              <a:rPr lang="en-US" altLang="en-US" dirty="0" smtClean="0">
                <a:solidFill>
                  <a:srgbClr val="000000"/>
                </a:solidFill>
                <a:latin typeface="Cambria" panose="02040503050406030204" pitchFamily="18" charset="0"/>
              </a:rPr>
              <a:t>Fahrenheit does not </a:t>
            </a:r>
            <a:r>
              <a:rPr lang="en-US" altLang="en-US" dirty="0">
                <a:solidFill>
                  <a:srgbClr val="000000"/>
                </a:solidFill>
                <a:latin typeface="Cambria" panose="02040503050406030204" pitchFamily="18" charset="0"/>
              </a:rPr>
              <a:t>need to be precise to a large number of digits. </a:t>
            </a:r>
            <a:r>
              <a:rPr lang="en-US" altLang="en-US" dirty="0" smtClean="0">
                <a:solidFill>
                  <a:srgbClr val="000000"/>
                </a:solidFill>
                <a:latin typeface="Cambria" panose="02040503050406030204" pitchFamily="18" charset="0"/>
              </a:rPr>
              <a:t>98.6 may </a:t>
            </a:r>
            <a:r>
              <a:rPr lang="en-US" altLang="en-US" dirty="0">
                <a:solidFill>
                  <a:srgbClr val="000000"/>
                </a:solidFill>
                <a:latin typeface="Cambria" panose="02040503050406030204" pitchFamily="18" charset="0"/>
              </a:rPr>
              <a:t>actually be 98.5999473210643. Calling this number simply 98.6 is fine for most applications involving body temperatures. </a:t>
            </a:r>
            <a:endParaRPr lang="en-US" altLang="en-US" dirty="0" smtClean="0">
              <a:solidFill>
                <a:srgbClr val="000000"/>
              </a:solidFill>
              <a:latin typeface="Cambria" panose="02040503050406030204" pitchFamily="18" charset="0"/>
            </a:endParaRPr>
          </a:p>
          <a:p>
            <a:r>
              <a:rPr lang="en-US" altLang="en-US" dirty="0" smtClean="0">
                <a:solidFill>
                  <a:srgbClr val="000000"/>
                </a:solidFill>
                <a:latin typeface="Cambria" panose="02040503050406030204" pitchFamily="18" charset="0"/>
              </a:rPr>
              <a:t>Due </a:t>
            </a:r>
            <a:r>
              <a:rPr lang="en-US" altLang="en-US" dirty="0">
                <a:solidFill>
                  <a:srgbClr val="000000"/>
                </a:solidFill>
                <a:latin typeface="Cambria" panose="02040503050406030204" pitchFamily="18" charset="0"/>
              </a:rPr>
              <a:t>to the imprecise nature of floating-point numbers, type </a:t>
            </a:r>
            <a:r>
              <a:rPr lang="en-US" altLang="en-US" dirty="0">
                <a:solidFill>
                  <a:srgbClr val="000000"/>
                </a:solidFill>
                <a:latin typeface="Consolas" panose="020B0609020204030204" pitchFamily="49" charset="0"/>
              </a:rPr>
              <a:t>double</a:t>
            </a:r>
            <a:r>
              <a:rPr lang="en-US" altLang="en-US" dirty="0">
                <a:solidFill>
                  <a:srgbClr val="000000"/>
                </a:solidFill>
                <a:latin typeface="Cambria" panose="02040503050406030204" pitchFamily="18" charset="0"/>
              </a:rPr>
              <a:t> is preferred over type </a:t>
            </a:r>
            <a:r>
              <a:rPr lang="en-US" altLang="en-US" dirty="0">
                <a:solidFill>
                  <a:srgbClr val="000000"/>
                </a:solidFill>
                <a:latin typeface="Consolas" panose="020B0609020204030204" pitchFamily="49" charset="0"/>
              </a:rPr>
              <a:t>float</a:t>
            </a:r>
            <a:r>
              <a:rPr lang="en-US" altLang="en-US" dirty="0">
                <a:solidFill>
                  <a:srgbClr val="000000"/>
                </a:solidFill>
                <a:latin typeface="Cambria" panose="02040503050406030204" pitchFamily="18" charset="0"/>
              </a:rPr>
              <a:t>, because double variables can represent floating-point numbers more precisely</a:t>
            </a:r>
            <a:r>
              <a:rPr lang="en-US" altLang="en-US" dirty="0" smtClean="0">
                <a:solidFill>
                  <a:srgbClr val="000000"/>
                </a:solidFill>
                <a:latin typeface="Cambria" panose="02040503050406030204" pitchFamily="18" charset="0"/>
              </a:rPr>
              <a:t>.</a:t>
            </a:r>
          </a:p>
        </p:txBody>
      </p:sp>
      <p:sp>
        <p:nvSpPr>
          <p:cNvPr id="49156"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5713294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Calibri" panose="020F0502020204030204" pitchFamily="34" charset="0"/>
              </a:rPr>
              <a:t>5.6  </a:t>
            </a:r>
            <a:r>
              <a:rPr lang="en-US" dirty="0">
                <a:solidFill>
                  <a:srgbClr val="3380E6"/>
                </a:solidFill>
                <a:latin typeface="Calibri" panose="020F0502020204030204" pitchFamily="34" charset="0"/>
              </a:rPr>
              <a:t>Application: Compound-Interest </a:t>
            </a:r>
            <a:r>
              <a:rPr lang="en-US" dirty="0" smtClean="0">
                <a:solidFill>
                  <a:srgbClr val="3380E6"/>
                </a:solidFill>
                <a:latin typeface="Calibri" panose="020F0502020204030204" pitchFamily="34" charset="0"/>
              </a:rPr>
              <a:t>Calculations (</a:t>
            </a:r>
            <a:r>
              <a:rPr lang="en-US" dirty="0">
                <a:solidFill>
                  <a:srgbClr val="3380E6"/>
                </a:solidFill>
                <a:latin typeface="Calibri" panose="020F0502020204030204" pitchFamily="34" charset="0"/>
              </a:rPr>
              <a:t>cont</a:t>
            </a:r>
            <a:r>
              <a:rPr lang="en-US" dirty="0" smtClean="0">
                <a:solidFill>
                  <a:srgbClr val="3380E6"/>
                </a:solidFill>
                <a:latin typeface="Calibri" panose="020F0502020204030204" pitchFamily="34" charset="0"/>
              </a:rPr>
              <a:t>.)</a:t>
            </a:r>
          </a:p>
        </p:txBody>
      </p:sp>
      <p:sp>
        <p:nvSpPr>
          <p:cNvPr id="46083" name="Text Placeholder 2"/>
          <p:cNvSpPr>
            <a:spLocks noGrp="1"/>
          </p:cNvSpPr>
          <p:nvPr>
            <p:ph type="body" idx="1"/>
          </p:nvPr>
        </p:nvSpPr>
        <p:spPr/>
        <p:txBody>
          <a:bodyPr/>
          <a:lstStyle/>
          <a:p>
            <a:r>
              <a:rPr lang="en-US" altLang="en-US" sz="2000" dirty="0">
                <a:solidFill>
                  <a:srgbClr val="000000"/>
                </a:solidFill>
                <a:latin typeface="Cambria" panose="02040503050406030204" pitchFamily="18" charset="0"/>
              </a:rPr>
              <a:t>S</a:t>
            </a:r>
            <a:r>
              <a:rPr lang="en-US" altLang="en-US" sz="2000" dirty="0" smtClean="0">
                <a:solidFill>
                  <a:srgbClr val="000000"/>
                </a:solidFill>
                <a:latin typeface="Cambria" panose="02040503050406030204" pitchFamily="18" charset="0"/>
              </a:rPr>
              <a:t>imple </a:t>
            </a:r>
            <a:r>
              <a:rPr lang="en-US" altLang="en-US" sz="2000" dirty="0">
                <a:solidFill>
                  <a:srgbClr val="000000"/>
                </a:solidFill>
                <a:latin typeface="Cambria" panose="02040503050406030204" pitchFamily="18" charset="0"/>
              </a:rPr>
              <a:t>explanation of what can go wrong when using </a:t>
            </a:r>
            <a:r>
              <a:rPr lang="en-US" altLang="en-US" sz="2000" dirty="0">
                <a:solidFill>
                  <a:srgbClr val="000000"/>
                </a:solidFill>
                <a:latin typeface="Consolas" panose="020B0609020204030204" pitchFamily="49" charset="0"/>
              </a:rPr>
              <a:t>double</a:t>
            </a:r>
            <a:r>
              <a:rPr lang="en-US" altLang="en-US" sz="2000" dirty="0">
                <a:solidFill>
                  <a:srgbClr val="000000"/>
                </a:solidFill>
                <a:latin typeface="Cambria" panose="02040503050406030204" pitchFamily="18" charset="0"/>
              </a:rPr>
              <a:t> (or </a:t>
            </a:r>
            <a:r>
              <a:rPr lang="en-US" altLang="en-US" sz="2000" dirty="0">
                <a:solidFill>
                  <a:srgbClr val="000000"/>
                </a:solidFill>
                <a:latin typeface="Consolas" panose="020B0609020204030204" pitchFamily="49" charset="0"/>
              </a:rPr>
              <a:t>float</a:t>
            </a:r>
            <a:r>
              <a:rPr lang="en-US" altLang="en-US" sz="2000" dirty="0">
                <a:solidFill>
                  <a:srgbClr val="000000"/>
                </a:solidFill>
                <a:latin typeface="Cambria" panose="02040503050406030204" pitchFamily="18" charset="0"/>
              </a:rPr>
              <a:t>) to represent dollar amounts (assuming that dollar amounts are displayed with two digits to the right of the decimal point): </a:t>
            </a:r>
            <a:endParaRPr lang="en-US" altLang="en-US" sz="2000" dirty="0" smtClean="0">
              <a:solidFill>
                <a:srgbClr val="000000"/>
              </a:solidFill>
              <a:latin typeface="Cambria" panose="02040503050406030204" pitchFamily="18" charset="0"/>
            </a:endParaRPr>
          </a:p>
          <a:p>
            <a:pPr lvl="1"/>
            <a:r>
              <a:rPr lang="en-US" altLang="en-US" sz="1800" dirty="0" smtClean="0">
                <a:solidFill>
                  <a:srgbClr val="000000"/>
                </a:solidFill>
                <a:latin typeface="Cambria" panose="02040503050406030204" pitchFamily="18" charset="0"/>
              </a:rPr>
              <a:t>Two </a:t>
            </a:r>
            <a:r>
              <a:rPr lang="en-US" altLang="en-US" sz="1800" dirty="0">
                <a:solidFill>
                  <a:srgbClr val="000000"/>
                </a:solidFill>
                <a:latin typeface="Cambria" panose="02040503050406030204" pitchFamily="18" charset="0"/>
              </a:rPr>
              <a:t>calculated double dollar amounts stored in the machine could be 14.234 (which would normally be rounded to 14.23 for display purposes) and 18.673 (which would normally be rounded to 18.67 for display purposes). </a:t>
            </a:r>
            <a:endParaRPr lang="en-US" altLang="en-US" sz="1800" dirty="0" smtClean="0">
              <a:solidFill>
                <a:srgbClr val="000000"/>
              </a:solidFill>
              <a:latin typeface="Cambria" panose="02040503050406030204" pitchFamily="18" charset="0"/>
            </a:endParaRPr>
          </a:p>
          <a:p>
            <a:pPr lvl="1"/>
            <a:r>
              <a:rPr lang="en-US" altLang="en-US" sz="1800" dirty="0" smtClean="0">
                <a:solidFill>
                  <a:srgbClr val="000000"/>
                </a:solidFill>
                <a:latin typeface="Cambria" panose="02040503050406030204" pitchFamily="18" charset="0"/>
              </a:rPr>
              <a:t>When </a:t>
            </a:r>
            <a:r>
              <a:rPr lang="en-US" altLang="en-US" sz="1800" dirty="0">
                <a:solidFill>
                  <a:srgbClr val="000000"/>
                </a:solidFill>
                <a:latin typeface="Cambria" panose="02040503050406030204" pitchFamily="18" charset="0"/>
              </a:rPr>
              <a:t>these amounts are added, they produce the internal sum 32.907, which would normally be rounded to 32.91 for display purposes. Thus, your output could appear </a:t>
            </a:r>
            <a:r>
              <a:rPr lang="en-US" altLang="en-US" sz="1800" dirty="0" smtClean="0">
                <a:solidFill>
                  <a:srgbClr val="000000"/>
                </a:solidFill>
                <a:latin typeface="Cambria" panose="02040503050406030204" pitchFamily="18" charset="0"/>
              </a:rPr>
              <a:t>as</a:t>
            </a:r>
          </a:p>
          <a:p>
            <a:pPr marL="914400" lvl="3" indent="0"/>
            <a:r>
              <a:rPr lang="en-US" altLang="en-US" sz="1400" dirty="0" smtClean="0">
                <a:solidFill>
                  <a:srgbClr val="000000"/>
                </a:solidFill>
                <a:latin typeface="Consolas" panose="020B0609020204030204" pitchFamily="49" charset="0"/>
              </a:rPr>
              <a:t>  14.23</a:t>
            </a:r>
            <a:br>
              <a:rPr lang="en-US" altLang="en-US" sz="1400" dirty="0" smtClean="0">
                <a:solidFill>
                  <a:srgbClr val="000000"/>
                </a:solidFill>
                <a:latin typeface="Consolas" panose="020B0609020204030204" pitchFamily="49" charset="0"/>
              </a:rPr>
            </a:br>
            <a:r>
              <a:rPr lang="en-US" altLang="en-US" sz="1400" u="sng" dirty="0" smtClean="0">
                <a:solidFill>
                  <a:srgbClr val="000000"/>
                </a:solidFill>
                <a:latin typeface="Consolas" panose="020B0609020204030204" pitchFamily="49" charset="0"/>
              </a:rPr>
              <a:t>+ 18.67</a:t>
            </a:r>
            <a:br>
              <a:rPr lang="en-US" altLang="en-US" sz="1400" u="sng" dirty="0" smtClean="0">
                <a:solidFill>
                  <a:srgbClr val="000000"/>
                </a:solidFill>
                <a:latin typeface="Consolas" panose="020B0609020204030204" pitchFamily="49" charset="0"/>
              </a:rPr>
            </a:br>
            <a:r>
              <a:rPr lang="en-US" altLang="en-US" sz="1400" dirty="0" smtClean="0">
                <a:solidFill>
                  <a:srgbClr val="000000"/>
                </a:solidFill>
                <a:latin typeface="Consolas" panose="020B0609020204030204" pitchFamily="49" charset="0"/>
              </a:rPr>
              <a:t>  32.91</a:t>
            </a:r>
            <a:endParaRPr lang="en-US" altLang="en-US" sz="2000" dirty="0">
              <a:solidFill>
                <a:srgbClr val="000000"/>
              </a:solidFill>
              <a:latin typeface="Cambria" panose="02040503050406030204" pitchFamily="18" charset="0"/>
            </a:endParaRPr>
          </a:p>
          <a:p>
            <a:pPr lvl="1"/>
            <a:r>
              <a:rPr lang="en-US" altLang="en-US" sz="1800" dirty="0" smtClean="0">
                <a:solidFill>
                  <a:srgbClr val="000000"/>
                </a:solidFill>
                <a:latin typeface="Cambria" panose="02040503050406030204" pitchFamily="18" charset="0"/>
              </a:rPr>
              <a:t>A </a:t>
            </a:r>
            <a:r>
              <a:rPr lang="en-US" altLang="en-US" sz="1800" dirty="0">
                <a:solidFill>
                  <a:srgbClr val="000000"/>
                </a:solidFill>
                <a:latin typeface="Cambria" panose="02040503050406030204" pitchFamily="18" charset="0"/>
              </a:rPr>
              <a:t>person adding the individual numbers as displayed would expect the sum to be 32.90. </a:t>
            </a:r>
            <a:endParaRPr lang="en-US" altLang="en-US" sz="1800" dirty="0" smtClean="0">
              <a:solidFill>
                <a:srgbClr val="000000"/>
              </a:solidFill>
              <a:latin typeface="Cambria" panose="02040503050406030204" pitchFamily="18" charset="0"/>
            </a:endParaRPr>
          </a:p>
        </p:txBody>
      </p:sp>
      <p:sp>
        <p:nvSpPr>
          <p:cNvPr id="49156"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dirty="0" smtClean="0"/>
              <a:t>©1992-2017 by Pearson Education, Inc. All Rights Reserved.</a:t>
            </a:r>
            <a:endParaRPr lang="en-US" dirty="0"/>
          </a:p>
        </p:txBody>
      </p:sp>
    </p:spTree>
    <p:extLst>
      <p:ext uri="{BB962C8B-B14F-4D97-AF65-F5344CB8AC3E}">
        <p14:creationId xmlns:p14="http://schemas.microsoft.com/office/powerpoint/2010/main" val="7672761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29"/>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190750"/>
            <a:ext cx="9144000" cy="2475310"/>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1302312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24B5A1"/>
                </a:solidFill>
                <a:latin typeface="Calibri" panose="020F0502020204030204" pitchFamily="34" charset="0"/>
              </a:rPr>
              <a:t>5.1  </a:t>
            </a:r>
            <a:r>
              <a:rPr lang="en-US" dirty="0" smtClean="0">
                <a:solidFill>
                  <a:srgbClr val="3380E6"/>
                </a:solidFill>
                <a:latin typeface="Calibri" panose="020F0502020204030204" pitchFamily="34" charset="0"/>
              </a:rPr>
              <a:t>Introduction</a:t>
            </a:r>
          </a:p>
        </p:txBody>
      </p:sp>
      <p:sp>
        <p:nvSpPr>
          <p:cNvPr id="13315" name="Text Placeholder 2"/>
          <p:cNvSpPr>
            <a:spLocks noGrp="1"/>
          </p:cNvSpPr>
          <p:nvPr>
            <p:ph type="body" idx="1"/>
          </p:nvPr>
        </p:nvSpPr>
        <p:spPr/>
        <p:txBody>
          <a:bodyPr/>
          <a:lstStyle/>
          <a:p>
            <a:pPr>
              <a:lnSpc>
                <a:spcPct val="90000"/>
              </a:lnSpc>
            </a:pPr>
            <a:r>
              <a:rPr lang="en-US" altLang="en-US" dirty="0">
                <a:solidFill>
                  <a:srgbClr val="000000"/>
                </a:solidFill>
                <a:latin typeface="Cambria" panose="02040503050406030204" pitchFamily="18" charset="0"/>
              </a:rPr>
              <a:t>This chapter continues our presentation of structured-programming theory and </a:t>
            </a:r>
            <a:r>
              <a:rPr lang="en-US" altLang="en-US" dirty="0" smtClean="0">
                <a:solidFill>
                  <a:srgbClr val="000000"/>
                </a:solidFill>
                <a:latin typeface="Cambria" panose="02040503050406030204" pitchFamily="18" charset="0"/>
              </a:rPr>
              <a:t>principles.</a:t>
            </a:r>
          </a:p>
          <a:p>
            <a:pPr>
              <a:lnSpc>
                <a:spcPct val="90000"/>
              </a:lnSpc>
            </a:pPr>
            <a:r>
              <a:rPr lang="en-US" altLang="en-US" dirty="0" smtClean="0">
                <a:solidFill>
                  <a:srgbClr val="000000"/>
                </a:solidFill>
                <a:latin typeface="Cambria" panose="02040503050406030204" pitchFamily="18" charset="0"/>
              </a:rPr>
              <a:t>Demonstrates </a:t>
            </a:r>
            <a:r>
              <a:rPr lang="en-US" altLang="en-US" dirty="0">
                <a:solidFill>
                  <a:srgbClr val="000000"/>
                </a:solidFill>
                <a:latin typeface="Cambria" panose="02040503050406030204" pitchFamily="18" charset="0"/>
              </a:rPr>
              <a:t>C++’s </a:t>
            </a:r>
            <a:r>
              <a:rPr lang="en-US" altLang="en-US" dirty="0">
                <a:solidFill>
                  <a:srgbClr val="000000"/>
                </a:solidFill>
                <a:latin typeface="Consolas" panose="020B0609020204030204" pitchFamily="49" charset="0"/>
              </a:rPr>
              <a:t>for</a:t>
            </a:r>
            <a:r>
              <a:rPr lang="en-US" altLang="en-US" dirty="0">
                <a:solidFill>
                  <a:srgbClr val="000000"/>
                </a:solidFill>
                <a:latin typeface="Cambria" panose="02040503050406030204" pitchFamily="18" charset="0"/>
              </a:rPr>
              <a:t>, </a:t>
            </a:r>
            <a:r>
              <a:rPr lang="en-US" altLang="en-US" dirty="0">
                <a:solidFill>
                  <a:srgbClr val="000000"/>
                </a:solidFill>
                <a:latin typeface="Consolas" panose="020B0609020204030204" pitchFamily="49" charset="0"/>
              </a:rPr>
              <a:t>do</a:t>
            </a:r>
            <a:r>
              <a:rPr lang="en-US" altLang="en-US" dirty="0">
                <a:solidFill>
                  <a:srgbClr val="000000"/>
                </a:solidFill>
                <a:latin typeface="Cambria" panose="02040503050406030204" pitchFamily="18" charset="0"/>
              </a:rPr>
              <a:t>…</a:t>
            </a:r>
            <a:r>
              <a:rPr lang="en-US" altLang="en-US" dirty="0">
                <a:solidFill>
                  <a:srgbClr val="000000"/>
                </a:solidFill>
                <a:latin typeface="Consolas" panose="020B0609020204030204" pitchFamily="49" charset="0"/>
              </a:rPr>
              <a:t>while</a:t>
            </a:r>
            <a:r>
              <a:rPr lang="en-US" altLang="en-US" dirty="0">
                <a:solidFill>
                  <a:srgbClr val="000000"/>
                </a:solidFill>
                <a:latin typeface="Cambria" panose="02040503050406030204" pitchFamily="18" charset="0"/>
              </a:rPr>
              <a:t> and </a:t>
            </a:r>
            <a:r>
              <a:rPr lang="en-US" altLang="en-US" dirty="0">
                <a:solidFill>
                  <a:srgbClr val="000000"/>
                </a:solidFill>
                <a:latin typeface="Consolas" panose="020B0609020204030204" pitchFamily="49" charset="0"/>
              </a:rPr>
              <a:t>switch</a:t>
            </a:r>
            <a:r>
              <a:rPr lang="en-US" altLang="en-US" dirty="0">
                <a:solidFill>
                  <a:srgbClr val="000000"/>
                </a:solidFill>
                <a:latin typeface="Cambria" panose="02040503050406030204" pitchFamily="18" charset="0"/>
              </a:rPr>
              <a:t> statements. </a:t>
            </a:r>
            <a:endParaRPr lang="en-US" altLang="en-US" dirty="0" smtClean="0">
              <a:solidFill>
                <a:srgbClr val="000000"/>
              </a:solidFill>
              <a:latin typeface="Cambria" panose="02040503050406030204" pitchFamily="18" charset="0"/>
            </a:endParaRPr>
          </a:p>
          <a:p>
            <a:pPr>
              <a:lnSpc>
                <a:spcPct val="90000"/>
              </a:lnSpc>
            </a:pPr>
            <a:r>
              <a:rPr lang="en-US" altLang="en-US" dirty="0" smtClean="0">
                <a:solidFill>
                  <a:srgbClr val="000000"/>
                </a:solidFill>
                <a:latin typeface="Cambria" panose="02040503050406030204" pitchFamily="18" charset="0"/>
              </a:rPr>
              <a:t>We </a:t>
            </a:r>
            <a:r>
              <a:rPr lang="en-US" altLang="en-US" dirty="0">
                <a:solidFill>
                  <a:srgbClr val="000000"/>
                </a:solidFill>
                <a:latin typeface="Cambria" panose="02040503050406030204" pitchFamily="18" charset="0"/>
              </a:rPr>
              <a:t>explore the essentials of counter-controlled iteration. </a:t>
            </a:r>
            <a:endParaRPr lang="en-US" altLang="en-US" dirty="0" smtClean="0">
              <a:solidFill>
                <a:srgbClr val="000000"/>
              </a:solidFill>
              <a:latin typeface="Cambria" panose="02040503050406030204" pitchFamily="18" charset="0"/>
            </a:endParaRPr>
          </a:p>
          <a:p>
            <a:pPr>
              <a:lnSpc>
                <a:spcPct val="90000"/>
              </a:lnSpc>
            </a:pPr>
            <a:r>
              <a:rPr lang="en-US" altLang="en-US" dirty="0" smtClean="0">
                <a:solidFill>
                  <a:srgbClr val="000000"/>
                </a:solidFill>
                <a:latin typeface="Cambria" panose="02040503050406030204" pitchFamily="18" charset="0"/>
              </a:rPr>
              <a:t>We use </a:t>
            </a:r>
            <a:r>
              <a:rPr lang="en-US" altLang="en-US" dirty="0">
                <a:solidFill>
                  <a:srgbClr val="000000"/>
                </a:solidFill>
                <a:latin typeface="Cambria" panose="02040503050406030204" pitchFamily="18" charset="0"/>
              </a:rPr>
              <a:t>compound-interest calculations to begin investigating the issues of processing monetary </a:t>
            </a:r>
            <a:r>
              <a:rPr lang="en-US" altLang="en-US" dirty="0" smtClean="0">
                <a:solidFill>
                  <a:srgbClr val="000000"/>
                </a:solidFill>
                <a:latin typeface="Cambria" panose="02040503050406030204" pitchFamily="18" charset="0"/>
              </a:rPr>
              <a:t>amounts, and we </a:t>
            </a:r>
            <a:r>
              <a:rPr lang="en-US" altLang="en-US" dirty="0">
                <a:solidFill>
                  <a:srgbClr val="000000"/>
                </a:solidFill>
                <a:latin typeface="Cambria" panose="02040503050406030204" pitchFamily="18" charset="0"/>
              </a:rPr>
              <a:t>develop a new </a:t>
            </a:r>
            <a:r>
              <a:rPr lang="en-US" altLang="en-US" dirty="0" err="1">
                <a:solidFill>
                  <a:srgbClr val="000000"/>
                </a:solidFill>
                <a:latin typeface="Consolas" panose="020B0609020204030204" pitchFamily="49" charset="0"/>
              </a:rPr>
              <a:t>DollarAmount</a:t>
            </a:r>
            <a:r>
              <a:rPr lang="en-US" altLang="en-US" dirty="0">
                <a:solidFill>
                  <a:srgbClr val="000000"/>
                </a:solidFill>
                <a:latin typeface="Cambria" panose="02040503050406030204" pitchFamily="18" charset="0"/>
              </a:rPr>
              <a:t> class that uses very large integers to precisely represent monetary amounts. </a:t>
            </a:r>
          </a:p>
        </p:txBody>
      </p:sp>
      <p:sp>
        <p:nvSpPr>
          <p:cNvPr id="13316"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a:solidFill>
                  <a:srgbClr val="24B5A1"/>
                </a:solidFill>
                <a:latin typeface="Calibri" panose="020F0502020204030204" pitchFamily="34" charset="0"/>
              </a:rPr>
              <a:t>5.6  </a:t>
            </a:r>
            <a:r>
              <a:rPr lang="en-US" dirty="0">
                <a:solidFill>
                  <a:srgbClr val="3380E6"/>
                </a:solidFill>
                <a:latin typeface="Calibri" panose="020F0502020204030204" pitchFamily="34" charset="0"/>
              </a:rPr>
              <a:t>Application: Compound-Interest </a:t>
            </a:r>
            <a:r>
              <a:rPr lang="en-US" dirty="0" smtClean="0">
                <a:solidFill>
                  <a:srgbClr val="3380E6"/>
                </a:solidFill>
                <a:latin typeface="Calibri" panose="020F0502020204030204" pitchFamily="34" charset="0"/>
              </a:rPr>
              <a:t>Calculations (</a:t>
            </a:r>
            <a:r>
              <a:rPr lang="en-US" dirty="0">
                <a:solidFill>
                  <a:srgbClr val="3380E6"/>
                </a:solidFill>
                <a:latin typeface="Calibri" panose="020F0502020204030204" pitchFamily="34" charset="0"/>
              </a:rPr>
              <a:t>cont</a:t>
            </a:r>
            <a:r>
              <a:rPr lang="en-US" dirty="0" smtClean="0">
                <a:solidFill>
                  <a:srgbClr val="3380E6"/>
                </a:solidFill>
                <a:latin typeface="Calibri" panose="020F0502020204030204" pitchFamily="34" charset="0"/>
              </a:rPr>
              <a:t>.)</a:t>
            </a:r>
          </a:p>
        </p:txBody>
      </p:sp>
      <p:sp>
        <p:nvSpPr>
          <p:cNvPr id="46083" name="Text Placeholder 2"/>
          <p:cNvSpPr>
            <a:spLocks noGrp="1"/>
          </p:cNvSpPr>
          <p:nvPr>
            <p:ph type="body" idx="1"/>
          </p:nvPr>
        </p:nvSpPr>
        <p:spPr/>
        <p:txBody>
          <a:bodyPr/>
          <a:lstStyle/>
          <a:p>
            <a:r>
              <a:rPr lang="en-US" altLang="en-US" dirty="0">
                <a:solidFill>
                  <a:srgbClr val="000000"/>
                </a:solidFill>
                <a:latin typeface="Cambria" panose="02040503050406030204" pitchFamily="18" charset="0"/>
              </a:rPr>
              <a:t>Even simple dollar </a:t>
            </a:r>
            <a:r>
              <a:rPr lang="en-US" altLang="en-US" dirty="0" smtClean="0">
                <a:solidFill>
                  <a:srgbClr val="000000"/>
                </a:solidFill>
                <a:latin typeface="Cambria" panose="02040503050406030204" pitchFamily="18" charset="0"/>
              </a:rPr>
              <a:t>amounts </a:t>
            </a:r>
            <a:r>
              <a:rPr lang="en-US" altLang="en-US" dirty="0">
                <a:solidFill>
                  <a:srgbClr val="000000"/>
                </a:solidFill>
                <a:latin typeface="Cambria" panose="02040503050406030204" pitchFamily="18" charset="0"/>
              </a:rPr>
              <a:t>can have representational errors when they’re stored as </a:t>
            </a:r>
            <a:r>
              <a:rPr lang="en-US" altLang="en-US" dirty="0">
                <a:solidFill>
                  <a:srgbClr val="000000"/>
                </a:solidFill>
                <a:latin typeface="Consolas" panose="020B0609020204030204" pitchFamily="49" charset="0"/>
              </a:rPr>
              <a:t>double</a:t>
            </a:r>
            <a:r>
              <a:rPr lang="en-US" altLang="en-US" dirty="0">
                <a:solidFill>
                  <a:srgbClr val="000000"/>
                </a:solidFill>
                <a:latin typeface="Cambria" panose="02040503050406030204" pitchFamily="18" charset="0"/>
              </a:rPr>
              <a:t>s. </a:t>
            </a:r>
            <a:endParaRPr lang="en-US" altLang="en-US" dirty="0" smtClean="0">
              <a:solidFill>
                <a:srgbClr val="000000"/>
              </a:solidFill>
              <a:latin typeface="Cambria" panose="02040503050406030204" pitchFamily="18" charset="0"/>
            </a:endParaRPr>
          </a:p>
          <a:p>
            <a:r>
              <a:rPr lang="en-US" altLang="en-US" dirty="0" smtClean="0">
                <a:solidFill>
                  <a:srgbClr val="000000"/>
                </a:solidFill>
                <a:latin typeface="Cambria" panose="02040503050406030204" pitchFamily="18" charset="0"/>
              </a:rPr>
              <a:t>We created </a:t>
            </a:r>
            <a:r>
              <a:rPr lang="en-US" altLang="en-US" dirty="0">
                <a:solidFill>
                  <a:srgbClr val="000000"/>
                </a:solidFill>
                <a:latin typeface="Cambria" panose="02040503050406030204" pitchFamily="18" charset="0"/>
              </a:rPr>
              <a:t>a simple program with the declaration</a:t>
            </a:r>
          </a:p>
          <a:p>
            <a:pPr marL="392113" lvl="1" indent="0">
              <a:buNone/>
            </a:pPr>
            <a:r>
              <a:rPr lang="en-US" altLang="en-US" dirty="0" smtClean="0">
                <a:solidFill>
                  <a:srgbClr val="000000"/>
                </a:solidFill>
                <a:latin typeface="Consolas" panose="020B0609020204030204" pitchFamily="49" charset="0"/>
              </a:rPr>
              <a:t>	double </a:t>
            </a:r>
            <a:r>
              <a:rPr lang="en-US" altLang="en-US" dirty="0">
                <a:solidFill>
                  <a:srgbClr val="000000"/>
                </a:solidFill>
                <a:latin typeface="Consolas" panose="020B0609020204030204" pitchFamily="49" charset="0"/>
              </a:rPr>
              <a:t>d = 123.02; </a:t>
            </a:r>
          </a:p>
          <a:p>
            <a:r>
              <a:rPr lang="en-US" altLang="en-US" dirty="0" smtClean="0">
                <a:solidFill>
                  <a:srgbClr val="000000"/>
                </a:solidFill>
                <a:latin typeface="Cambria" panose="02040503050406030204" pitchFamily="18" charset="0"/>
              </a:rPr>
              <a:t>Then </a:t>
            </a:r>
            <a:r>
              <a:rPr lang="en-US" altLang="en-US" dirty="0">
                <a:solidFill>
                  <a:srgbClr val="000000"/>
                </a:solidFill>
                <a:latin typeface="Cambria" panose="02040503050406030204" pitchFamily="18" charset="0"/>
              </a:rPr>
              <a:t>displayed variable </a:t>
            </a:r>
            <a:r>
              <a:rPr lang="en-US" altLang="en-US" dirty="0">
                <a:solidFill>
                  <a:srgbClr val="000000"/>
                </a:solidFill>
                <a:latin typeface="Consolas" panose="020B0609020204030204" pitchFamily="49" charset="0"/>
              </a:rPr>
              <a:t>d</a:t>
            </a:r>
            <a:r>
              <a:rPr lang="en-US" altLang="en-US" dirty="0">
                <a:solidFill>
                  <a:srgbClr val="000000"/>
                </a:solidFill>
                <a:latin typeface="Cambria" panose="02040503050406030204" pitchFamily="18" charset="0"/>
              </a:rPr>
              <a:t>’s value with many digits of precision to the right of the </a:t>
            </a:r>
            <a:r>
              <a:rPr lang="en-US" altLang="en-US" dirty="0" smtClean="0">
                <a:solidFill>
                  <a:srgbClr val="000000"/>
                </a:solidFill>
                <a:latin typeface="Cambria" panose="02040503050406030204" pitchFamily="18" charset="0"/>
              </a:rPr>
              <a:t>decimal. </a:t>
            </a:r>
          </a:p>
          <a:p>
            <a:r>
              <a:rPr lang="en-US" altLang="en-US" dirty="0" smtClean="0">
                <a:solidFill>
                  <a:srgbClr val="000000"/>
                </a:solidFill>
                <a:latin typeface="Cambria" panose="02040503050406030204" pitchFamily="18" charset="0"/>
              </a:rPr>
              <a:t>The </a:t>
            </a:r>
            <a:r>
              <a:rPr lang="en-US" altLang="en-US" dirty="0">
                <a:solidFill>
                  <a:srgbClr val="000000"/>
                </a:solidFill>
                <a:latin typeface="Cambria" panose="02040503050406030204" pitchFamily="18" charset="0"/>
              </a:rPr>
              <a:t>resulting output showed 123.02 as 123.0199999…, which is another example of a representational error. </a:t>
            </a:r>
            <a:endParaRPr lang="en-US" altLang="en-US" dirty="0" smtClean="0">
              <a:solidFill>
                <a:srgbClr val="000000"/>
              </a:solidFill>
              <a:latin typeface="Cambria" panose="02040503050406030204" pitchFamily="18" charset="0"/>
            </a:endParaRPr>
          </a:p>
        </p:txBody>
      </p:sp>
      <p:sp>
        <p:nvSpPr>
          <p:cNvPr id="49156"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25609047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24B5A1"/>
                </a:solidFill>
                <a:latin typeface="Calibri" panose="020F0502020204030204" pitchFamily="34" charset="0"/>
              </a:rPr>
              <a:t>5.7</a:t>
            </a:r>
            <a:r>
              <a:rPr lang="en-US" dirty="0">
                <a:solidFill>
                  <a:srgbClr val="24B5A1"/>
                </a:solidFill>
                <a:latin typeface="Calibri" panose="020F0502020204030204" pitchFamily="34" charset="0"/>
              </a:rPr>
              <a:t> </a:t>
            </a:r>
            <a:r>
              <a:rPr lang="en-US" dirty="0" smtClean="0">
                <a:solidFill>
                  <a:srgbClr val="3380E6"/>
                </a:solidFill>
                <a:latin typeface="Calibri" panose="020F0502020204030204" pitchFamily="34" charset="0"/>
              </a:rPr>
              <a:t>Integer-Based Monetary Calculations with Class </a:t>
            </a:r>
            <a:r>
              <a:rPr lang="en-US" dirty="0" err="1" smtClean="0">
                <a:solidFill>
                  <a:srgbClr val="3380E6"/>
                </a:solidFill>
                <a:latin typeface="Calibri" panose="020F0502020204030204" pitchFamily="34" charset="0"/>
              </a:rPr>
              <a:t>DollarAmount</a:t>
            </a:r>
            <a:endParaRPr lang="en-US" dirty="0"/>
          </a:p>
        </p:txBody>
      </p:sp>
      <p:sp>
        <p:nvSpPr>
          <p:cNvPr id="3" name="Text Placeholder 2"/>
          <p:cNvSpPr>
            <a:spLocks noGrp="1"/>
          </p:cNvSpPr>
          <p:nvPr>
            <p:ph type="body" idx="1"/>
          </p:nvPr>
        </p:nvSpPr>
        <p:spPr/>
        <p:txBody>
          <a:bodyPr/>
          <a:lstStyle/>
          <a:p>
            <a:r>
              <a:rPr lang="en-US" dirty="0">
                <a:latin typeface="Cambria" panose="02040503050406030204" pitchFamily="18" charset="0"/>
              </a:rPr>
              <a:t>In Chapter 3, we developed an </a:t>
            </a:r>
            <a:r>
              <a:rPr lang="en-US" dirty="0">
                <a:latin typeface="Consolas" panose="020B0609020204030204" pitchFamily="49" charset="0"/>
              </a:rPr>
              <a:t>Account</a:t>
            </a:r>
            <a:r>
              <a:rPr lang="en-US" dirty="0">
                <a:latin typeface="Cambria" panose="02040503050406030204" pitchFamily="18" charset="0"/>
              </a:rPr>
              <a:t> class. </a:t>
            </a:r>
            <a:endParaRPr lang="en-US" dirty="0" smtClean="0">
              <a:latin typeface="Cambria" panose="02040503050406030204" pitchFamily="18" charset="0"/>
            </a:endParaRPr>
          </a:p>
          <a:p>
            <a:r>
              <a:rPr lang="en-US" dirty="0" smtClean="0">
                <a:latin typeface="Cambria" panose="02040503050406030204" pitchFamily="18" charset="0"/>
              </a:rPr>
              <a:t>A </a:t>
            </a:r>
            <a:r>
              <a:rPr lang="en-US" dirty="0">
                <a:latin typeface="Cambria" panose="02040503050406030204" pitchFamily="18" charset="0"/>
              </a:rPr>
              <a:t>typical dollar </a:t>
            </a:r>
            <a:r>
              <a:rPr lang="en-US" dirty="0">
                <a:latin typeface="Consolas" panose="020B0609020204030204" pitchFamily="49" charset="0"/>
              </a:rPr>
              <a:t>Account</a:t>
            </a:r>
            <a:r>
              <a:rPr lang="en-US" dirty="0">
                <a:latin typeface="Cambria" panose="02040503050406030204" pitchFamily="18" charset="0"/>
              </a:rPr>
              <a:t> balance—such as $437.19—has a whole number of dollars (e.g., 437) to the left of the decimal point and a whole number of cents (e.g., 19) to the right. </a:t>
            </a:r>
            <a:endParaRPr lang="en-US" dirty="0" smtClean="0">
              <a:latin typeface="Cambria" panose="02040503050406030204" pitchFamily="18" charset="0"/>
            </a:endParaRPr>
          </a:p>
          <a:p>
            <a:r>
              <a:rPr lang="en-US" dirty="0" smtClean="0">
                <a:latin typeface="Cambria" panose="02040503050406030204" pitchFamily="18" charset="0"/>
              </a:rPr>
              <a:t>For </a:t>
            </a:r>
            <a:r>
              <a:rPr lang="en-US" dirty="0">
                <a:latin typeface="Cambria" panose="02040503050406030204" pitchFamily="18" charset="0"/>
              </a:rPr>
              <a:t>simplicity, class </a:t>
            </a:r>
            <a:r>
              <a:rPr lang="en-US" dirty="0">
                <a:latin typeface="Consolas" panose="020B0609020204030204" pitchFamily="49" charset="0"/>
              </a:rPr>
              <a:t>Account</a:t>
            </a:r>
            <a:r>
              <a:rPr lang="en-US" dirty="0">
                <a:latin typeface="Cambria" panose="02040503050406030204" pitchFamily="18" charset="0"/>
              </a:rPr>
              <a:t> represented its balance with type </a:t>
            </a:r>
            <a:r>
              <a:rPr lang="en-US" dirty="0" err="1">
                <a:latin typeface="Consolas" panose="020B0609020204030204" pitchFamily="49" charset="0"/>
              </a:rPr>
              <a:t>int</a:t>
            </a:r>
            <a:r>
              <a:rPr lang="en-US" dirty="0">
                <a:latin typeface="Cambria" panose="02040503050406030204" pitchFamily="18" charset="0"/>
              </a:rPr>
              <a:t>, which of course limited balances to whole dollar amounts. </a:t>
            </a: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40541233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24B5A1"/>
                </a:solidFill>
                <a:latin typeface="Calibri" panose="020F0502020204030204" pitchFamily="34" charset="0"/>
              </a:rPr>
              <a:t>5.7</a:t>
            </a:r>
            <a:r>
              <a:rPr lang="en-US" dirty="0">
                <a:solidFill>
                  <a:srgbClr val="24B5A1"/>
                </a:solidFill>
                <a:latin typeface="Calibri" panose="020F0502020204030204" pitchFamily="34" charset="0"/>
              </a:rPr>
              <a:t> </a:t>
            </a:r>
            <a:r>
              <a:rPr lang="en-US" dirty="0" smtClean="0">
                <a:solidFill>
                  <a:srgbClr val="3380E6"/>
                </a:solidFill>
                <a:latin typeface="Calibri" panose="020F0502020204030204" pitchFamily="34" charset="0"/>
              </a:rPr>
              <a:t>Integer-Based Monetary Calculations with Class </a:t>
            </a:r>
            <a:r>
              <a:rPr lang="en-US" dirty="0" err="1" smtClean="0">
                <a:solidFill>
                  <a:srgbClr val="3380E6"/>
                </a:solidFill>
                <a:latin typeface="Calibri" panose="020F0502020204030204" pitchFamily="34" charset="0"/>
              </a:rPr>
              <a:t>DollarAmount</a:t>
            </a:r>
            <a:endParaRPr lang="en-US" dirty="0"/>
          </a:p>
        </p:txBody>
      </p:sp>
      <p:sp>
        <p:nvSpPr>
          <p:cNvPr id="3" name="Text Placeholder 2"/>
          <p:cNvSpPr>
            <a:spLocks noGrp="1"/>
          </p:cNvSpPr>
          <p:nvPr>
            <p:ph type="body" idx="1"/>
          </p:nvPr>
        </p:nvSpPr>
        <p:spPr/>
        <p:txBody>
          <a:bodyPr/>
          <a:lstStyle/>
          <a:p>
            <a:r>
              <a:rPr lang="en-US" sz="2000" dirty="0" smtClean="0">
                <a:latin typeface="Cambria" panose="02040503050406030204" pitchFamily="18" charset="0"/>
              </a:rPr>
              <a:t>Fig</a:t>
            </a:r>
            <a:r>
              <a:rPr lang="en-US" sz="2000" dirty="0">
                <a:latin typeface="Cambria" panose="02040503050406030204" pitchFamily="18" charset="0"/>
              </a:rPr>
              <a:t>. 5.6’s compound-interest </a:t>
            </a:r>
            <a:r>
              <a:rPr lang="en-US" sz="2000" dirty="0" smtClean="0">
                <a:latin typeface="Cambria" panose="02040503050406030204" pitchFamily="18" charset="0"/>
              </a:rPr>
              <a:t>example processed </a:t>
            </a:r>
            <a:r>
              <a:rPr lang="en-US" sz="2000" dirty="0">
                <a:latin typeface="Cambria" panose="02040503050406030204" pitchFamily="18" charset="0"/>
              </a:rPr>
              <a:t>dollar amounts as type </a:t>
            </a:r>
            <a:r>
              <a:rPr lang="en-US" sz="2000" dirty="0" smtClean="0">
                <a:latin typeface="Consolas" panose="020B0609020204030204" pitchFamily="49" charset="0"/>
              </a:rPr>
              <a:t>double</a:t>
            </a:r>
            <a:endParaRPr lang="en-US" sz="2000" dirty="0" smtClean="0">
              <a:latin typeface="Cambria" panose="02040503050406030204" pitchFamily="18" charset="0"/>
            </a:endParaRPr>
          </a:p>
          <a:p>
            <a:r>
              <a:rPr lang="en-US" sz="2200" dirty="0" smtClean="0">
                <a:latin typeface="Cambria" panose="02040503050406030204" pitchFamily="18" charset="0"/>
              </a:rPr>
              <a:t>Representational </a:t>
            </a:r>
            <a:r>
              <a:rPr lang="en-US" sz="2200" dirty="0">
                <a:latin typeface="Cambria" panose="02040503050406030204" pitchFamily="18" charset="0"/>
              </a:rPr>
              <a:t>errors, because we stored precise decimal dollar amounts and interest rates as </a:t>
            </a:r>
            <a:r>
              <a:rPr lang="en-US" sz="2200" dirty="0">
                <a:latin typeface="Consolas" panose="020B0609020204030204" pitchFamily="49" charset="0"/>
              </a:rPr>
              <a:t>double</a:t>
            </a:r>
            <a:r>
              <a:rPr lang="en-US" sz="2200" dirty="0">
                <a:latin typeface="Cambria" panose="02040503050406030204" pitchFamily="18" charset="0"/>
              </a:rPr>
              <a:t>s. </a:t>
            </a:r>
            <a:endParaRPr lang="en-US" sz="2200" dirty="0" smtClean="0">
              <a:latin typeface="Cambria" panose="02040503050406030204" pitchFamily="18" charset="0"/>
            </a:endParaRPr>
          </a:p>
          <a:p>
            <a:pPr lvl="1"/>
            <a:r>
              <a:rPr lang="en-US" sz="2000" dirty="0" smtClean="0">
                <a:latin typeface="Cambria" panose="02040503050406030204" pitchFamily="18" charset="0"/>
              </a:rPr>
              <a:t>Can </a:t>
            </a:r>
            <a:r>
              <a:rPr lang="en-US" sz="2000" dirty="0">
                <a:latin typeface="Cambria" panose="02040503050406030204" pitchFamily="18" charset="0"/>
              </a:rPr>
              <a:t>avoid these by performing all calculations using integer arithmetic—even interest calculations.</a:t>
            </a:r>
          </a:p>
          <a:p>
            <a:r>
              <a:rPr lang="en-US" sz="2200" dirty="0" smtClean="0">
                <a:latin typeface="Cambria" panose="02040503050406030204" pitchFamily="18" charset="0"/>
              </a:rPr>
              <a:t>Rounding </a:t>
            </a:r>
            <a:r>
              <a:rPr lang="en-US" sz="2200" dirty="0">
                <a:latin typeface="Cambria" panose="02040503050406030204" pitchFamily="18" charset="0"/>
              </a:rPr>
              <a:t>of the floating-point values. </a:t>
            </a:r>
            <a:endParaRPr lang="en-US" sz="2200" dirty="0" smtClean="0">
              <a:latin typeface="Cambria" panose="02040503050406030204" pitchFamily="18" charset="0"/>
            </a:endParaRPr>
          </a:p>
          <a:p>
            <a:pPr lvl="1"/>
            <a:r>
              <a:rPr lang="en-US" sz="2000" dirty="0" smtClean="0">
                <a:latin typeface="Cambria" panose="02040503050406030204" pitchFamily="18" charset="0"/>
              </a:rPr>
              <a:t>We cannot avoid rounding on interest calculations, because they result in fractional pennies when working with dollar amounts. Those fractional pennies must be rounded to the hundredths place. </a:t>
            </a:r>
          </a:p>
          <a:p>
            <a:pPr lvl="1"/>
            <a:r>
              <a:rPr lang="en-US" sz="2000" dirty="0" smtClean="0">
                <a:latin typeface="Cambria" panose="02040503050406030204" pitchFamily="18" charset="0"/>
              </a:rPr>
              <a:t>With </a:t>
            </a:r>
            <a:r>
              <a:rPr lang="en-US" sz="2000" dirty="0">
                <a:latin typeface="Cambria" panose="02040503050406030204" pitchFamily="18" charset="0"/>
              </a:rPr>
              <a:t>integer arithmetic we can exercise precise control over rounding without suffering the representational errors associated with floating-point calculations.</a:t>
            </a: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10839870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24B5A1"/>
                </a:solidFill>
                <a:latin typeface="Calibri" panose="020F0502020204030204" pitchFamily="34" charset="0"/>
              </a:rPr>
              <a:t>5.7</a:t>
            </a:r>
            <a:r>
              <a:rPr lang="en-US" dirty="0">
                <a:solidFill>
                  <a:srgbClr val="24B5A1"/>
                </a:solidFill>
                <a:latin typeface="Calibri" panose="020F0502020204030204" pitchFamily="34" charset="0"/>
              </a:rPr>
              <a:t> </a:t>
            </a:r>
            <a:r>
              <a:rPr lang="en-US" dirty="0" smtClean="0">
                <a:solidFill>
                  <a:srgbClr val="3380E6"/>
                </a:solidFill>
                <a:latin typeface="Calibri" panose="020F0502020204030204" pitchFamily="34" charset="0"/>
              </a:rPr>
              <a:t>Integer-Based Monetary Calculations with Class </a:t>
            </a:r>
            <a:r>
              <a:rPr lang="en-US" dirty="0" err="1" smtClean="0">
                <a:solidFill>
                  <a:srgbClr val="3380E6"/>
                </a:solidFill>
                <a:latin typeface="Calibri" panose="020F0502020204030204" pitchFamily="34" charset="0"/>
              </a:rPr>
              <a:t>DollarAmount</a:t>
            </a:r>
            <a:endParaRPr lang="en-US" dirty="0"/>
          </a:p>
        </p:txBody>
      </p:sp>
      <p:sp>
        <p:nvSpPr>
          <p:cNvPr id="3" name="Text Placeholder 2"/>
          <p:cNvSpPr>
            <a:spLocks noGrp="1"/>
          </p:cNvSpPr>
          <p:nvPr>
            <p:ph type="body" idx="1"/>
          </p:nvPr>
        </p:nvSpPr>
        <p:spPr/>
        <p:txBody>
          <a:bodyPr/>
          <a:lstStyle/>
          <a:p>
            <a:r>
              <a:rPr lang="en-US" sz="2800" dirty="0" smtClean="0">
                <a:latin typeface="Cambria" panose="02040503050406030204" pitchFamily="18" charset="0"/>
              </a:rPr>
              <a:t>Many </a:t>
            </a:r>
            <a:r>
              <a:rPr lang="en-US" sz="2800" dirty="0">
                <a:latin typeface="Cambria" panose="02040503050406030204" pitchFamily="18" charset="0"/>
              </a:rPr>
              <a:t>points in monetary calculations in which rounding may occur. </a:t>
            </a:r>
            <a:endParaRPr lang="en-US" sz="2800" dirty="0" smtClean="0">
              <a:latin typeface="Cambria" panose="02040503050406030204" pitchFamily="18" charset="0"/>
            </a:endParaRPr>
          </a:p>
          <a:p>
            <a:pPr lvl="1"/>
            <a:r>
              <a:rPr lang="en-US" sz="2000" dirty="0" smtClean="0">
                <a:latin typeface="Cambria" panose="02040503050406030204" pitchFamily="18" charset="0"/>
              </a:rPr>
              <a:t>For </a:t>
            </a:r>
            <a:r>
              <a:rPr lang="en-US" sz="2000" dirty="0">
                <a:latin typeface="Cambria" panose="02040503050406030204" pitchFamily="18" charset="0"/>
              </a:rPr>
              <a:t>example, on a restaurant bill, the tax could be calculated on each individual item, resulting in many separate rounding operations, or it could be calculated only once on the total bill amount—these alternate approaches could yield different results.</a:t>
            </a:r>
          </a:p>
          <a:p>
            <a:r>
              <a:rPr lang="en-US" sz="2800" dirty="0">
                <a:latin typeface="Cambria" panose="02040503050406030204" pitchFamily="18" charset="0"/>
              </a:rPr>
              <a:t>Performing monetary calculations with </a:t>
            </a:r>
            <a:r>
              <a:rPr lang="en-US" sz="2800" dirty="0">
                <a:latin typeface="Consolas" panose="020B0609020204030204" pitchFamily="49" charset="0"/>
              </a:rPr>
              <a:t>double</a:t>
            </a:r>
            <a:r>
              <a:rPr lang="en-US" sz="2800" dirty="0">
                <a:latin typeface="Cambria" panose="02040503050406030204" pitchFamily="18" charset="0"/>
              </a:rPr>
              <a:t>s can cause problems for organizations that require precise dollar amounts—such as banks, insurances companies and businesses in general. </a:t>
            </a:r>
            <a:endParaRPr lang="en-US" sz="2800" dirty="0" smtClean="0">
              <a:latin typeface="Cambria" panose="02040503050406030204" pitchFamily="18" charset="0"/>
            </a:endParaRP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23081074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24B5A1"/>
                </a:solidFill>
                <a:latin typeface="Calibri" panose="020F0502020204030204" pitchFamily="34" charset="0"/>
              </a:rPr>
              <a:t>5.7</a:t>
            </a:r>
            <a:r>
              <a:rPr lang="en-US" dirty="0">
                <a:solidFill>
                  <a:srgbClr val="24B5A1"/>
                </a:solidFill>
                <a:latin typeface="Calibri" panose="020F0502020204030204" pitchFamily="34" charset="0"/>
              </a:rPr>
              <a:t> </a:t>
            </a:r>
            <a:r>
              <a:rPr lang="en-US" dirty="0" smtClean="0">
                <a:solidFill>
                  <a:srgbClr val="3380E6"/>
                </a:solidFill>
                <a:latin typeface="Calibri" panose="020F0502020204030204" pitchFamily="34" charset="0"/>
              </a:rPr>
              <a:t>Integer-Based Monetary Calculations with Class </a:t>
            </a:r>
            <a:r>
              <a:rPr lang="en-US" dirty="0" err="1" smtClean="0">
                <a:solidFill>
                  <a:srgbClr val="3380E6"/>
                </a:solidFill>
                <a:latin typeface="Calibri" panose="020F0502020204030204" pitchFamily="34" charset="0"/>
              </a:rPr>
              <a:t>DollarAmount</a:t>
            </a:r>
            <a:endParaRPr lang="en-US" dirty="0"/>
          </a:p>
        </p:txBody>
      </p:sp>
      <p:sp>
        <p:nvSpPr>
          <p:cNvPr id="3" name="Text Placeholder 2"/>
          <p:cNvSpPr>
            <a:spLocks noGrp="1"/>
          </p:cNvSpPr>
          <p:nvPr>
            <p:ph type="body" idx="1"/>
          </p:nvPr>
        </p:nvSpPr>
        <p:spPr/>
        <p:txBody>
          <a:bodyPr/>
          <a:lstStyle/>
          <a:p>
            <a:r>
              <a:rPr lang="en-US" sz="2800" dirty="0" smtClean="0">
                <a:latin typeface="Cambria" panose="02040503050406030204" pitchFamily="18" charset="0"/>
              </a:rPr>
              <a:t>We’ll create a </a:t>
            </a:r>
            <a:r>
              <a:rPr lang="en-US" sz="2800" dirty="0" err="1" smtClean="0">
                <a:latin typeface="Consolas" panose="020B0609020204030204" pitchFamily="49" charset="0"/>
              </a:rPr>
              <a:t>DollarAmount</a:t>
            </a:r>
            <a:r>
              <a:rPr lang="en-US" sz="2800" dirty="0" smtClean="0">
                <a:latin typeface="Cambria" panose="02040503050406030204" pitchFamily="18" charset="0"/>
              </a:rPr>
              <a:t> </a:t>
            </a:r>
            <a:r>
              <a:rPr lang="en-US" sz="2800" dirty="0">
                <a:latin typeface="Cambria" panose="02040503050406030204" pitchFamily="18" charset="0"/>
              </a:rPr>
              <a:t>class for precise control over monetary amounts. </a:t>
            </a:r>
            <a:endParaRPr lang="en-US" sz="2800" dirty="0" smtClean="0">
              <a:latin typeface="Cambria" panose="02040503050406030204" pitchFamily="18" charset="0"/>
            </a:endParaRPr>
          </a:p>
          <a:p>
            <a:r>
              <a:rPr lang="en-US" sz="2800" dirty="0" smtClean="0">
                <a:latin typeface="Cambria" panose="02040503050406030204" pitchFamily="18" charset="0"/>
              </a:rPr>
              <a:t>Represents </a:t>
            </a:r>
            <a:r>
              <a:rPr lang="en-US" sz="2800" dirty="0">
                <a:latin typeface="Cambria" panose="02040503050406030204" pitchFamily="18" charset="0"/>
              </a:rPr>
              <a:t>dollar amounts in whole numbers of pennies—for example, $1,000 is stored as 100000. </a:t>
            </a:r>
            <a:endParaRPr lang="en-US" sz="2800" dirty="0" smtClean="0">
              <a:latin typeface="Cambria" panose="02040503050406030204" pitchFamily="18" charset="0"/>
            </a:endParaRPr>
          </a:p>
          <a:p>
            <a:pPr lvl="1"/>
            <a:r>
              <a:rPr lang="en-US" sz="2400" dirty="0" smtClean="0">
                <a:latin typeface="Cambria" panose="02040503050406030204" pitchFamily="18" charset="0"/>
              </a:rPr>
              <a:t>A </a:t>
            </a:r>
            <a:r>
              <a:rPr lang="en-US" sz="2400" dirty="0">
                <a:latin typeface="Cambria" panose="02040503050406030204" pitchFamily="18" charset="0"/>
              </a:rPr>
              <a:t>key benefit of this approach is that integer values are represented exactly in memory. </a:t>
            </a: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10187153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24B5A1"/>
                </a:solidFill>
                <a:latin typeface="Calibri" panose="020F0502020204030204" pitchFamily="34" charset="0"/>
              </a:rPr>
              <a:t>5.7</a:t>
            </a:r>
            <a:r>
              <a:rPr lang="en-US" dirty="0">
                <a:solidFill>
                  <a:srgbClr val="24B5A1"/>
                </a:solidFill>
                <a:latin typeface="Calibri" panose="020F0502020204030204" pitchFamily="34" charset="0"/>
              </a:rPr>
              <a:t> </a:t>
            </a:r>
            <a:r>
              <a:rPr lang="en-US" dirty="0" smtClean="0">
                <a:solidFill>
                  <a:srgbClr val="3380E6"/>
                </a:solidFill>
                <a:latin typeface="Calibri" panose="020F0502020204030204" pitchFamily="34" charset="0"/>
              </a:rPr>
              <a:t>Integer-Based Monetary Calculations with Class </a:t>
            </a:r>
            <a:r>
              <a:rPr lang="en-US" dirty="0" err="1" smtClean="0">
                <a:solidFill>
                  <a:srgbClr val="3380E6"/>
                </a:solidFill>
                <a:latin typeface="Calibri" panose="020F0502020204030204" pitchFamily="34" charset="0"/>
              </a:rPr>
              <a:t>DollarAmount</a:t>
            </a:r>
            <a:endParaRPr lang="en-US" dirty="0"/>
          </a:p>
        </p:txBody>
      </p:sp>
      <p:sp>
        <p:nvSpPr>
          <p:cNvPr id="3" name="Text Placeholder 2"/>
          <p:cNvSpPr>
            <a:spLocks noGrp="1"/>
          </p:cNvSpPr>
          <p:nvPr>
            <p:ph type="body" idx="1"/>
          </p:nvPr>
        </p:nvSpPr>
        <p:spPr/>
        <p:txBody>
          <a:bodyPr/>
          <a:lstStyle/>
          <a:p>
            <a:r>
              <a:rPr lang="en-US" sz="2800" dirty="0" err="1" smtClean="0">
                <a:latin typeface="Consolas" panose="020B0609020204030204" pitchFamily="49" charset="0"/>
              </a:rPr>
              <a:t>DollarAmount</a:t>
            </a:r>
            <a:r>
              <a:rPr lang="en-US" sz="2800" dirty="0" smtClean="0">
                <a:latin typeface="Cambria" panose="02040503050406030204" pitchFamily="18" charset="0"/>
              </a:rPr>
              <a:t> capabilities</a:t>
            </a:r>
            <a:endParaRPr lang="en-US" sz="2800" dirty="0">
              <a:latin typeface="Cambria" panose="02040503050406030204" pitchFamily="18" charset="0"/>
            </a:endParaRPr>
          </a:p>
          <a:p>
            <a:pPr lvl="1"/>
            <a:r>
              <a:rPr lang="en-US" sz="2400" dirty="0">
                <a:latin typeface="Cambria" panose="02040503050406030204" pitchFamily="18" charset="0"/>
              </a:rPr>
              <a:t>a constructor to initialize a </a:t>
            </a:r>
            <a:r>
              <a:rPr lang="en-US" sz="2400" dirty="0" err="1">
                <a:latin typeface="Consolas" panose="020B0609020204030204" pitchFamily="49" charset="0"/>
              </a:rPr>
              <a:t>DollarAmount</a:t>
            </a:r>
            <a:r>
              <a:rPr lang="en-US" sz="2400" dirty="0">
                <a:latin typeface="Cambria" panose="02040503050406030204" pitchFamily="18" charset="0"/>
              </a:rPr>
              <a:t> object to a whole number of pennies </a:t>
            </a:r>
          </a:p>
          <a:p>
            <a:pPr lvl="1"/>
            <a:r>
              <a:rPr lang="en-US" sz="2400" dirty="0">
                <a:latin typeface="Cambria" panose="02040503050406030204" pitchFamily="18" charset="0"/>
              </a:rPr>
              <a:t>an </a:t>
            </a:r>
            <a:r>
              <a:rPr lang="en-US" sz="2400" dirty="0">
                <a:latin typeface="Consolas" panose="020B0609020204030204" pitchFamily="49" charset="0"/>
              </a:rPr>
              <a:t>add</a:t>
            </a:r>
            <a:r>
              <a:rPr lang="en-US" sz="2400" dirty="0">
                <a:latin typeface="Cambria" panose="02040503050406030204" pitchFamily="18" charset="0"/>
              </a:rPr>
              <a:t> member function that </a:t>
            </a:r>
            <a:r>
              <a:rPr lang="en-US" sz="2400" dirty="0" smtClean="0">
                <a:latin typeface="Cambria" panose="02040503050406030204" pitchFamily="18" charset="0"/>
              </a:rPr>
              <a:t>adds </a:t>
            </a:r>
            <a:r>
              <a:rPr lang="en-US" sz="2400" dirty="0" err="1" smtClean="0">
                <a:latin typeface="Consolas" panose="020B0609020204030204" pitchFamily="49" charset="0"/>
              </a:rPr>
              <a:t>DollarAmount</a:t>
            </a:r>
            <a:r>
              <a:rPr lang="en-US" sz="2400" dirty="0" err="1" smtClean="0">
                <a:latin typeface="Cambria" panose="02040503050406030204" pitchFamily="18" charset="0"/>
              </a:rPr>
              <a:t>s</a:t>
            </a:r>
            <a:r>
              <a:rPr lang="en-US" sz="2400" dirty="0" smtClean="0">
                <a:latin typeface="Cambria" panose="02040503050406030204" pitchFamily="18" charset="0"/>
              </a:rPr>
              <a:t> </a:t>
            </a:r>
          </a:p>
          <a:p>
            <a:pPr lvl="1"/>
            <a:r>
              <a:rPr lang="en-US" sz="2400" dirty="0" smtClean="0">
                <a:latin typeface="Cambria" panose="02040503050406030204" pitchFamily="18" charset="0"/>
              </a:rPr>
              <a:t>a </a:t>
            </a:r>
            <a:r>
              <a:rPr lang="en-US" sz="2400" dirty="0">
                <a:latin typeface="Consolas" panose="020B0609020204030204" pitchFamily="49" charset="0"/>
              </a:rPr>
              <a:t>subtract</a:t>
            </a:r>
            <a:r>
              <a:rPr lang="en-US" sz="2400" dirty="0">
                <a:latin typeface="Cambria" panose="02040503050406030204" pitchFamily="18" charset="0"/>
              </a:rPr>
              <a:t> member function that subtracts </a:t>
            </a:r>
            <a:r>
              <a:rPr lang="en-US" sz="2400" dirty="0" err="1">
                <a:latin typeface="Consolas" panose="020B0609020204030204" pitchFamily="49" charset="0"/>
              </a:rPr>
              <a:t>DollarAmount</a:t>
            </a:r>
            <a:r>
              <a:rPr lang="en-US" sz="2400" dirty="0" err="1">
                <a:latin typeface="Cambria" panose="02040503050406030204" pitchFamily="18" charset="0"/>
              </a:rPr>
              <a:t>s</a:t>
            </a:r>
            <a:r>
              <a:rPr lang="en-US" sz="2400" dirty="0">
                <a:latin typeface="Cambria" panose="02040503050406030204" pitchFamily="18" charset="0"/>
              </a:rPr>
              <a:t> </a:t>
            </a:r>
            <a:endParaRPr lang="en-US" sz="2400" dirty="0" smtClean="0">
              <a:latin typeface="Cambria" panose="02040503050406030204" pitchFamily="18" charset="0"/>
            </a:endParaRPr>
          </a:p>
          <a:p>
            <a:pPr lvl="1"/>
            <a:r>
              <a:rPr lang="en-US" sz="2400" dirty="0" smtClean="0">
                <a:latin typeface="Cambria" panose="02040503050406030204" pitchFamily="18" charset="0"/>
              </a:rPr>
              <a:t>an </a:t>
            </a:r>
            <a:r>
              <a:rPr lang="en-US" sz="2400" dirty="0" err="1">
                <a:latin typeface="Consolas" panose="020B0609020204030204" pitchFamily="49" charset="0"/>
              </a:rPr>
              <a:t>addInterest</a:t>
            </a:r>
            <a:r>
              <a:rPr lang="en-US" sz="2400" dirty="0">
                <a:latin typeface="Cambria" panose="02040503050406030204" pitchFamily="18" charset="0"/>
              </a:rPr>
              <a:t> member function that calculates annual interest on the amount in the </a:t>
            </a:r>
            <a:r>
              <a:rPr lang="en-US" sz="2400" dirty="0" err="1">
                <a:latin typeface="Consolas" panose="020B0609020204030204" pitchFamily="49" charset="0"/>
              </a:rPr>
              <a:t>DollarAmount</a:t>
            </a:r>
            <a:r>
              <a:rPr lang="en-US" sz="2400" dirty="0">
                <a:latin typeface="Cambria" panose="02040503050406030204" pitchFamily="18" charset="0"/>
              </a:rPr>
              <a:t> object on which the function is called and adds the interest to the amount in that </a:t>
            </a:r>
            <a:r>
              <a:rPr lang="en-US" sz="2400" dirty="0" smtClean="0">
                <a:latin typeface="Cambria" panose="02040503050406030204" pitchFamily="18" charset="0"/>
              </a:rPr>
              <a:t>object</a:t>
            </a:r>
            <a:endParaRPr lang="en-US" sz="2400" dirty="0">
              <a:latin typeface="Cambria" panose="02040503050406030204" pitchFamily="18" charset="0"/>
            </a:endParaRPr>
          </a:p>
          <a:p>
            <a:pPr lvl="1"/>
            <a:r>
              <a:rPr lang="en-US" sz="2400" dirty="0">
                <a:latin typeface="Cambria" panose="02040503050406030204" pitchFamily="18" charset="0"/>
              </a:rPr>
              <a:t>a </a:t>
            </a:r>
            <a:r>
              <a:rPr lang="en-US" sz="2400" dirty="0" err="1">
                <a:latin typeface="Consolas" panose="020B0609020204030204" pitchFamily="49" charset="0"/>
              </a:rPr>
              <a:t>toString</a:t>
            </a:r>
            <a:r>
              <a:rPr lang="en-US" sz="2400" dirty="0">
                <a:latin typeface="Cambria" panose="02040503050406030204" pitchFamily="18" charset="0"/>
              </a:rPr>
              <a:t> member function that returns a </a:t>
            </a:r>
            <a:r>
              <a:rPr lang="en-US" sz="2400" dirty="0" err="1">
                <a:latin typeface="Consolas" panose="020B0609020204030204" pitchFamily="49" charset="0"/>
              </a:rPr>
              <a:t>DollarAmount</a:t>
            </a:r>
            <a:r>
              <a:rPr lang="en-US" sz="2400" dirty="0" err="1">
                <a:latin typeface="Cambria" panose="02040503050406030204" pitchFamily="18" charset="0"/>
              </a:rPr>
              <a:t>’s</a:t>
            </a:r>
            <a:r>
              <a:rPr lang="en-US" sz="2400" dirty="0">
                <a:latin typeface="Cambria" panose="02040503050406030204" pitchFamily="18" charset="0"/>
              </a:rPr>
              <a:t> </a:t>
            </a:r>
            <a:r>
              <a:rPr lang="en-US" sz="2400" dirty="0">
                <a:latin typeface="Consolas" panose="020B0609020204030204" pitchFamily="49" charset="0"/>
              </a:rPr>
              <a:t>string</a:t>
            </a:r>
            <a:r>
              <a:rPr lang="en-US" sz="2400" dirty="0">
                <a:latin typeface="Cambria" panose="02040503050406030204" pitchFamily="18" charset="0"/>
              </a:rPr>
              <a:t> representation. </a:t>
            </a: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6335706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24B5A1"/>
                </a:solidFill>
                <a:latin typeface="Calibri" panose="020F0502020204030204" pitchFamily="34" charset="0"/>
              </a:rPr>
              <a:t>5.7</a:t>
            </a:r>
            <a:r>
              <a:rPr lang="en-US" dirty="0">
                <a:solidFill>
                  <a:srgbClr val="24B5A1"/>
                </a:solidFill>
                <a:latin typeface="Calibri" panose="020F0502020204030204" pitchFamily="34" charset="0"/>
              </a:rPr>
              <a:t> </a:t>
            </a:r>
            <a:r>
              <a:rPr lang="en-US" dirty="0" smtClean="0">
                <a:solidFill>
                  <a:srgbClr val="3380E6"/>
                </a:solidFill>
                <a:latin typeface="Calibri" panose="020F0502020204030204" pitchFamily="34" charset="0"/>
              </a:rPr>
              <a:t>Integer-Based Monetary Calculations with Class </a:t>
            </a:r>
            <a:r>
              <a:rPr lang="en-US" dirty="0" err="1" smtClean="0">
                <a:solidFill>
                  <a:srgbClr val="3380E6"/>
                </a:solidFill>
                <a:latin typeface="Calibri" panose="020F0502020204030204" pitchFamily="34" charset="0"/>
              </a:rPr>
              <a:t>DollarAmount</a:t>
            </a:r>
            <a:endParaRPr lang="en-US" dirty="0"/>
          </a:p>
        </p:txBody>
      </p:sp>
      <p:sp>
        <p:nvSpPr>
          <p:cNvPr id="3" name="Text Placeholder 2"/>
          <p:cNvSpPr>
            <a:spLocks noGrp="1"/>
          </p:cNvSpPr>
          <p:nvPr>
            <p:ph type="body" idx="1"/>
          </p:nvPr>
        </p:nvSpPr>
        <p:spPr/>
        <p:txBody>
          <a:bodyPr/>
          <a:lstStyle/>
          <a:p>
            <a:r>
              <a:rPr lang="en-US" sz="2800" dirty="0" smtClean="0">
                <a:latin typeface="Cambria" panose="02040503050406030204" pitchFamily="18" charset="0"/>
              </a:rPr>
              <a:t>All </a:t>
            </a:r>
            <a:r>
              <a:rPr lang="en-US" sz="2800" dirty="0">
                <a:latin typeface="Cambria" panose="02040503050406030204" pitchFamily="18" charset="0"/>
              </a:rPr>
              <a:t>calculations </a:t>
            </a:r>
            <a:r>
              <a:rPr lang="en-US" sz="2800" dirty="0" smtClean="0">
                <a:latin typeface="Cambria" panose="02040503050406030204" pitchFamily="18" charset="0"/>
              </a:rPr>
              <a:t>use </a:t>
            </a:r>
            <a:r>
              <a:rPr lang="en-US" sz="2800" dirty="0">
                <a:latin typeface="Cambria" panose="02040503050406030204" pitchFamily="18" charset="0"/>
              </a:rPr>
              <a:t>integer </a:t>
            </a:r>
            <a:r>
              <a:rPr lang="en-US" sz="2800" dirty="0" smtClean="0">
                <a:latin typeface="Cambria" panose="02040503050406030204" pitchFamily="18" charset="0"/>
              </a:rPr>
              <a:t>arithmetic</a:t>
            </a:r>
          </a:p>
          <a:p>
            <a:pPr lvl="1"/>
            <a:r>
              <a:rPr lang="en-US" sz="2400" dirty="0" smtClean="0">
                <a:latin typeface="Cambria" panose="02040503050406030204" pitchFamily="18" charset="0"/>
              </a:rPr>
              <a:t>no </a:t>
            </a:r>
            <a:r>
              <a:rPr lang="en-US" sz="2400" dirty="0">
                <a:latin typeface="Cambria" panose="02040503050406030204" pitchFamily="18" charset="0"/>
              </a:rPr>
              <a:t>floating-point calculations are used, so </a:t>
            </a:r>
            <a:r>
              <a:rPr lang="en-US" sz="2400" dirty="0" err="1">
                <a:latin typeface="Cambria" panose="02040503050406030204" pitchFamily="18" charset="0"/>
              </a:rPr>
              <a:t>DollarAmounts</a:t>
            </a:r>
            <a:r>
              <a:rPr lang="en-US" sz="2400" dirty="0">
                <a:latin typeface="Cambria" panose="02040503050406030204" pitchFamily="18" charset="0"/>
              </a:rPr>
              <a:t> always represent their values precisely. </a:t>
            </a:r>
            <a:endParaRPr lang="en-US" sz="2400" dirty="0" smtClean="0">
              <a:latin typeface="Cambria" panose="02040503050406030204" pitchFamily="18" charset="0"/>
            </a:endParaRPr>
          </a:p>
          <a:p>
            <a:r>
              <a:rPr lang="en-US" sz="2800" dirty="0" err="1" smtClean="0">
                <a:latin typeface="Cambria" panose="02040503050406030204" pitchFamily="18" charset="0"/>
              </a:rPr>
              <a:t>Reimplement</a:t>
            </a:r>
            <a:r>
              <a:rPr lang="en-US" sz="2800" dirty="0" smtClean="0">
                <a:latin typeface="Cambria" panose="02040503050406030204" pitchFamily="18" charset="0"/>
              </a:rPr>
              <a:t> </a:t>
            </a:r>
            <a:r>
              <a:rPr lang="en-US" sz="2800" dirty="0">
                <a:latin typeface="Cambria" panose="02040503050406030204" pitchFamily="18" charset="0"/>
              </a:rPr>
              <a:t>Fig. 5.6’s compound-interest example using </a:t>
            </a:r>
            <a:r>
              <a:rPr lang="en-US" sz="2800" dirty="0" err="1">
                <a:latin typeface="Consolas" panose="020B0609020204030204" pitchFamily="49" charset="0"/>
              </a:rPr>
              <a:t>DollarAmount</a:t>
            </a:r>
            <a:r>
              <a:rPr lang="en-US" sz="2800" dirty="0" err="1">
                <a:latin typeface="Cambria" panose="02040503050406030204" pitchFamily="18" charset="0"/>
              </a:rPr>
              <a:t>s</a:t>
            </a:r>
            <a:r>
              <a:rPr lang="en-US" sz="2800" dirty="0">
                <a:latin typeface="Cambria" panose="02040503050406030204" pitchFamily="18" charset="0"/>
              </a:rPr>
              <a:t>. </a:t>
            </a:r>
            <a:endParaRPr lang="en-US" sz="2800" dirty="0" smtClean="0">
              <a:latin typeface="Cambria" panose="02040503050406030204" pitchFamily="18" charset="0"/>
            </a:endParaRPr>
          </a:p>
          <a:p>
            <a:r>
              <a:rPr lang="en-US" sz="2800" dirty="0" smtClean="0">
                <a:latin typeface="Cambria" panose="02040503050406030204" pitchFamily="18" charset="0"/>
              </a:rPr>
              <a:t>Then </a:t>
            </a:r>
            <a:r>
              <a:rPr lang="en-US" sz="2800" dirty="0">
                <a:latin typeface="Cambria" panose="02040503050406030204" pitchFamily="18" charset="0"/>
              </a:rPr>
              <a:t>we’ll present the class and walk through the code. </a:t>
            </a:r>
            <a:endParaRPr lang="en-US" sz="2800" dirty="0" smtClean="0">
              <a:latin typeface="Cambria" panose="02040503050406030204" pitchFamily="18" charset="0"/>
            </a:endParaRPr>
          </a:p>
          <a:p>
            <a:r>
              <a:rPr lang="en-US" sz="2800" dirty="0">
                <a:latin typeface="Cambria" panose="02040503050406030204" pitchFamily="18" charset="0"/>
              </a:rPr>
              <a:t>C</a:t>
            </a:r>
            <a:r>
              <a:rPr lang="en-US" sz="2800" dirty="0" smtClean="0">
                <a:latin typeface="Cambria" panose="02040503050406030204" pitchFamily="18" charset="0"/>
              </a:rPr>
              <a:t>lass </a:t>
            </a:r>
            <a:r>
              <a:rPr lang="en-US" sz="2800" dirty="0" err="1">
                <a:latin typeface="Consolas" panose="020B0609020204030204" pitchFamily="49" charset="0"/>
              </a:rPr>
              <a:t>DollarAmount</a:t>
            </a:r>
            <a:r>
              <a:rPr lang="en-US" sz="2800" dirty="0">
                <a:latin typeface="Cambria" panose="02040503050406030204" pitchFamily="18" charset="0"/>
              </a:rPr>
              <a:t> will control precisely how that rounding occurs using integer arithmetic. </a:t>
            </a:r>
            <a:endParaRPr lang="en-US" sz="2800" dirty="0" smtClean="0">
              <a:latin typeface="Cambria" panose="02040503050406030204" pitchFamily="18" charset="0"/>
            </a:endParaRP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37597249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24B5A1"/>
                </a:solidFill>
                <a:latin typeface="Calibri" panose="020F0502020204030204" pitchFamily="34" charset="0"/>
              </a:rPr>
              <a:t>5.7</a:t>
            </a:r>
            <a:r>
              <a:rPr lang="en-US" dirty="0">
                <a:solidFill>
                  <a:srgbClr val="24B5A1"/>
                </a:solidFill>
                <a:latin typeface="Calibri" panose="020F0502020204030204" pitchFamily="34" charset="0"/>
              </a:rPr>
              <a:t> </a:t>
            </a:r>
            <a:r>
              <a:rPr lang="en-US" dirty="0" smtClean="0">
                <a:solidFill>
                  <a:srgbClr val="3380E6"/>
                </a:solidFill>
                <a:latin typeface="Calibri" panose="020F0502020204030204" pitchFamily="34" charset="0"/>
              </a:rPr>
              <a:t>Integer-Based Monetary Calculations with Class </a:t>
            </a:r>
            <a:r>
              <a:rPr lang="en-US" dirty="0" err="1" smtClean="0">
                <a:solidFill>
                  <a:srgbClr val="3380E6"/>
                </a:solidFill>
                <a:latin typeface="Calibri" panose="020F0502020204030204" pitchFamily="34" charset="0"/>
              </a:rPr>
              <a:t>DollarAmount</a:t>
            </a:r>
            <a:endParaRPr lang="en-US" dirty="0"/>
          </a:p>
        </p:txBody>
      </p:sp>
      <p:sp>
        <p:nvSpPr>
          <p:cNvPr id="3" name="Text Placeholder 2"/>
          <p:cNvSpPr>
            <a:spLocks noGrp="1"/>
          </p:cNvSpPr>
          <p:nvPr>
            <p:ph type="body" idx="1"/>
          </p:nvPr>
        </p:nvSpPr>
        <p:spPr/>
        <p:txBody>
          <a:bodyPr/>
          <a:lstStyle/>
          <a:p>
            <a:r>
              <a:rPr lang="en-US" sz="2800" dirty="0">
                <a:latin typeface="Cambria" panose="02040503050406030204" pitchFamily="18" charset="0"/>
              </a:rPr>
              <a:t>Figure 5.7 adds </a:t>
            </a:r>
            <a:r>
              <a:rPr lang="en-US" sz="2800" dirty="0" err="1">
                <a:latin typeface="Consolas" panose="020B0609020204030204" pitchFamily="49" charset="0"/>
              </a:rPr>
              <a:t>DollarAmount</a:t>
            </a:r>
            <a:r>
              <a:rPr lang="en-US" sz="2800" dirty="0" err="1">
                <a:latin typeface="Cambria" panose="02040503050406030204" pitchFamily="18" charset="0"/>
              </a:rPr>
              <a:t>s</a:t>
            </a:r>
            <a:r>
              <a:rPr lang="en-US" sz="2800" dirty="0">
                <a:latin typeface="Cambria" panose="02040503050406030204" pitchFamily="18" charset="0"/>
              </a:rPr>
              <a:t>, subtracts </a:t>
            </a:r>
            <a:r>
              <a:rPr lang="en-US" sz="2800" dirty="0" err="1">
                <a:latin typeface="Consolas" panose="020B0609020204030204" pitchFamily="49" charset="0"/>
              </a:rPr>
              <a:t>DollarAmount</a:t>
            </a:r>
            <a:r>
              <a:rPr lang="en-US" sz="2800" dirty="0" err="1">
                <a:latin typeface="Cambria" panose="02040503050406030204" pitchFamily="18" charset="0"/>
              </a:rPr>
              <a:t>s</a:t>
            </a:r>
            <a:r>
              <a:rPr lang="en-US" sz="2800" dirty="0">
                <a:latin typeface="Cambria" panose="02040503050406030204" pitchFamily="18" charset="0"/>
              </a:rPr>
              <a:t> </a:t>
            </a:r>
            <a:r>
              <a:rPr lang="en-US" sz="2800" dirty="0" smtClean="0">
                <a:latin typeface="Cambria" panose="02040503050406030204" pitchFamily="18" charset="0"/>
              </a:rPr>
              <a:t>and </a:t>
            </a:r>
            <a:r>
              <a:rPr lang="en-US" sz="2800" dirty="0">
                <a:latin typeface="Cambria" panose="02040503050406030204" pitchFamily="18" charset="0"/>
              </a:rPr>
              <a:t>calculates compound interest with </a:t>
            </a:r>
            <a:r>
              <a:rPr lang="en-US" sz="2800" dirty="0" err="1">
                <a:latin typeface="Consolas" panose="020B0609020204030204" pitchFamily="49" charset="0"/>
              </a:rPr>
              <a:t>DollarAmount</a:t>
            </a:r>
            <a:r>
              <a:rPr lang="en-US" sz="2800" dirty="0" err="1">
                <a:latin typeface="Cambria" panose="02040503050406030204" pitchFamily="18" charset="0"/>
              </a:rPr>
              <a:t>s</a:t>
            </a:r>
            <a:r>
              <a:rPr lang="en-US" sz="2800" dirty="0">
                <a:latin typeface="Cambria" panose="02040503050406030204" pitchFamily="18" charset="0"/>
              </a:rPr>
              <a:t> </a:t>
            </a:r>
            <a:r>
              <a:rPr lang="en-US" sz="2800" dirty="0" smtClean="0">
                <a:latin typeface="Cambria" panose="02040503050406030204" pitchFamily="18" charset="0"/>
              </a:rPr>
              <a:t>to demonstrate the class’s capabilities. </a:t>
            </a: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32966334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30"/>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0" y="334192"/>
            <a:ext cx="9144000" cy="6189609"/>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113223785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31"/>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0" y="878684"/>
            <a:ext cx="9144000" cy="5100639"/>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3805937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24B5A1"/>
                </a:solidFill>
                <a:latin typeface="Calibri" panose="020F0502020204030204" pitchFamily="34" charset="0"/>
              </a:rPr>
              <a:t>5.1  </a:t>
            </a:r>
            <a:r>
              <a:rPr lang="en-US" dirty="0" smtClean="0">
                <a:solidFill>
                  <a:srgbClr val="3380E6"/>
                </a:solidFill>
                <a:latin typeface="Calibri" panose="020F0502020204030204" pitchFamily="34" charset="0"/>
              </a:rPr>
              <a:t>Introduction</a:t>
            </a:r>
          </a:p>
        </p:txBody>
      </p:sp>
      <p:sp>
        <p:nvSpPr>
          <p:cNvPr id="13315" name="Text Placeholder 2"/>
          <p:cNvSpPr>
            <a:spLocks noGrp="1"/>
          </p:cNvSpPr>
          <p:nvPr>
            <p:ph type="body" idx="1"/>
          </p:nvPr>
        </p:nvSpPr>
        <p:spPr/>
        <p:txBody>
          <a:bodyPr/>
          <a:lstStyle/>
          <a:p>
            <a:pPr>
              <a:lnSpc>
                <a:spcPct val="90000"/>
              </a:lnSpc>
            </a:pPr>
            <a:r>
              <a:rPr lang="en-US" altLang="en-US" dirty="0" smtClean="0">
                <a:solidFill>
                  <a:srgbClr val="000000"/>
                </a:solidFill>
                <a:latin typeface="Cambria" panose="02040503050406030204" pitchFamily="18" charset="0"/>
              </a:rPr>
              <a:t>We </a:t>
            </a:r>
            <a:r>
              <a:rPr lang="en-US" altLang="en-US" dirty="0">
                <a:solidFill>
                  <a:srgbClr val="000000"/>
                </a:solidFill>
                <a:latin typeface="Cambria" panose="02040503050406030204" pitchFamily="18" charset="0"/>
              </a:rPr>
              <a:t>introduce the </a:t>
            </a:r>
            <a:r>
              <a:rPr lang="en-US" altLang="en-US" dirty="0">
                <a:solidFill>
                  <a:srgbClr val="000000"/>
                </a:solidFill>
                <a:latin typeface="Consolas" panose="020B0609020204030204" pitchFamily="49" charset="0"/>
              </a:rPr>
              <a:t>break</a:t>
            </a:r>
            <a:r>
              <a:rPr lang="en-US" altLang="en-US" dirty="0">
                <a:solidFill>
                  <a:srgbClr val="000000"/>
                </a:solidFill>
                <a:latin typeface="Cambria" panose="02040503050406030204" pitchFamily="18" charset="0"/>
              </a:rPr>
              <a:t> and </a:t>
            </a:r>
            <a:r>
              <a:rPr lang="en-US" altLang="en-US" dirty="0">
                <a:solidFill>
                  <a:srgbClr val="000000"/>
                </a:solidFill>
                <a:latin typeface="Consolas" panose="020B0609020204030204" pitchFamily="49" charset="0"/>
              </a:rPr>
              <a:t>continue</a:t>
            </a:r>
            <a:r>
              <a:rPr lang="en-US" altLang="en-US" dirty="0">
                <a:solidFill>
                  <a:srgbClr val="000000"/>
                </a:solidFill>
                <a:latin typeface="Cambria" panose="02040503050406030204" pitchFamily="18" charset="0"/>
              </a:rPr>
              <a:t> program-control statements. </a:t>
            </a:r>
            <a:endParaRPr lang="en-US" altLang="en-US" dirty="0" smtClean="0">
              <a:solidFill>
                <a:srgbClr val="000000"/>
              </a:solidFill>
              <a:latin typeface="Cambria" panose="02040503050406030204" pitchFamily="18" charset="0"/>
            </a:endParaRPr>
          </a:p>
          <a:p>
            <a:pPr>
              <a:lnSpc>
                <a:spcPct val="90000"/>
              </a:lnSpc>
            </a:pPr>
            <a:r>
              <a:rPr lang="en-US" altLang="en-US" dirty="0" smtClean="0">
                <a:solidFill>
                  <a:srgbClr val="000000"/>
                </a:solidFill>
                <a:latin typeface="Cambria" panose="02040503050406030204" pitchFamily="18" charset="0"/>
              </a:rPr>
              <a:t>We </a:t>
            </a:r>
            <a:r>
              <a:rPr lang="en-US" altLang="en-US" dirty="0">
                <a:solidFill>
                  <a:srgbClr val="000000"/>
                </a:solidFill>
                <a:latin typeface="Cambria" panose="02040503050406030204" pitchFamily="18" charset="0"/>
              </a:rPr>
              <a:t>discuss C++’s logical operators, which enable you to combine simple conditions in control statements. </a:t>
            </a:r>
            <a:endParaRPr lang="en-US" altLang="en-US" dirty="0" smtClean="0">
              <a:solidFill>
                <a:srgbClr val="000000"/>
              </a:solidFill>
              <a:latin typeface="Cambria" panose="02040503050406030204" pitchFamily="18" charset="0"/>
            </a:endParaRPr>
          </a:p>
          <a:p>
            <a:pPr>
              <a:lnSpc>
                <a:spcPct val="90000"/>
              </a:lnSpc>
            </a:pPr>
            <a:r>
              <a:rPr lang="en-US" altLang="en-US" dirty="0" smtClean="0">
                <a:solidFill>
                  <a:srgbClr val="000000"/>
                </a:solidFill>
                <a:latin typeface="Cambria" panose="02040503050406030204" pitchFamily="18" charset="0"/>
              </a:rPr>
              <a:t>We </a:t>
            </a:r>
            <a:r>
              <a:rPr lang="en-US" altLang="en-US" dirty="0">
                <a:solidFill>
                  <a:srgbClr val="000000"/>
                </a:solidFill>
                <a:latin typeface="Cambria" panose="02040503050406030204" pitchFamily="18" charset="0"/>
              </a:rPr>
              <a:t>summarize C++’s control statements and the proven problem-solving techniques presented in this chapter and Chapter 4.</a:t>
            </a:r>
            <a:endParaRPr lang="en-US" altLang="en-US" dirty="0" smtClean="0">
              <a:solidFill>
                <a:srgbClr val="000000"/>
              </a:solidFill>
              <a:latin typeface="Cambria" panose="02040503050406030204" pitchFamily="18" charset="0"/>
            </a:endParaRPr>
          </a:p>
        </p:txBody>
      </p:sp>
      <p:sp>
        <p:nvSpPr>
          <p:cNvPr id="13316"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323103994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32"/>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 y="1422605"/>
            <a:ext cx="9144000" cy="4011215"/>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408165550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33"/>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 y="197514"/>
            <a:ext cx="9144000" cy="6464094"/>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151649758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34"/>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 y="0"/>
            <a:ext cx="9162257" cy="6477000"/>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62878141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24B5A1"/>
                </a:solidFill>
                <a:latin typeface="Calibri" panose="020F0502020204030204" pitchFamily="34" charset="0"/>
              </a:rPr>
              <a:t>5.7</a:t>
            </a:r>
            <a:r>
              <a:rPr lang="en-US" dirty="0">
                <a:solidFill>
                  <a:srgbClr val="24B5A1"/>
                </a:solidFill>
                <a:latin typeface="Calibri" panose="020F0502020204030204" pitchFamily="34" charset="0"/>
              </a:rPr>
              <a:t> </a:t>
            </a:r>
            <a:r>
              <a:rPr lang="en-US" dirty="0" smtClean="0">
                <a:solidFill>
                  <a:srgbClr val="3380E6"/>
                </a:solidFill>
                <a:latin typeface="Calibri" panose="020F0502020204030204" pitchFamily="34" charset="0"/>
              </a:rPr>
              <a:t>Integer-Based Monetary Calculations with Class </a:t>
            </a:r>
            <a:r>
              <a:rPr lang="en-US" dirty="0" err="1" smtClean="0">
                <a:solidFill>
                  <a:srgbClr val="3380E6"/>
                </a:solidFill>
                <a:latin typeface="Calibri" panose="020F0502020204030204" pitchFamily="34" charset="0"/>
              </a:rPr>
              <a:t>DollarAmount</a:t>
            </a:r>
            <a:endParaRPr lang="en-US" dirty="0"/>
          </a:p>
        </p:txBody>
      </p:sp>
      <p:sp>
        <p:nvSpPr>
          <p:cNvPr id="3" name="Text Placeholder 2"/>
          <p:cNvSpPr>
            <a:spLocks noGrp="1"/>
          </p:cNvSpPr>
          <p:nvPr>
            <p:ph type="body" idx="1"/>
          </p:nvPr>
        </p:nvSpPr>
        <p:spPr/>
        <p:txBody>
          <a:bodyPr/>
          <a:lstStyle/>
          <a:p>
            <a:r>
              <a:rPr lang="en-US" sz="2800" dirty="0" err="1" smtClean="0">
                <a:latin typeface="Consolas" panose="020B0609020204030204" pitchFamily="49" charset="0"/>
              </a:rPr>
              <a:t>addInterest</a:t>
            </a:r>
            <a:r>
              <a:rPr lang="en-US" sz="2800" dirty="0" smtClean="0">
                <a:latin typeface="Cambria" panose="02040503050406030204" pitchFamily="18" charset="0"/>
              </a:rPr>
              <a:t> </a:t>
            </a:r>
            <a:r>
              <a:rPr lang="en-US" sz="2800" dirty="0">
                <a:latin typeface="Cambria" panose="02040503050406030204" pitchFamily="18" charset="0"/>
              </a:rPr>
              <a:t>member function </a:t>
            </a:r>
            <a:r>
              <a:rPr lang="en-US" sz="2800" dirty="0" smtClean="0">
                <a:latin typeface="Cambria" panose="02040503050406030204" pitchFamily="18" charset="0"/>
              </a:rPr>
              <a:t>receives </a:t>
            </a:r>
            <a:r>
              <a:rPr lang="en-US" sz="2800" dirty="0">
                <a:latin typeface="Cambria" panose="02040503050406030204" pitchFamily="18" charset="0"/>
              </a:rPr>
              <a:t>two arguments:</a:t>
            </a:r>
          </a:p>
          <a:p>
            <a:pPr lvl="1"/>
            <a:r>
              <a:rPr lang="en-US" sz="2400" dirty="0">
                <a:latin typeface="Cambria" panose="02040503050406030204" pitchFamily="18" charset="0"/>
              </a:rPr>
              <a:t>an integer representation of the interest rate and </a:t>
            </a:r>
          </a:p>
          <a:p>
            <a:pPr lvl="1"/>
            <a:r>
              <a:rPr lang="en-US" sz="2400" dirty="0">
                <a:latin typeface="Cambria" panose="02040503050406030204" pitchFamily="18" charset="0"/>
              </a:rPr>
              <a:t>an integer divisor (a power of 10) </a:t>
            </a:r>
          </a:p>
          <a:p>
            <a:r>
              <a:rPr lang="en-US" sz="2800" dirty="0">
                <a:latin typeface="Cambria" panose="02040503050406030204" pitchFamily="18" charset="0"/>
              </a:rPr>
              <a:t>To determine the interest amount, </a:t>
            </a:r>
            <a:r>
              <a:rPr lang="en-US" sz="2800" dirty="0" err="1">
                <a:latin typeface="Consolas" panose="020B0609020204030204" pitchFamily="49" charset="0"/>
              </a:rPr>
              <a:t>addInterest</a:t>
            </a:r>
            <a:r>
              <a:rPr lang="en-US" sz="2800" dirty="0">
                <a:latin typeface="Cambria" panose="02040503050406030204" pitchFamily="18" charset="0"/>
              </a:rPr>
              <a:t> multiplies the </a:t>
            </a:r>
            <a:r>
              <a:rPr lang="en-US" sz="2800" dirty="0" err="1">
                <a:latin typeface="Consolas" panose="020B0609020204030204" pitchFamily="49" charset="0"/>
              </a:rPr>
              <a:t>DollarAmount</a:t>
            </a:r>
            <a:r>
              <a:rPr lang="en-US" sz="2800" dirty="0">
                <a:latin typeface="Cambria" panose="02040503050406030204" pitchFamily="18" charset="0"/>
              </a:rPr>
              <a:t> object’s number of pennies by the integer representation of the interest rate, then divides the result by the integer divisor. </a:t>
            </a:r>
            <a:endParaRPr lang="en-US" sz="2800" dirty="0" smtClean="0">
              <a:latin typeface="Cambria" panose="02040503050406030204" pitchFamily="18" charset="0"/>
            </a:endParaRP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183424743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24B5A1"/>
                </a:solidFill>
                <a:latin typeface="Calibri" panose="020F0502020204030204" pitchFamily="34" charset="0"/>
              </a:rPr>
              <a:t>5.7</a:t>
            </a:r>
            <a:r>
              <a:rPr lang="en-US" dirty="0">
                <a:solidFill>
                  <a:srgbClr val="24B5A1"/>
                </a:solidFill>
                <a:latin typeface="Calibri" panose="020F0502020204030204" pitchFamily="34" charset="0"/>
              </a:rPr>
              <a:t> </a:t>
            </a:r>
            <a:r>
              <a:rPr lang="en-US" dirty="0" smtClean="0">
                <a:solidFill>
                  <a:srgbClr val="3380E6"/>
                </a:solidFill>
                <a:latin typeface="Calibri" panose="020F0502020204030204" pitchFamily="34" charset="0"/>
              </a:rPr>
              <a:t>Integer-Based Monetary Calculations with Class </a:t>
            </a:r>
            <a:r>
              <a:rPr lang="en-US" dirty="0" err="1" smtClean="0">
                <a:solidFill>
                  <a:srgbClr val="3380E6"/>
                </a:solidFill>
                <a:latin typeface="Calibri" panose="020F0502020204030204" pitchFamily="34" charset="0"/>
              </a:rPr>
              <a:t>DollarAmount</a:t>
            </a:r>
            <a:endParaRPr lang="en-US" dirty="0"/>
          </a:p>
        </p:txBody>
      </p:sp>
      <p:sp>
        <p:nvSpPr>
          <p:cNvPr id="3" name="Text Placeholder 2"/>
          <p:cNvSpPr>
            <a:spLocks noGrp="1"/>
          </p:cNvSpPr>
          <p:nvPr>
            <p:ph type="body" idx="1"/>
          </p:nvPr>
        </p:nvSpPr>
        <p:spPr/>
        <p:txBody>
          <a:bodyPr/>
          <a:lstStyle/>
          <a:p>
            <a:r>
              <a:rPr lang="en-US" sz="2800" dirty="0" smtClean="0">
                <a:latin typeface="Cambria" panose="02040503050406030204" pitchFamily="18" charset="0"/>
              </a:rPr>
              <a:t>For </a:t>
            </a:r>
            <a:r>
              <a:rPr lang="en-US" sz="2800" dirty="0">
                <a:latin typeface="Cambria" panose="02040503050406030204" pitchFamily="18" charset="0"/>
              </a:rPr>
              <a:t>example:</a:t>
            </a:r>
          </a:p>
          <a:p>
            <a:pPr lvl="1"/>
            <a:r>
              <a:rPr lang="en-US" sz="2400" dirty="0">
                <a:latin typeface="Cambria" panose="02040503050406030204" pitchFamily="18" charset="0"/>
              </a:rPr>
              <a:t>To calculate 5% interest, enter the integers 5 and 100. In integer arithmetic, multiplying a </a:t>
            </a:r>
            <a:r>
              <a:rPr lang="en-US" sz="2400" dirty="0" err="1">
                <a:latin typeface="Cambria" panose="02040503050406030204" pitchFamily="18" charset="0"/>
              </a:rPr>
              <a:t>DollarAmount</a:t>
            </a:r>
            <a:r>
              <a:rPr lang="en-US" sz="2400" dirty="0">
                <a:latin typeface="Cambria" panose="02040503050406030204" pitchFamily="18" charset="0"/>
              </a:rPr>
              <a:t> by 5, then dividing the result by 100 calculates 5% of the </a:t>
            </a:r>
            <a:r>
              <a:rPr lang="en-US" sz="2400" dirty="0" err="1">
                <a:latin typeface="Cambria" panose="02040503050406030204" pitchFamily="18" charset="0"/>
              </a:rPr>
              <a:t>DollarAmount’s</a:t>
            </a:r>
            <a:r>
              <a:rPr lang="en-US" sz="2400" dirty="0">
                <a:latin typeface="Cambria" panose="02040503050406030204" pitchFamily="18" charset="0"/>
              </a:rPr>
              <a:t> value.</a:t>
            </a:r>
          </a:p>
          <a:p>
            <a:pPr lvl="1"/>
            <a:r>
              <a:rPr lang="en-US" sz="2400" dirty="0">
                <a:latin typeface="Cambria" panose="02040503050406030204" pitchFamily="18" charset="0"/>
              </a:rPr>
              <a:t>To calculate 5.25% interest, enter the integers 525 and 10000. In integer arithmetic, multiplying a </a:t>
            </a:r>
            <a:r>
              <a:rPr lang="en-US" sz="2400" dirty="0" err="1">
                <a:latin typeface="Cambria" panose="02040503050406030204" pitchFamily="18" charset="0"/>
              </a:rPr>
              <a:t>DollarAmount</a:t>
            </a:r>
            <a:r>
              <a:rPr lang="en-US" sz="2400" dirty="0">
                <a:latin typeface="Cambria" panose="02040503050406030204" pitchFamily="18" charset="0"/>
              </a:rPr>
              <a:t> by 525, then dividing the result by 10000 calculates 5.25% of the </a:t>
            </a:r>
            <a:r>
              <a:rPr lang="en-US" sz="2400" dirty="0" err="1">
                <a:latin typeface="Cambria" panose="02040503050406030204" pitchFamily="18" charset="0"/>
              </a:rPr>
              <a:t>DollarAmount’s</a:t>
            </a:r>
            <a:r>
              <a:rPr lang="en-US" sz="2400" dirty="0">
                <a:latin typeface="Cambria" panose="02040503050406030204" pitchFamily="18" charset="0"/>
              </a:rPr>
              <a:t> value</a:t>
            </a:r>
            <a:r>
              <a:rPr lang="en-US" sz="2400" dirty="0" smtClean="0">
                <a:latin typeface="Cambria" panose="02040503050406030204" pitchFamily="18" charset="0"/>
              </a:rPr>
              <a:t>.</a:t>
            </a:r>
            <a:endParaRPr lang="en-US" sz="2400" dirty="0">
              <a:latin typeface="Cambria" panose="02040503050406030204" pitchFamily="18" charset="0"/>
            </a:endParaRP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262234565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24B5A1"/>
                </a:solidFill>
                <a:latin typeface="Calibri" panose="020F0502020204030204" pitchFamily="34" charset="0"/>
              </a:rPr>
              <a:t>5.7</a:t>
            </a:r>
            <a:r>
              <a:rPr lang="en-US" dirty="0">
                <a:solidFill>
                  <a:srgbClr val="24B5A1"/>
                </a:solidFill>
                <a:latin typeface="Calibri" panose="020F0502020204030204" pitchFamily="34" charset="0"/>
              </a:rPr>
              <a:t> </a:t>
            </a:r>
            <a:r>
              <a:rPr lang="en-US" dirty="0" smtClean="0">
                <a:solidFill>
                  <a:srgbClr val="3380E6"/>
                </a:solidFill>
                <a:latin typeface="Calibri" panose="020F0502020204030204" pitchFamily="34" charset="0"/>
              </a:rPr>
              <a:t>Integer-Based Monetary Calculations with Class </a:t>
            </a:r>
            <a:r>
              <a:rPr lang="en-US" dirty="0" err="1" smtClean="0">
                <a:solidFill>
                  <a:srgbClr val="3380E6"/>
                </a:solidFill>
                <a:latin typeface="Calibri" panose="020F0502020204030204" pitchFamily="34" charset="0"/>
              </a:rPr>
              <a:t>DollarAmount</a:t>
            </a:r>
            <a:endParaRPr lang="en-US" dirty="0"/>
          </a:p>
        </p:txBody>
      </p:sp>
      <p:sp>
        <p:nvSpPr>
          <p:cNvPr id="3" name="Text Placeholder 2"/>
          <p:cNvSpPr>
            <a:spLocks noGrp="1"/>
          </p:cNvSpPr>
          <p:nvPr>
            <p:ph type="body" idx="1"/>
          </p:nvPr>
        </p:nvSpPr>
        <p:spPr/>
        <p:txBody>
          <a:bodyPr/>
          <a:lstStyle/>
          <a:p>
            <a:r>
              <a:rPr lang="en-US" sz="2800" dirty="0">
                <a:latin typeface="Cambria" panose="02040503050406030204" pitchFamily="18" charset="0"/>
              </a:rPr>
              <a:t>Figure 5.8 defines class </a:t>
            </a:r>
            <a:r>
              <a:rPr lang="en-US" sz="2800" dirty="0" err="1">
                <a:latin typeface="Consolas" panose="020B0609020204030204" pitchFamily="49" charset="0"/>
              </a:rPr>
              <a:t>DollarAmount</a:t>
            </a:r>
            <a:r>
              <a:rPr lang="en-US" sz="2800" dirty="0">
                <a:latin typeface="Cambria" panose="02040503050406030204" pitchFamily="18" charset="0"/>
              </a:rPr>
              <a:t> with data member amount (line 41) representing an integer number of pennies. </a:t>
            </a:r>
            <a:endParaRPr lang="en-US" sz="2800" dirty="0" smtClean="0">
              <a:latin typeface="Cambria" panose="02040503050406030204" pitchFamily="18" charset="0"/>
            </a:endParaRP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243966252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35"/>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0" y="334192"/>
            <a:ext cx="9144000" cy="6189609"/>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221286094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36"/>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0" y="551516"/>
            <a:ext cx="9144000" cy="5754965"/>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6710896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24B5A1"/>
                </a:solidFill>
                <a:latin typeface="Calibri" panose="020F0502020204030204" pitchFamily="34" charset="0"/>
              </a:rPr>
              <a:t>5.7</a:t>
            </a:r>
            <a:r>
              <a:rPr lang="en-US" dirty="0">
                <a:solidFill>
                  <a:srgbClr val="24B5A1"/>
                </a:solidFill>
                <a:latin typeface="Calibri" panose="020F0502020204030204" pitchFamily="34" charset="0"/>
              </a:rPr>
              <a:t> </a:t>
            </a:r>
            <a:r>
              <a:rPr lang="en-US" dirty="0" smtClean="0">
                <a:solidFill>
                  <a:srgbClr val="3380E6"/>
                </a:solidFill>
                <a:latin typeface="Calibri" panose="020F0502020204030204" pitchFamily="34" charset="0"/>
              </a:rPr>
              <a:t>Integer-Based Monetary Calculations with Class </a:t>
            </a:r>
            <a:r>
              <a:rPr lang="en-US" dirty="0" err="1" smtClean="0">
                <a:solidFill>
                  <a:srgbClr val="3380E6"/>
                </a:solidFill>
                <a:latin typeface="Calibri" panose="020F0502020204030204" pitchFamily="34" charset="0"/>
              </a:rPr>
              <a:t>DollarAmount</a:t>
            </a:r>
            <a:endParaRPr lang="en-US" dirty="0"/>
          </a:p>
        </p:txBody>
      </p:sp>
      <p:sp>
        <p:nvSpPr>
          <p:cNvPr id="3" name="Text Placeholder 2"/>
          <p:cNvSpPr>
            <a:spLocks noGrp="1"/>
          </p:cNvSpPr>
          <p:nvPr>
            <p:ph type="body" idx="1"/>
          </p:nvPr>
        </p:nvSpPr>
        <p:spPr/>
        <p:txBody>
          <a:bodyPr/>
          <a:lstStyle/>
          <a:p>
            <a:r>
              <a:rPr lang="en-US" sz="2800" dirty="0" smtClean="0">
                <a:latin typeface="Cambria" panose="02040503050406030204" pitchFamily="18" charset="0"/>
              </a:rPr>
              <a:t>On </a:t>
            </a:r>
            <a:r>
              <a:rPr lang="en-US" sz="2800" dirty="0">
                <a:latin typeface="Cambria" panose="02040503050406030204" pitchFamily="18" charset="0"/>
              </a:rPr>
              <a:t>most computers, an </a:t>
            </a:r>
            <a:r>
              <a:rPr lang="en-US" sz="2800" dirty="0" err="1" smtClean="0">
                <a:latin typeface="Consolas" panose="020B0609020204030204" pitchFamily="49" charset="0"/>
              </a:rPr>
              <a:t>int</a:t>
            </a:r>
            <a:r>
              <a:rPr lang="en-US" sz="2800" dirty="0" err="1" smtClean="0">
                <a:latin typeface="Cambria" panose="02040503050406030204" pitchFamily="18" charset="0"/>
              </a:rPr>
              <a:t>’s</a:t>
            </a:r>
            <a:r>
              <a:rPr lang="en-US" sz="2800" dirty="0" smtClean="0">
                <a:latin typeface="Cambria" panose="02040503050406030204" pitchFamily="18" charset="0"/>
              </a:rPr>
              <a:t> range is </a:t>
            </a:r>
          </a:p>
          <a:p>
            <a:pPr lvl="1"/>
            <a:r>
              <a:rPr lang="en-US" sz="2400" dirty="0" smtClean="0">
                <a:latin typeface="Cambria" panose="02040503050406030204" pitchFamily="18" charset="0"/>
              </a:rPr>
              <a:t>–</a:t>
            </a:r>
            <a:r>
              <a:rPr lang="en-US" sz="2400" dirty="0">
                <a:latin typeface="Cambria" panose="02040503050406030204" pitchFamily="18" charset="0"/>
              </a:rPr>
              <a:t>2,147,483,647 to </a:t>
            </a:r>
            <a:r>
              <a:rPr lang="en-US" sz="2400" dirty="0" smtClean="0">
                <a:latin typeface="Cambria" panose="02040503050406030204" pitchFamily="18" charset="0"/>
              </a:rPr>
              <a:t>2,147,483,647</a:t>
            </a:r>
          </a:p>
          <a:p>
            <a:r>
              <a:rPr lang="en-US" sz="2800" dirty="0" smtClean="0">
                <a:latin typeface="Cambria" panose="02040503050406030204" pitchFamily="18" charset="0"/>
              </a:rPr>
              <a:t>This </a:t>
            </a:r>
            <a:r>
              <a:rPr lang="en-US" sz="2800" dirty="0">
                <a:latin typeface="Cambria" panose="02040503050406030204" pitchFamily="18" charset="0"/>
              </a:rPr>
              <a:t>would limit a </a:t>
            </a:r>
            <a:r>
              <a:rPr lang="en-US" sz="2800" dirty="0" err="1">
                <a:latin typeface="Consolas" panose="020B0609020204030204" pitchFamily="49" charset="0"/>
              </a:rPr>
              <a:t>DollarAmount</a:t>
            </a:r>
            <a:r>
              <a:rPr lang="en-US" sz="2800" dirty="0">
                <a:latin typeface="Cambria" panose="02040503050406030204" pitchFamily="18" charset="0"/>
              </a:rPr>
              <a:t> to approximately ±$21 </a:t>
            </a:r>
            <a:r>
              <a:rPr lang="en-US" sz="2800" dirty="0" smtClean="0">
                <a:latin typeface="Cambria" panose="02040503050406030204" pitchFamily="18" charset="0"/>
              </a:rPr>
              <a:t>million</a:t>
            </a:r>
          </a:p>
          <a:p>
            <a:pPr lvl="1"/>
            <a:r>
              <a:rPr lang="en-US" sz="2400" dirty="0" smtClean="0">
                <a:latin typeface="Cambria" panose="02040503050406030204" pitchFamily="18" charset="0"/>
              </a:rPr>
              <a:t>too </a:t>
            </a:r>
            <a:r>
              <a:rPr lang="en-US" sz="2400" dirty="0">
                <a:latin typeface="Cambria" panose="02040503050406030204" pitchFamily="18" charset="0"/>
              </a:rPr>
              <a:t>small for many monetary </a:t>
            </a:r>
            <a:r>
              <a:rPr lang="en-US" sz="2400" dirty="0" smtClean="0">
                <a:latin typeface="Cambria" panose="02040503050406030204" pitchFamily="18" charset="0"/>
              </a:rPr>
              <a:t>applications</a:t>
            </a:r>
          </a:p>
          <a:p>
            <a:r>
              <a:rPr lang="en-US" sz="2800" dirty="0" smtClean="0">
                <a:latin typeface="Cambria" panose="02040503050406030204" pitchFamily="18" charset="0"/>
              </a:rPr>
              <a:t>C</a:t>
            </a:r>
            <a:r>
              <a:rPr lang="en-US" sz="2800" dirty="0">
                <a:latin typeface="Cambria" panose="02040503050406030204" pitchFamily="18" charset="0"/>
              </a:rPr>
              <a:t>++11’s </a:t>
            </a:r>
            <a:r>
              <a:rPr lang="en-US" sz="2800" dirty="0">
                <a:latin typeface="Consolas" panose="020B0609020204030204" pitchFamily="49" charset="0"/>
              </a:rPr>
              <a:t>long</a:t>
            </a:r>
            <a:r>
              <a:rPr lang="en-US" sz="2800" dirty="0">
                <a:latin typeface="Cambria" panose="02040503050406030204" pitchFamily="18" charset="0"/>
              </a:rPr>
              <a:t> </a:t>
            </a:r>
            <a:r>
              <a:rPr lang="en-US" sz="2800" dirty="0" err="1">
                <a:latin typeface="Consolas" panose="020B0609020204030204" pitchFamily="49" charset="0"/>
              </a:rPr>
              <a:t>long</a:t>
            </a:r>
            <a:r>
              <a:rPr lang="en-US" sz="2800" dirty="0">
                <a:latin typeface="Cambria" panose="02040503050406030204" pitchFamily="18" charset="0"/>
              </a:rPr>
              <a:t> type </a:t>
            </a:r>
          </a:p>
          <a:p>
            <a:pPr lvl="1"/>
            <a:r>
              <a:rPr lang="en-US" sz="2400" dirty="0" smtClean="0">
                <a:latin typeface="Cambria" panose="02040503050406030204" pitchFamily="18" charset="0"/>
              </a:rPr>
              <a:t>–</a:t>
            </a:r>
            <a:r>
              <a:rPr lang="en-US" sz="2400" dirty="0">
                <a:latin typeface="Cambria" panose="02040503050406030204" pitchFamily="18" charset="0"/>
              </a:rPr>
              <a:t>9,223,372,036,854,775,808 to 9,223,372,036,854,775,807 as a </a:t>
            </a:r>
            <a:r>
              <a:rPr lang="en-US" sz="2400" dirty="0" smtClean="0">
                <a:latin typeface="Cambria" panose="02040503050406030204" pitchFamily="18" charset="0"/>
              </a:rPr>
              <a:t>minimum</a:t>
            </a:r>
          </a:p>
          <a:p>
            <a:pPr lvl="1"/>
            <a:r>
              <a:rPr lang="en-US" sz="2400" dirty="0" smtClean="0">
                <a:latin typeface="Cambria" panose="02040503050406030204" pitchFamily="18" charset="0"/>
              </a:rPr>
              <a:t>±$</a:t>
            </a:r>
            <a:r>
              <a:rPr lang="en-US" sz="2400" dirty="0">
                <a:latin typeface="Cambria" panose="02040503050406030204" pitchFamily="18" charset="0"/>
              </a:rPr>
              <a:t>92 quadrillion, likely more than enough for every known monetary application. </a:t>
            </a: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18591928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24B5A1"/>
                </a:solidFill>
                <a:latin typeface="Calibri" panose="020F0502020204030204" pitchFamily="34" charset="0"/>
              </a:rPr>
              <a:t>5.7</a:t>
            </a:r>
            <a:r>
              <a:rPr lang="en-US" dirty="0">
                <a:solidFill>
                  <a:srgbClr val="24B5A1"/>
                </a:solidFill>
                <a:latin typeface="Calibri" panose="020F0502020204030204" pitchFamily="34" charset="0"/>
              </a:rPr>
              <a:t> </a:t>
            </a:r>
            <a:r>
              <a:rPr lang="en-US" dirty="0" smtClean="0">
                <a:solidFill>
                  <a:srgbClr val="3380E6"/>
                </a:solidFill>
                <a:latin typeface="Calibri" panose="020F0502020204030204" pitchFamily="34" charset="0"/>
              </a:rPr>
              <a:t>Integer-Based Monetary Calculations with Class </a:t>
            </a:r>
            <a:r>
              <a:rPr lang="en-US" dirty="0" err="1" smtClean="0">
                <a:solidFill>
                  <a:srgbClr val="3380E6"/>
                </a:solidFill>
                <a:latin typeface="Calibri" panose="020F0502020204030204" pitchFamily="34" charset="0"/>
              </a:rPr>
              <a:t>DollarAmount</a:t>
            </a:r>
            <a:endParaRPr lang="en-US" dirty="0"/>
          </a:p>
        </p:txBody>
      </p:sp>
      <p:sp>
        <p:nvSpPr>
          <p:cNvPr id="3" name="Text Placeholder 2"/>
          <p:cNvSpPr>
            <a:spLocks noGrp="1"/>
          </p:cNvSpPr>
          <p:nvPr>
            <p:ph type="body" idx="1"/>
          </p:nvPr>
        </p:nvSpPr>
        <p:spPr/>
        <p:txBody>
          <a:bodyPr/>
          <a:lstStyle/>
          <a:p>
            <a:r>
              <a:rPr lang="en-US" sz="2800" dirty="0" smtClean="0">
                <a:latin typeface="Cambria" panose="02040503050406030204" pitchFamily="18" charset="0"/>
              </a:rPr>
              <a:t>The </a:t>
            </a:r>
            <a:r>
              <a:rPr lang="en-US" sz="2800" dirty="0">
                <a:latin typeface="Cambria" panose="02040503050406030204" pitchFamily="18" charset="0"/>
              </a:rPr>
              <a:t>range of </a:t>
            </a:r>
            <a:r>
              <a:rPr lang="en-US" sz="2800" dirty="0">
                <a:latin typeface="Consolas" panose="020B0609020204030204" pitchFamily="49" charset="0"/>
              </a:rPr>
              <a:t>long</a:t>
            </a:r>
            <a:r>
              <a:rPr lang="en-US" sz="2800" dirty="0">
                <a:latin typeface="Cambria" panose="02040503050406030204" pitchFamily="18" charset="0"/>
              </a:rPr>
              <a:t> </a:t>
            </a:r>
            <a:r>
              <a:rPr lang="en-US" sz="2800" dirty="0" err="1">
                <a:latin typeface="Consolas" panose="020B0609020204030204" pitchFamily="49" charset="0"/>
              </a:rPr>
              <a:t>long</a:t>
            </a:r>
            <a:r>
              <a:rPr lang="en-US" sz="2800" dirty="0">
                <a:latin typeface="Cambria" panose="02040503050406030204" pitchFamily="18" charset="0"/>
              </a:rPr>
              <a:t> (and C++’s other integer types) can vary across platforms. </a:t>
            </a:r>
            <a:endParaRPr lang="en-US" sz="2800" dirty="0" smtClean="0">
              <a:latin typeface="Cambria" panose="02040503050406030204" pitchFamily="18" charset="0"/>
            </a:endParaRPr>
          </a:p>
          <a:p>
            <a:r>
              <a:rPr lang="en-US" sz="2800" dirty="0" smtClean="0">
                <a:latin typeface="Cambria" panose="02040503050406030204" pitchFamily="18" charset="0"/>
              </a:rPr>
              <a:t>For portability, </a:t>
            </a:r>
            <a:r>
              <a:rPr lang="en-US" sz="2800" dirty="0">
                <a:latin typeface="Cambria" panose="02040503050406030204" pitchFamily="18" charset="0"/>
              </a:rPr>
              <a:t>C++11 introduced new integer-type names so you can choose the appropriate range of values for your program. </a:t>
            </a:r>
            <a:endParaRPr lang="en-US" sz="2800" dirty="0" smtClean="0">
              <a:latin typeface="Cambria" panose="02040503050406030204" pitchFamily="18" charset="0"/>
            </a:endParaRPr>
          </a:p>
          <a:p>
            <a:r>
              <a:rPr lang="en-US" sz="2800" dirty="0" smtClean="0">
                <a:latin typeface="Consolas" panose="020B0609020204030204" pitchFamily="49" charset="0"/>
              </a:rPr>
              <a:t>int64_t</a:t>
            </a:r>
            <a:r>
              <a:rPr lang="en-US" sz="2800" dirty="0" smtClean="0">
                <a:latin typeface="Cambria" panose="02040503050406030204" pitchFamily="18" charset="0"/>
              </a:rPr>
              <a:t> supports </a:t>
            </a:r>
            <a:r>
              <a:rPr lang="en-US" sz="2800" dirty="0">
                <a:latin typeface="Cambria" panose="02040503050406030204" pitchFamily="18" charset="0"/>
              </a:rPr>
              <a:t>the exact range </a:t>
            </a:r>
            <a:endParaRPr lang="en-US" sz="2800" dirty="0" smtClean="0">
              <a:latin typeface="Cambria" panose="02040503050406030204" pitchFamily="18" charset="0"/>
            </a:endParaRPr>
          </a:p>
          <a:p>
            <a:pPr lvl="1"/>
            <a:r>
              <a:rPr lang="en-US" sz="2400" dirty="0" smtClean="0">
                <a:latin typeface="Cambria" panose="02040503050406030204" pitchFamily="18" charset="0"/>
              </a:rPr>
              <a:t>–</a:t>
            </a:r>
            <a:r>
              <a:rPr lang="en-US" sz="2400" dirty="0">
                <a:latin typeface="Cambria" panose="02040503050406030204" pitchFamily="18" charset="0"/>
              </a:rPr>
              <a:t>9,223,372,036,854,775,808 to </a:t>
            </a:r>
            <a:r>
              <a:rPr lang="en-US" sz="2400" dirty="0" smtClean="0">
                <a:latin typeface="Cambria" panose="02040503050406030204" pitchFamily="18" charset="0"/>
              </a:rPr>
              <a:t>9,223,372,036,854,775,807</a:t>
            </a:r>
          </a:p>
          <a:p>
            <a:pPr lvl="1"/>
            <a:r>
              <a:rPr lang="en-US" sz="2400" dirty="0" smtClean="0">
                <a:latin typeface="Cambria" panose="02040503050406030204" pitchFamily="18" charset="0"/>
              </a:rPr>
              <a:t>For </a:t>
            </a:r>
            <a:r>
              <a:rPr lang="en-US" sz="2400" dirty="0">
                <a:latin typeface="Cambria" panose="02040503050406030204" pitchFamily="18" charset="0"/>
              </a:rPr>
              <a:t>a list of C++11’s other new integer-type names, see the header &lt;</a:t>
            </a:r>
            <a:r>
              <a:rPr lang="en-US" sz="2400" dirty="0" err="1">
                <a:latin typeface="Cambria" panose="02040503050406030204" pitchFamily="18" charset="0"/>
              </a:rPr>
              <a:t>cstdint</a:t>
            </a:r>
            <a:r>
              <a:rPr lang="en-US" sz="2400" dirty="0">
                <a:latin typeface="Cambria" panose="02040503050406030204" pitchFamily="18" charset="0"/>
              </a:rPr>
              <a:t>&gt;.</a:t>
            </a:r>
            <a:endParaRPr lang="en-US" sz="2400" dirty="0" smtClean="0">
              <a:latin typeface="Cambria" panose="02040503050406030204" pitchFamily="18" charset="0"/>
            </a:endParaRP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3222449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24B5A1"/>
                </a:solidFill>
                <a:latin typeface="Calibri" panose="020F0502020204030204" pitchFamily="34" charset="0"/>
              </a:rPr>
              <a:t>5.2  </a:t>
            </a:r>
            <a:r>
              <a:rPr lang="en-US" dirty="0" smtClean="0">
                <a:solidFill>
                  <a:srgbClr val="3380E6"/>
                </a:solidFill>
                <a:latin typeface="Calibri" panose="020F0502020204030204" pitchFamily="34" charset="0"/>
              </a:rPr>
              <a:t>Essentials of Counter-Controlled Iteration</a:t>
            </a:r>
          </a:p>
        </p:txBody>
      </p:sp>
      <p:sp>
        <p:nvSpPr>
          <p:cNvPr id="14339"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Counter-controlled iteration requires</a:t>
            </a:r>
          </a:p>
          <a:p>
            <a:pPr lvl="1"/>
            <a:r>
              <a:rPr lang="en-US" altLang="en-US" dirty="0">
                <a:solidFill>
                  <a:srgbClr val="000000"/>
                </a:solidFill>
                <a:latin typeface="Cambria" panose="02040503050406030204" pitchFamily="18" charset="0"/>
              </a:rPr>
              <a:t>a </a:t>
            </a:r>
            <a:r>
              <a:rPr lang="en-US" altLang="en-US" dirty="0">
                <a:solidFill>
                  <a:srgbClr val="0000FF"/>
                </a:solidFill>
                <a:latin typeface="Cambria" panose="02040503050406030204" pitchFamily="18" charset="0"/>
              </a:rPr>
              <a:t>control variable</a:t>
            </a:r>
            <a:r>
              <a:rPr lang="en-US" altLang="en-US" dirty="0">
                <a:solidFill>
                  <a:srgbClr val="000000"/>
                </a:solidFill>
                <a:latin typeface="Cambria" panose="02040503050406030204" pitchFamily="18" charset="0"/>
              </a:rPr>
              <a:t> (or loop counter)</a:t>
            </a:r>
          </a:p>
          <a:p>
            <a:pPr lvl="1"/>
            <a:r>
              <a:rPr lang="en-US" altLang="en-US" dirty="0">
                <a:solidFill>
                  <a:srgbClr val="000000"/>
                </a:solidFill>
                <a:latin typeface="Cambria" panose="02040503050406030204" pitchFamily="18" charset="0"/>
              </a:rPr>
              <a:t>the control variable’s </a:t>
            </a:r>
            <a:r>
              <a:rPr lang="en-US" altLang="en-US" dirty="0">
                <a:solidFill>
                  <a:srgbClr val="0000FF"/>
                </a:solidFill>
                <a:latin typeface="Cambria" panose="02040503050406030204" pitchFamily="18" charset="0"/>
              </a:rPr>
              <a:t>initial value</a:t>
            </a:r>
          </a:p>
          <a:p>
            <a:pPr lvl="1"/>
            <a:r>
              <a:rPr lang="en-US" altLang="en-US" dirty="0">
                <a:solidFill>
                  <a:srgbClr val="000000"/>
                </a:solidFill>
                <a:latin typeface="Cambria" panose="02040503050406030204" pitchFamily="18" charset="0"/>
              </a:rPr>
              <a:t>the control variable’s </a:t>
            </a:r>
            <a:r>
              <a:rPr lang="en-US" altLang="en-US" dirty="0">
                <a:solidFill>
                  <a:srgbClr val="0000FF"/>
                </a:solidFill>
                <a:latin typeface="Cambria" panose="02040503050406030204" pitchFamily="18" charset="0"/>
              </a:rPr>
              <a:t>increment</a:t>
            </a:r>
            <a:r>
              <a:rPr lang="en-US" altLang="en-US" dirty="0">
                <a:solidFill>
                  <a:srgbClr val="000000"/>
                </a:solidFill>
                <a:latin typeface="Cambria" panose="02040503050406030204" pitchFamily="18" charset="0"/>
              </a:rPr>
              <a:t> that’s applied during each iteration of the loop</a:t>
            </a:r>
          </a:p>
          <a:p>
            <a:pPr lvl="1"/>
            <a:r>
              <a:rPr lang="en-US" altLang="en-US" dirty="0">
                <a:solidFill>
                  <a:srgbClr val="000000"/>
                </a:solidFill>
                <a:latin typeface="Cambria" panose="02040503050406030204" pitchFamily="18" charset="0"/>
              </a:rPr>
              <a:t>the </a:t>
            </a:r>
            <a:r>
              <a:rPr lang="en-US" altLang="en-US" dirty="0">
                <a:solidFill>
                  <a:srgbClr val="0000FF"/>
                </a:solidFill>
                <a:latin typeface="Cambria" panose="02040503050406030204" pitchFamily="18" charset="0"/>
              </a:rPr>
              <a:t>loop-continuation condition </a:t>
            </a:r>
            <a:r>
              <a:rPr lang="en-US" altLang="en-US" dirty="0">
                <a:solidFill>
                  <a:srgbClr val="000000"/>
                </a:solidFill>
                <a:latin typeface="Cambria" panose="02040503050406030204" pitchFamily="18" charset="0"/>
              </a:rPr>
              <a:t>that determines if looping should continue.</a:t>
            </a:r>
            <a:endParaRPr lang="en-US" altLang="en-US" dirty="0" smtClean="0">
              <a:solidFill>
                <a:srgbClr val="000000"/>
              </a:solidFill>
              <a:latin typeface="Cambria" panose="02040503050406030204" pitchFamily="18" charset="0"/>
            </a:endParaRPr>
          </a:p>
        </p:txBody>
      </p:sp>
      <p:sp>
        <p:nvSpPr>
          <p:cNvPr id="14340"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24B5A1"/>
                </a:solidFill>
                <a:latin typeface="Calibri" panose="020F0502020204030204" pitchFamily="34" charset="0"/>
              </a:rPr>
              <a:t>5.7</a:t>
            </a:r>
            <a:r>
              <a:rPr lang="en-US" dirty="0">
                <a:solidFill>
                  <a:srgbClr val="24B5A1"/>
                </a:solidFill>
                <a:latin typeface="Calibri" panose="020F0502020204030204" pitchFamily="34" charset="0"/>
              </a:rPr>
              <a:t> </a:t>
            </a:r>
            <a:r>
              <a:rPr lang="en-US" dirty="0" smtClean="0">
                <a:solidFill>
                  <a:srgbClr val="3380E6"/>
                </a:solidFill>
                <a:latin typeface="Calibri" panose="020F0502020204030204" pitchFamily="34" charset="0"/>
              </a:rPr>
              <a:t>Integer-Based Monetary Calculations with Class </a:t>
            </a:r>
            <a:r>
              <a:rPr lang="en-US" dirty="0" err="1" smtClean="0">
                <a:solidFill>
                  <a:srgbClr val="3380E6"/>
                </a:solidFill>
                <a:latin typeface="Calibri" panose="020F0502020204030204" pitchFamily="34" charset="0"/>
              </a:rPr>
              <a:t>DollarAmount</a:t>
            </a:r>
            <a:endParaRPr lang="en-US" dirty="0"/>
          </a:p>
        </p:txBody>
      </p:sp>
      <p:sp>
        <p:nvSpPr>
          <p:cNvPr id="3" name="Text Placeholder 2"/>
          <p:cNvSpPr>
            <a:spLocks noGrp="1"/>
          </p:cNvSpPr>
          <p:nvPr>
            <p:ph type="body" idx="1"/>
          </p:nvPr>
        </p:nvSpPr>
        <p:spPr/>
        <p:txBody>
          <a:bodyPr/>
          <a:lstStyle/>
          <a:p>
            <a:r>
              <a:rPr lang="en-US" sz="2800" dirty="0">
                <a:latin typeface="Cambria" panose="02040503050406030204" pitchFamily="18" charset="0"/>
              </a:rPr>
              <a:t>The </a:t>
            </a:r>
            <a:r>
              <a:rPr lang="en-US" sz="2800" dirty="0">
                <a:latin typeface="Consolas" panose="020B0609020204030204" pitchFamily="49" charset="0"/>
              </a:rPr>
              <a:t>add</a:t>
            </a:r>
            <a:r>
              <a:rPr lang="en-US" sz="2800" dirty="0">
                <a:latin typeface="Cambria" panose="02040503050406030204" pitchFamily="18" charset="0"/>
              </a:rPr>
              <a:t> member function (line 12–15) receives another </a:t>
            </a:r>
            <a:r>
              <a:rPr lang="en-US" sz="2800" dirty="0" err="1">
                <a:latin typeface="Consolas" panose="020B0609020204030204" pitchFamily="49" charset="0"/>
              </a:rPr>
              <a:t>DollarAmount</a:t>
            </a:r>
            <a:r>
              <a:rPr lang="en-US" sz="2800" dirty="0">
                <a:latin typeface="Cambria" panose="02040503050406030204" pitchFamily="18" charset="0"/>
              </a:rPr>
              <a:t> object as an argument and adds its value to the </a:t>
            </a:r>
            <a:r>
              <a:rPr lang="en-US" sz="2800" dirty="0" err="1">
                <a:latin typeface="Consolas" panose="020B0609020204030204" pitchFamily="49" charset="0"/>
              </a:rPr>
              <a:t>DollarAmount</a:t>
            </a:r>
            <a:r>
              <a:rPr lang="en-US" sz="2800" dirty="0">
                <a:latin typeface="Cambria" panose="02040503050406030204" pitchFamily="18" charset="0"/>
              </a:rPr>
              <a:t> object on which add is called. </a:t>
            </a:r>
            <a:endParaRPr lang="en-US" sz="2800" dirty="0" smtClean="0">
              <a:latin typeface="Cambria" panose="02040503050406030204" pitchFamily="18" charset="0"/>
            </a:endParaRPr>
          </a:p>
          <a:p>
            <a:r>
              <a:rPr lang="en-US" sz="2800" dirty="0" smtClean="0">
                <a:latin typeface="Cambria" panose="02040503050406030204" pitchFamily="18" charset="0"/>
              </a:rPr>
              <a:t>Line </a:t>
            </a:r>
            <a:r>
              <a:rPr lang="en-US" sz="2800" dirty="0">
                <a:latin typeface="Cambria" panose="02040503050406030204" pitchFamily="18" charset="0"/>
              </a:rPr>
              <a:t>14 uses the </a:t>
            </a:r>
            <a:r>
              <a:rPr lang="en-US" sz="2800" dirty="0">
                <a:latin typeface="Consolas" panose="020B0609020204030204" pitchFamily="49" charset="0"/>
              </a:rPr>
              <a:t>+=</a:t>
            </a:r>
            <a:r>
              <a:rPr lang="en-US" sz="2800" dirty="0">
                <a:latin typeface="Cambria" panose="02040503050406030204" pitchFamily="18" charset="0"/>
              </a:rPr>
              <a:t> operator to add </a:t>
            </a:r>
            <a:r>
              <a:rPr lang="en-US" sz="2800" dirty="0" err="1">
                <a:latin typeface="Consolas" panose="020B0609020204030204" pitchFamily="49" charset="0"/>
              </a:rPr>
              <a:t>right.amount</a:t>
            </a:r>
            <a:r>
              <a:rPr lang="en-US" sz="2800" dirty="0">
                <a:latin typeface="Cambria" panose="02040503050406030204" pitchFamily="18" charset="0"/>
              </a:rPr>
              <a:t> (that is, the amount in the argument object) to the current object’s amount, thus modifying the object. </a:t>
            </a:r>
            <a:endParaRPr lang="en-US" sz="2800" dirty="0" smtClean="0">
              <a:latin typeface="Cambria" panose="02040503050406030204" pitchFamily="18" charset="0"/>
            </a:endParaRP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261684018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24B5A1"/>
                </a:solidFill>
                <a:latin typeface="Calibri" panose="020F0502020204030204" pitchFamily="34" charset="0"/>
              </a:rPr>
              <a:t>5.7</a:t>
            </a:r>
            <a:r>
              <a:rPr lang="en-US" dirty="0">
                <a:solidFill>
                  <a:srgbClr val="24B5A1"/>
                </a:solidFill>
                <a:latin typeface="Calibri" panose="020F0502020204030204" pitchFamily="34" charset="0"/>
              </a:rPr>
              <a:t> </a:t>
            </a:r>
            <a:r>
              <a:rPr lang="en-US" dirty="0" smtClean="0">
                <a:solidFill>
                  <a:srgbClr val="3380E6"/>
                </a:solidFill>
                <a:latin typeface="Calibri" panose="020F0502020204030204" pitchFamily="34" charset="0"/>
              </a:rPr>
              <a:t>Integer-Based Monetary Calculations with Class </a:t>
            </a:r>
            <a:r>
              <a:rPr lang="en-US" dirty="0" err="1" smtClean="0">
                <a:solidFill>
                  <a:srgbClr val="3380E6"/>
                </a:solidFill>
                <a:latin typeface="Calibri" panose="020F0502020204030204" pitchFamily="34" charset="0"/>
              </a:rPr>
              <a:t>DollarAmount</a:t>
            </a:r>
            <a:endParaRPr lang="en-US" dirty="0"/>
          </a:p>
        </p:txBody>
      </p:sp>
      <p:sp>
        <p:nvSpPr>
          <p:cNvPr id="3" name="Text Placeholder 2"/>
          <p:cNvSpPr>
            <a:spLocks noGrp="1"/>
          </p:cNvSpPr>
          <p:nvPr>
            <p:ph type="body" idx="1"/>
          </p:nvPr>
        </p:nvSpPr>
        <p:spPr/>
        <p:txBody>
          <a:bodyPr/>
          <a:lstStyle/>
          <a:p>
            <a:r>
              <a:rPr lang="en-US" sz="2400" dirty="0" smtClean="0">
                <a:latin typeface="Cambria" panose="02040503050406030204" pitchFamily="18" charset="0"/>
              </a:rPr>
              <a:t>The </a:t>
            </a:r>
            <a:r>
              <a:rPr lang="en-US" sz="2400" dirty="0">
                <a:latin typeface="Cambria" panose="02040503050406030204" pitchFamily="18" charset="0"/>
              </a:rPr>
              <a:t>expression </a:t>
            </a:r>
            <a:r>
              <a:rPr lang="en-US" sz="2400" dirty="0" err="1">
                <a:latin typeface="Consolas" panose="020B0609020204030204" pitchFamily="49" charset="0"/>
              </a:rPr>
              <a:t>right.amount</a:t>
            </a:r>
            <a:r>
              <a:rPr lang="en-US" sz="2400" dirty="0">
                <a:latin typeface="Cambria" panose="02040503050406030204" pitchFamily="18" charset="0"/>
              </a:rPr>
              <a:t> accesses the </a:t>
            </a:r>
            <a:r>
              <a:rPr lang="en-US" sz="2400" dirty="0">
                <a:latin typeface="Consolas" panose="020B0609020204030204" pitchFamily="49" charset="0"/>
              </a:rPr>
              <a:t>private</a:t>
            </a:r>
            <a:r>
              <a:rPr lang="en-US" sz="2400" dirty="0">
                <a:latin typeface="Cambria" panose="02040503050406030204" pitchFamily="18" charset="0"/>
              </a:rPr>
              <a:t> </a:t>
            </a:r>
            <a:r>
              <a:rPr lang="en-US" sz="2400" dirty="0">
                <a:latin typeface="Consolas" panose="020B0609020204030204" pitchFamily="49" charset="0"/>
              </a:rPr>
              <a:t>amount</a:t>
            </a:r>
            <a:r>
              <a:rPr lang="en-US" sz="2400" dirty="0">
                <a:latin typeface="Cambria" panose="02040503050406030204" pitchFamily="18" charset="0"/>
              </a:rPr>
              <a:t> data member in the object right. </a:t>
            </a:r>
            <a:endParaRPr lang="en-US" sz="2400" dirty="0" smtClean="0">
              <a:latin typeface="Cambria" panose="02040503050406030204" pitchFamily="18" charset="0"/>
            </a:endParaRPr>
          </a:p>
          <a:p>
            <a:r>
              <a:rPr lang="en-US" sz="2400" dirty="0" smtClean="0">
                <a:latin typeface="Cambria" panose="02040503050406030204" pitchFamily="18" charset="0"/>
              </a:rPr>
              <a:t>This </a:t>
            </a:r>
            <a:r>
              <a:rPr lang="en-US" sz="2400" dirty="0">
                <a:latin typeface="Cambria" panose="02040503050406030204" pitchFamily="18" charset="0"/>
              </a:rPr>
              <a:t>is a special relationship among objects of the same class—a member function of a class can access both the </a:t>
            </a:r>
            <a:r>
              <a:rPr lang="en-US" sz="2400" dirty="0">
                <a:latin typeface="Consolas" panose="020B0609020204030204" pitchFamily="49" charset="0"/>
              </a:rPr>
              <a:t>private</a:t>
            </a:r>
            <a:r>
              <a:rPr lang="en-US" sz="2400" dirty="0">
                <a:latin typeface="Cambria" panose="02040503050406030204" pitchFamily="18" charset="0"/>
              </a:rPr>
              <a:t> data of the object on which that function is called and the </a:t>
            </a:r>
            <a:r>
              <a:rPr lang="en-US" sz="2400" dirty="0">
                <a:latin typeface="Consolas" panose="020B0609020204030204" pitchFamily="49" charset="0"/>
              </a:rPr>
              <a:t>private</a:t>
            </a:r>
            <a:r>
              <a:rPr lang="en-US" sz="2400" dirty="0">
                <a:latin typeface="Cambria" panose="02040503050406030204" pitchFamily="18" charset="0"/>
              </a:rPr>
              <a:t> data of other objects of the same class that are passed to the function. </a:t>
            </a:r>
            <a:endParaRPr lang="en-US" sz="2400" dirty="0" smtClean="0">
              <a:latin typeface="Cambria" panose="02040503050406030204" pitchFamily="18" charset="0"/>
            </a:endParaRPr>
          </a:p>
          <a:p>
            <a:r>
              <a:rPr lang="en-US" sz="2400" dirty="0" smtClean="0">
                <a:latin typeface="Consolas" panose="020B0609020204030204" pitchFamily="49" charset="0"/>
              </a:rPr>
              <a:t>subtract</a:t>
            </a:r>
            <a:r>
              <a:rPr lang="en-US" sz="2400" dirty="0" smtClean="0">
                <a:latin typeface="Cambria" panose="02040503050406030204" pitchFamily="18" charset="0"/>
              </a:rPr>
              <a:t> (</a:t>
            </a:r>
            <a:r>
              <a:rPr lang="en-US" sz="2400" dirty="0">
                <a:latin typeface="Cambria" panose="02040503050406030204" pitchFamily="18" charset="0"/>
              </a:rPr>
              <a:t>lines 18–21) works similarly to </a:t>
            </a:r>
            <a:r>
              <a:rPr lang="en-US" sz="2400" dirty="0">
                <a:latin typeface="Consolas" panose="020B0609020204030204" pitchFamily="49" charset="0"/>
              </a:rPr>
              <a:t>add</a:t>
            </a:r>
            <a:r>
              <a:rPr lang="en-US" sz="2400" dirty="0">
                <a:latin typeface="Cambria" panose="02040503050406030204" pitchFamily="18" charset="0"/>
              </a:rPr>
              <a:t>, but uses the </a:t>
            </a:r>
            <a:r>
              <a:rPr lang="en-US" sz="2400" dirty="0">
                <a:latin typeface="Consolas" panose="020B0609020204030204" pitchFamily="49" charset="0"/>
              </a:rPr>
              <a:t>-=</a:t>
            </a:r>
            <a:r>
              <a:rPr lang="en-US" sz="2400" dirty="0">
                <a:latin typeface="Cambria" panose="02040503050406030204" pitchFamily="18" charset="0"/>
              </a:rPr>
              <a:t> operator to subtract </a:t>
            </a:r>
            <a:r>
              <a:rPr lang="en-US" sz="2400" dirty="0" err="1">
                <a:latin typeface="Consolas" panose="020B0609020204030204" pitchFamily="49" charset="0"/>
              </a:rPr>
              <a:t>right.amount</a:t>
            </a:r>
            <a:r>
              <a:rPr lang="en-US" sz="2400" dirty="0">
                <a:latin typeface="Cambria" panose="02040503050406030204" pitchFamily="18" charset="0"/>
              </a:rPr>
              <a:t> from the current object’s amount.</a:t>
            </a:r>
            <a:endParaRPr lang="en-US" sz="2400" dirty="0" smtClean="0">
              <a:latin typeface="Cambria" panose="02040503050406030204" pitchFamily="18" charset="0"/>
            </a:endParaRP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409747295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24B5A1"/>
                </a:solidFill>
                <a:latin typeface="Calibri" panose="020F0502020204030204" pitchFamily="34" charset="0"/>
              </a:rPr>
              <a:t>5.7</a:t>
            </a:r>
            <a:r>
              <a:rPr lang="en-US" dirty="0">
                <a:solidFill>
                  <a:srgbClr val="24B5A1"/>
                </a:solidFill>
                <a:latin typeface="Calibri" panose="020F0502020204030204" pitchFamily="34" charset="0"/>
              </a:rPr>
              <a:t> </a:t>
            </a:r>
            <a:r>
              <a:rPr lang="en-US" dirty="0" smtClean="0">
                <a:solidFill>
                  <a:srgbClr val="3380E6"/>
                </a:solidFill>
                <a:latin typeface="Calibri" panose="020F0502020204030204" pitchFamily="34" charset="0"/>
              </a:rPr>
              <a:t>Integer-Based Monetary Calculations with Class </a:t>
            </a:r>
            <a:r>
              <a:rPr lang="en-US" dirty="0" err="1" smtClean="0">
                <a:solidFill>
                  <a:srgbClr val="3380E6"/>
                </a:solidFill>
                <a:latin typeface="Calibri" panose="020F0502020204030204" pitchFamily="34" charset="0"/>
              </a:rPr>
              <a:t>DollarAmount</a:t>
            </a:r>
            <a:endParaRPr lang="en-US" dirty="0"/>
          </a:p>
        </p:txBody>
      </p:sp>
      <p:sp>
        <p:nvSpPr>
          <p:cNvPr id="3" name="Text Placeholder 2"/>
          <p:cNvSpPr>
            <a:spLocks noGrp="1"/>
          </p:cNvSpPr>
          <p:nvPr>
            <p:ph type="body" idx="1"/>
          </p:nvPr>
        </p:nvSpPr>
        <p:spPr/>
        <p:txBody>
          <a:bodyPr/>
          <a:lstStyle/>
          <a:p>
            <a:r>
              <a:rPr lang="en-US" sz="2800" dirty="0" err="1" smtClean="0">
                <a:latin typeface="Consolas" panose="020B0609020204030204" pitchFamily="49" charset="0"/>
              </a:rPr>
              <a:t>addInterest</a:t>
            </a:r>
            <a:r>
              <a:rPr lang="en-US" sz="2800" dirty="0" smtClean="0">
                <a:latin typeface="Cambria" panose="02040503050406030204" pitchFamily="18" charset="0"/>
              </a:rPr>
              <a:t> (</a:t>
            </a:r>
            <a:r>
              <a:rPr lang="en-US" sz="2800" dirty="0">
                <a:latin typeface="Cambria" panose="02040503050406030204" pitchFamily="18" charset="0"/>
              </a:rPr>
              <a:t>line 25–32) performs the interest calculation using its </a:t>
            </a:r>
            <a:r>
              <a:rPr lang="en-US" sz="2800" dirty="0">
                <a:latin typeface="Consolas" panose="020B0609020204030204" pitchFamily="49" charset="0"/>
              </a:rPr>
              <a:t>rate</a:t>
            </a:r>
            <a:r>
              <a:rPr lang="en-US" sz="2800" dirty="0">
                <a:latin typeface="Cambria" panose="02040503050406030204" pitchFamily="18" charset="0"/>
              </a:rPr>
              <a:t> and </a:t>
            </a:r>
            <a:r>
              <a:rPr lang="en-US" sz="2800" dirty="0">
                <a:latin typeface="Consolas" panose="020B0609020204030204" pitchFamily="49" charset="0"/>
              </a:rPr>
              <a:t>divisor</a:t>
            </a:r>
            <a:r>
              <a:rPr lang="en-US" sz="2800" dirty="0">
                <a:latin typeface="Cambria" panose="02040503050406030204" pitchFamily="18" charset="0"/>
              </a:rPr>
              <a:t> parameters, then adds the interest to the </a:t>
            </a:r>
            <a:r>
              <a:rPr lang="en-US" sz="2800" dirty="0">
                <a:latin typeface="Consolas" panose="020B0609020204030204" pitchFamily="49" charset="0"/>
              </a:rPr>
              <a:t>amount</a:t>
            </a:r>
            <a:r>
              <a:rPr lang="en-US" sz="2800" dirty="0">
                <a:latin typeface="Cambria" panose="02040503050406030204" pitchFamily="18" charset="0"/>
              </a:rPr>
              <a:t>. </a:t>
            </a:r>
            <a:endParaRPr lang="en-US" sz="2800" dirty="0" smtClean="0">
              <a:latin typeface="Cambria" panose="02040503050406030204" pitchFamily="18" charset="0"/>
            </a:endParaRPr>
          </a:p>
          <a:p>
            <a:r>
              <a:rPr lang="en-US" sz="2800" dirty="0" smtClean="0">
                <a:latin typeface="Cambria" panose="02040503050406030204" pitchFamily="18" charset="0"/>
              </a:rPr>
              <a:t>Interest </a:t>
            </a:r>
            <a:r>
              <a:rPr lang="en-US" sz="2800" dirty="0">
                <a:latin typeface="Cambria" panose="02040503050406030204" pitchFamily="18" charset="0"/>
              </a:rPr>
              <a:t>calculations normally yield fractional results that require rounding. </a:t>
            </a:r>
            <a:endParaRPr lang="en-US" sz="2800" dirty="0" smtClean="0">
              <a:latin typeface="Cambria" panose="02040503050406030204" pitchFamily="18" charset="0"/>
            </a:endParaRPr>
          </a:p>
          <a:p>
            <a:r>
              <a:rPr lang="en-US" sz="2800" dirty="0" smtClean="0">
                <a:latin typeface="Cambria" panose="02040503050406030204" pitchFamily="18" charset="0"/>
              </a:rPr>
              <a:t>We </a:t>
            </a:r>
            <a:r>
              <a:rPr lang="en-US" sz="2800" dirty="0">
                <a:latin typeface="Cambria" panose="02040503050406030204" pitchFamily="18" charset="0"/>
              </a:rPr>
              <a:t>perform only integer arithmetic calculations with integer results here, so we completely avoid the representational error of </a:t>
            </a:r>
            <a:r>
              <a:rPr lang="en-US" sz="2800" dirty="0">
                <a:latin typeface="Consolas" panose="020B0609020204030204" pitchFamily="49" charset="0"/>
              </a:rPr>
              <a:t>double</a:t>
            </a:r>
            <a:r>
              <a:rPr lang="en-US" sz="2800" dirty="0">
                <a:latin typeface="Cambria" panose="02040503050406030204" pitchFamily="18" charset="0"/>
              </a:rPr>
              <a:t>, but as you’ll see, rounding is still required. </a:t>
            </a: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334669377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24B5A1"/>
                </a:solidFill>
                <a:latin typeface="Calibri" panose="020F0502020204030204" pitchFamily="34" charset="0"/>
              </a:rPr>
              <a:t>5.7</a:t>
            </a:r>
            <a:r>
              <a:rPr lang="en-US" dirty="0">
                <a:solidFill>
                  <a:srgbClr val="24B5A1"/>
                </a:solidFill>
                <a:latin typeface="Calibri" panose="020F0502020204030204" pitchFamily="34" charset="0"/>
              </a:rPr>
              <a:t> </a:t>
            </a:r>
            <a:r>
              <a:rPr lang="en-US" dirty="0" smtClean="0">
                <a:solidFill>
                  <a:srgbClr val="3380E6"/>
                </a:solidFill>
                <a:latin typeface="Calibri" panose="020F0502020204030204" pitchFamily="34" charset="0"/>
              </a:rPr>
              <a:t>Integer-Based Monetary Calculations with Class </a:t>
            </a:r>
            <a:r>
              <a:rPr lang="en-US" dirty="0" err="1" smtClean="0">
                <a:solidFill>
                  <a:srgbClr val="3380E6"/>
                </a:solidFill>
                <a:latin typeface="Calibri" panose="020F0502020204030204" pitchFamily="34" charset="0"/>
              </a:rPr>
              <a:t>DollarAmount</a:t>
            </a:r>
            <a:endParaRPr lang="en-US" dirty="0"/>
          </a:p>
        </p:txBody>
      </p:sp>
      <p:sp>
        <p:nvSpPr>
          <p:cNvPr id="3" name="Text Placeholder 2"/>
          <p:cNvSpPr>
            <a:spLocks noGrp="1"/>
          </p:cNvSpPr>
          <p:nvPr>
            <p:ph type="body" idx="1"/>
          </p:nvPr>
        </p:nvSpPr>
        <p:spPr/>
        <p:txBody>
          <a:bodyPr/>
          <a:lstStyle/>
          <a:p>
            <a:r>
              <a:rPr lang="en-US" sz="2800" dirty="0" smtClean="0">
                <a:latin typeface="Cambria" panose="02040503050406030204" pitchFamily="18" charset="0"/>
              </a:rPr>
              <a:t>For </a:t>
            </a:r>
            <a:r>
              <a:rPr lang="en-US" sz="2800" dirty="0">
                <a:latin typeface="Cambria" panose="02040503050406030204" pitchFamily="18" charset="0"/>
              </a:rPr>
              <a:t>this example, we use half-up rounding. </a:t>
            </a:r>
            <a:endParaRPr lang="en-US" sz="2800" dirty="0" smtClean="0">
              <a:latin typeface="Cambria" panose="02040503050406030204" pitchFamily="18" charset="0"/>
            </a:endParaRPr>
          </a:p>
          <a:p>
            <a:r>
              <a:rPr lang="en-US" sz="2800" dirty="0" smtClean="0">
                <a:latin typeface="Cambria" panose="02040503050406030204" pitchFamily="18" charset="0"/>
              </a:rPr>
              <a:t>First</a:t>
            </a:r>
            <a:r>
              <a:rPr lang="en-US" sz="2800" dirty="0">
                <a:latin typeface="Cambria" panose="02040503050406030204" pitchFamily="18" charset="0"/>
              </a:rPr>
              <a:t>, consider rounding the floating-point values 0.75 and 0.25 to the nearest integer. Using half-up rounding, values .5 and higher should round up and everything else should round down, so 0.75 rounds up to 1 and 0.25 rounds down to 0. </a:t>
            </a:r>
            <a:endParaRPr lang="en-US" sz="2800" dirty="0" smtClean="0">
              <a:latin typeface="Cambria" panose="02040503050406030204" pitchFamily="18" charset="0"/>
            </a:endParaRP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412527024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24B5A1"/>
                </a:solidFill>
                <a:latin typeface="Calibri" panose="020F0502020204030204" pitchFamily="34" charset="0"/>
              </a:rPr>
              <a:t>5.7</a:t>
            </a:r>
            <a:r>
              <a:rPr lang="en-US" dirty="0">
                <a:solidFill>
                  <a:srgbClr val="24B5A1"/>
                </a:solidFill>
                <a:latin typeface="Calibri" panose="020F0502020204030204" pitchFamily="34" charset="0"/>
              </a:rPr>
              <a:t> </a:t>
            </a:r>
            <a:r>
              <a:rPr lang="en-US" dirty="0" smtClean="0">
                <a:solidFill>
                  <a:srgbClr val="3380E6"/>
                </a:solidFill>
                <a:latin typeface="Calibri" panose="020F0502020204030204" pitchFamily="34" charset="0"/>
              </a:rPr>
              <a:t>Integer-Based Monetary Calculations with Class </a:t>
            </a:r>
            <a:r>
              <a:rPr lang="en-US" dirty="0" err="1" smtClean="0">
                <a:solidFill>
                  <a:srgbClr val="3380E6"/>
                </a:solidFill>
                <a:latin typeface="Calibri" panose="020F0502020204030204" pitchFamily="34" charset="0"/>
              </a:rPr>
              <a:t>DollarAmount</a:t>
            </a:r>
            <a:endParaRPr lang="en-US" dirty="0"/>
          </a:p>
        </p:txBody>
      </p:sp>
      <p:sp>
        <p:nvSpPr>
          <p:cNvPr id="3" name="Text Placeholder 2"/>
          <p:cNvSpPr>
            <a:spLocks noGrp="1"/>
          </p:cNvSpPr>
          <p:nvPr>
            <p:ph type="body" idx="1"/>
          </p:nvPr>
        </p:nvSpPr>
        <p:spPr/>
        <p:txBody>
          <a:bodyPr/>
          <a:lstStyle/>
          <a:p>
            <a:r>
              <a:rPr lang="en-US" sz="2400" dirty="0" smtClean="0">
                <a:latin typeface="Cambria" panose="02040503050406030204" pitchFamily="18" charset="0"/>
              </a:rPr>
              <a:t>Consider </a:t>
            </a:r>
            <a:r>
              <a:rPr lang="en-US" sz="2400" dirty="0">
                <a:latin typeface="Cambria" panose="02040503050406030204" pitchFamily="18" charset="0"/>
              </a:rPr>
              <a:t>rounding </a:t>
            </a:r>
            <a:r>
              <a:rPr lang="en-US" sz="2400" dirty="0" smtClean="0">
                <a:latin typeface="Cambria" panose="02040503050406030204" pitchFamily="18" charset="0"/>
              </a:rPr>
              <a:t>an </a:t>
            </a:r>
            <a:r>
              <a:rPr lang="en-US" sz="2400" dirty="0">
                <a:latin typeface="Cambria" panose="02040503050406030204" pitchFamily="18" charset="0"/>
              </a:rPr>
              <a:t>integer interest calculation. </a:t>
            </a:r>
            <a:r>
              <a:rPr lang="en-US" sz="2400" dirty="0" smtClean="0">
                <a:latin typeface="Cambria" panose="02040503050406030204" pitchFamily="18" charset="0"/>
              </a:rPr>
              <a:t>Assume </a:t>
            </a:r>
            <a:r>
              <a:rPr lang="en-US" sz="2400" dirty="0">
                <a:latin typeface="Cambria" panose="02040503050406030204" pitchFamily="18" charset="0"/>
              </a:rPr>
              <a:t>that we’re calculating 5% interest on $10.75. </a:t>
            </a:r>
            <a:endParaRPr lang="en-US" sz="2400" dirty="0" smtClean="0">
              <a:latin typeface="Cambria" panose="02040503050406030204" pitchFamily="18" charset="0"/>
            </a:endParaRPr>
          </a:p>
          <a:p>
            <a:pPr lvl="1"/>
            <a:r>
              <a:rPr lang="en-US" sz="2000" dirty="0" smtClean="0">
                <a:latin typeface="Cambria" panose="02040503050406030204" pitchFamily="18" charset="0"/>
              </a:rPr>
              <a:t>We </a:t>
            </a:r>
            <a:r>
              <a:rPr lang="en-US" sz="2000" dirty="0">
                <a:latin typeface="Cambria" panose="02040503050406030204" pitchFamily="18" charset="0"/>
              </a:rPr>
              <a:t>treat 10.75 as 1075, and to calculate 5% interest, we multiply by 5, then divide by 100. </a:t>
            </a:r>
            <a:endParaRPr lang="en-US" sz="2000" dirty="0" smtClean="0">
              <a:latin typeface="Cambria" panose="02040503050406030204" pitchFamily="18" charset="0"/>
            </a:endParaRPr>
          </a:p>
          <a:p>
            <a:pPr lvl="1"/>
            <a:r>
              <a:rPr lang="en-US" sz="2000" dirty="0" smtClean="0">
                <a:latin typeface="Cambria" panose="02040503050406030204" pitchFamily="18" charset="0"/>
              </a:rPr>
              <a:t>In </a:t>
            </a:r>
            <a:r>
              <a:rPr lang="en-US" sz="2000" dirty="0">
                <a:latin typeface="Cambria" panose="02040503050406030204" pitchFamily="18" charset="0"/>
              </a:rPr>
              <a:t>the interest calculation, we first multiply 1075 by 5, yielding the integer value 5375, which represents 53 whole pennies and 75 hundredths of a penny. </a:t>
            </a:r>
            <a:endParaRPr lang="en-US" sz="2000" dirty="0" smtClean="0">
              <a:latin typeface="Cambria" panose="02040503050406030204" pitchFamily="18" charset="0"/>
            </a:endParaRPr>
          </a:p>
          <a:p>
            <a:pPr lvl="1"/>
            <a:r>
              <a:rPr lang="en-US" sz="2000" dirty="0" smtClean="0">
                <a:latin typeface="Cambria" panose="02040503050406030204" pitchFamily="18" charset="0"/>
              </a:rPr>
              <a:t>In </a:t>
            </a:r>
            <a:r>
              <a:rPr lang="en-US" sz="2000" dirty="0">
                <a:latin typeface="Cambria" panose="02040503050406030204" pitchFamily="18" charset="0"/>
              </a:rPr>
              <a:t>this case</a:t>
            </a:r>
            <a:r>
              <a:rPr lang="en-US" sz="2000" dirty="0" smtClean="0">
                <a:latin typeface="Cambria" panose="02040503050406030204" pitchFamily="18" charset="0"/>
              </a:rPr>
              <a:t>, </a:t>
            </a:r>
            <a:r>
              <a:rPr lang="en-US" sz="2000" dirty="0">
                <a:latin typeface="Cambria" panose="02040503050406030204" pitchFamily="18" charset="0"/>
              </a:rPr>
              <a:t>the 75 hundredths of a penny should round up to a whole penny, resulting in 54 whole pennies. </a:t>
            </a:r>
            <a:endParaRPr lang="en-US" sz="2000" dirty="0" smtClean="0">
              <a:latin typeface="Cambria" panose="02040503050406030204" pitchFamily="18" charset="0"/>
            </a:endParaRPr>
          </a:p>
          <a:p>
            <a:pPr lvl="1"/>
            <a:r>
              <a:rPr lang="en-US" sz="2000" dirty="0" smtClean="0">
                <a:latin typeface="Cambria" panose="02040503050406030204" pitchFamily="18" charset="0"/>
              </a:rPr>
              <a:t>More </a:t>
            </a:r>
            <a:r>
              <a:rPr lang="en-US" sz="2000" dirty="0">
                <a:latin typeface="Cambria" panose="02040503050406030204" pitchFamily="18" charset="0"/>
              </a:rPr>
              <a:t>generally: </a:t>
            </a:r>
          </a:p>
          <a:p>
            <a:pPr lvl="2"/>
            <a:r>
              <a:rPr lang="en-US" sz="2000" dirty="0">
                <a:latin typeface="Cambria" panose="02040503050406030204" pitchFamily="18" charset="0"/>
              </a:rPr>
              <a:t>50 to 99 hundredths should round up to the next higher whole penny </a:t>
            </a:r>
          </a:p>
          <a:p>
            <a:pPr lvl="2"/>
            <a:r>
              <a:rPr lang="en-US" sz="2000" dirty="0">
                <a:latin typeface="Cambria" panose="02040503050406030204" pitchFamily="18" charset="0"/>
              </a:rPr>
              <a:t>1 to 49 hundredths should round down to the next lower whole penny.</a:t>
            </a:r>
            <a:endParaRPr lang="en-US" sz="2000" dirty="0" smtClean="0">
              <a:latin typeface="Cambria" panose="02040503050406030204" pitchFamily="18" charset="0"/>
            </a:endParaRP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188384024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24B5A1"/>
                </a:solidFill>
                <a:latin typeface="Calibri" panose="020F0502020204030204" pitchFamily="34" charset="0"/>
              </a:rPr>
              <a:t>5.7</a:t>
            </a:r>
            <a:r>
              <a:rPr lang="en-US" dirty="0">
                <a:solidFill>
                  <a:srgbClr val="24B5A1"/>
                </a:solidFill>
                <a:latin typeface="Calibri" panose="020F0502020204030204" pitchFamily="34" charset="0"/>
              </a:rPr>
              <a:t> </a:t>
            </a:r>
            <a:r>
              <a:rPr lang="en-US" dirty="0" smtClean="0">
                <a:solidFill>
                  <a:srgbClr val="3380E6"/>
                </a:solidFill>
                <a:latin typeface="Calibri" panose="020F0502020204030204" pitchFamily="34" charset="0"/>
              </a:rPr>
              <a:t>Integer-Based Monetary Calculations with Class </a:t>
            </a:r>
            <a:r>
              <a:rPr lang="en-US" dirty="0" err="1" smtClean="0">
                <a:solidFill>
                  <a:srgbClr val="3380E6"/>
                </a:solidFill>
                <a:latin typeface="Calibri" panose="020F0502020204030204" pitchFamily="34" charset="0"/>
              </a:rPr>
              <a:t>DollarAmount</a:t>
            </a:r>
            <a:endParaRPr lang="en-US" dirty="0"/>
          </a:p>
        </p:txBody>
      </p:sp>
      <p:sp>
        <p:nvSpPr>
          <p:cNvPr id="3" name="Text Placeholder 2"/>
          <p:cNvSpPr>
            <a:spLocks noGrp="1"/>
          </p:cNvSpPr>
          <p:nvPr>
            <p:ph type="body" idx="1"/>
          </p:nvPr>
        </p:nvSpPr>
        <p:spPr/>
        <p:txBody>
          <a:bodyPr/>
          <a:lstStyle/>
          <a:p>
            <a:r>
              <a:rPr lang="en-US" sz="2400" dirty="0">
                <a:latin typeface="Cambria" panose="02040503050406030204" pitchFamily="18" charset="0"/>
              </a:rPr>
              <a:t>If we divide 5375 by 100 to complete the interest calculation, the result is 53, which is </a:t>
            </a:r>
            <a:r>
              <a:rPr lang="en-US" sz="2400" dirty="0" smtClean="0">
                <a:latin typeface="Cambria" panose="02040503050406030204" pitchFamily="18" charset="0"/>
              </a:rPr>
              <a:t>incorrect</a:t>
            </a:r>
          </a:p>
          <a:p>
            <a:pPr lvl="1"/>
            <a:r>
              <a:rPr lang="en-US" sz="2000" dirty="0" smtClean="0">
                <a:latin typeface="Cambria" panose="02040503050406030204" pitchFamily="18" charset="0"/>
              </a:rPr>
              <a:t>integer </a:t>
            </a:r>
            <a:r>
              <a:rPr lang="en-US" sz="2000" dirty="0">
                <a:latin typeface="Cambria" panose="02040503050406030204" pitchFamily="18" charset="0"/>
              </a:rPr>
              <a:t>arithmetic truncates </a:t>
            </a:r>
            <a:endParaRPr lang="en-US" sz="2000" dirty="0" smtClean="0">
              <a:latin typeface="Cambria" panose="02040503050406030204" pitchFamily="18" charset="0"/>
            </a:endParaRPr>
          </a:p>
          <a:p>
            <a:r>
              <a:rPr lang="en-US" sz="2400" dirty="0" smtClean="0">
                <a:latin typeface="Cambria" panose="02040503050406030204" pitchFamily="18" charset="0"/>
              </a:rPr>
              <a:t>To </a:t>
            </a:r>
            <a:r>
              <a:rPr lang="en-US" sz="2400" dirty="0">
                <a:latin typeface="Cambria" panose="02040503050406030204" pitchFamily="18" charset="0"/>
              </a:rPr>
              <a:t>fix </a:t>
            </a:r>
            <a:r>
              <a:rPr lang="en-US" sz="2400" dirty="0" smtClean="0">
                <a:latin typeface="Cambria" panose="02040503050406030204" pitchFamily="18" charset="0"/>
              </a:rPr>
              <a:t>this, add 50 to </a:t>
            </a:r>
            <a:r>
              <a:rPr lang="en-US" sz="2400" dirty="0">
                <a:latin typeface="Cambria" panose="02040503050406030204" pitchFamily="18" charset="0"/>
              </a:rPr>
              <a:t>ensure that 50 to 99 hundredths round up. For example:</a:t>
            </a:r>
          </a:p>
          <a:p>
            <a:pPr lvl="1"/>
            <a:r>
              <a:rPr lang="en-US" sz="2000" dirty="0">
                <a:latin typeface="Cambria" panose="02040503050406030204" pitchFamily="18" charset="0"/>
              </a:rPr>
              <a:t>5350 + 50 yields 5400—dividing that by 100 yields 54</a:t>
            </a:r>
          </a:p>
          <a:p>
            <a:pPr lvl="1"/>
            <a:r>
              <a:rPr lang="en-US" sz="2000" dirty="0">
                <a:latin typeface="Cambria" panose="02040503050406030204" pitchFamily="18" charset="0"/>
              </a:rPr>
              <a:t>5375 + 50 yields 5425—dividing that by 100 yields 54</a:t>
            </a:r>
          </a:p>
          <a:p>
            <a:pPr lvl="1"/>
            <a:r>
              <a:rPr lang="en-US" sz="2000" dirty="0">
                <a:latin typeface="Cambria" panose="02040503050406030204" pitchFamily="18" charset="0"/>
              </a:rPr>
              <a:t>5399 + 50 yields 5449—dividing that by 100 yields 54</a:t>
            </a:r>
          </a:p>
          <a:p>
            <a:r>
              <a:rPr lang="en-US" sz="2400" dirty="0">
                <a:latin typeface="Cambria" panose="02040503050406030204" pitchFamily="18" charset="0"/>
              </a:rPr>
              <a:t>Similarly:</a:t>
            </a:r>
          </a:p>
          <a:p>
            <a:pPr lvl="1"/>
            <a:r>
              <a:rPr lang="en-US" sz="2000" dirty="0">
                <a:latin typeface="Cambria" panose="02040503050406030204" pitchFamily="18" charset="0"/>
              </a:rPr>
              <a:t>5301 + 50 yields 5351—dividing that by 100 yields 53</a:t>
            </a:r>
          </a:p>
          <a:p>
            <a:pPr lvl="1"/>
            <a:r>
              <a:rPr lang="en-US" sz="2000" dirty="0">
                <a:latin typeface="Cambria" panose="02040503050406030204" pitchFamily="18" charset="0"/>
              </a:rPr>
              <a:t>5325 + 50 yields 5375—dividing that by 100 yields 53</a:t>
            </a:r>
          </a:p>
          <a:p>
            <a:pPr lvl="1"/>
            <a:r>
              <a:rPr lang="en-US" sz="2000" dirty="0">
                <a:latin typeface="Cambria" panose="02040503050406030204" pitchFamily="18" charset="0"/>
              </a:rPr>
              <a:t>5349 + 50 yields 5399—dividing that by 100 yields 53</a:t>
            </a:r>
            <a:endParaRPr lang="en-US" sz="2000" dirty="0" smtClean="0">
              <a:latin typeface="Cambria" panose="02040503050406030204" pitchFamily="18" charset="0"/>
            </a:endParaRP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402427631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24B5A1"/>
                </a:solidFill>
                <a:latin typeface="Calibri" panose="020F0502020204030204" pitchFamily="34" charset="0"/>
              </a:rPr>
              <a:t>5.7</a:t>
            </a:r>
            <a:r>
              <a:rPr lang="en-US" dirty="0">
                <a:solidFill>
                  <a:srgbClr val="24B5A1"/>
                </a:solidFill>
                <a:latin typeface="Calibri" panose="020F0502020204030204" pitchFamily="34" charset="0"/>
              </a:rPr>
              <a:t> </a:t>
            </a:r>
            <a:r>
              <a:rPr lang="en-US" dirty="0" smtClean="0">
                <a:solidFill>
                  <a:srgbClr val="3380E6"/>
                </a:solidFill>
                <a:latin typeface="Calibri" panose="020F0502020204030204" pitchFamily="34" charset="0"/>
              </a:rPr>
              <a:t>Integer-Based Monetary Calculations with Class </a:t>
            </a:r>
            <a:r>
              <a:rPr lang="en-US" dirty="0" err="1" smtClean="0">
                <a:solidFill>
                  <a:srgbClr val="3380E6"/>
                </a:solidFill>
                <a:latin typeface="Calibri" panose="020F0502020204030204" pitchFamily="34" charset="0"/>
              </a:rPr>
              <a:t>DollarAmount</a:t>
            </a:r>
            <a:endParaRPr lang="en-US" dirty="0"/>
          </a:p>
        </p:txBody>
      </p:sp>
      <p:sp>
        <p:nvSpPr>
          <p:cNvPr id="3" name="Text Placeholder 2"/>
          <p:cNvSpPr>
            <a:spLocks noGrp="1"/>
          </p:cNvSpPr>
          <p:nvPr>
            <p:ph type="body" idx="1"/>
          </p:nvPr>
        </p:nvSpPr>
        <p:spPr/>
        <p:txBody>
          <a:bodyPr/>
          <a:lstStyle/>
          <a:p>
            <a:r>
              <a:rPr lang="en-US" sz="2400" dirty="0" smtClean="0">
                <a:latin typeface="Cambria" panose="02040503050406030204" pitchFamily="18" charset="0"/>
              </a:rPr>
              <a:t>The </a:t>
            </a:r>
            <a:r>
              <a:rPr lang="en-US" sz="2400" dirty="0">
                <a:latin typeface="Cambria" panose="02040503050406030204" pitchFamily="18" charset="0"/>
              </a:rPr>
              <a:t>following </a:t>
            </a:r>
            <a:r>
              <a:rPr lang="en-US" sz="2400" dirty="0" smtClean="0">
                <a:latin typeface="Cambria" panose="02040503050406030204" pitchFamily="18" charset="0"/>
              </a:rPr>
              <a:t>calculation performs </a:t>
            </a:r>
            <a:r>
              <a:rPr lang="en-US" sz="2400" dirty="0">
                <a:latin typeface="Cambria" panose="02040503050406030204" pitchFamily="18" charset="0"/>
              </a:rPr>
              <a:t>the half-up rounding described above: </a:t>
            </a:r>
          </a:p>
          <a:p>
            <a:pPr lvl="1"/>
            <a:r>
              <a:rPr lang="en-US" sz="2000" dirty="0" smtClean="0">
                <a:latin typeface="Consolas" panose="020B0609020204030204" pitchFamily="49" charset="0"/>
              </a:rPr>
              <a:t>(</a:t>
            </a:r>
            <a:r>
              <a:rPr lang="en-US" sz="2000" dirty="0">
                <a:latin typeface="Consolas" panose="020B0609020204030204" pitchFamily="49" charset="0"/>
              </a:rPr>
              <a:t>amount * rate + divisor / 2) / divisor</a:t>
            </a:r>
          </a:p>
          <a:p>
            <a:r>
              <a:rPr lang="en-US" sz="2400" dirty="0" smtClean="0">
                <a:latin typeface="Cambria" panose="02040503050406030204" pitchFamily="18" charset="0"/>
              </a:rPr>
              <a:t>Rather </a:t>
            </a:r>
            <a:r>
              <a:rPr lang="en-US" sz="2400" dirty="0">
                <a:latin typeface="Cambria" panose="02040503050406030204" pitchFamily="18" charset="0"/>
              </a:rPr>
              <a:t>than adding </a:t>
            </a:r>
            <a:r>
              <a:rPr lang="en-US" sz="2400" dirty="0" smtClean="0">
                <a:latin typeface="Cambria" panose="02040503050406030204" pitchFamily="18" charset="0"/>
              </a:rPr>
              <a:t>50, </a:t>
            </a:r>
            <a:r>
              <a:rPr lang="en-US" sz="2400" dirty="0">
                <a:latin typeface="Cambria" panose="02040503050406030204" pitchFamily="18" charset="0"/>
              </a:rPr>
              <a:t>we add </a:t>
            </a:r>
            <a:r>
              <a:rPr lang="en-US" sz="2400" dirty="0">
                <a:latin typeface="Consolas" panose="020B0609020204030204" pitchFamily="49" charset="0"/>
              </a:rPr>
              <a:t>divisor</a:t>
            </a:r>
            <a:r>
              <a:rPr lang="en-US" sz="2400" dirty="0">
                <a:latin typeface="Cambria" panose="02040503050406030204" pitchFamily="18" charset="0"/>
              </a:rPr>
              <a:t> </a:t>
            </a:r>
            <a:r>
              <a:rPr lang="en-US" sz="2400" dirty="0">
                <a:latin typeface="Consolas" panose="020B0609020204030204" pitchFamily="49" charset="0"/>
              </a:rPr>
              <a:t>/</a:t>
            </a:r>
            <a:r>
              <a:rPr lang="en-US" sz="2400" dirty="0">
                <a:latin typeface="Cambria" panose="02040503050406030204" pitchFamily="18" charset="0"/>
              </a:rPr>
              <a:t> </a:t>
            </a:r>
            <a:r>
              <a:rPr lang="en-US" sz="2400" dirty="0" smtClean="0">
                <a:latin typeface="Consolas" panose="020B0609020204030204" pitchFamily="49" charset="0"/>
              </a:rPr>
              <a:t>2</a:t>
            </a:r>
            <a:r>
              <a:rPr lang="en-US" sz="2400" dirty="0" smtClean="0">
                <a:latin typeface="Cambria" panose="02040503050406030204" pitchFamily="18" charset="0"/>
              </a:rPr>
              <a:t>. </a:t>
            </a:r>
          </a:p>
          <a:p>
            <a:pPr lvl="1"/>
            <a:r>
              <a:rPr lang="en-US" sz="2000" dirty="0" smtClean="0">
                <a:latin typeface="Cambria" panose="02040503050406030204" pitchFamily="18" charset="0"/>
              </a:rPr>
              <a:t>Adding </a:t>
            </a:r>
            <a:r>
              <a:rPr lang="en-US" sz="2000" dirty="0">
                <a:latin typeface="Cambria" panose="02040503050406030204" pitchFamily="18" charset="0"/>
              </a:rPr>
              <a:t>50 is correct when the divisor is 100, but for other divisors, this would not round to the correct </a:t>
            </a:r>
            <a:r>
              <a:rPr lang="en-US" sz="2000" dirty="0" smtClean="0">
                <a:latin typeface="Cambria" panose="02040503050406030204" pitchFamily="18" charset="0"/>
              </a:rPr>
              <a:t>digit. </a:t>
            </a:r>
          </a:p>
          <a:p>
            <a:pPr lvl="1"/>
            <a:r>
              <a:rPr lang="en-US" sz="2000" dirty="0" smtClean="0">
                <a:latin typeface="Cambria" panose="02040503050406030204" pitchFamily="18" charset="0"/>
              </a:rPr>
              <a:t>Consider </a:t>
            </a:r>
            <a:r>
              <a:rPr lang="en-US" sz="2000" dirty="0">
                <a:latin typeface="Cambria" panose="02040503050406030204" pitchFamily="18" charset="0"/>
              </a:rPr>
              <a:t>5.25% interest on $10.75. In integer arithmetic, we treat 10.75 as 1075, and to calculate 5.25% interest, we multiply by 525, then divide by 10000. We first multiply 1075 by 525, yielding the integer value 564375, which represents 56 whole pennies and 4375 ten-thousandths of a penny. This should round down to 56 whole pennies. To round correctly, in this case, we need to add 5000—that is, half of the divisor 10000. </a:t>
            </a:r>
            <a:endParaRPr lang="en-US" sz="2000" dirty="0" smtClean="0">
              <a:latin typeface="Cambria" panose="02040503050406030204" pitchFamily="18" charset="0"/>
            </a:endParaRP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234029772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24B5A1"/>
                </a:solidFill>
                <a:latin typeface="Calibri" panose="020F0502020204030204" pitchFamily="34" charset="0"/>
              </a:rPr>
              <a:t>5.7</a:t>
            </a:r>
            <a:r>
              <a:rPr lang="en-US" dirty="0">
                <a:solidFill>
                  <a:srgbClr val="24B5A1"/>
                </a:solidFill>
                <a:latin typeface="Calibri" panose="020F0502020204030204" pitchFamily="34" charset="0"/>
              </a:rPr>
              <a:t> </a:t>
            </a:r>
            <a:r>
              <a:rPr lang="en-US" dirty="0" smtClean="0">
                <a:solidFill>
                  <a:srgbClr val="3380E6"/>
                </a:solidFill>
                <a:latin typeface="Calibri" panose="020F0502020204030204" pitchFamily="34" charset="0"/>
              </a:rPr>
              <a:t>Integer-Based Monetary Calculations with Class </a:t>
            </a:r>
            <a:r>
              <a:rPr lang="en-US" dirty="0" err="1" smtClean="0">
                <a:solidFill>
                  <a:srgbClr val="3380E6"/>
                </a:solidFill>
                <a:latin typeface="Calibri" panose="020F0502020204030204" pitchFamily="34" charset="0"/>
              </a:rPr>
              <a:t>DollarAmount</a:t>
            </a:r>
            <a:endParaRPr lang="en-US" dirty="0"/>
          </a:p>
        </p:txBody>
      </p:sp>
      <p:sp>
        <p:nvSpPr>
          <p:cNvPr id="3" name="Text Placeholder 2"/>
          <p:cNvSpPr>
            <a:spLocks noGrp="1"/>
          </p:cNvSpPr>
          <p:nvPr>
            <p:ph type="body" idx="1"/>
          </p:nvPr>
        </p:nvSpPr>
        <p:spPr/>
        <p:txBody>
          <a:bodyPr/>
          <a:lstStyle/>
          <a:p>
            <a:r>
              <a:rPr lang="en-US" sz="2800" dirty="0">
                <a:latin typeface="Cambria" panose="02040503050406030204" pitchFamily="18" charset="0"/>
              </a:rPr>
              <a:t>After the interest is calculated, line 31 calls member function </a:t>
            </a:r>
            <a:r>
              <a:rPr lang="en-US" sz="2800" dirty="0">
                <a:latin typeface="Consolas" panose="020B0609020204030204" pitchFamily="49" charset="0"/>
              </a:rPr>
              <a:t>add</a:t>
            </a:r>
            <a:r>
              <a:rPr lang="en-US" sz="2800" dirty="0">
                <a:latin typeface="Cambria" panose="02040503050406030204" pitchFamily="18" charset="0"/>
              </a:rPr>
              <a:t>, passing the new </a:t>
            </a:r>
            <a:r>
              <a:rPr lang="en-US" sz="2800" dirty="0" err="1">
                <a:latin typeface="Consolas" panose="020B0609020204030204" pitchFamily="49" charset="0"/>
              </a:rPr>
              <a:t>DollarAmount</a:t>
            </a:r>
            <a:r>
              <a:rPr lang="en-US" sz="2800" dirty="0">
                <a:latin typeface="Cambria" panose="02040503050406030204" pitchFamily="18" charset="0"/>
              </a:rPr>
              <a:t> object interest as an argument—this updates the amount in the </a:t>
            </a:r>
            <a:r>
              <a:rPr lang="en-US" sz="2800" dirty="0" err="1">
                <a:latin typeface="Consolas" panose="020B0609020204030204" pitchFamily="49" charset="0"/>
              </a:rPr>
              <a:t>DollarAmount</a:t>
            </a:r>
            <a:r>
              <a:rPr lang="en-US" sz="2800" dirty="0">
                <a:latin typeface="Cambria" panose="02040503050406030204" pitchFamily="18" charset="0"/>
              </a:rPr>
              <a:t> object on which </a:t>
            </a:r>
            <a:r>
              <a:rPr lang="en-US" sz="2800" dirty="0" err="1">
                <a:latin typeface="Consolas" panose="020B0609020204030204" pitchFamily="49" charset="0"/>
              </a:rPr>
              <a:t>addInterest</a:t>
            </a:r>
            <a:r>
              <a:rPr lang="en-US" sz="2800" dirty="0">
                <a:latin typeface="Cambria" panose="02040503050406030204" pitchFamily="18" charset="0"/>
              </a:rPr>
              <a:t> was called. </a:t>
            </a:r>
            <a:endParaRPr lang="en-US" sz="2800" dirty="0" smtClean="0">
              <a:latin typeface="Cambria" panose="02040503050406030204" pitchFamily="18" charset="0"/>
            </a:endParaRPr>
          </a:p>
          <a:p>
            <a:r>
              <a:rPr lang="en-US" sz="2800" dirty="0" smtClean="0">
                <a:latin typeface="Cambria" panose="02040503050406030204" pitchFamily="18" charset="0"/>
              </a:rPr>
              <a:t>Any </a:t>
            </a:r>
            <a:r>
              <a:rPr lang="en-US" sz="2800" dirty="0">
                <a:latin typeface="Cambria" panose="02040503050406030204" pitchFamily="18" charset="0"/>
              </a:rPr>
              <a:t>member function of a class can call any other directly to perform operations on the same object of the class. </a:t>
            </a:r>
            <a:endParaRPr lang="en-US" sz="2800" dirty="0" smtClean="0">
              <a:latin typeface="Cambria" panose="02040503050406030204" pitchFamily="18" charset="0"/>
            </a:endParaRP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304037804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24B5A1"/>
                </a:solidFill>
                <a:latin typeface="Calibri" panose="020F0502020204030204" pitchFamily="34" charset="0"/>
              </a:rPr>
              <a:t>5.7</a:t>
            </a:r>
            <a:r>
              <a:rPr lang="en-US" dirty="0">
                <a:solidFill>
                  <a:srgbClr val="24B5A1"/>
                </a:solidFill>
                <a:latin typeface="Calibri" panose="020F0502020204030204" pitchFamily="34" charset="0"/>
              </a:rPr>
              <a:t> </a:t>
            </a:r>
            <a:r>
              <a:rPr lang="en-US" dirty="0" smtClean="0">
                <a:solidFill>
                  <a:srgbClr val="3380E6"/>
                </a:solidFill>
                <a:latin typeface="Calibri" panose="020F0502020204030204" pitchFamily="34" charset="0"/>
              </a:rPr>
              <a:t>Integer-Based Monetary Calculations with Class </a:t>
            </a:r>
            <a:r>
              <a:rPr lang="en-US" dirty="0" err="1" smtClean="0">
                <a:solidFill>
                  <a:srgbClr val="3380E6"/>
                </a:solidFill>
                <a:latin typeface="Calibri" panose="020F0502020204030204" pitchFamily="34" charset="0"/>
              </a:rPr>
              <a:t>DollarAmount</a:t>
            </a:r>
            <a:endParaRPr lang="en-US" dirty="0"/>
          </a:p>
        </p:txBody>
      </p:sp>
      <p:sp>
        <p:nvSpPr>
          <p:cNvPr id="3" name="Text Placeholder 2"/>
          <p:cNvSpPr>
            <a:spLocks noGrp="1"/>
          </p:cNvSpPr>
          <p:nvPr>
            <p:ph type="body" idx="1"/>
          </p:nvPr>
        </p:nvSpPr>
        <p:spPr/>
        <p:txBody>
          <a:bodyPr/>
          <a:lstStyle/>
          <a:p>
            <a:r>
              <a:rPr lang="en-US" sz="2400" dirty="0">
                <a:latin typeface="Cambria" panose="02040503050406030204" pitchFamily="18" charset="0"/>
              </a:rPr>
              <a:t>The </a:t>
            </a:r>
            <a:r>
              <a:rPr lang="en-US" sz="2400" dirty="0" err="1">
                <a:latin typeface="Consolas" panose="020B0609020204030204" pitchFamily="49" charset="0"/>
              </a:rPr>
              <a:t>toString</a:t>
            </a:r>
            <a:r>
              <a:rPr lang="en-US" sz="2400" dirty="0">
                <a:latin typeface="Cambria" panose="02040503050406030204" pitchFamily="18" charset="0"/>
              </a:rPr>
              <a:t> member function (line 35–39) returns </a:t>
            </a:r>
            <a:r>
              <a:rPr lang="en-US" sz="2400" dirty="0" smtClean="0">
                <a:latin typeface="Cambria" panose="02040503050406030204" pitchFamily="18" charset="0"/>
              </a:rPr>
              <a:t>a </a:t>
            </a:r>
            <a:r>
              <a:rPr lang="en-US" sz="2400" dirty="0" err="1" smtClean="0">
                <a:latin typeface="Consolas" panose="020B0609020204030204" pitchFamily="49" charset="0"/>
              </a:rPr>
              <a:t>DollarAmount</a:t>
            </a:r>
            <a:r>
              <a:rPr lang="en-US" sz="2400" dirty="0" err="1" smtClean="0">
                <a:latin typeface="Cambria" panose="02040503050406030204" pitchFamily="18" charset="0"/>
              </a:rPr>
              <a:t>’s</a:t>
            </a:r>
            <a:r>
              <a:rPr lang="en-US" sz="2400" dirty="0" smtClean="0">
                <a:latin typeface="Cambria" panose="02040503050406030204" pitchFamily="18" charset="0"/>
              </a:rPr>
              <a:t> </a:t>
            </a:r>
            <a:r>
              <a:rPr lang="en-US" sz="2400" dirty="0" smtClean="0">
                <a:latin typeface="Consolas" panose="020B0609020204030204" pitchFamily="49" charset="0"/>
              </a:rPr>
              <a:t>string</a:t>
            </a:r>
            <a:r>
              <a:rPr lang="en-US" sz="2400" dirty="0" smtClean="0">
                <a:latin typeface="Cambria" panose="02040503050406030204" pitchFamily="18" charset="0"/>
              </a:rPr>
              <a:t> </a:t>
            </a:r>
            <a:r>
              <a:rPr lang="en-US" sz="2400" dirty="0">
                <a:latin typeface="Cambria" panose="02040503050406030204" pitchFamily="18" charset="0"/>
              </a:rPr>
              <a:t>representation </a:t>
            </a:r>
            <a:endParaRPr lang="en-US" sz="2400" dirty="0" smtClean="0">
              <a:latin typeface="Cambria" panose="02040503050406030204" pitchFamily="18" charset="0"/>
            </a:endParaRPr>
          </a:p>
          <a:p>
            <a:r>
              <a:rPr lang="en-US" sz="2400" dirty="0" smtClean="0">
                <a:latin typeface="Cambria" panose="02040503050406030204" pitchFamily="18" charset="0"/>
              </a:rPr>
              <a:t>C</a:t>
            </a:r>
            <a:r>
              <a:rPr lang="en-US" sz="2400" dirty="0">
                <a:latin typeface="Cambria" panose="02040503050406030204" pitchFamily="18" charset="0"/>
              </a:rPr>
              <a:t>++ Standard Library function </a:t>
            </a:r>
            <a:r>
              <a:rPr lang="en-US" sz="2400" dirty="0" err="1">
                <a:latin typeface="Consolas" panose="020B0609020204030204" pitchFamily="49" charset="0"/>
              </a:rPr>
              <a:t>to_string</a:t>
            </a:r>
            <a:r>
              <a:rPr lang="en-US" sz="2400" dirty="0">
                <a:latin typeface="Cambria" panose="02040503050406030204" pitchFamily="18" charset="0"/>
              </a:rPr>
              <a:t> (from header </a:t>
            </a:r>
            <a:r>
              <a:rPr lang="en-US" sz="2400" dirty="0">
                <a:latin typeface="Consolas" panose="020B0609020204030204" pitchFamily="49" charset="0"/>
              </a:rPr>
              <a:t>&lt;string</a:t>
            </a:r>
            <a:r>
              <a:rPr lang="en-US" sz="2400" dirty="0" smtClean="0">
                <a:latin typeface="Consolas" panose="020B0609020204030204" pitchFamily="49" charset="0"/>
              </a:rPr>
              <a:t>&gt;</a:t>
            </a:r>
            <a:r>
              <a:rPr lang="en-US" sz="2400" dirty="0" smtClean="0">
                <a:latin typeface="Cambria" panose="02040503050406030204" pitchFamily="18" charset="0"/>
              </a:rPr>
              <a:t>) converts </a:t>
            </a:r>
            <a:r>
              <a:rPr lang="en-US" sz="2400" dirty="0">
                <a:latin typeface="Cambria" panose="02040503050406030204" pitchFamily="18" charset="0"/>
              </a:rPr>
              <a:t>a numeric value to a </a:t>
            </a:r>
            <a:r>
              <a:rPr lang="en-US" sz="2400" dirty="0">
                <a:latin typeface="Consolas" panose="020B0609020204030204" pitchFamily="49" charset="0"/>
              </a:rPr>
              <a:t>string</a:t>
            </a:r>
            <a:r>
              <a:rPr lang="en-US" sz="2400" dirty="0">
                <a:latin typeface="Cambria" panose="02040503050406030204" pitchFamily="18" charset="0"/>
              </a:rPr>
              <a:t> object. </a:t>
            </a:r>
            <a:endParaRPr lang="en-US" sz="2400" dirty="0" smtClean="0">
              <a:latin typeface="Cambria" panose="02040503050406030204" pitchFamily="18" charset="0"/>
            </a:endParaRPr>
          </a:p>
          <a:p>
            <a:r>
              <a:rPr lang="en-US" sz="2400" dirty="0" smtClean="0">
                <a:latin typeface="Cambria" panose="02040503050406030204" pitchFamily="18" charset="0"/>
              </a:rPr>
              <a:t>C</a:t>
            </a:r>
            <a:r>
              <a:rPr lang="en-US" sz="2400" dirty="0">
                <a:latin typeface="Cambria" panose="02040503050406030204" pitchFamily="18" charset="0"/>
              </a:rPr>
              <a:t>++ Standard Library function </a:t>
            </a:r>
            <a:r>
              <a:rPr lang="en-US" sz="2400" dirty="0">
                <a:latin typeface="Consolas" panose="020B0609020204030204" pitchFamily="49" charset="0"/>
              </a:rPr>
              <a:t>abs</a:t>
            </a:r>
            <a:r>
              <a:rPr lang="en-US" sz="2400" dirty="0">
                <a:latin typeface="Cambria" panose="02040503050406030204" pitchFamily="18" charset="0"/>
              </a:rPr>
              <a:t> (from header </a:t>
            </a:r>
            <a:r>
              <a:rPr lang="en-US" sz="2400" dirty="0">
                <a:latin typeface="Consolas" panose="020B0609020204030204" pitchFamily="49" charset="0"/>
              </a:rPr>
              <a:t>&lt;</a:t>
            </a:r>
            <a:r>
              <a:rPr lang="en-US" sz="2400" dirty="0" err="1">
                <a:latin typeface="Consolas" panose="020B0609020204030204" pitchFamily="49" charset="0"/>
              </a:rPr>
              <a:t>cmath</a:t>
            </a:r>
            <a:r>
              <a:rPr lang="en-US" sz="2400" dirty="0">
                <a:latin typeface="Consolas" panose="020B0609020204030204" pitchFamily="49" charset="0"/>
              </a:rPr>
              <a:t>&gt;</a:t>
            </a:r>
            <a:r>
              <a:rPr lang="en-US" sz="2400" dirty="0">
                <a:latin typeface="Cambria" panose="02040503050406030204" pitchFamily="18" charset="0"/>
              </a:rPr>
              <a:t>) </a:t>
            </a:r>
            <a:r>
              <a:rPr lang="en-US" sz="2400" dirty="0" smtClean="0">
                <a:latin typeface="Cambria" panose="02040503050406030204" pitchFamily="18" charset="0"/>
              </a:rPr>
              <a:t>gets the </a:t>
            </a:r>
            <a:r>
              <a:rPr lang="en-US" sz="2400" dirty="0">
                <a:latin typeface="Cambria" panose="02040503050406030204" pitchFamily="18" charset="0"/>
              </a:rPr>
              <a:t>absolute value of </a:t>
            </a:r>
            <a:r>
              <a:rPr lang="en-US" sz="2400" dirty="0" smtClean="0">
                <a:latin typeface="Cambria" panose="02040503050406030204" pitchFamily="18" charset="0"/>
              </a:rPr>
              <a:t>a number. </a:t>
            </a:r>
            <a:endParaRPr lang="en-US" sz="2400" dirty="0">
              <a:latin typeface="Cambria" panose="02040503050406030204" pitchFamily="18" charset="0"/>
            </a:endParaRPr>
          </a:p>
          <a:p>
            <a:r>
              <a:rPr lang="en-US" sz="2400" dirty="0" smtClean="0">
                <a:latin typeface="Cambria" panose="02040503050406030204" pitchFamily="18" charset="0"/>
              </a:rPr>
              <a:t>“</a:t>
            </a:r>
            <a:r>
              <a:rPr lang="en-US" sz="2400" dirty="0">
                <a:latin typeface="Cambria" panose="02040503050406030204" pitchFamily="18" charset="0"/>
              </a:rPr>
              <a:t>adding” </a:t>
            </a:r>
            <a:r>
              <a:rPr lang="en-US" sz="2400" dirty="0">
                <a:latin typeface="Consolas" panose="020B0609020204030204" pitchFamily="49" charset="0"/>
              </a:rPr>
              <a:t>string</a:t>
            </a:r>
            <a:r>
              <a:rPr lang="en-US" sz="2400" dirty="0">
                <a:latin typeface="Cambria" panose="02040503050406030204" pitchFamily="18" charset="0"/>
              </a:rPr>
              <a:t> literals and </a:t>
            </a:r>
            <a:r>
              <a:rPr lang="en-US" sz="2400" dirty="0">
                <a:latin typeface="Consolas" panose="020B0609020204030204" pitchFamily="49" charset="0"/>
              </a:rPr>
              <a:t>string</a:t>
            </a:r>
            <a:r>
              <a:rPr lang="en-US" sz="2400" dirty="0">
                <a:latin typeface="Cambria" panose="02040503050406030204" pitchFamily="18" charset="0"/>
              </a:rPr>
              <a:t> </a:t>
            </a:r>
            <a:r>
              <a:rPr lang="en-US" sz="2400" dirty="0" smtClean="0">
                <a:latin typeface="Cambria" panose="02040503050406030204" pitchFamily="18" charset="0"/>
              </a:rPr>
              <a:t>objects </a:t>
            </a:r>
            <a:r>
              <a:rPr lang="en-US" sz="2400" dirty="0">
                <a:latin typeface="Cambria" panose="02040503050406030204" pitchFamily="18" charset="0"/>
              </a:rPr>
              <a:t>using the </a:t>
            </a:r>
            <a:r>
              <a:rPr lang="en-US" sz="2400" dirty="0">
                <a:latin typeface="Consolas" panose="020B0609020204030204" pitchFamily="49" charset="0"/>
              </a:rPr>
              <a:t>+</a:t>
            </a:r>
            <a:r>
              <a:rPr lang="en-US" sz="2400" dirty="0">
                <a:latin typeface="Cambria" panose="02040503050406030204" pitchFamily="18" charset="0"/>
              </a:rPr>
              <a:t> </a:t>
            </a:r>
            <a:r>
              <a:rPr lang="en-US" sz="2400" dirty="0" smtClean="0">
                <a:latin typeface="Cambria" panose="02040503050406030204" pitchFamily="18" charset="0"/>
              </a:rPr>
              <a:t>operator </a:t>
            </a:r>
            <a:r>
              <a:rPr lang="en-US" sz="2400" dirty="0">
                <a:latin typeface="Cambria" panose="02040503050406030204" pitchFamily="18" charset="0"/>
              </a:rPr>
              <a:t>is known as </a:t>
            </a:r>
            <a:r>
              <a:rPr lang="en-US" sz="2400" dirty="0">
                <a:latin typeface="Consolas" panose="020B0609020204030204" pitchFamily="49" charset="0"/>
              </a:rPr>
              <a:t>string</a:t>
            </a:r>
            <a:r>
              <a:rPr lang="en-US" sz="2400" dirty="0">
                <a:latin typeface="Cambria" panose="02040503050406030204" pitchFamily="18" charset="0"/>
              </a:rPr>
              <a:t> concatenation. </a:t>
            </a:r>
            <a:endParaRPr lang="en-US" sz="2400" dirty="0" smtClean="0">
              <a:latin typeface="Cambria" panose="02040503050406030204" pitchFamily="18" charset="0"/>
            </a:endParaRPr>
          </a:p>
          <a:p>
            <a:r>
              <a:rPr lang="en-US" sz="2400" dirty="0" smtClean="0">
                <a:latin typeface="Consolas" panose="020B0609020204030204" pitchFamily="49" charset="0"/>
              </a:rPr>
              <a:t>string</a:t>
            </a:r>
            <a:r>
              <a:rPr lang="en-US" sz="2400" dirty="0" smtClean="0">
                <a:latin typeface="Cambria" panose="02040503050406030204" pitchFamily="18" charset="0"/>
              </a:rPr>
              <a:t> </a:t>
            </a:r>
            <a:r>
              <a:rPr lang="en-US" sz="2400" dirty="0">
                <a:latin typeface="Cambria" panose="02040503050406030204" pitchFamily="18" charset="0"/>
              </a:rPr>
              <a:t>member function </a:t>
            </a:r>
            <a:r>
              <a:rPr lang="en-US" sz="2400" dirty="0">
                <a:latin typeface="Consolas" panose="020B0609020204030204" pitchFamily="49" charset="0"/>
              </a:rPr>
              <a:t>size</a:t>
            </a:r>
            <a:r>
              <a:rPr lang="en-US" sz="2400" dirty="0">
                <a:latin typeface="Cambria" panose="02040503050406030204" pitchFamily="18" charset="0"/>
              </a:rPr>
              <a:t> </a:t>
            </a:r>
            <a:r>
              <a:rPr lang="en-US" sz="2400" dirty="0" smtClean="0">
                <a:latin typeface="Cambria" panose="02040503050406030204" pitchFamily="18" charset="0"/>
              </a:rPr>
              <a:t>returns </a:t>
            </a:r>
            <a:r>
              <a:rPr lang="en-US" sz="2400" dirty="0">
                <a:latin typeface="Cambria" panose="02040503050406030204" pitchFamily="18" charset="0"/>
              </a:rPr>
              <a:t>the number of characters in </a:t>
            </a:r>
            <a:r>
              <a:rPr lang="en-US" sz="2400" dirty="0" smtClean="0">
                <a:latin typeface="Cambria" panose="02040503050406030204" pitchFamily="18" charset="0"/>
              </a:rPr>
              <a:t>a </a:t>
            </a:r>
            <a:r>
              <a:rPr lang="en-US" sz="2400" dirty="0" smtClean="0">
                <a:latin typeface="Consolas" panose="020B0609020204030204" pitchFamily="49" charset="0"/>
              </a:rPr>
              <a:t>string</a:t>
            </a:r>
            <a:r>
              <a:rPr lang="en-US" sz="2400" dirty="0" smtClean="0">
                <a:latin typeface="Cambria" panose="02040503050406030204" pitchFamily="18" charset="0"/>
              </a:rPr>
              <a:t> cents.</a:t>
            </a: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340067738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24B5A1"/>
                </a:solidFill>
                <a:latin typeface="Calibri" panose="020F0502020204030204" pitchFamily="34" charset="0"/>
              </a:rPr>
              <a:t>5.7</a:t>
            </a:r>
            <a:r>
              <a:rPr lang="en-US" dirty="0">
                <a:solidFill>
                  <a:srgbClr val="24B5A1"/>
                </a:solidFill>
                <a:latin typeface="Calibri" panose="020F0502020204030204" pitchFamily="34" charset="0"/>
              </a:rPr>
              <a:t> </a:t>
            </a:r>
            <a:r>
              <a:rPr lang="en-US" dirty="0" smtClean="0">
                <a:solidFill>
                  <a:srgbClr val="3380E6"/>
                </a:solidFill>
                <a:latin typeface="Calibri" panose="020F0502020204030204" pitchFamily="34" charset="0"/>
              </a:rPr>
              <a:t>Integer-Based Monetary Calculations with Class </a:t>
            </a:r>
            <a:r>
              <a:rPr lang="en-US" dirty="0" err="1" smtClean="0">
                <a:solidFill>
                  <a:srgbClr val="3380E6"/>
                </a:solidFill>
                <a:latin typeface="Calibri" panose="020F0502020204030204" pitchFamily="34" charset="0"/>
              </a:rPr>
              <a:t>DollarAmount</a:t>
            </a:r>
            <a:endParaRPr lang="en-US" dirty="0"/>
          </a:p>
        </p:txBody>
      </p:sp>
      <p:sp>
        <p:nvSpPr>
          <p:cNvPr id="3" name="Text Placeholder 2"/>
          <p:cNvSpPr>
            <a:spLocks noGrp="1"/>
          </p:cNvSpPr>
          <p:nvPr>
            <p:ph type="body" idx="1"/>
          </p:nvPr>
        </p:nvSpPr>
        <p:spPr/>
        <p:txBody>
          <a:bodyPr/>
          <a:lstStyle/>
          <a:p>
            <a:r>
              <a:rPr lang="en-US" sz="2800" dirty="0">
                <a:latin typeface="Cambria" panose="02040503050406030204" pitchFamily="18" charset="0"/>
              </a:rPr>
              <a:t>Half-up rounding is a biased technique—fractional amounts of .1, .2, .3 and .4 round down, and .5, .6, .7, .8 and .9 round up. </a:t>
            </a:r>
            <a:endParaRPr lang="en-US" sz="2800" dirty="0" smtClean="0">
              <a:latin typeface="Cambria" panose="02040503050406030204" pitchFamily="18" charset="0"/>
            </a:endParaRPr>
          </a:p>
          <a:p>
            <a:pPr lvl="1"/>
            <a:r>
              <a:rPr lang="en-US" sz="2400" dirty="0" smtClean="0">
                <a:latin typeface="Cambria" panose="02040503050406030204" pitchFamily="18" charset="0"/>
              </a:rPr>
              <a:t>Four </a:t>
            </a:r>
            <a:r>
              <a:rPr lang="en-US" sz="2400" dirty="0">
                <a:latin typeface="Cambria" panose="02040503050406030204" pitchFamily="18" charset="0"/>
              </a:rPr>
              <a:t>values round down and five round up. </a:t>
            </a:r>
            <a:endParaRPr lang="en-US" sz="2400" dirty="0" smtClean="0">
              <a:latin typeface="Cambria" panose="02040503050406030204" pitchFamily="18" charset="0"/>
            </a:endParaRPr>
          </a:p>
          <a:p>
            <a:pPr lvl="1"/>
            <a:r>
              <a:rPr lang="en-US" sz="2400" dirty="0" smtClean="0">
                <a:latin typeface="Cambria" panose="02040503050406030204" pitchFamily="18" charset="0"/>
              </a:rPr>
              <a:t>Because </a:t>
            </a:r>
            <a:r>
              <a:rPr lang="en-US" sz="2400" dirty="0">
                <a:latin typeface="Cambria" panose="02040503050406030204" pitchFamily="18" charset="0"/>
              </a:rPr>
              <a:t>more values round up than down, this can lead to discrepancies in monetary calculations. </a:t>
            </a:r>
            <a:endParaRPr lang="en-US" sz="2400" dirty="0" smtClean="0">
              <a:latin typeface="Cambria" panose="02040503050406030204" pitchFamily="18" charset="0"/>
            </a:endParaRPr>
          </a:p>
          <a:p>
            <a:r>
              <a:rPr lang="en-US" sz="2800" dirty="0" smtClean="0">
                <a:latin typeface="Cambria" panose="02040503050406030204" pitchFamily="18" charset="0"/>
              </a:rPr>
              <a:t>Banker’s </a:t>
            </a:r>
            <a:r>
              <a:rPr lang="en-US" sz="2800" dirty="0">
                <a:latin typeface="Cambria" panose="02040503050406030204" pitchFamily="18" charset="0"/>
              </a:rPr>
              <a:t>rounding fixes this problem by rounding .5 to the nearest even </a:t>
            </a:r>
            <a:r>
              <a:rPr lang="en-US" sz="2800" dirty="0" smtClean="0">
                <a:latin typeface="Cambria" panose="02040503050406030204" pitchFamily="18" charset="0"/>
              </a:rPr>
              <a:t>integer</a:t>
            </a:r>
          </a:p>
          <a:p>
            <a:pPr lvl="1"/>
            <a:r>
              <a:rPr lang="en-US" sz="2400" dirty="0" smtClean="0">
                <a:latin typeface="Cambria" panose="02040503050406030204" pitchFamily="18" charset="0"/>
              </a:rPr>
              <a:t>0.5 </a:t>
            </a:r>
            <a:r>
              <a:rPr lang="en-US" sz="2400" dirty="0">
                <a:latin typeface="Cambria" panose="02040503050406030204" pitchFamily="18" charset="0"/>
              </a:rPr>
              <a:t>rounds to 0, 1.5 and 2.5 round to 2, 3.5 and 4.5 round to 4, etc. </a:t>
            </a:r>
            <a:endParaRPr lang="en-US" sz="2400" dirty="0" smtClean="0">
              <a:latin typeface="Cambria" panose="02040503050406030204" pitchFamily="18" charset="0"/>
            </a:endParaRP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1407457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24B5A1"/>
                </a:solidFill>
                <a:latin typeface="Calibri" panose="020F0502020204030204" pitchFamily="34" charset="0"/>
              </a:rPr>
              <a:t>5.2  </a:t>
            </a:r>
            <a:r>
              <a:rPr lang="en-US" dirty="0" smtClean="0">
                <a:solidFill>
                  <a:srgbClr val="3380E6"/>
                </a:solidFill>
                <a:latin typeface="Calibri" panose="020F0502020204030204" pitchFamily="34" charset="0"/>
              </a:rPr>
              <a:t>Essentials of Counter-Controlled Iteration</a:t>
            </a:r>
          </a:p>
        </p:txBody>
      </p:sp>
      <p:sp>
        <p:nvSpPr>
          <p:cNvPr id="15363"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The program in Fig. 5.1 prints the numbers from 1 to 10. The declaration in line 8 </a:t>
            </a:r>
            <a:r>
              <a:rPr lang="en-US" altLang="en-US" i="1" dirty="0" smtClean="0">
                <a:solidFill>
                  <a:srgbClr val="000000"/>
                </a:solidFill>
                <a:latin typeface="Cambria" panose="02040503050406030204" pitchFamily="18" charset="0"/>
              </a:rPr>
              <a:t>names</a:t>
            </a:r>
            <a:r>
              <a:rPr lang="en-US" altLang="en-US" dirty="0" smtClean="0">
                <a:solidFill>
                  <a:srgbClr val="000000"/>
                </a:solidFill>
                <a:latin typeface="Cambria" panose="02040503050406030204" pitchFamily="18" charset="0"/>
              </a:rPr>
              <a:t> the control variable (</a:t>
            </a:r>
            <a:r>
              <a:rPr lang="en-US" altLang="en-US" sz="2400" dirty="0" smtClean="0">
                <a:solidFill>
                  <a:srgbClr val="000000"/>
                </a:solidFill>
                <a:latin typeface="Lucida Console" panose="020B0609040504020204" pitchFamily="49" charset="0"/>
              </a:rPr>
              <a:t>counter</a:t>
            </a:r>
            <a:r>
              <a:rPr lang="en-US" altLang="en-US" dirty="0" smtClean="0">
                <a:solidFill>
                  <a:srgbClr val="000000"/>
                </a:solidFill>
                <a:latin typeface="Cambria" panose="02040503050406030204" pitchFamily="18" charset="0"/>
              </a:rPr>
              <a:t>), declares it to be an </a:t>
            </a:r>
            <a:r>
              <a:rPr lang="en-US" altLang="en-US" sz="2400" dirty="0" smtClean="0">
                <a:solidFill>
                  <a:srgbClr val="000000"/>
                </a:solidFill>
                <a:latin typeface="Lucida Console" panose="020B0609040504020204" pitchFamily="49" charset="0"/>
              </a:rPr>
              <a:t>unsigned </a:t>
            </a:r>
            <a:r>
              <a:rPr lang="en-US" altLang="en-US" sz="2400" dirty="0" err="1" smtClean="0">
                <a:solidFill>
                  <a:srgbClr val="000000"/>
                </a:solidFill>
                <a:latin typeface="Lucida Console" panose="020B0609040504020204" pitchFamily="49" charset="0"/>
              </a:rPr>
              <a:t>int</a:t>
            </a:r>
            <a:r>
              <a:rPr lang="en-US" altLang="en-US" dirty="0" smtClean="0">
                <a:solidFill>
                  <a:srgbClr val="000000"/>
                </a:solidFill>
                <a:latin typeface="Cambria" panose="02040503050406030204" pitchFamily="18" charset="0"/>
              </a:rPr>
              <a:t>, reserves space for it in memory and sets it to an </a:t>
            </a:r>
            <a:r>
              <a:rPr lang="en-US" altLang="en-US" i="1" dirty="0" smtClean="0">
                <a:solidFill>
                  <a:srgbClr val="000000"/>
                </a:solidFill>
                <a:latin typeface="Cambria" panose="02040503050406030204" pitchFamily="18" charset="0"/>
              </a:rPr>
              <a:t>initial value</a:t>
            </a:r>
            <a:r>
              <a:rPr lang="en-US" altLang="en-US" dirty="0" smtClean="0">
                <a:solidFill>
                  <a:srgbClr val="000000"/>
                </a:solidFill>
                <a:latin typeface="Cambria" panose="02040503050406030204" pitchFamily="18" charset="0"/>
              </a:rPr>
              <a:t> of </a:t>
            </a:r>
            <a:r>
              <a:rPr lang="en-US" altLang="en-US" sz="2400" dirty="0" smtClean="0">
                <a:solidFill>
                  <a:srgbClr val="000000"/>
                </a:solidFill>
                <a:latin typeface="Lucida Console" panose="020B0609040504020204" pitchFamily="49" charset="0"/>
              </a:rPr>
              <a:t>1</a:t>
            </a:r>
            <a:r>
              <a:rPr lang="en-US" altLang="en-US" dirty="0" smtClean="0">
                <a:solidFill>
                  <a:srgbClr val="000000"/>
                </a:solidFill>
                <a:latin typeface="Cambria" panose="02040503050406030204" pitchFamily="18" charset="0"/>
              </a:rPr>
              <a:t>. </a:t>
            </a:r>
          </a:p>
          <a:p>
            <a:pPr eaLnBrk="1" hangingPunct="1"/>
            <a:r>
              <a:rPr lang="en-US" altLang="en-US" dirty="0" smtClean="0">
                <a:solidFill>
                  <a:srgbClr val="000000"/>
                </a:solidFill>
                <a:latin typeface="Cambria" panose="02040503050406030204" pitchFamily="18" charset="0"/>
              </a:rPr>
              <a:t>Declarations that require initialization are </a:t>
            </a:r>
            <a:r>
              <a:rPr lang="en-US" altLang="en-US" i="1" dirty="0" smtClean="0">
                <a:solidFill>
                  <a:srgbClr val="000000"/>
                </a:solidFill>
                <a:latin typeface="Cambria" panose="02040503050406030204" pitchFamily="18" charset="0"/>
              </a:rPr>
              <a:t>executable</a:t>
            </a:r>
            <a:r>
              <a:rPr lang="en-US" altLang="en-US" dirty="0" smtClean="0">
                <a:solidFill>
                  <a:srgbClr val="000000"/>
                </a:solidFill>
                <a:latin typeface="Cambria" panose="02040503050406030204" pitchFamily="18" charset="0"/>
              </a:rPr>
              <a:t> statements. </a:t>
            </a:r>
          </a:p>
          <a:p>
            <a:pPr eaLnBrk="1" hangingPunct="1"/>
            <a:r>
              <a:rPr lang="en-US" altLang="en-US" dirty="0" smtClean="0">
                <a:solidFill>
                  <a:srgbClr val="000000"/>
                </a:solidFill>
                <a:latin typeface="Cambria" panose="02040503050406030204" pitchFamily="18" charset="0"/>
              </a:rPr>
              <a:t>In C++, it’s more precise to call a declaration that also reserves memory a </a:t>
            </a:r>
            <a:r>
              <a:rPr lang="en-US" altLang="en-US" dirty="0" smtClean="0">
                <a:solidFill>
                  <a:srgbClr val="0000FF"/>
                </a:solidFill>
                <a:latin typeface="Cambria" panose="02040503050406030204" pitchFamily="18" charset="0"/>
              </a:rPr>
              <a:t>definition</a:t>
            </a:r>
            <a:r>
              <a:rPr lang="en-US" altLang="en-US" dirty="0" smtClean="0">
                <a:solidFill>
                  <a:srgbClr val="000000"/>
                </a:solidFill>
                <a:latin typeface="Cambria" panose="02040503050406030204" pitchFamily="18" charset="0"/>
              </a:rPr>
              <a:t>.</a:t>
            </a:r>
          </a:p>
        </p:txBody>
      </p:sp>
      <p:sp>
        <p:nvSpPr>
          <p:cNvPr id="14340"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24B5A1"/>
                </a:solidFill>
                <a:latin typeface="Calibri" panose="020F0502020204030204" pitchFamily="34" charset="0"/>
              </a:rPr>
              <a:t>5.8  </a:t>
            </a:r>
            <a:r>
              <a:rPr lang="en-US" dirty="0" smtClean="0">
                <a:solidFill>
                  <a:srgbClr val="3380E6"/>
                </a:solidFill>
                <a:latin typeface="Lucida Console"/>
              </a:rPr>
              <a:t>do</a:t>
            </a:r>
            <a:r>
              <a:rPr lang="en-US" dirty="0" smtClean="0">
                <a:solidFill>
                  <a:srgbClr val="3380E6"/>
                </a:solidFill>
                <a:latin typeface="Calibri" panose="020F0502020204030204" pitchFamily="34" charset="0"/>
              </a:rPr>
              <a:t>…</a:t>
            </a:r>
            <a:r>
              <a:rPr lang="en-US" dirty="0" smtClean="0">
                <a:solidFill>
                  <a:srgbClr val="3380E6"/>
                </a:solidFill>
                <a:latin typeface="Lucida Console"/>
              </a:rPr>
              <a:t>while</a:t>
            </a:r>
            <a:r>
              <a:rPr lang="en-US" dirty="0" smtClean="0">
                <a:solidFill>
                  <a:srgbClr val="3380E6"/>
                </a:solidFill>
                <a:latin typeface="Calibri" panose="020F0502020204030204" pitchFamily="34" charset="0"/>
              </a:rPr>
              <a:t> Iteration Statement</a:t>
            </a:r>
          </a:p>
        </p:txBody>
      </p:sp>
      <p:sp>
        <p:nvSpPr>
          <p:cNvPr id="52227"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Similar to the </a:t>
            </a:r>
            <a:r>
              <a:rPr lang="en-US" altLang="en-US" dirty="0" smtClean="0">
                <a:solidFill>
                  <a:srgbClr val="000000"/>
                </a:solidFill>
                <a:latin typeface="Lucida Console" panose="020B0609040504020204" pitchFamily="49" charset="0"/>
              </a:rPr>
              <a:t>while</a:t>
            </a:r>
            <a:r>
              <a:rPr lang="en-US" altLang="en-US" dirty="0" smtClean="0">
                <a:solidFill>
                  <a:srgbClr val="000000"/>
                </a:solidFill>
                <a:latin typeface="Cambria" panose="02040503050406030204" pitchFamily="18" charset="0"/>
              </a:rPr>
              <a:t> statement.</a:t>
            </a:r>
          </a:p>
          <a:p>
            <a:pPr eaLnBrk="1" hangingPunct="1"/>
            <a:r>
              <a:rPr lang="en-US" altLang="en-US" dirty="0" smtClean="0">
                <a:solidFill>
                  <a:srgbClr val="000000"/>
                </a:solidFill>
                <a:latin typeface="Cambria" panose="02040503050406030204" pitchFamily="18" charset="0"/>
              </a:rPr>
              <a:t>The </a:t>
            </a:r>
            <a:r>
              <a:rPr lang="en-US" altLang="en-US" dirty="0" smtClean="0">
                <a:solidFill>
                  <a:srgbClr val="000000"/>
                </a:solidFill>
                <a:latin typeface="Lucida Console" panose="020B0609040504020204" pitchFamily="49" charset="0"/>
              </a:rPr>
              <a:t>do</a:t>
            </a:r>
            <a:r>
              <a:rPr lang="en-US" altLang="en-US" dirty="0" smtClean="0">
                <a:solidFill>
                  <a:srgbClr val="000000"/>
                </a:solidFill>
                <a:latin typeface="Cambria" panose="02040503050406030204" pitchFamily="18" charset="0"/>
              </a:rPr>
              <a:t>…</a:t>
            </a:r>
            <a:r>
              <a:rPr lang="en-US" altLang="en-US" dirty="0" smtClean="0">
                <a:solidFill>
                  <a:srgbClr val="000000"/>
                </a:solidFill>
                <a:latin typeface="Lucida Console" panose="020B0609040504020204" pitchFamily="49" charset="0"/>
              </a:rPr>
              <a:t>while</a:t>
            </a:r>
            <a:r>
              <a:rPr lang="en-US" altLang="en-US" dirty="0" smtClean="0">
                <a:solidFill>
                  <a:srgbClr val="000000"/>
                </a:solidFill>
                <a:latin typeface="Cambria" panose="02040503050406030204" pitchFamily="18" charset="0"/>
              </a:rPr>
              <a:t> statement tests the loop-continuation condition </a:t>
            </a:r>
            <a:r>
              <a:rPr lang="en-US" altLang="en-US" i="1" dirty="0" smtClean="0">
                <a:solidFill>
                  <a:srgbClr val="000000"/>
                </a:solidFill>
                <a:latin typeface="Cambria" panose="02040503050406030204" pitchFamily="18" charset="0"/>
              </a:rPr>
              <a:t>after </a:t>
            </a:r>
            <a:r>
              <a:rPr lang="en-US" altLang="en-US" dirty="0" smtClean="0">
                <a:solidFill>
                  <a:srgbClr val="000000"/>
                </a:solidFill>
                <a:latin typeface="Cambria" panose="02040503050406030204" pitchFamily="18" charset="0"/>
              </a:rPr>
              <a:t>the loop body executes; therefore, </a:t>
            </a:r>
            <a:r>
              <a:rPr lang="en-US" altLang="en-US" i="1" dirty="0" smtClean="0">
                <a:solidFill>
                  <a:srgbClr val="000000"/>
                </a:solidFill>
                <a:latin typeface="Cambria" panose="02040503050406030204" pitchFamily="18" charset="0"/>
              </a:rPr>
              <a:t>the loop body always executes at least once.</a:t>
            </a:r>
          </a:p>
          <a:p>
            <a:pPr eaLnBrk="1" hangingPunct="1"/>
            <a:r>
              <a:rPr lang="en-US" altLang="en-US" dirty="0" smtClean="0">
                <a:solidFill>
                  <a:srgbClr val="000000"/>
                </a:solidFill>
                <a:latin typeface="Cambria" panose="02040503050406030204" pitchFamily="18" charset="0"/>
              </a:rPr>
              <a:t>Figure 5.9 uses a </a:t>
            </a:r>
            <a:r>
              <a:rPr lang="en-US" altLang="en-US" sz="2400" dirty="0" smtClean="0">
                <a:solidFill>
                  <a:srgbClr val="000000"/>
                </a:solidFill>
                <a:latin typeface="Lucida Console" panose="020B0609040504020204" pitchFamily="49" charset="0"/>
              </a:rPr>
              <a:t>do…while</a:t>
            </a:r>
            <a:r>
              <a:rPr lang="en-US" altLang="en-US" dirty="0" smtClean="0">
                <a:solidFill>
                  <a:srgbClr val="000000"/>
                </a:solidFill>
                <a:latin typeface="Cambria" panose="02040503050406030204" pitchFamily="18" charset="0"/>
              </a:rPr>
              <a:t> statement to print the numbers 1–10. </a:t>
            </a:r>
          </a:p>
        </p:txBody>
      </p:sp>
      <p:sp>
        <p:nvSpPr>
          <p:cNvPr id="56324"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37"/>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0" y="786472"/>
            <a:ext cx="9144000" cy="5285974"/>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10496523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24B5A1"/>
                </a:solidFill>
                <a:latin typeface="Calibri" panose="020F0502020204030204" pitchFamily="34" charset="0"/>
              </a:rPr>
              <a:t>5.8 </a:t>
            </a:r>
            <a:r>
              <a:rPr lang="en-US" dirty="0" smtClean="0">
                <a:solidFill>
                  <a:srgbClr val="3380E6"/>
                </a:solidFill>
                <a:latin typeface="Lucida Console"/>
              </a:rPr>
              <a:t>do</a:t>
            </a:r>
            <a:r>
              <a:rPr lang="en-US" dirty="0" smtClean="0">
                <a:solidFill>
                  <a:srgbClr val="3380E6"/>
                </a:solidFill>
                <a:latin typeface="Calibri" panose="020F0502020204030204" pitchFamily="34" charset="0"/>
              </a:rPr>
              <a:t>…</a:t>
            </a:r>
            <a:r>
              <a:rPr lang="en-US" dirty="0" smtClean="0">
                <a:solidFill>
                  <a:srgbClr val="3380E6"/>
                </a:solidFill>
                <a:latin typeface="Lucida Console"/>
              </a:rPr>
              <a:t>while</a:t>
            </a:r>
            <a:r>
              <a:rPr lang="en-US" dirty="0" smtClean="0">
                <a:solidFill>
                  <a:srgbClr val="3380E6"/>
                </a:solidFill>
                <a:latin typeface="Calibri" panose="020F0502020204030204" pitchFamily="34" charset="0"/>
              </a:rPr>
              <a:t> Iteration Statement (cont.)</a:t>
            </a:r>
          </a:p>
        </p:txBody>
      </p:sp>
      <p:sp>
        <p:nvSpPr>
          <p:cNvPr id="52227" name="Text Placeholder 2"/>
          <p:cNvSpPr>
            <a:spLocks noGrp="1"/>
          </p:cNvSpPr>
          <p:nvPr>
            <p:ph type="body" idx="1"/>
          </p:nvPr>
        </p:nvSpPr>
        <p:spPr/>
        <p:txBody>
          <a:bodyPr/>
          <a:lstStyle/>
          <a:p>
            <a:pPr marL="109537" indent="0" eaLnBrk="1" hangingPunct="1">
              <a:buFont typeface="Wingdings 3" panose="05040102010807070707" pitchFamily="18" charset="2"/>
              <a:buNone/>
              <a:defRPr/>
            </a:pPr>
            <a:r>
              <a:rPr lang="en-US" sz="2400" b="1" i="1" dirty="0" smtClean="0">
                <a:solidFill>
                  <a:srgbClr val="000000"/>
                </a:solidFill>
                <a:latin typeface="Lucida Console" pitchFamily="49" charset="0"/>
              </a:rPr>
              <a:t>do…while</a:t>
            </a:r>
            <a:r>
              <a:rPr lang="en-US" b="1" i="1" dirty="0" smtClean="0">
                <a:solidFill>
                  <a:srgbClr val="000000"/>
                </a:solidFill>
                <a:latin typeface="Cambria" panose="02040503050406030204" pitchFamily="18" charset="0"/>
              </a:rPr>
              <a:t> Statement UML Activity Diagram</a:t>
            </a:r>
          </a:p>
          <a:p>
            <a:pPr eaLnBrk="1" hangingPunct="1">
              <a:defRPr/>
            </a:pPr>
            <a:r>
              <a:rPr lang="en-US" dirty="0" smtClean="0">
                <a:solidFill>
                  <a:srgbClr val="000000"/>
                </a:solidFill>
                <a:latin typeface="Cambria" panose="02040503050406030204" pitchFamily="18" charset="0"/>
              </a:rPr>
              <a:t>Figure 5.10 contains the </a:t>
            </a:r>
            <a:r>
              <a:rPr lang="en-US" dirty="0" smtClean="0">
                <a:solidFill>
                  <a:srgbClr val="000000"/>
                </a:solidFill>
                <a:latin typeface="Lucida Console" pitchFamily="49" charset="0"/>
              </a:rPr>
              <a:t>do</a:t>
            </a:r>
            <a:r>
              <a:rPr lang="en-US" dirty="0" smtClean="0">
                <a:solidFill>
                  <a:srgbClr val="000000"/>
                </a:solidFill>
                <a:latin typeface="Cambria" panose="02040503050406030204" pitchFamily="18" charset="0"/>
              </a:rPr>
              <a:t>…</a:t>
            </a:r>
            <a:r>
              <a:rPr lang="en-US" dirty="0" smtClean="0">
                <a:solidFill>
                  <a:srgbClr val="000000"/>
                </a:solidFill>
                <a:latin typeface="Lucida Console" pitchFamily="49" charset="0"/>
              </a:rPr>
              <a:t>while</a:t>
            </a:r>
            <a:r>
              <a:rPr lang="en-US" dirty="0" smtClean="0">
                <a:solidFill>
                  <a:srgbClr val="000000"/>
                </a:solidFill>
                <a:latin typeface="Cambria" panose="02040503050406030204" pitchFamily="18" charset="0"/>
              </a:rPr>
              <a:t> statement’s UML activity diagram, which makes it clear that the loop-continuation condition is not evaluated until after the loop performs its body at least once.</a:t>
            </a:r>
          </a:p>
        </p:txBody>
      </p:sp>
      <p:sp>
        <p:nvSpPr>
          <p:cNvPr id="59396"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38"/>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36512" y="0"/>
            <a:ext cx="9215437" cy="6858000"/>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40648070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24B5A1"/>
                </a:solidFill>
                <a:latin typeface="Calibri" panose="020F0502020204030204" pitchFamily="34" charset="0"/>
              </a:rPr>
              <a:t>5.9  </a:t>
            </a:r>
            <a:r>
              <a:rPr lang="en-US" dirty="0" smtClean="0">
                <a:solidFill>
                  <a:srgbClr val="3380E6"/>
                </a:solidFill>
                <a:latin typeface="Lucida Console"/>
              </a:rPr>
              <a:t>switch</a:t>
            </a:r>
            <a:r>
              <a:rPr lang="en-US" dirty="0" smtClean="0">
                <a:solidFill>
                  <a:srgbClr val="3380E6"/>
                </a:solidFill>
                <a:latin typeface="Calibri" panose="020F0502020204030204" pitchFamily="34" charset="0"/>
              </a:rPr>
              <a:t> Multiple-Selection Statement</a:t>
            </a:r>
          </a:p>
        </p:txBody>
      </p:sp>
      <p:sp>
        <p:nvSpPr>
          <p:cNvPr id="59395" name="Text Placeholder 2"/>
          <p:cNvSpPr>
            <a:spLocks noGrp="1"/>
          </p:cNvSpPr>
          <p:nvPr>
            <p:ph type="body" idx="1"/>
          </p:nvPr>
        </p:nvSpPr>
        <p:spPr/>
        <p:txBody>
          <a:bodyPr/>
          <a:lstStyle/>
          <a:p>
            <a:pPr eaLnBrk="1" hangingPunct="1"/>
            <a:r>
              <a:rPr lang="en-US" altLang="en-US" sz="2400" dirty="0" smtClean="0">
                <a:solidFill>
                  <a:srgbClr val="000000"/>
                </a:solidFill>
                <a:latin typeface="Cambria" panose="02040503050406030204" pitchFamily="18" charset="0"/>
              </a:rPr>
              <a:t>The </a:t>
            </a:r>
            <a:r>
              <a:rPr lang="en-US" altLang="en-US" sz="2400" dirty="0" smtClean="0">
                <a:solidFill>
                  <a:srgbClr val="0000FF"/>
                </a:solidFill>
                <a:latin typeface="Consolas" panose="020B0609020204030204" pitchFamily="49" charset="0"/>
              </a:rPr>
              <a:t>switch</a:t>
            </a:r>
            <a:r>
              <a:rPr lang="en-US" altLang="en-US" sz="2400" dirty="0" smtClean="0">
                <a:solidFill>
                  <a:srgbClr val="0000FF"/>
                </a:solidFill>
                <a:latin typeface="Cambria" panose="02040503050406030204" pitchFamily="18" charset="0"/>
              </a:rPr>
              <a:t> multiple-selection</a:t>
            </a:r>
            <a:r>
              <a:rPr lang="en-US" altLang="en-US" sz="2400" dirty="0" smtClean="0">
                <a:solidFill>
                  <a:srgbClr val="000000"/>
                </a:solidFill>
                <a:latin typeface="Cambria" panose="02040503050406030204" pitchFamily="18" charset="0"/>
              </a:rPr>
              <a:t> statement performs many different actions based on the possible values of a variable or expression.</a:t>
            </a:r>
          </a:p>
          <a:p>
            <a:pPr eaLnBrk="1" hangingPunct="1"/>
            <a:r>
              <a:rPr lang="en-US" altLang="en-US" sz="2400" dirty="0" smtClean="0">
                <a:solidFill>
                  <a:srgbClr val="000000"/>
                </a:solidFill>
                <a:latin typeface="Cambria" panose="02040503050406030204" pitchFamily="18" charset="0"/>
              </a:rPr>
              <a:t>Each action is associated with the value of an </a:t>
            </a:r>
            <a:r>
              <a:rPr lang="en-US" altLang="en-US" sz="2400" dirty="0" smtClean="0">
                <a:solidFill>
                  <a:srgbClr val="0000FF"/>
                </a:solidFill>
                <a:latin typeface="Cambria" panose="02040503050406030204" pitchFamily="18" charset="0"/>
              </a:rPr>
              <a:t>integral constant expression</a:t>
            </a:r>
            <a:r>
              <a:rPr lang="en-US" altLang="en-US" sz="2400" dirty="0" smtClean="0">
                <a:solidFill>
                  <a:srgbClr val="000000"/>
                </a:solidFill>
                <a:latin typeface="Cambria" panose="02040503050406030204" pitchFamily="18" charset="0"/>
              </a:rPr>
              <a:t> (i.e., any combination of character and integer constants that evaluates to a constant integer value).</a:t>
            </a:r>
          </a:p>
          <a:p>
            <a:r>
              <a:rPr lang="en-US" altLang="en-US" sz="2400" dirty="0">
                <a:solidFill>
                  <a:srgbClr val="000000"/>
                </a:solidFill>
                <a:latin typeface="Cambria" panose="02040503050406030204" pitchFamily="18" charset="0"/>
              </a:rPr>
              <a:t>Figure 5.11 calculates the class average of a set of numeric grades entered by the user, and uses a switch statement to determine whether each grade is the equivalent of an A, B, C, D or F and to increment the appropriate grade counter. </a:t>
            </a:r>
            <a:endParaRPr lang="en-US" altLang="en-US" sz="2400" dirty="0" smtClean="0">
              <a:solidFill>
                <a:srgbClr val="000000"/>
              </a:solidFill>
              <a:latin typeface="Cambria" panose="02040503050406030204" pitchFamily="18" charset="0"/>
            </a:endParaRPr>
          </a:p>
        </p:txBody>
      </p:sp>
      <p:sp>
        <p:nvSpPr>
          <p:cNvPr id="61444"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39"/>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2862" y="342900"/>
            <a:ext cx="9131138" cy="6180902"/>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130150554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40"/>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0" y="117308"/>
            <a:ext cx="9144000" cy="6624531"/>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252252719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41"/>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0" y="117308"/>
            <a:ext cx="9144000" cy="6624531"/>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335379620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42"/>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40045" y="171450"/>
            <a:ext cx="9115319" cy="6553200"/>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146910239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43"/>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0" y="2035973"/>
            <a:ext cx="9144000" cy="2786063"/>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4238198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08"/>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22635" y="857250"/>
            <a:ext cx="8897540" cy="5143500"/>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54290331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24B5A1"/>
                </a:solidFill>
                <a:latin typeface="Calibri" panose="020F0502020204030204" pitchFamily="34" charset="0"/>
              </a:rPr>
              <a:t>5.9  </a:t>
            </a:r>
            <a:r>
              <a:rPr lang="en-US" dirty="0" smtClean="0">
                <a:solidFill>
                  <a:srgbClr val="3380E6"/>
                </a:solidFill>
                <a:latin typeface="Lucida Console"/>
              </a:rPr>
              <a:t>switch</a:t>
            </a:r>
            <a:r>
              <a:rPr lang="en-US" dirty="0" smtClean="0">
                <a:solidFill>
                  <a:srgbClr val="3380E6"/>
                </a:solidFill>
                <a:latin typeface="Calibri" panose="020F0502020204030204" pitchFamily="34" charset="0"/>
              </a:rPr>
              <a:t> Multiple-Selection Statement (cont.)</a:t>
            </a:r>
          </a:p>
        </p:txBody>
      </p:sp>
      <p:sp>
        <p:nvSpPr>
          <p:cNvPr id="70659" name="Text Placeholder 2"/>
          <p:cNvSpPr>
            <a:spLocks noGrp="1"/>
          </p:cNvSpPr>
          <p:nvPr>
            <p:ph type="body" idx="1"/>
          </p:nvPr>
        </p:nvSpPr>
        <p:spPr/>
        <p:txBody>
          <a:bodyPr/>
          <a:lstStyle/>
          <a:p>
            <a:r>
              <a:rPr lang="en-US" altLang="en-US" dirty="0">
                <a:solidFill>
                  <a:srgbClr val="000000"/>
                </a:solidFill>
                <a:latin typeface="Cambria" panose="02040503050406030204" pitchFamily="18" charset="0"/>
              </a:rPr>
              <a:t>Lines 16–19 prompt the user to enter integer grades or type the end-of-file indicator to terminate the input. </a:t>
            </a:r>
            <a:endParaRPr lang="en-US" altLang="en-US" dirty="0" smtClean="0">
              <a:solidFill>
                <a:srgbClr val="000000"/>
              </a:solidFill>
              <a:latin typeface="Cambria" panose="02040503050406030204" pitchFamily="18" charset="0"/>
            </a:endParaRPr>
          </a:p>
          <a:p>
            <a:r>
              <a:rPr lang="en-US" altLang="en-US" dirty="0" smtClean="0">
                <a:solidFill>
                  <a:srgbClr val="000000"/>
                </a:solidFill>
                <a:latin typeface="Cambria" panose="02040503050406030204" pitchFamily="18" charset="0"/>
              </a:rPr>
              <a:t>The </a:t>
            </a:r>
            <a:r>
              <a:rPr lang="en-US" altLang="en-US" dirty="0">
                <a:solidFill>
                  <a:srgbClr val="000000"/>
                </a:solidFill>
                <a:latin typeface="Cambria" panose="02040503050406030204" pitchFamily="18" charset="0"/>
              </a:rPr>
              <a:t>end-of-file indicator is a system-dependent keystroke combination used to indicate that there’s no more data to input. </a:t>
            </a:r>
            <a:endParaRPr lang="en-US" altLang="en-US" dirty="0" smtClean="0">
              <a:solidFill>
                <a:srgbClr val="000000"/>
              </a:solidFill>
              <a:latin typeface="Cambria" panose="02040503050406030204" pitchFamily="18" charset="0"/>
            </a:endParaRPr>
          </a:p>
          <a:p>
            <a:r>
              <a:rPr lang="en-US" altLang="en-US" dirty="0" smtClean="0">
                <a:solidFill>
                  <a:srgbClr val="000000"/>
                </a:solidFill>
                <a:latin typeface="Cambria" panose="02040503050406030204" pitchFamily="18" charset="0"/>
              </a:rPr>
              <a:t>In </a:t>
            </a:r>
            <a:r>
              <a:rPr lang="en-US" altLang="en-US" dirty="0">
                <a:solidFill>
                  <a:srgbClr val="000000"/>
                </a:solidFill>
                <a:latin typeface="Cambria" panose="02040503050406030204" pitchFamily="18" charset="0"/>
              </a:rPr>
              <a:t>Chapter 14, File Processing, you’ll see how the end-of-file indicator is used when a program reads its input from a file.</a:t>
            </a:r>
            <a:endParaRPr lang="en-US" altLang="en-US" dirty="0" smtClean="0">
              <a:solidFill>
                <a:srgbClr val="000000"/>
              </a:solidFill>
              <a:latin typeface="Cambria" panose="02040503050406030204" pitchFamily="18" charset="0"/>
            </a:endParaRPr>
          </a:p>
        </p:txBody>
      </p:sp>
      <p:sp>
        <p:nvSpPr>
          <p:cNvPr id="70660"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24B5A1"/>
                </a:solidFill>
                <a:latin typeface="Calibri" panose="020F0502020204030204" pitchFamily="34" charset="0"/>
              </a:rPr>
              <a:t>5.9  </a:t>
            </a:r>
            <a:r>
              <a:rPr lang="en-US" dirty="0" smtClean="0">
                <a:solidFill>
                  <a:srgbClr val="3380E6"/>
                </a:solidFill>
                <a:latin typeface="Lucida Console"/>
              </a:rPr>
              <a:t>switch</a:t>
            </a:r>
            <a:r>
              <a:rPr lang="en-US" dirty="0" smtClean="0">
                <a:solidFill>
                  <a:srgbClr val="3380E6"/>
                </a:solidFill>
                <a:latin typeface="Calibri" panose="020F0502020204030204" pitchFamily="34" charset="0"/>
              </a:rPr>
              <a:t> Multiple-Selection Statement (cont.)</a:t>
            </a:r>
          </a:p>
        </p:txBody>
      </p:sp>
      <p:sp>
        <p:nvSpPr>
          <p:cNvPr id="70659" name="Text Placeholder 2"/>
          <p:cNvSpPr>
            <a:spLocks noGrp="1"/>
          </p:cNvSpPr>
          <p:nvPr>
            <p:ph type="body" idx="1"/>
          </p:nvPr>
        </p:nvSpPr>
        <p:spPr/>
        <p:txBody>
          <a:bodyPr/>
          <a:lstStyle/>
          <a:p>
            <a:r>
              <a:rPr lang="en-US" altLang="en-US" dirty="0">
                <a:solidFill>
                  <a:srgbClr val="000000"/>
                </a:solidFill>
                <a:latin typeface="Cambria" panose="02040503050406030204" pitchFamily="18" charset="0"/>
              </a:rPr>
              <a:t>On UNIX/Linux/Mac OS X systems, end-of-file is entered by typing the </a:t>
            </a:r>
            <a:r>
              <a:rPr lang="en-US" altLang="en-US" dirty="0" smtClean="0">
                <a:solidFill>
                  <a:srgbClr val="000000"/>
                </a:solidFill>
                <a:latin typeface="Cambria" panose="02040503050406030204" pitchFamily="18" charset="0"/>
              </a:rPr>
              <a:t>following sequence on a line by itself</a:t>
            </a:r>
            <a:endParaRPr lang="en-US" altLang="en-US" dirty="0">
              <a:solidFill>
                <a:srgbClr val="000000"/>
              </a:solidFill>
              <a:latin typeface="Cambria" panose="02040503050406030204" pitchFamily="18" charset="0"/>
            </a:endParaRPr>
          </a:p>
          <a:p>
            <a:pPr lvl="1"/>
            <a:r>
              <a:rPr lang="en-US" altLang="en-US" dirty="0">
                <a:solidFill>
                  <a:srgbClr val="000000"/>
                </a:solidFill>
                <a:latin typeface="Cambria" panose="02040503050406030204" pitchFamily="18" charset="0"/>
              </a:rPr>
              <a:t>&lt;Ctrl&gt; d </a:t>
            </a:r>
          </a:p>
          <a:p>
            <a:pPr lvl="1"/>
            <a:r>
              <a:rPr lang="en-US" altLang="en-US" dirty="0" smtClean="0">
                <a:solidFill>
                  <a:srgbClr val="000000"/>
                </a:solidFill>
                <a:latin typeface="Cambria" panose="02040503050406030204" pitchFamily="18" charset="0"/>
              </a:rPr>
              <a:t>This </a:t>
            </a:r>
            <a:r>
              <a:rPr lang="en-US" altLang="en-US" dirty="0">
                <a:solidFill>
                  <a:srgbClr val="000000"/>
                </a:solidFill>
                <a:latin typeface="Cambria" panose="02040503050406030204" pitchFamily="18" charset="0"/>
              </a:rPr>
              <a:t>notation means to simultaneously press both the Ctrl key and the d key. </a:t>
            </a:r>
            <a:endParaRPr lang="en-US" altLang="en-US" dirty="0" smtClean="0">
              <a:solidFill>
                <a:srgbClr val="000000"/>
              </a:solidFill>
              <a:latin typeface="Cambria" panose="02040503050406030204" pitchFamily="18" charset="0"/>
            </a:endParaRPr>
          </a:p>
          <a:p>
            <a:r>
              <a:rPr lang="en-US" altLang="en-US" dirty="0" smtClean="0">
                <a:solidFill>
                  <a:srgbClr val="000000"/>
                </a:solidFill>
                <a:latin typeface="Cambria" panose="02040503050406030204" pitchFamily="18" charset="0"/>
              </a:rPr>
              <a:t>On </a:t>
            </a:r>
            <a:r>
              <a:rPr lang="en-US" altLang="en-US" dirty="0">
                <a:solidFill>
                  <a:srgbClr val="000000"/>
                </a:solidFill>
                <a:latin typeface="Cambria" panose="02040503050406030204" pitchFamily="18" charset="0"/>
              </a:rPr>
              <a:t>Windows systems, end-of-file can be entered by typing </a:t>
            </a:r>
          </a:p>
          <a:p>
            <a:pPr lvl="1"/>
            <a:r>
              <a:rPr lang="en-US" altLang="en-US" dirty="0">
                <a:solidFill>
                  <a:srgbClr val="000000"/>
                </a:solidFill>
                <a:latin typeface="Cambria" panose="02040503050406030204" pitchFamily="18" charset="0"/>
              </a:rPr>
              <a:t>&lt;Ctrl&gt; z </a:t>
            </a:r>
          </a:p>
          <a:p>
            <a:pPr lvl="1"/>
            <a:r>
              <a:rPr lang="en-US" altLang="en-US" dirty="0" smtClean="0">
                <a:solidFill>
                  <a:srgbClr val="000000"/>
                </a:solidFill>
                <a:latin typeface="Cambria" panose="02040503050406030204" pitchFamily="18" charset="0"/>
              </a:rPr>
              <a:t>Windows </a:t>
            </a:r>
            <a:r>
              <a:rPr lang="en-US" altLang="en-US" dirty="0">
                <a:solidFill>
                  <a:srgbClr val="000000"/>
                </a:solidFill>
                <a:latin typeface="Cambria" panose="02040503050406030204" pitchFamily="18" charset="0"/>
              </a:rPr>
              <a:t>typically displays the characters ^Z on the </a:t>
            </a:r>
            <a:r>
              <a:rPr lang="en-US" altLang="en-US" dirty="0" smtClean="0">
                <a:solidFill>
                  <a:srgbClr val="000000"/>
                </a:solidFill>
                <a:latin typeface="Cambria" panose="02040503050406030204" pitchFamily="18" charset="0"/>
              </a:rPr>
              <a:t>screen in response to this key combination</a:t>
            </a:r>
          </a:p>
        </p:txBody>
      </p:sp>
      <p:sp>
        <p:nvSpPr>
          <p:cNvPr id="70660"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extLst>
      <p:ext uri="{BB962C8B-B14F-4D97-AF65-F5344CB8AC3E}">
        <p14:creationId xmlns:p14="http://schemas.microsoft.com/office/powerpoint/2010/main" val="216170445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44"/>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378875"/>
            <a:ext cx="9144000" cy="2099072"/>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349943841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24B5A1"/>
                </a:solidFill>
                <a:latin typeface="Calibri" panose="020F0502020204030204" pitchFamily="34" charset="0"/>
              </a:rPr>
              <a:t>5.9  </a:t>
            </a:r>
            <a:r>
              <a:rPr lang="en-US" dirty="0" smtClean="0">
                <a:solidFill>
                  <a:srgbClr val="3380E6"/>
                </a:solidFill>
                <a:latin typeface="Lucida Console"/>
              </a:rPr>
              <a:t>switch</a:t>
            </a:r>
            <a:r>
              <a:rPr lang="en-US" dirty="0" smtClean="0">
                <a:solidFill>
                  <a:srgbClr val="3380E6"/>
                </a:solidFill>
                <a:latin typeface="Calibri" panose="020F0502020204030204" pitchFamily="34" charset="0"/>
              </a:rPr>
              <a:t> Multiple-Selection Statement (cont.)</a:t>
            </a:r>
          </a:p>
        </p:txBody>
      </p:sp>
      <p:sp>
        <p:nvSpPr>
          <p:cNvPr id="66563" name="Text Placeholder 2"/>
          <p:cNvSpPr>
            <a:spLocks noGrp="1"/>
          </p:cNvSpPr>
          <p:nvPr>
            <p:ph type="body" idx="1"/>
          </p:nvPr>
        </p:nvSpPr>
        <p:spPr/>
        <p:txBody>
          <a:bodyPr/>
          <a:lstStyle/>
          <a:p>
            <a:pPr eaLnBrk="1" hangingPunct="1">
              <a:lnSpc>
                <a:spcPct val="90000"/>
              </a:lnSpc>
              <a:defRPr/>
            </a:pPr>
            <a:r>
              <a:rPr lang="en-US" dirty="0" smtClean="0">
                <a:solidFill>
                  <a:srgbClr val="000000"/>
                </a:solidFill>
                <a:latin typeface="Cambria" panose="02040503050406030204" pitchFamily="18" charset="0"/>
              </a:rPr>
              <a:t>The </a:t>
            </a:r>
            <a:r>
              <a:rPr lang="en-US" dirty="0" smtClean="0">
                <a:solidFill>
                  <a:srgbClr val="000000"/>
                </a:solidFill>
                <a:latin typeface="Lucida Console" pitchFamily="49" charset="0"/>
              </a:rPr>
              <a:t>switch</a:t>
            </a:r>
            <a:r>
              <a:rPr lang="en-US" dirty="0" smtClean="0">
                <a:solidFill>
                  <a:srgbClr val="000000"/>
                </a:solidFill>
                <a:latin typeface="Cambria" panose="02040503050406030204" pitchFamily="18" charset="0"/>
              </a:rPr>
              <a:t> statement consists of a series of </a:t>
            </a:r>
            <a:r>
              <a:rPr lang="en-US" dirty="0" smtClean="0">
                <a:solidFill>
                  <a:srgbClr val="0000FF"/>
                </a:solidFill>
                <a:latin typeface="Consolas" panose="020B0609020204030204" pitchFamily="49" charset="0"/>
              </a:rPr>
              <a:t>case</a:t>
            </a:r>
            <a:r>
              <a:rPr lang="en-US" dirty="0" smtClean="0">
                <a:solidFill>
                  <a:srgbClr val="0000FF"/>
                </a:solidFill>
                <a:latin typeface="Cambria" panose="02040503050406030204" pitchFamily="18" charset="0"/>
              </a:rPr>
              <a:t> labels</a:t>
            </a:r>
            <a:r>
              <a:rPr lang="en-US" dirty="0" smtClean="0">
                <a:solidFill>
                  <a:srgbClr val="000000"/>
                </a:solidFill>
                <a:latin typeface="Cambria" panose="02040503050406030204" pitchFamily="18" charset="0"/>
              </a:rPr>
              <a:t> and an optional </a:t>
            </a:r>
            <a:r>
              <a:rPr lang="en-US" dirty="0" smtClean="0">
                <a:solidFill>
                  <a:srgbClr val="0000FF"/>
                </a:solidFill>
                <a:latin typeface="Consolas" panose="020B0609020204030204" pitchFamily="49" charset="0"/>
              </a:rPr>
              <a:t>default</a:t>
            </a:r>
            <a:r>
              <a:rPr lang="en-US" dirty="0" smtClean="0">
                <a:solidFill>
                  <a:srgbClr val="0000FF"/>
                </a:solidFill>
                <a:latin typeface="Cambria" panose="02040503050406030204" pitchFamily="18" charset="0"/>
              </a:rPr>
              <a:t> case</a:t>
            </a:r>
            <a:r>
              <a:rPr lang="en-US" dirty="0" smtClean="0">
                <a:solidFill>
                  <a:srgbClr val="000000"/>
                </a:solidFill>
                <a:latin typeface="Cambria" panose="02040503050406030204" pitchFamily="18" charset="0"/>
              </a:rPr>
              <a:t>.</a:t>
            </a:r>
          </a:p>
          <a:p>
            <a:pPr>
              <a:lnSpc>
                <a:spcPct val="90000"/>
              </a:lnSpc>
              <a:defRPr/>
            </a:pPr>
            <a:r>
              <a:rPr lang="en-US" dirty="0" smtClean="0">
                <a:solidFill>
                  <a:srgbClr val="000000"/>
                </a:solidFill>
                <a:latin typeface="Cambria" panose="02040503050406030204" pitchFamily="18" charset="0"/>
              </a:rPr>
              <a:t>When the flow of control reaches the </a:t>
            </a:r>
            <a:r>
              <a:rPr lang="en-US" dirty="0" smtClean="0">
                <a:solidFill>
                  <a:srgbClr val="000000"/>
                </a:solidFill>
                <a:latin typeface="Lucida Console" pitchFamily="49" charset="0"/>
              </a:rPr>
              <a:t>switch</a:t>
            </a:r>
            <a:r>
              <a:rPr lang="en-US" dirty="0" smtClean="0">
                <a:solidFill>
                  <a:srgbClr val="000000"/>
                </a:solidFill>
                <a:latin typeface="Cambria" panose="02040503050406030204" pitchFamily="18" charset="0"/>
              </a:rPr>
              <a:t>, the program evaluates the </a:t>
            </a:r>
            <a:r>
              <a:rPr lang="en-US" dirty="0">
                <a:solidFill>
                  <a:srgbClr val="0000FF"/>
                </a:solidFill>
                <a:latin typeface="Cambria" panose="02040503050406030204" pitchFamily="18" charset="0"/>
              </a:rPr>
              <a:t>controlling expression </a:t>
            </a:r>
            <a:r>
              <a:rPr lang="en-US" dirty="0" smtClean="0">
                <a:solidFill>
                  <a:srgbClr val="000000"/>
                </a:solidFill>
                <a:latin typeface="Cambria" panose="02040503050406030204" pitchFamily="18" charset="0"/>
              </a:rPr>
              <a:t>in the parentheses.</a:t>
            </a:r>
          </a:p>
          <a:p>
            <a:pPr eaLnBrk="1" hangingPunct="1">
              <a:lnSpc>
                <a:spcPct val="90000"/>
              </a:lnSpc>
              <a:defRPr/>
            </a:pPr>
            <a:r>
              <a:rPr lang="en-US" dirty="0" smtClean="0">
                <a:solidFill>
                  <a:srgbClr val="000000"/>
                </a:solidFill>
                <a:latin typeface="Cambria" panose="02040503050406030204" pitchFamily="18" charset="0"/>
              </a:rPr>
              <a:t>Compares the value of the controlling expression with each </a:t>
            </a:r>
            <a:r>
              <a:rPr lang="en-US" dirty="0" smtClean="0">
                <a:solidFill>
                  <a:srgbClr val="000000"/>
                </a:solidFill>
                <a:latin typeface="Lucida Console" pitchFamily="49" charset="0"/>
              </a:rPr>
              <a:t>case</a:t>
            </a:r>
            <a:r>
              <a:rPr lang="en-US" dirty="0" smtClean="0">
                <a:solidFill>
                  <a:srgbClr val="000000"/>
                </a:solidFill>
                <a:latin typeface="Cambria" panose="02040503050406030204" pitchFamily="18" charset="0"/>
              </a:rPr>
              <a:t> label.</a:t>
            </a:r>
          </a:p>
          <a:p>
            <a:pPr eaLnBrk="1" hangingPunct="1">
              <a:lnSpc>
                <a:spcPct val="90000"/>
              </a:lnSpc>
              <a:defRPr/>
            </a:pPr>
            <a:r>
              <a:rPr lang="en-US" dirty="0" smtClean="0">
                <a:solidFill>
                  <a:srgbClr val="000000"/>
                </a:solidFill>
                <a:latin typeface="Cambria" panose="02040503050406030204" pitchFamily="18" charset="0"/>
              </a:rPr>
              <a:t>If a match occurs, the program executes the statements for that </a:t>
            </a:r>
            <a:r>
              <a:rPr lang="en-US" dirty="0" smtClean="0">
                <a:solidFill>
                  <a:srgbClr val="000000"/>
                </a:solidFill>
                <a:latin typeface="Lucida Console" pitchFamily="49" charset="0"/>
              </a:rPr>
              <a:t>case</a:t>
            </a:r>
            <a:r>
              <a:rPr lang="en-US" dirty="0" smtClean="0">
                <a:solidFill>
                  <a:srgbClr val="000000"/>
                </a:solidFill>
                <a:latin typeface="Cambria" panose="02040503050406030204" pitchFamily="18" charset="0"/>
              </a:rPr>
              <a:t>.</a:t>
            </a:r>
          </a:p>
          <a:p>
            <a:pPr eaLnBrk="1" hangingPunct="1">
              <a:lnSpc>
                <a:spcPct val="90000"/>
              </a:lnSpc>
              <a:defRPr/>
            </a:pPr>
            <a:r>
              <a:rPr lang="en-US" dirty="0" smtClean="0">
                <a:solidFill>
                  <a:srgbClr val="000000"/>
                </a:solidFill>
                <a:latin typeface="Cambria" panose="02040503050406030204" pitchFamily="18" charset="0"/>
              </a:rPr>
              <a:t>The </a:t>
            </a:r>
            <a:r>
              <a:rPr lang="en-US" dirty="0" smtClean="0">
                <a:solidFill>
                  <a:srgbClr val="000000"/>
                </a:solidFill>
                <a:latin typeface="Lucida Console" pitchFamily="49" charset="0"/>
              </a:rPr>
              <a:t>break</a:t>
            </a:r>
            <a:r>
              <a:rPr lang="en-US" dirty="0" smtClean="0">
                <a:solidFill>
                  <a:srgbClr val="000000"/>
                </a:solidFill>
                <a:latin typeface="Cambria" panose="02040503050406030204" pitchFamily="18" charset="0"/>
              </a:rPr>
              <a:t> statement causes program control to proceed with the first statement after the </a:t>
            </a:r>
            <a:r>
              <a:rPr lang="en-US" dirty="0" smtClean="0">
                <a:solidFill>
                  <a:srgbClr val="000000"/>
                </a:solidFill>
                <a:latin typeface="Lucida Console" pitchFamily="49" charset="0"/>
              </a:rPr>
              <a:t>switch</a:t>
            </a:r>
            <a:r>
              <a:rPr lang="en-US" dirty="0" smtClean="0">
                <a:solidFill>
                  <a:srgbClr val="000000"/>
                </a:solidFill>
                <a:latin typeface="Cambria" panose="02040503050406030204" pitchFamily="18" charset="0"/>
              </a:rPr>
              <a:t>.</a:t>
            </a:r>
          </a:p>
        </p:txBody>
      </p:sp>
      <p:sp>
        <p:nvSpPr>
          <p:cNvPr id="73732"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24B5A1"/>
                </a:solidFill>
                <a:latin typeface="Calibri" panose="020F0502020204030204" pitchFamily="34" charset="0"/>
              </a:rPr>
              <a:t>5.9  </a:t>
            </a:r>
            <a:r>
              <a:rPr lang="en-US" dirty="0" smtClean="0">
                <a:solidFill>
                  <a:srgbClr val="3380E6"/>
                </a:solidFill>
                <a:latin typeface="Lucida Console"/>
              </a:rPr>
              <a:t>switch</a:t>
            </a:r>
            <a:r>
              <a:rPr lang="en-US" dirty="0" smtClean="0">
                <a:solidFill>
                  <a:srgbClr val="3380E6"/>
                </a:solidFill>
                <a:latin typeface="Calibri" panose="020F0502020204030204" pitchFamily="34" charset="0"/>
              </a:rPr>
              <a:t> Multiple-Selection Statement (cont.)</a:t>
            </a:r>
          </a:p>
        </p:txBody>
      </p:sp>
      <p:sp>
        <p:nvSpPr>
          <p:cNvPr id="74755" name="Text Placeholder 2"/>
          <p:cNvSpPr>
            <a:spLocks noGrp="1"/>
          </p:cNvSpPr>
          <p:nvPr>
            <p:ph type="body" idx="1"/>
          </p:nvPr>
        </p:nvSpPr>
        <p:spPr/>
        <p:txBody>
          <a:bodyPr/>
          <a:lstStyle/>
          <a:p>
            <a:pPr eaLnBrk="1" hangingPunct="1">
              <a:lnSpc>
                <a:spcPct val="90000"/>
              </a:lnSpc>
            </a:pPr>
            <a:r>
              <a:rPr lang="en-US" altLang="en-US" sz="2500" dirty="0" smtClean="0">
                <a:solidFill>
                  <a:srgbClr val="000000"/>
                </a:solidFill>
                <a:latin typeface="Cambria" panose="02040503050406030204" pitchFamily="18" charset="0"/>
              </a:rPr>
              <a:t>Listing </a:t>
            </a:r>
            <a:r>
              <a:rPr lang="en-US" altLang="en-US" sz="2500" dirty="0" smtClean="0">
                <a:solidFill>
                  <a:srgbClr val="000000"/>
                </a:solidFill>
                <a:latin typeface="Lucida Console" panose="020B0609040504020204" pitchFamily="49" charset="0"/>
              </a:rPr>
              <a:t>case</a:t>
            </a:r>
            <a:r>
              <a:rPr lang="en-US" altLang="en-US" sz="2500" dirty="0" smtClean="0">
                <a:solidFill>
                  <a:srgbClr val="000000"/>
                </a:solidFill>
                <a:latin typeface="Cambria" panose="02040503050406030204" pitchFamily="18" charset="0"/>
              </a:rPr>
              <a:t>s consecutively with no statements between them enables the </a:t>
            </a:r>
            <a:r>
              <a:rPr lang="en-US" altLang="en-US" sz="2500" dirty="0" smtClean="0">
                <a:solidFill>
                  <a:srgbClr val="000000"/>
                </a:solidFill>
                <a:latin typeface="Lucida Console" panose="020B0609040504020204" pitchFamily="49" charset="0"/>
              </a:rPr>
              <a:t>case</a:t>
            </a:r>
            <a:r>
              <a:rPr lang="en-US" altLang="en-US" sz="2500" dirty="0" smtClean="0">
                <a:solidFill>
                  <a:srgbClr val="000000"/>
                </a:solidFill>
                <a:latin typeface="Cambria" panose="02040503050406030204" pitchFamily="18" charset="0"/>
              </a:rPr>
              <a:t>s to perform the same set of statements.</a:t>
            </a:r>
          </a:p>
          <a:p>
            <a:pPr eaLnBrk="1" hangingPunct="1">
              <a:lnSpc>
                <a:spcPct val="90000"/>
              </a:lnSpc>
            </a:pPr>
            <a:r>
              <a:rPr lang="en-US" altLang="en-US" sz="2500" dirty="0" smtClean="0">
                <a:solidFill>
                  <a:srgbClr val="000000"/>
                </a:solidFill>
                <a:latin typeface="Cambria" panose="02040503050406030204" pitchFamily="18" charset="0"/>
              </a:rPr>
              <a:t>Each </a:t>
            </a:r>
            <a:r>
              <a:rPr lang="en-US" altLang="en-US" sz="2500" dirty="0" smtClean="0">
                <a:solidFill>
                  <a:srgbClr val="000000"/>
                </a:solidFill>
                <a:latin typeface="Lucida Console" panose="020B0609040504020204" pitchFamily="49" charset="0"/>
              </a:rPr>
              <a:t>case</a:t>
            </a:r>
            <a:r>
              <a:rPr lang="en-US" altLang="en-US" sz="2500" dirty="0" smtClean="0">
                <a:solidFill>
                  <a:srgbClr val="000000"/>
                </a:solidFill>
                <a:latin typeface="Cambria" panose="02040503050406030204" pitchFamily="18" charset="0"/>
              </a:rPr>
              <a:t> can have multiple statements.</a:t>
            </a:r>
          </a:p>
          <a:p>
            <a:pPr lvl="1" eaLnBrk="1" hangingPunct="1">
              <a:lnSpc>
                <a:spcPct val="90000"/>
              </a:lnSpc>
            </a:pPr>
            <a:r>
              <a:rPr lang="en-US" altLang="en-US" sz="2100" dirty="0" smtClean="0">
                <a:solidFill>
                  <a:srgbClr val="000000"/>
                </a:solidFill>
                <a:latin typeface="Cambria" panose="02040503050406030204" pitchFamily="18" charset="0"/>
              </a:rPr>
              <a:t>The </a:t>
            </a:r>
            <a:r>
              <a:rPr lang="en-US" altLang="en-US" sz="2100" dirty="0" smtClean="0">
                <a:solidFill>
                  <a:srgbClr val="000000"/>
                </a:solidFill>
                <a:latin typeface="Lucida Console" panose="020B0609040504020204" pitchFamily="49" charset="0"/>
              </a:rPr>
              <a:t>switch</a:t>
            </a:r>
            <a:r>
              <a:rPr lang="en-US" altLang="en-US" sz="2100" dirty="0" smtClean="0">
                <a:solidFill>
                  <a:srgbClr val="000000"/>
                </a:solidFill>
                <a:latin typeface="Cambria" panose="02040503050406030204" pitchFamily="18" charset="0"/>
              </a:rPr>
              <a:t> selection statement does not require braces around multiple statements in each </a:t>
            </a:r>
            <a:r>
              <a:rPr lang="en-US" altLang="en-US" sz="2100" dirty="0" smtClean="0">
                <a:solidFill>
                  <a:srgbClr val="000000"/>
                </a:solidFill>
                <a:latin typeface="Lucida Console" panose="020B0609040504020204" pitchFamily="49" charset="0"/>
              </a:rPr>
              <a:t>case</a:t>
            </a:r>
            <a:r>
              <a:rPr lang="en-US" altLang="en-US" sz="2100" dirty="0" smtClean="0">
                <a:solidFill>
                  <a:srgbClr val="000000"/>
                </a:solidFill>
                <a:latin typeface="Cambria" panose="02040503050406030204" pitchFamily="18" charset="0"/>
              </a:rPr>
              <a:t>.</a:t>
            </a:r>
          </a:p>
          <a:p>
            <a:pPr eaLnBrk="1" hangingPunct="1">
              <a:lnSpc>
                <a:spcPct val="90000"/>
              </a:lnSpc>
            </a:pPr>
            <a:r>
              <a:rPr lang="en-US" altLang="en-US" sz="2500" dirty="0" smtClean="0">
                <a:solidFill>
                  <a:srgbClr val="000000"/>
                </a:solidFill>
                <a:latin typeface="Cambria" panose="02040503050406030204" pitchFamily="18" charset="0"/>
              </a:rPr>
              <a:t>Without </a:t>
            </a:r>
            <a:r>
              <a:rPr lang="en-US" altLang="en-US" sz="2500" dirty="0" smtClean="0">
                <a:solidFill>
                  <a:srgbClr val="000000"/>
                </a:solidFill>
                <a:latin typeface="Lucida Console" panose="020B0609040504020204" pitchFamily="49" charset="0"/>
              </a:rPr>
              <a:t>break</a:t>
            </a:r>
            <a:r>
              <a:rPr lang="en-US" altLang="en-US" sz="2500" dirty="0" smtClean="0">
                <a:solidFill>
                  <a:srgbClr val="000000"/>
                </a:solidFill>
                <a:latin typeface="Cambria" panose="02040503050406030204" pitchFamily="18" charset="0"/>
              </a:rPr>
              <a:t> statements, each time a match occurs in the </a:t>
            </a:r>
            <a:r>
              <a:rPr lang="en-US" altLang="en-US" sz="2500" dirty="0" smtClean="0">
                <a:solidFill>
                  <a:srgbClr val="000000"/>
                </a:solidFill>
                <a:latin typeface="Lucida Console" panose="020B0609040504020204" pitchFamily="49" charset="0"/>
              </a:rPr>
              <a:t>switch</a:t>
            </a:r>
            <a:r>
              <a:rPr lang="en-US" altLang="en-US" sz="2500" dirty="0" smtClean="0">
                <a:solidFill>
                  <a:srgbClr val="000000"/>
                </a:solidFill>
                <a:latin typeface="Cambria" panose="02040503050406030204" pitchFamily="18" charset="0"/>
              </a:rPr>
              <a:t>, the statements for that </a:t>
            </a:r>
            <a:r>
              <a:rPr lang="en-US" altLang="en-US" sz="2500" dirty="0" smtClean="0">
                <a:solidFill>
                  <a:srgbClr val="000000"/>
                </a:solidFill>
                <a:latin typeface="Lucida Console" panose="020B0609040504020204" pitchFamily="49" charset="0"/>
              </a:rPr>
              <a:t>case</a:t>
            </a:r>
            <a:r>
              <a:rPr lang="en-US" altLang="en-US" sz="2500" dirty="0" smtClean="0">
                <a:solidFill>
                  <a:srgbClr val="000000"/>
                </a:solidFill>
                <a:latin typeface="Cambria" panose="02040503050406030204" pitchFamily="18" charset="0"/>
              </a:rPr>
              <a:t> </a:t>
            </a:r>
            <a:r>
              <a:rPr lang="en-US" altLang="en-US" sz="2500" i="1" dirty="0" smtClean="0">
                <a:solidFill>
                  <a:srgbClr val="000000"/>
                </a:solidFill>
                <a:latin typeface="Cambria" panose="02040503050406030204" pitchFamily="18" charset="0"/>
              </a:rPr>
              <a:t>and</a:t>
            </a:r>
            <a:r>
              <a:rPr lang="en-US" altLang="en-US" sz="2500" dirty="0" smtClean="0">
                <a:solidFill>
                  <a:srgbClr val="000000"/>
                </a:solidFill>
                <a:latin typeface="Cambria" panose="02040503050406030204" pitchFamily="18" charset="0"/>
              </a:rPr>
              <a:t> subsequent </a:t>
            </a:r>
            <a:r>
              <a:rPr lang="en-US" altLang="en-US" sz="2500" dirty="0" smtClean="0">
                <a:solidFill>
                  <a:srgbClr val="000000"/>
                </a:solidFill>
                <a:latin typeface="Lucida Console" panose="020B0609040504020204" pitchFamily="49" charset="0"/>
              </a:rPr>
              <a:t>case</a:t>
            </a:r>
            <a:r>
              <a:rPr lang="en-US" altLang="en-US" sz="2500" dirty="0" smtClean="0">
                <a:solidFill>
                  <a:srgbClr val="000000"/>
                </a:solidFill>
                <a:latin typeface="Cambria" panose="02040503050406030204" pitchFamily="18" charset="0"/>
              </a:rPr>
              <a:t>s execute until a </a:t>
            </a:r>
            <a:r>
              <a:rPr lang="en-US" altLang="en-US" sz="2500" dirty="0" smtClean="0">
                <a:solidFill>
                  <a:srgbClr val="000000"/>
                </a:solidFill>
                <a:latin typeface="Lucida Console" panose="020B0609040504020204" pitchFamily="49" charset="0"/>
              </a:rPr>
              <a:t>break</a:t>
            </a:r>
            <a:r>
              <a:rPr lang="en-US" altLang="en-US" sz="2500" dirty="0" smtClean="0">
                <a:solidFill>
                  <a:srgbClr val="000000"/>
                </a:solidFill>
                <a:latin typeface="Cambria" panose="02040503050406030204" pitchFamily="18" charset="0"/>
              </a:rPr>
              <a:t> statement or the end of the </a:t>
            </a:r>
            <a:r>
              <a:rPr lang="en-US" altLang="en-US" sz="2500" dirty="0" smtClean="0">
                <a:solidFill>
                  <a:srgbClr val="000000"/>
                </a:solidFill>
                <a:latin typeface="Lucida Console" panose="020B0609040504020204" pitchFamily="49" charset="0"/>
              </a:rPr>
              <a:t>switch</a:t>
            </a:r>
            <a:r>
              <a:rPr lang="en-US" altLang="en-US" sz="2500" dirty="0" smtClean="0">
                <a:solidFill>
                  <a:srgbClr val="000000"/>
                </a:solidFill>
                <a:latin typeface="Cambria" panose="02040503050406030204" pitchFamily="18" charset="0"/>
              </a:rPr>
              <a:t> is encountered.</a:t>
            </a:r>
          </a:p>
          <a:p>
            <a:pPr lvl="1" eaLnBrk="1" hangingPunct="1">
              <a:lnSpc>
                <a:spcPct val="90000"/>
              </a:lnSpc>
            </a:pPr>
            <a:r>
              <a:rPr lang="en-US" altLang="en-US" sz="2100" dirty="0" smtClean="0">
                <a:solidFill>
                  <a:srgbClr val="000000"/>
                </a:solidFill>
                <a:latin typeface="Cambria" panose="02040503050406030204" pitchFamily="18" charset="0"/>
              </a:rPr>
              <a:t>Referred to as “falling through” to the statements in subsequent </a:t>
            </a:r>
            <a:r>
              <a:rPr lang="en-US" altLang="en-US" sz="2100" dirty="0" smtClean="0">
                <a:solidFill>
                  <a:srgbClr val="000000"/>
                </a:solidFill>
                <a:latin typeface="Lucida Console" panose="020B0609040504020204" pitchFamily="49" charset="0"/>
              </a:rPr>
              <a:t>case</a:t>
            </a:r>
            <a:r>
              <a:rPr lang="en-US" altLang="en-US" sz="2100" dirty="0" smtClean="0">
                <a:solidFill>
                  <a:srgbClr val="000000"/>
                </a:solidFill>
                <a:latin typeface="Cambria" panose="02040503050406030204" pitchFamily="18" charset="0"/>
              </a:rPr>
              <a:t>s.</a:t>
            </a:r>
          </a:p>
        </p:txBody>
      </p:sp>
      <p:sp>
        <p:nvSpPr>
          <p:cNvPr id="74756"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45"/>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382447"/>
            <a:ext cx="9144000" cy="2093119"/>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115435805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24B5A1"/>
                </a:solidFill>
                <a:latin typeface="Calibri" panose="020F0502020204030204" pitchFamily="34" charset="0"/>
              </a:rPr>
              <a:t>5.9  </a:t>
            </a:r>
            <a:r>
              <a:rPr lang="en-US" dirty="0" smtClean="0">
                <a:solidFill>
                  <a:srgbClr val="3380E6"/>
                </a:solidFill>
                <a:latin typeface="Lucida Console"/>
              </a:rPr>
              <a:t>switch</a:t>
            </a:r>
            <a:r>
              <a:rPr lang="en-US" dirty="0" smtClean="0">
                <a:solidFill>
                  <a:srgbClr val="3380E6"/>
                </a:solidFill>
                <a:latin typeface="Calibri" panose="020F0502020204030204" pitchFamily="34" charset="0"/>
              </a:rPr>
              <a:t> Multiple-Selection Statement (cont.)</a:t>
            </a:r>
          </a:p>
        </p:txBody>
      </p:sp>
      <p:sp>
        <p:nvSpPr>
          <p:cNvPr id="70659" name="Text Placeholder 2"/>
          <p:cNvSpPr>
            <a:spLocks noGrp="1"/>
          </p:cNvSpPr>
          <p:nvPr>
            <p:ph type="body" idx="1"/>
          </p:nvPr>
        </p:nvSpPr>
        <p:spPr/>
        <p:txBody>
          <a:bodyPr/>
          <a:lstStyle/>
          <a:p>
            <a:pPr eaLnBrk="1" hangingPunct="1">
              <a:defRPr/>
            </a:pPr>
            <a:r>
              <a:rPr lang="en-US" dirty="0" smtClean="0">
                <a:solidFill>
                  <a:srgbClr val="000000"/>
                </a:solidFill>
                <a:latin typeface="Cambria" panose="02040503050406030204" pitchFamily="18" charset="0"/>
              </a:rPr>
              <a:t>If </a:t>
            </a:r>
            <a:r>
              <a:rPr lang="en-US" i="1" dirty="0" smtClean="0">
                <a:solidFill>
                  <a:srgbClr val="000000"/>
                </a:solidFill>
                <a:latin typeface="Cambria" panose="02040503050406030204" pitchFamily="18" charset="0"/>
              </a:rPr>
              <a:t>no</a:t>
            </a:r>
            <a:r>
              <a:rPr lang="en-US" dirty="0" smtClean="0">
                <a:solidFill>
                  <a:srgbClr val="000000"/>
                </a:solidFill>
                <a:latin typeface="Cambria" panose="02040503050406030204" pitchFamily="18" charset="0"/>
              </a:rPr>
              <a:t> match occurs between the controlling expression’s value and a </a:t>
            </a:r>
            <a:r>
              <a:rPr lang="en-US" dirty="0" smtClean="0">
                <a:solidFill>
                  <a:srgbClr val="000000"/>
                </a:solidFill>
                <a:latin typeface="Lucida Console" pitchFamily="49" charset="0"/>
              </a:rPr>
              <a:t>case</a:t>
            </a:r>
            <a:r>
              <a:rPr lang="en-US" dirty="0" smtClean="0">
                <a:solidFill>
                  <a:srgbClr val="000000"/>
                </a:solidFill>
                <a:latin typeface="Cambria" panose="02040503050406030204" pitchFamily="18" charset="0"/>
              </a:rPr>
              <a:t> label, the </a:t>
            </a:r>
            <a:r>
              <a:rPr lang="en-US" dirty="0" smtClean="0">
                <a:solidFill>
                  <a:srgbClr val="000000"/>
                </a:solidFill>
                <a:latin typeface="Lucida Console" pitchFamily="49" charset="0"/>
              </a:rPr>
              <a:t>default</a:t>
            </a:r>
            <a:r>
              <a:rPr lang="en-US" dirty="0" smtClean="0">
                <a:solidFill>
                  <a:srgbClr val="000000"/>
                </a:solidFill>
                <a:latin typeface="Cambria" panose="02040503050406030204" pitchFamily="18" charset="0"/>
              </a:rPr>
              <a:t> case executes.</a:t>
            </a:r>
          </a:p>
          <a:p>
            <a:pPr eaLnBrk="1" hangingPunct="1">
              <a:defRPr/>
            </a:pPr>
            <a:r>
              <a:rPr lang="en-US" dirty="0" smtClean="0">
                <a:solidFill>
                  <a:srgbClr val="000000"/>
                </a:solidFill>
                <a:latin typeface="Cambria" panose="02040503050406030204" pitchFamily="18" charset="0"/>
              </a:rPr>
              <a:t>If no match occurs in a </a:t>
            </a:r>
            <a:r>
              <a:rPr lang="en-US" dirty="0" smtClean="0">
                <a:solidFill>
                  <a:srgbClr val="000000"/>
                </a:solidFill>
                <a:latin typeface="Lucida Console" pitchFamily="49" charset="0"/>
              </a:rPr>
              <a:t>switch</a:t>
            </a:r>
            <a:r>
              <a:rPr lang="en-US" dirty="0" smtClean="0">
                <a:solidFill>
                  <a:srgbClr val="000000"/>
                </a:solidFill>
                <a:latin typeface="Cambria" panose="02040503050406030204" pitchFamily="18" charset="0"/>
              </a:rPr>
              <a:t> statement that does not contain a </a:t>
            </a:r>
            <a:r>
              <a:rPr lang="en-US" dirty="0" smtClean="0">
                <a:solidFill>
                  <a:srgbClr val="000000"/>
                </a:solidFill>
                <a:latin typeface="Lucida Console" pitchFamily="49" charset="0"/>
              </a:rPr>
              <a:t>default</a:t>
            </a:r>
            <a:r>
              <a:rPr lang="en-US" dirty="0" smtClean="0">
                <a:solidFill>
                  <a:srgbClr val="000000"/>
                </a:solidFill>
                <a:latin typeface="Cambria" panose="02040503050406030204" pitchFamily="18" charset="0"/>
              </a:rPr>
              <a:t> case, program control continues with the first statement after the </a:t>
            </a:r>
            <a:r>
              <a:rPr lang="en-US" dirty="0" smtClean="0">
                <a:solidFill>
                  <a:srgbClr val="000000"/>
                </a:solidFill>
                <a:latin typeface="Lucida Console" pitchFamily="49" charset="0"/>
              </a:rPr>
              <a:t>switch</a:t>
            </a:r>
            <a:r>
              <a:rPr lang="en-US" dirty="0" smtClean="0">
                <a:solidFill>
                  <a:srgbClr val="000000"/>
                </a:solidFill>
                <a:latin typeface="Cambria" panose="02040503050406030204" pitchFamily="18" charset="0"/>
              </a:rPr>
              <a:t>.</a:t>
            </a:r>
          </a:p>
        </p:txBody>
      </p:sp>
      <p:sp>
        <p:nvSpPr>
          <p:cNvPr id="77828"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46"/>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388400"/>
            <a:ext cx="9144000" cy="2080022"/>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415088885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solidFill>
                  <a:srgbClr val="24B5A1"/>
                </a:solidFill>
                <a:latin typeface="Calibri" panose="020F0502020204030204" pitchFamily="34" charset="0"/>
              </a:rPr>
              <a:t>5.9  </a:t>
            </a:r>
            <a:r>
              <a:rPr lang="en-US" dirty="0" smtClean="0">
                <a:solidFill>
                  <a:srgbClr val="3380E6"/>
                </a:solidFill>
                <a:latin typeface="Lucida Console"/>
              </a:rPr>
              <a:t>switch</a:t>
            </a:r>
            <a:r>
              <a:rPr lang="en-US" dirty="0" smtClean="0">
                <a:solidFill>
                  <a:srgbClr val="3380E6"/>
                </a:solidFill>
                <a:latin typeface="Calibri" panose="020F0502020204030204" pitchFamily="34" charset="0"/>
              </a:rPr>
              <a:t> Multiple-Selection Statement (cont.)</a:t>
            </a:r>
          </a:p>
        </p:txBody>
      </p:sp>
      <p:sp>
        <p:nvSpPr>
          <p:cNvPr id="77827" name="Text Placeholder 2"/>
          <p:cNvSpPr>
            <a:spLocks noGrp="1"/>
          </p:cNvSpPr>
          <p:nvPr>
            <p:ph type="body" idx="1"/>
          </p:nvPr>
        </p:nvSpPr>
        <p:spPr/>
        <p:txBody>
          <a:bodyPr/>
          <a:lstStyle/>
          <a:p>
            <a:pPr eaLnBrk="1" hangingPunct="1">
              <a:lnSpc>
                <a:spcPct val="90000"/>
              </a:lnSpc>
              <a:defRPr/>
            </a:pPr>
            <a:r>
              <a:rPr lang="en-US" sz="2200" dirty="0" smtClean="0">
                <a:solidFill>
                  <a:srgbClr val="000000"/>
                </a:solidFill>
                <a:latin typeface="Cambria" panose="02040503050406030204" pitchFamily="18" charset="0"/>
              </a:rPr>
              <a:t>Figure 5.12 shows the UML activity diagram for the general </a:t>
            </a:r>
            <a:r>
              <a:rPr lang="en-US" sz="2200" dirty="0" smtClean="0">
                <a:solidFill>
                  <a:srgbClr val="000000"/>
                </a:solidFill>
                <a:latin typeface="Lucida Console" pitchFamily="49" charset="0"/>
              </a:rPr>
              <a:t>switch</a:t>
            </a:r>
            <a:r>
              <a:rPr lang="en-US" sz="2200" dirty="0" smtClean="0">
                <a:solidFill>
                  <a:srgbClr val="000000"/>
                </a:solidFill>
                <a:latin typeface="Cambria" panose="02040503050406030204" pitchFamily="18" charset="0"/>
              </a:rPr>
              <a:t> multiple-selection statement.</a:t>
            </a:r>
          </a:p>
          <a:p>
            <a:pPr eaLnBrk="1" hangingPunct="1">
              <a:lnSpc>
                <a:spcPct val="90000"/>
              </a:lnSpc>
              <a:defRPr/>
            </a:pPr>
            <a:r>
              <a:rPr lang="en-US" sz="2200" dirty="0" smtClean="0">
                <a:solidFill>
                  <a:srgbClr val="000000"/>
                </a:solidFill>
                <a:latin typeface="Cambria" panose="02040503050406030204" pitchFamily="18" charset="0"/>
              </a:rPr>
              <a:t>Most </a:t>
            </a:r>
            <a:r>
              <a:rPr lang="en-US" sz="2200" dirty="0" smtClean="0">
                <a:solidFill>
                  <a:srgbClr val="000000"/>
                </a:solidFill>
                <a:latin typeface="Lucida Console" pitchFamily="49" charset="0"/>
              </a:rPr>
              <a:t>switch</a:t>
            </a:r>
            <a:r>
              <a:rPr lang="en-US" sz="2200" dirty="0" smtClean="0">
                <a:solidFill>
                  <a:srgbClr val="000000"/>
                </a:solidFill>
                <a:latin typeface="Cambria" panose="02040503050406030204" pitchFamily="18" charset="0"/>
              </a:rPr>
              <a:t> statements use a </a:t>
            </a:r>
            <a:r>
              <a:rPr lang="en-US" sz="2200" dirty="0" smtClean="0">
                <a:solidFill>
                  <a:srgbClr val="000000"/>
                </a:solidFill>
                <a:latin typeface="Lucida Console" pitchFamily="49" charset="0"/>
              </a:rPr>
              <a:t>break</a:t>
            </a:r>
            <a:r>
              <a:rPr lang="en-US" sz="2200" dirty="0" smtClean="0">
                <a:solidFill>
                  <a:srgbClr val="000000"/>
                </a:solidFill>
                <a:latin typeface="Cambria" panose="02040503050406030204" pitchFamily="18" charset="0"/>
              </a:rPr>
              <a:t> in each </a:t>
            </a:r>
            <a:r>
              <a:rPr lang="en-US" sz="2200" dirty="0" smtClean="0">
                <a:solidFill>
                  <a:srgbClr val="000000"/>
                </a:solidFill>
                <a:latin typeface="Lucida Console" pitchFamily="49" charset="0"/>
              </a:rPr>
              <a:t>case</a:t>
            </a:r>
            <a:r>
              <a:rPr lang="en-US" sz="2200" dirty="0" smtClean="0">
                <a:solidFill>
                  <a:srgbClr val="000000"/>
                </a:solidFill>
                <a:latin typeface="Cambria" panose="02040503050406030204" pitchFamily="18" charset="0"/>
              </a:rPr>
              <a:t> to terminate the </a:t>
            </a:r>
            <a:r>
              <a:rPr lang="en-US" sz="2200" dirty="0" smtClean="0">
                <a:solidFill>
                  <a:srgbClr val="000000"/>
                </a:solidFill>
                <a:latin typeface="Lucida Console" pitchFamily="49" charset="0"/>
              </a:rPr>
              <a:t>switch</a:t>
            </a:r>
            <a:r>
              <a:rPr lang="en-US" sz="2200" dirty="0" smtClean="0">
                <a:solidFill>
                  <a:srgbClr val="000000"/>
                </a:solidFill>
                <a:latin typeface="Cambria" panose="02040503050406030204" pitchFamily="18" charset="0"/>
              </a:rPr>
              <a:t> statement after processing the </a:t>
            </a:r>
            <a:r>
              <a:rPr lang="en-US" sz="2200" dirty="0" smtClean="0">
                <a:solidFill>
                  <a:srgbClr val="000000"/>
                </a:solidFill>
                <a:latin typeface="Lucida Console" pitchFamily="49" charset="0"/>
              </a:rPr>
              <a:t>case</a:t>
            </a:r>
            <a:r>
              <a:rPr lang="en-US" sz="2200" dirty="0" smtClean="0">
                <a:solidFill>
                  <a:srgbClr val="000000"/>
                </a:solidFill>
                <a:latin typeface="Cambria" panose="02040503050406030204" pitchFamily="18" charset="0"/>
              </a:rPr>
              <a:t>.</a:t>
            </a:r>
          </a:p>
          <a:p>
            <a:pPr eaLnBrk="1" hangingPunct="1">
              <a:lnSpc>
                <a:spcPct val="90000"/>
              </a:lnSpc>
              <a:defRPr/>
            </a:pPr>
            <a:r>
              <a:rPr lang="en-US" sz="2200" dirty="0" smtClean="0">
                <a:solidFill>
                  <a:srgbClr val="000000"/>
                </a:solidFill>
                <a:latin typeface="Cambria" panose="02040503050406030204" pitchFamily="18" charset="0"/>
              </a:rPr>
              <a:t>Figure 5.12 emphasizes this by including </a:t>
            </a:r>
            <a:r>
              <a:rPr lang="en-US" sz="2200" dirty="0" smtClean="0">
                <a:solidFill>
                  <a:srgbClr val="000000"/>
                </a:solidFill>
                <a:latin typeface="Lucida Console" pitchFamily="49" charset="0"/>
              </a:rPr>
              <a:t>break</a:t>
            </a:r>
            <a:r>
              <a:rPr lang="en-US" sz="2200" dirty="0" smtClean="0">
                <a:solidFill>
                  <a:srgbClr val="000000"/>
                </a:solidFill>
                <a:latin typeface="Cambria" panose="02040503050406030204" pitchFamily="18" charset="0"/>
              </a:rPr>
              <a:t> statements in the activity diagram.</a:t>
            </a:r>
          </a:p>
          <a:p>
            <a:pPr eaLnBrk="1" hangingPunct="1">
              <a:lnSpc>
                <a:spcPct val="90000"/>
              </a:lnSpc>
              <a:defRPr/>
            </a:pPr>
            <a:r>
              <a:rPr lang="en-US" sz="2200" dirty="0" smtClean="0">
                <a:solidFill>
                  <a:srgbClr val="000000"/>
                </a:solidFill>
                <a:latin typeface="Cambria" panose="02040503050406030204" pitchFamily="18" charset="0"/>
              </a:rPr>
              <a:t>Without the </a:t>
            </a:r>
            <a:r>
              <a:rPr lang="en-US" sz="2200" dirty="0" smtClean="0">
                <a:solidFill>
                  <a:srgbClr val="000000"/>
                </a:solidFill>
                <a:latin typeface="Lucida Console" pitchFamily="49" charset="0"/>
              </a:rPr>
              <a:t>break</a:t>
            </a:r>
            <a:r>
              <a:rPr lang="en-US" sz="2200" dirty="0" smtClean="0">
                <a:solidFill>
                  <a:srgbClr val="000000"/>
                </a:solidFill>
                <a:latin typeface="Cambria" panose="02040503050406030204" pitchFamily="18" charset="0"/>
              </a:rPr>
              <a:t> statement, control would not transfer to the first statement after the </a:t>
            </a:r>
            <a:r>
              <a:rPr lang="en-US" sz="2200" dirty="0" smtClean="0">
                <a:solidFill>
                  <a:srgbClr val="000000"/>
                </a:solidFill>
                <a:latin typeface="Lucida Console" pitchFamily="49" charset="0"/>
              </a:rPr>
              <a:t>switch</a:t>
            </a:r>
            <a:r>
              <a:rPr lang="en-US" sz="2200" dirty="0" smtClean="0">
                <a:solidFill>
                  <a:srgbClr val="000000"/>
                </a:solidFill>
                <a:latin typeface="Cambria" panose="02040503050406030204" pitchFamily="18" charset="0"/>
              </a:rPr>
              <a:t> statement after a </a:t>
            </a:r>
            <a:r>
              <a:rPr lang="en-US" sz="2200" dirty="0" smtClean="0">
                <a:solidFill>
                  <a:srgbClr val="000000"/>
                </a:solidFill>
                <a:latin typeface="Lucida Console" pitchFamily="49" charset="0"/>
              </a:rPr>
              <a:t>case</a:t>
            </a:r>
            <a:r>
              <a:rPr lang="en-US" sz="2200" dirty="0" smtClean="0">
                <a:solidFill>
                  <a:srgbClr val="000000"/>
                </a:solidFill>
                <a:latin typeface="Cambria" panose="02040503050406030204" pitchFamily="18" charset="0"/>
              </a:rPr>
              <a:t> is processed.</a:t>
            </a:r>
          </a:p>
          <a:p>
            <a:pPr eaLnBrk="1" hangingPunct="1">
              <a:lnSpc>
                <a:spcPct val="90000"/>
              </a:lnSpc>
              <a:defRPr/>
            </a:pPr>
            <a:r>
              <a:rPr lang="en-US" sz="2200" dirty="0" smtClean="0">
                <a:solidFill>
                  <a:srgbClr val="000000"/>
                </a:solidFill>
                <a:latin typeface="Cambria" panose="02040503050406030204" pitchFamily="18" charset="0"/>
              </a:rPr>
              <a:t>Instead, control would transfer to the next </a:t>
            </a:r>
            <a:r>
              <a:rPr lang="en-US" sz="2200" dirty="0" smtClean="0">
                <a:solidFill>
                  <a:srgbClr val="000000"/>
                </a:solidFill>
                <a:latin typeface="Lucida Console" pitchFamily="49" charset="0"/>
              </a:rPr>
              <a:t>case</a:t>
            </a:r>
            <a:r>
              <a:rPr lang="en-US" sz="2200" dirty="0" smtClean="0">
                <a:solidFill>
                  <a:srgbClr val="000000"/>
                </a:solidFill>
                <a:latin typeface="Cambria" panose="02040503050406030204" pitchFamily="18" charset="0"/>
              </a:rPr>
              <a:t>’s actions. </a:t>
            </a:r>
          </a:p>
          <a:p>
            <a:pPr eaLnBrk="1" hangingPunct="1">
              <a:lnSpc>
                <a:spcPct val="90000"/>
              </a:lnSpc>
              <a:defRPr/>
            </a:pPr>
            <a:r>
              <a:rPr lang="en-US" sz="2200" dirty="0" smtClean="0">
                <a:solidFill>
                  <a:srgbClr val="000000"/>
                </a:solidFill>
                <a:latin typeface="Cambria" panose="02040503050406030204" pitchFamily="18" charset="0"/>
              </a:rPr>
              <a:t>The diagram makes it clear that the </a:t>
            </a:r>
            <a:r>
              <a:rPr lang="en-US" sz="2200" dirty="0" smtClean="0">
                <a:solidFill>
                  <a:srgbClr val="000000"/>
                </a:solidFill>
                <a:latin typeface="Lucida Console" pitchFamily="49" charset="0"/>
              </a:rPr>
              <a:t>break</a:t>
            </a:r>
            <a:r>
              <a:rPr lang="en-US" sz="2200" dirty="0" smtClean="0">
                <a:solidFill>
                  <a:srgbClr val="000000"/>
                </a:solidFill>
                <a:latin typeface="Cambria" panose="02040503050406030204" pitchFamily="18" charset="0"/>
              </a:rPr>
              <a:t> statement at the end of a </a:t>
            </a:r>
            <a:r>
              <a:rPr lang="en-US" sz="2200" dirty="0" smtClean="0">
                <a:solidFill>
                  <a:srgbClr val="000000"/>
                </a:solidFill>
                <a:latin typeface="Lucida Console" pitchFamily="49" charset="0"/>
              </a:rPr>
              <a:t>case</a:t>
            </a:r>
            <a:r>
              <a:rPr lang="en-US" sz="2200" dirty="0" smtClean="0">
                <a:solidFill>
                  <a:srgbClr val="000000"/>
                </a:solidFill>
                <a:latin typeface="Cambria" panose="02040503050406030204" pitchFamily="18" charset="0"/>
              </a:rPr>
              <a:t> causes control to exit the </a:t>
            </a:r>
            <a:r>
              <a:rPr lang="en-US" sz="2200" dirty="0" smtClean="0">
                <a:solidFill>
                  <a:srgbClr val="000000"/>
                </a:solidFill>
                <a:latin typeface="Lucida Console" pitchFamily="49" charset="0"/>
              </a:rPr>
              <a:t>switch</a:t>
            </a:r>
            <a:r>
              <a:rPr lang="en-US" sz="2200" dirty="0" smtClean="0">
                <a:solidFill>
                  <a:srgbClr val="000000"/>
                </a:solidFill>
                <a:latin typeface="Cambria" panose="02040503050406030204" pitchFamily="18" charset="0"/>
              </a:rPr>
              <a:t> statement immediately.</a:t>
            </a:r>
          </a:p>
        </p:txBody>
      </p:sp>
      <p:sp>
        <p:nvSpPr>
          <p:cNvPr id="84996" name="Footer Placeholder 3"/>
          <p:cNvSpPr>
            <a:spLocks noGrp="1"/>
          </p:cNvSpPr>
          <p:nvPr>
            <p:ph type="ftr"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smtClean="0"/>
              <a:t>©1992-2017 by Pearson Education, Inc. All Rights Reserved.</a:t>
            </a:r>
            <a:endParaRPr lang="en-US"/>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5_Page_47"/>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0" y="72261"/>
            <a:ext cx="9144000" cy="6713473"/>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40748190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cpphtp10_04</Template>
  <TotalTime>1608</TotalTime>
  <Words>6125</Words>
  <Application>Microsoft Office PowerPoint</Application>
  <PresentationFormat>On-screen Show (4:3)</PresentationFormat>
  <Paragraphs>504</Paragraphs>
  <Slides>138</Slides>
  <Notes>6</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138</vt:i4>
      </vt:variant>
    </vt:vector>
  </HeadingPairs>
  <TitlesOfParts>
    <vt:vector size="151" baseType="lpstr">
      <vt:lpstr>Arial</vt:lpstr>
      <vt:lpstr>Calibri</vt:lpstr>
      <vt:lpstr>Cambria</vt:lpstr>
      <vt:lpstr>Consolas</vt:lpstr>
      <vt:lpstr>Goudy Sans Medium</vt:lpstr>
      <vt:lpstr>Lucida Console</vt:lpstr>
      <vt:lpstr>Lucida Sans Unicode</vt:lpstr>
      <vt:lpstr>Times New Roman</vt:lpstr>
      <vt:lpstr>Verdana</vt:lpstr>
      <vt:lpstr>Wingdings</vt:lpstr>
      <vt:lpstr>Wingdings 2</vt:lpstr>
      <vt:lpstr>Wingdings 3</vt:lpstr>
      <vt:lpstr>Concourse</vt:lpstr>
      <vt:lpstr>Control Statements: Part 2; Logical Operators</vt:lpstr>
      <vt:lpstr>PowerPoint Presentation</vt:lpstr>
      <vt:lpstr>PowerPoint Presentation</vt:lpstr>
      <vt:lpstr>PowerPoint Presentation</vt:lpstr>
      <vt:lpstr>5.1  Introduction</vt:lpstr>
      <vt:lpstr>5.1  Introduction</vt:lpstr>
      <vt:lpstr>5.2  Essentials of Counter-Controlled Iteration</vt:lpstr>
      <vt:lpstr>5.2  Essentials of Counter-Controlled Iteration</vt:lpstr>
      <vt:lpstr>PowerPoint Presentation</vt:lpstr>
      <vt:lpstr>PowerPoint Presentation</vt:lpstr>
      <vt:lpstr>5.3  for Iteration Statement </vt:lpstr>
      <vt:lpstr>PowerPoint Presentation</vt:lpstr>
      <vt:lpstr>PowerPoint Presentation</vt:lpstr>
      <vt:lpstr>PowerPoint Presentation</vt:lpstr>
      <vt:lpstr>PowerPoint Presentation</vt:lpstr>
      <vt:lpstr>5.3  for Iteration Statement (cont.)</vt:lpstr>
      <vt:lpstr>PowerPoint Presentation</vt:lpstr>
      <vt:lpstr>5.3  for Iteration Statement (cont.)</vt:lpstr>
      <vt:lpstr>5.3  for Iteration Statement (cont.)</vt:lpstr>
      <vt:lpstr>PowerPoint Presentation</vt:lpstr>
      <vt:lpstr>5.3  for Iteration Statement (cont.)</vt:lpstr>
      <vt:lpstr>5.3  for Iteration Statement (cont.)</vt:lpstr>
      <vt:lpstr>PowerPoint Presentation</vt:lpstr>
      <vt:lpstr>PowerPoint Presentation</vt:lpstr>
      <vt:lpstr>5.3  for Iteration Statement (cont.)</vt:lpstr>
      <vt:lpstr>PowerPoint Presentation</vt:lpstr>
      <vt:lpstr>5.3  for Iteration Statement (cont.)</vt:lpstr>
      <vt:lpstr>PowerPoint Presentation</vt:lpstr>
      <vt:lpstr>5.4  Examples Using the for Statement</vt:lpstr>
      <vt:lpstr>PowerPoint Presentation</vt:lpstr>
      <vt:lpstr>PowerPoint Presentation</vt:lpstr>
      <vt:lpstr>5.5  Application: Summing Even Integers</vt:lpstr>
      <vt:lpstr>PowerPoint Presentation</vt:lpstr>
      <vt:lpstr>PowerPoint Presentation</vt:lpstr>
      <vt:lpstr>PowerPoint Presentation</vt:lpstr>
      <vt:lpstr>5.6  Application: Compound-Interest Calculations</vt:lpstr>
      <vt:lpstr>PowerPoint Presentation</vt:lpstr>
      <vt:lpstr>PowerPoint Presentation</vt:lpstr>
      <vt:lpstr>5.6  Application: Compound-Interest Calculations (cont.)</vt:lpstr>
      <vt:lpstr>5.6  Application: Compound-Interest Calculations (cont.)</vt:lpstr>
      <vt:lpstr>5.6  Application: Compound-Interest Calculations (cont.)</vt:lpstr>
      <vt:lpstr>PowerPoint Presentation</vt:lpstr>
      <vt:lpstr>5.6  Application: Compound-Interest Calculations (cont.)</vt:lpstr>
      <vt:lpstr>5.6  Application: Compound-Interest Calculations (cont.)</vt:lpstr>
      <vt:lpstr>5.6  Application: Compound-Interest Calculations (cont.)</vt:lpstr>
      <vt:lpstr>PowerPoint Presentation</vt:lpstr>
      <vt:lpstr>5.6  Application: Compound-Interest Calculations (cont.)</vt:lpstr>
      <vt:lpstr>5.6  Application: Compound-Interest Calculations (cont.)</vt:lpstr>
      <vt:lpstr>PowerPoint Presentation</vt:lpstr>
      <vt:lpstr>5.6  Application: Compound-Interest Calculations (cont.)</vt:lpstr>
      <vt:lpstr>5.7 Integer-Based Monetary Calculations with Class DollarAmount</vt:lpstr>
      <vt:lpstr>5.7 Integer-Based Monetary Calculations with Class DollarAmount</vt:lpstr>
      <vt:lpstr>5.7 Integer-Based Monetary Calculations with Class DollarAmount</vt:lpstr>
      <vt:lpstr>5.7 Integer-Based Monetary Calculations with Class DollarAmount</vt:lpstr>
      <vt:lpstr>5.7 Integer-Based Monetary Calculations with Class DollarAmount</vt:lpstr>
      <vt:lpstr>5.7 Integer-Based Monetary Calculations with Class DollarAmount</vt:lpstr>
      <vt:lpstr>5.7 Integer-Based Monetary Calculations with Class DollarAmount</vt:lpstr>
      <vt:lpstr>PowerPoint Presentation</vt:lpstr>
      <vt:lpstr>PowerPoint Presentation</vt:lpstr>
      <vt:lpstr>PowerPoint Presentation</vt:lpstr>
      <vt:lpstr>PowerPoint Presentation</vt:lpstr>
      <vt:lpstr>PowerPoint Presentation</vt:lpstr>
      <vt:lpstr>5.7 Integer-Based Monetary Calculations with Class DollarAmount</vt:lpstr>
      <vt:lpstr>5.7 Integer-Based Monetary Calculations with Class DollarAmount</vt:lpstr>
      <vt:lpstr>5.7 Integer-Based Monetary Calculations with Class DollarAmount</vt:lpstr>
      <vt:lpstr>PowerPoint Presentation</vt:lpstr>
      <vt:lpstr>PowerPoint Presentation</vt:lpstr>
      <vt:lpstr>5.7 Integer-Based Monetary Calculations with Class DollarAmount</vt:lpstr>
      <vt:lpstr>5.7 Integer-Based Monetary Calculations with Class DollarAmount</vt:lpstr>
      <vt:lpstr>5.7 Integer-Based Monetary Calculations with Class DollarAmount</vt:lpstr>
      <vt:lpstr>5.7 Integer-Based Monetary Calculations with Class DollarAmount</vt:lpstr>
      <vt:lpstr>5.7 Integer-Based Monetary Calculations with Class DollarAmount</vt:lpstr>
      <vt:lpstr>5.7 Integer-Based Monetary Calculations with Class DollarAmount</vt:lpstr>
      <vt:lpstr>5.7 Integer-Based Monetary Calculations with Class DollarAmount</vt:lpstr>
      <vt:lpstr>5.7 Integer-Based Monetary Calculations with Class DollarAmount</vt:lpstr>
      <vt:lpstr>5.7 Integer-Based Monetary Calculations with Class DollarAmount</vt:lpstr>
      <vt:lpstr>5.7 Integer-Based Monetary Calculations with Class DollarAmount</vt:lpstr>
      <vt:lpstr>5.7 Integer-Based Monetary Calculations with Class DollarAmount</vt:lpstr>
      <vt:lpstr>5.7 Integer-Based Monetary Calculations with Class DollarAmount</vt:lpstr>
      <vt:lpstr>5.8  do…while Iteration Statement</vt:lpstr>
      <vt:lpstr>PowerPoint Presentation</vt:lpstr>
      <vt:lpstr>5.8 do…while Iteration Statement (cont.)</vt:lpstr>
      <vt:lpstr>PowerPoint Presentation</vt:lpstr>
      <vt:lpstr>5.9  switch Multiple-Selection Statement</vt:lpstr>
      <vt:lpstr>PowerPoint Presentation</vt:lpstr>
      <vt:lpstr>PowerPoint Presentation</vt:lpstr>
      <vt:lpstr>PowerPoint Presentation</vt:lpstr>
      <vt:lpstr>PowerPoint Presentation</vt:lpstr>
      <vt:lpstr>PowerPoint Presentation</vt:lpstr>
      <vt:lpstr>5.9  switch Multiple-Selection Statement (cont.)</vt:lpstr>
      <vt:lpstr>5.9  switch Multiple-Selection Statement (cont.)</vt:lpstr>
      <vt:lpstr>PowerPoint Presentation</vt:lpstr>
      <vt:lpstr>5.9  switch Multiple-Selection Statement (cont.)</vt:lpstr>
      <vt:lpstr>5.9  switch Multiple-Selection Statement (cont.)</vt:lpstr>
      <vt:lpstr>PowerPoint Presentation</vt:lpstr>
      <vt:lpstr>5.9  switch Multiple-Selection Statement (cont.)</vt:lpstr>
      <vt:lpstr>PowerPoint Presentation</vt:lpstr>
      <vt:lpstr>5.9  switch Multiple-Selection Statement (cont.)</vt:lpstr>
      <vt:lpstr>PowerPoint Presentation</vt:lpstr>
      <vt:lpstr>PowerPoint Presentation</vt:lpstr>
      <vt:lpstr>PowerPoint Presentation</vt:lpstr>
      <vt:lpstr>5.9  switch Multiple-Selection Statement (cont.)</vt:lpstr>
      <vt:lpstr>5.10  break and continue Statements</vt:lpstr>
      <vt:lpstr>5.10.1  break Statement</vt:lpstr>
      <vt:lpstr>PowerPoint Presentation</vt:lpstr>
      <vt:lpstr>5.10.2  continue Statement</vt:lpstr>
      <vt:lpstr>PowerPoint Presentation</vt:lpstr>
      <vt:lpstr>PowerPoint Presentation</vt:lpstr>
      <vt:lpstr>PowerPoint Presentation</vt:lpstr>
      <vt:lpstr>5.11  Logical Operators</vt:lpstr>
      <vt:lpstr>5.11.1  Logical AND (&amp;&amp;) Operator</vt:lpstr>
      <vt:lpstr>5.10  Logical Operators (cont.)</vt:lpstr>
      <vt:lpstr>PowerPoint Presentation</vt:lpstr>
      <vt:lpstr>5.11.2  Logical OR (||) Operator</vt:lpstr>
      <vt:lpstr>PowerPoint Presentation</vt:lpstr>
      <vt:lpstr>5.11.3  Short-Circuit Evaluation</vt:lpstr>
      <vt:lpstr>PowerPoint Presentation</vt:lpstr>
      <vt:lpstr>5.11.4  Logical Negation (!) Operator</vt:lpstr>
      <vt:lpstr>PowerPoint Presentation</vt:lpstr>
      <vt:lpstr>5.11.5  Logical Operators Example</vt:lpstr>
      <vt:lpstr>PowerPoint Presentation</vt:lpstr>
      <vt:lpstr>PowerPoint Presentation</vt:lpstr>
      <vt:lpstr>5.11.5  Logical Operators (cont.)</vt:lpstr>
      <vt:lpstr>PowerPoint Presentation</vt:lpstr>
      <vt:lpstr>5.12  Confusing the Equality (==) and Assignment (=) Operators</vt:lpstr>
      <vt:lpstr>5.12  Confusing the Equality (==) and Assignment (=) Operators (cont.)</vt:lpstr>
      <vt:lpstr>PowerPoint Presentation</vt:lpstr>
      <vt:lpstr>PowerPoint Presentation</vt:lpstr>
      <vt:lpstr>PowerPoint Presentation</vt:lpstr>
      <vt:lpstr>5.13  Structured Programming Summary</vt:lpstr>
      <vt:lpstr>PowerPoint Presentation</vt:lpstr>
      <vt:lpstr>PowerPoint Presentation</vt:lpstr>
      <vt:lpstr>5.13  Structured Programming Summary (cont.)</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 Statements: Part 2</dc:title>
  <dc:creator>Windows User</dc:creator>
  <cp:lastModifiedBy>Christos GraikosC</cp:lastModifiedBy>
  <cp:revision>52</cp:revision>
  <dcterms:created xsi:type="dcterms:W3CDTF">2009-09-14T16:00:52Z</dcterms:created>
  <dcterms:modified xsi:type="dcterms:W3CDTF">2016-10-11T19:48:43Z</dcterms:modified>
</cp:coreProperties>
</file>