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573" r:id="rId3"/>
    <p:sldId id="574" r:id="rId4"/>
    <p:sldId id="575" r:id="rId5"/>
    <p:sldId id="257" r:id="rId6"/>
    <p:sldId id="258" r:id="rId7"/>
    <p:sldId id="576" r:id="rId8"/>
    <p:sldId id="577" r:id="rId9"/>
    <p:sldId id="578" r:id="rId10"/>
    <p:sldId id="259" r:id="rId11"/>
    <p:sldId id="260" r:id="rId12"/>
    <p:sldId id="261" r:id="rId13"/>
    <p:sldId id="579" r:id="rId14"/>
    <p:sldId id="580" r:id="rId15"/>
    <p:sldId id="262" r:id="rId16"/>
    <p:sldId id="581" r:id="rId17"/>
    <p:sldId id="263" r:id="rId18"/>
    <p:sldId id="582" r:id="rId19"/>
    <p:sldId id="583" r:id="rId20"/>
    <p:sldId id="584" r:id="rId21"/>
    <p:sldId id="585" r:id="rId22"/>
    <p:sldId id="586" r:id="rId23"/>
    <p:sldId id="264" r:id="rId24"/>
    <p:sldId id="587" r:id="rId25"/>
    <p:sldId id="265" r:id="rId26"/>
    <p:sldId id="588" r:id="rId27"/>
    <p:sldId id="589" r:id="rId28"/>
    <p:sldId id="590" r:id="rId29"/>
    <p:sldId id="266" r:id="rId30"/>
    <p:sldId id="591" r:id="rId31"/>
    <p:sldId id="592" r:id="rId32"/>
    <p:sldId id="267" r:id="rId33"/>
    <p:sldId id="593" r:id="rId34"/>
    <p:sldId id="594" r:id="rId35"/>
    <p:sldId id="480" r:id="rId36"/>
    <p:sldId id="595" r:id="rId37"/>
    <p:sldId id="596" r:id="rId38"/>
    <p:sldId id="268" r:id="rId39"/>
    <p:sldId id="597" r:id="rId40"/>
    <p:sldId id="598" r:id="rId41"/>
    <p:sldId id="599" r:id="rId42"/>
    <p:sldId id="600" r:id="rId43"/>
    <p:sldId id="601" r:id="rId44"/>
    <p:sldId id="269" r:id="rId45"/>
    <p:sldId id="602" r:id="rId46"/>
    <p:sldId id="603" r:id="rId47"/>
    <p:sldId id="604" r:id="rId48"/>
    <p:sldId id="483" r:id="rId49"/>
    <p:sldId id="484" r:id="rId50"/>
    <p:sldId id="485" r:id="rId51"/>
    <p:sldId id="271" r:id="rId52"/>
    <p:sldId id="605" r:id="rId53"/>
    <p:sldId id="606" r:id="rId54"/>
    <p:sldId id="607" r:id="rId55"/>
    <p:sldId id="608" r:id="rId56"/>
    <p:sldId id="609" r:id="rId57"/>
    <p:sldId id="610" r:id="rId58"/>
    <p:sldId id="611" r:id="rId59"/>
    <p:sldId id="612" r:id="rId60"/>
    <p:sldId id="613" r:id="rId61"/>
    <p:sldId id="614" r:id="rId62"/>
    <p:sldId id="615" r:id="rId63"/>
    <p:sldId id="438" r:id="rId64"/>
    <p:sldId id="439" r:id="rId65"/>
    <p:sldId id="616" r:id="rId66"/>
    <p:sldId id="437" r:id="rId67"/>
    <p:sldId id="486" r:id="rId68"/>
    <p:sldId id="617" r:id="rId69"/>
    <p:sldId id="618" r:id="rId70"/>
    <p:sldId id="487" r:id="rId71"/>
    <p:sldId id="619" r:id="rId72"/>
    <p:sldId id="620" r:id="rId73"/>
    <p:sldId id="277" r:id="rId74"/>
    <p:sldId id="621" r:id="rId75"/>
    <p:sldId id="622" r:id="rId76"/>
    <p:sldId id="488" r:id="rId77"/>
    <p:sldId id="623" r:id="rId78"/>
    <p:sldId id="624" r:id="rId79"/>
    <p:sldId id="489" r:id="rId80"/>
    <p:sldId id="490" r:id="rId81"/>
    <p:sldId id="280" r:id="rId82"/>
    <p:sldId id="625" r:id="rId83"/>
    <p:sldId id="626" r:id="rId84"/>
    <p:sldId id="627" r:id="rId85"/>
    <p:sldId id="628" r:id="rId86"/>
    <p:sldId id="629" r:id="rId87"/>
    <p:sldId id="630" r:id="rId88"/>
    <p:sldId id="631" r:id="rId89"/>
    <p:sldId id="632" r:id="rId90"/>
    <p:sldId id="633" r:id="rId91"/>
    <p:sldId id="634" r:id="rId92"/>
    <p:sldId id="635" r:id="rId93"/>
    <p:sldId id="636" r:id="rId94"/>
    <p:sldId id="637" r:id="rId95"/>
    <p:sldId id="638" r:id="rId96"/>
    <p:sldId id="281" r:id="rId97"/>
    <p:sldId id="640" r:id="rId98"/>
    <p:sldId id="641" r:id="rId99"/>
    <p:sldId id="642" r:id="rId100"/>
    <p:sldId id="643" r:id="rId101"/>
    <p:sldId id="644" r:id="rId102"/>
    <p:sldId id="645" r:id="rId103"/>
    <p:sldId id="646" r:id="rId104"/>
    <p:sldId id="283" r:id="rId105"/>
    <p:sldId id="648" r:id="rId106"/>
    <p:sldId id="284" r:id="rId107"/>
    <p:sldId id="491" r:id="rId108"/>
    <p:sldId id="492" r:id="rId109"/>
    <p:sldId id="647" r:id="rId110"/>
    <p:sldId id="493" r:id="rId111"/>
    <p:sldId id="494" r:id="rId1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4" autoAdjust="0"/>
    <p:restoredTop sz="88872" autoAdjust="0"/>
  </p:normalViewPr>
  <p:slideViewPr>
    <p:cSldViewPr>
      <p:cViewPr varScale="1">
        <p:scale>
          <a:sx n="99" d="100"/>
          <a:sy n="99" d="100"/>
        </p:scale>
        <p:origin x="8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32A12B5-AD82-46B2-B308-0D2F70F9A1CE}" type="datetimeFigureOut">
              <a:rPr lang="en-US">
                <a:latin typeface="Calibri" panose="020F0502020204030204" pitchFamily="34" charset="0"/>
              </a:rPr>
              <a:pPr>
                <a:defRPr/>
              </a:pPr>
              <a:t>10/25/2016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286EB-296D-4640-A689-89F2D1819951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7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8F439D-E2A6-4772-8877-419FCCE9F662}" type="datetimeFigureOut">
              <a:rPr lang="en-US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FA2F6A6-72BE-450D-B582-C83DA98F765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3231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2432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</a:t>
            </a:r>
            <a:r>
              <a:rPr lang="en-GB" dirty="0" err="1"/>
              <a:t>grades.size</a:t>
            </a:r>
            <a:r>
              <a:rPr lang="en-GB" dirty="0"/>
              <a:t>() will be promoted to double and then division will take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6175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subscripts in the frequency array are rounded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1837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classic for loop since access to subscripts is needed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400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uniqueness of ONE</a:t>
            </a:r>
            <a:r>
              <a:rPr lang="en-GB" baseline="0" dirty="0"/>
              <a:t> COPY shared among all class objects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5550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students is </a:t>
            </a:r>
            <a:r>
              <a:rPr lang="en-GB"/>
              <a:t>a (static) constant </a:t>
            </a:r>
            <a:r>
              <a:rPr lang="en-GB" dirty="0"/>
              <a:t>student number declared in the Gradebook class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2910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Sort is </a:t>
            </a:r>
            <a:r>
              <a:rPr lang="en-US" dirty="0" err="1" smtClean="0"/>
              <a:t>Linearithmic</a:t>
            </a:r>
            <a:r>
              <a:rPr lang="en-US" dirty="0" smtClean="0"/>
              <a:t> in the distance from first to last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71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7570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sorting here is in lexicographic order – if first letters are the same,</a:t>
            </a:r>
            <a:r>
              <a:rPr lang="en-US" baseline="0" dirty="0" smtClean="0"/>
              <a:t> the lexicographic position of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letters determines which string appears first in the sorted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72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866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last element of array 2 </a:t>
            </a:r>
            <a:r>
              <a:rPr lang="en-US" dirty="0" err="1" smtClean="0"/>
              <a:t>i.e</a:t>
            </a:r>
            <a:r>
              <a:rPr lang="en-US" dirty="0" smtClean="0"/>
              <a:t> a[1][2] is initialized to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77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1698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Clearly a is an array of rows/columns containing integers. Each row</a:t>
            </a:r>
            <a:r>
              <a:rPr lang="en-US" baseline="0" dirty="0" smtClean="0"/>
              <a:t> in turn is an array containing 3 integers. The compiler infers that row refers to a 3 element array of integer values, since columns is 3. Due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&amp; row indicates that the reference can not be used to modify the number of rows in the array – in fact it prevents row being copied to a range variable.  The inner loop’s range variable element, is initialized with one element from the array represented by row so the compiler infers that element refers to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because each row element contains 3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values. Hover with cursor over </a:t>
            </a:r>
            <a:r>
              <a:rPr lang="en-US" baseline="0" dirty="0" err="1" smtClean="0"/>
              <a:t>row,element</a:t>
            </a:r>
            <a:r>
              <a:rPr lang="en-US" baseline="0" dirty="0" smtClean="0"/>
              <a:t> in IDE to see inferred data types. Again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&amp; in elements means you can not modify the number of columns in this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78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7173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The outer for loop has size 2 since array a has 2 rows. The inner for loop has size 3 since each array row has 3 columns.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80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968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size_t</a:t>
            </a:r>
            <a:r>
              <a:rPr lang="en-GB" dirty="0"/>
              <a:t> array size;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size_t</a:t>
            </a:r>
            <a:r>
              <a:rPr lang="en-GB" dirty="0"/>
              <a:t> array size = 0; 2 compilation</a:t>
            </a:r>
            <a:r>
              <a:rPr lang="en-GB" baseline="0" dirty="0"/>
              <a:t> errors here – uninitialized constant + attempt to modify a constant AFTER its is declared.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3195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Observe the structure</a:t>
            </a:r>
            <a:r>
              <a:rPr lang="en-US" baseline="0" dirty="0" smtClean="0"/>
              <a:t> of the nested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87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9645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Observe the structure of the nested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88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8259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Same as in previous slides regarding for loop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90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1051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grades size is 10, grade[student]size</a:t>
            </a:r>
            <a:r>
              <a:rPr lang="en-US" baseline="0" dirty="0" smtClean="0"/>
              <a:t> is 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93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7339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notice the globally qualified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94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8859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1000 is pushed back at array integers3 at position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103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1869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last point very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105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8358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similar to try catch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108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656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If array size is known its better to declare it as constant variable rather than as a variable;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049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Note that again the probability of all faces is roughly 1/6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883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You can install a virus</a:t>
            </a:r>
            <a:r>
              <a:rPr lang="en-GB" baseline="0" dirty="0"/>
              <a:t> on an illegal subscript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506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static behaves a bit like global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984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on static array the values will keep on changing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209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</a:t>
            </a:r>
            <a:r>
              <a:rPr lang="en-GB" baseline="0" dirty="0"/>
              <a:t> significantly more code/cycles required – run this in detail fetch-assign in item case compared to fetch-increment-fetch in the classic for loop case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920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above observations are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F6A6-72BE-450D-B582-C83DA98F765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65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5B2C5B-F161-421D-94F8-D8214427D9CB}" type="datetime1">
              <a:rPr lang="en-US" smtClean="0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DCD0E4-459A-405B-ABEB-0BF303A19ED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06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36DFB-6096-4135-AD75-2BFA363E97A3}" type="datetime1">
              <a:rPr lang="en-US" smtClean="0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C83E3-AE00-412E-B870-274E07ADD43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241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286A6-2C8E-4FBC-9E03-218A72BCCB32}" type="datetime1">
              <a:rPr lang="en-US" smtClean="0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3E7FB-CF45-491D-8073-92EB4FCF78C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32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8D813-D35B-45D4-8DC9-1624E2E4B6F9}" type="datetime1">
              <a:rPr lang="en-US" smtClean="0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2997E-3504-4710-9466-2AA8E81C43E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65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549D32A-E851-4B2B-B040-99BCB5B539AE}" type="datetime1">
              <a:rPr lang="en-US" smtClean="0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A06D9-7514-4000-A34E-519FDF1F42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02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9CE1C81-44EA-4BDE-BC52-7518FA247F08}" type="datetime1">
              <a:rPr lang="en-US" smtClean="0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CEE82-8C93-4C8F-ABF4-3CDF6F38E1E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11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680DF0C-00B0-40E2-9479-302494A13B4C}" type="datetime1">
              <a:rPr lang="en-US" smtClean="0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75492-3BE2-4EC5-A917-CD429475086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8845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F4A5379-0B6B-4379-A5FA-D458BE903183}" type="datetime1">
              <a:rPr lang="en-US" smtClean="0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B95E-EB1E-4826-AFDC-357288A64F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936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891505E-F829-4456-B3A4-FA7D66FBEF1D}" type="datetime1">
              <a:rPr lang="en-US" smtClean="0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E6B2A-DAB8-4A7F-B909-FAAB69F42DD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164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AFF36-F47C-4888-987A-77F9E69B9ED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98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B585217-7A69-4BFA-977A-1D37A4BCAA7D}" type="datetime1">
              <a:rPr lang="en-US" smtClean="0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EA480-6BFF-4B36-B64C-CDABB545FF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22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FFFEB10-01F1-49F6-ADDD-0499DA12B512}" type="datetime1">
              <a:rPr lang="en-US" smtClean="0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9777C-E024-4B5D-AAA4-0CEA9DF63B1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716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BC13280-11D6-47BB-8EBD-4DF5E4A8055C}" type="datetime1">
              <a:rPr lang="en-US" smtClean="0"/>
              <a:pPr>
                <a:defRPr/>
              </a:pPr>
              <a:t>10/25/2016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800FE285-0411-4D0D-A622-14CF6E953AC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232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Class Templates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Goudy Sans Medium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Goudy Sans Medium"/>
              </a:rPr>
              <a:t>; Catching Exceptions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en-US" dirty="0"/>
              <a:t>Chapter 7 of C++ How to Program</a:t>
            </a:r>
            <a:r>
              <a:rPr lang="en-US" altLang="en-US"/>
              <a:t>, 10/e</a:t>
            </a:r>
            <a:endParaRPr lang="en-US" altLang="en-US" dirty="0"/>
          </a:p>
          <a:p>
            <a:pPr marR="0" eaLnBrk="1" hangingPunct="1"/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 occupy space in memory.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specify the type of the elements and the number of elements required by an array use a declaration of the form: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&lt; type, </a:t>
            </a:r>
            <a:r>
              <a:rPr lang="en-US" altLang="en-US" i="1" dirty="0" err="1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arraySize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&gt;</a:t>
            </a:r>
            <a:r>
              <a:rPr lang="en-US" altLang="en-US" i="1" dirty="0">
                <a:solidFill>
                  <a:srgbClr val="000000"/>
                </a:solidFill>
                <a:latin typeface="AGaramond" pitchFamily="50" charset="0"/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  <a:latin typeface="AGaramond" pitchFamily="50" charset="0"/>
              </a:rPr>
              <a:t>arrayName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notation &lt;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type, </a:t>
            </a:r>
            <a:r>
              <a:rPr lang="en-US" altLang="en-US" sz="24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&gt; indicates that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is a class template.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compiler reserves the appropriate amount of memory based on the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type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of the elements and the </a:t>
            </a:r>
            <a:r>
              <a:rPr lang="en-US" altLang="en-US" sz="24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 can be declared to contain values of most data types.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273"/>
            <a:ext cx="9144000" cy="5320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94258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40"/>
            <a:ext cx="9144000" cy="6409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9953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627"/>
            <a:ext cx="9144000" cy="6056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0645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4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010"/>
            <a:ext cx="9144000" cy="4420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1856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28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By default, all the elements of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object are set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 can be defined to store most data 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obtain the number of elements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As with class template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you can also do this using a counter-controlled loop and the subscript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operator. </a:t>
            </a:r>
          </a:p>
        </p:txBody>
      </p:sp>
      <p:sp>
        <p:nvSpPr>
          <p:cNvPr id="1331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28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Notice that we used parentheses rather than braces to pass the size argument to each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object’s constructor. 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creating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if the braces contain one value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’s element type, the braces are treated as a one-element initializer list, rather than a call to the constructor that sets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’s size. 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following declaration actually creates a one-element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containing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value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not a 7-element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integers1{7}; 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331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58931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39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You can use the assignment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operator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objects.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 is the case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s, C++ is not required to perform bounds checking when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elements are accessed with square brackets.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Standard class template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provides bounds checking in its member function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at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 (as does class template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49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exception 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indicates a problem that occurs while a program executes. </a:t>
            </a:r>
          </a:p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The name “exception” suggests that the problem occurs infrequently.</a:t>
            </a:r>
          </a:p>
          <a:p>
            <a:pPr eaLnBrk="1" hangingPunct="1"/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Exception handling 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enables you to create </a:t>
            </a:r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fault-tolerant programs 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that can resolve (or handle) exceptions.</a:t>
            </a:r>
          </a:p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When a function detects a problem, such as an invalid 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 subscript or an invalid argument, it </a:t>
            </a:r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throws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 an exception—that is, an exception occurs. 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59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handle an exception, place any code that might throw an exception in 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statement.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 contains the code that might throw an exception, and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 contains the code that handles the exception if one occurs.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You can have many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blocks to handle different types of exceptions that might be thrown in the corresponding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provides bounds checking and throws an exception if its argument is an invalid subscript.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By default, this causes a C++ program to terminate.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460"/>
            <a:ext cx="9144000" cy="3317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47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Examples Using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following examples demonstrate how to declare arrays, how to initialize arrays and how to perform common array manipulations.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372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Changing the Size of a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vector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One of the key differences between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an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that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can dynamically grow and shrink as the number of elements it needs to accommodate varies.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To demonstrate this, line 88 shows the current size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integers3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line 89 calls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member function to add a new element containing 1000 to the end of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line 90 shows the new size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integers3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 92 then displays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integers3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new contents.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372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C++11: List Initializing a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vector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Many of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examples in this chapter used list initializers to specify the initial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element values.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C++11 also allows this 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(and other C++ Standard Library data structures). 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7.4.1 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Declaring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and Using a Loop to Initialize the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’s Elements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program in Fig. 7.3 declares five-element integer array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(line 10).</a:t>
            </a:r>
          </a:p>
          <a:p>
            <a:pPr eaLnBrk="1" hangingPunct="1"/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represents an unsigned integral type.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This type is recommended for any variable that represents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’s size or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’s subscripts. Type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is defined in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namespace and is in header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cstddef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which is included by various other headers.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If you attempt to compile a program that uses type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receive errors indicating that it’s not defined, simply include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cstddef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in your program.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18284" cy="617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57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969"/>
            <a:ext cx="9144000" cy="278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08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7.4.2 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Initializing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in a Declaration with an Initializer List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elements of an array also can be initialized in the array declaration by following the array name with an equals sign and a brace-delimited comma-separated list of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initializers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program in Fig. 7.4 uses an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initializer list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initialize an integer array with five values (line 11) and prints the array in tabular format (lines 13–17).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there are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fewer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initializers than elements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the remaining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elements are initialized to zero.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there are more, a compilation error occurs.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96"/>
            <a:ext cx="9143999" cy="6561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55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7.4.3 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Specifying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’s Size with a Constant Variable and Setting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 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Elements with Calculations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7.5 sets the elements of a 5-element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the even integers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prints the array in tabular format.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 10 uses the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qualifier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declare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constant variable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arraySize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with the value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constant variable that’s used to specify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size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initialized with a constant expression when it’s declared and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modified thereafter.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Constant variables are also called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named constants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read-only variables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200"/>
            <a:ext cx="9144001" cy="6624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05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969"/>
            <a:ext cx="9144000" cy="278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13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8" y="857250"/>
            <a:ext cx="892611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46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5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538"/>
            <a:ext cx="91440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48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010"/>
            <a:ext cx="9144000" cy="2135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188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456"/>
            <a:ext cx="9144000" cy="4129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34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7.4.4 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Summing the Elements of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Often, the elements of an array represent a series of values to be used in a calculation.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Fig. 7.6 sums the values contained in the four-element integer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52"/>
            <a:ext cx="9146740" cy="5941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62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7.4.5 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Using Bar Charts to Display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Data Graphically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Many programs present data to users graphically.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One simple way to display numeric data graphically is with a bar chart that shows each numeric value as a bar of asterisks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Fig. 7.7 stores data in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11 elements, each corresponding to a grade category.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97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55"/>
            <a:ext cx="9123257" cy="5957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199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6"/>
            <a:ext cx="9144000" cy="4014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66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7.4.6 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Using the Elements of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as Counters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Sometimes, programs use counter variables to summarize data, such as the results of a survey.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In Fig. 6.9, we used separate counters in our die-rolling program to track the number of occurrences of each side of a die as the program rolled the die 60,000,000 times.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version of this program is shown in Fig. 7.8.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This version also uses the new C++11 random-number generation capabilities that were introduced in Section 6.9.</a:t>
            </a:r>
          </a:p>
          <a:p>
            <a:pPr eaLnBrk="1" hangingPunct="1"/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The single statement in line 21 of this program replaces the </a:t>
            </a:r>
            <a:r>
              <a:rPr lang="en-US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statement in Fig. 6.9.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" y="533400"/>
            <a:ext cx="9164039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784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40"/>
            <a:ext cx="9137160" cy="6404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434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798"/>
            <a:ext cx="9144000" cy="477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02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7.4.7 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Using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 to Summarize Survey Results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Fig. 7.9 uses arrays to summarize the results of data collected in a survey.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Consider the following problem statement: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Twenty students were asked to rate on a scale of 1 to 5 the quality of the food in the student cafeteria, with 1 being “awful” and 5 being “excellent.” Place the 20 responses in an integer array and determine the frequency of each rating.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C++ provides no automatic </a:t>
            </a:r>
            <a:r>
              <a:rPr lang="en-US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bounds checking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to prevent you from referring to an element that does not exist.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Thus, an executing program can “walk off” either end of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without warning.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Class templates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each have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function that performs bounds checking for you.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5"/>
            <a:ext cx="9143999" cy="662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552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844"/>
            <a:ext cx="9144000" cy="4785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971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7.4.7 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Using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 to Summarize Survey Results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It’s important to ensure that every subscript you use to access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element is within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’s bounds—that is, greater than or equal to 0 and less than the number of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elements.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Allowing programs to read from or write to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elements outside the bounds of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 are common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security flaws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Reading from out-of-bounds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elements can cause a program to crash or even appear to execute correctly while using bad data.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Writing to an out-of-bounds element (known as a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buffer overflow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can corrupt a program’s data in memory, crash a program and allow attackers to exploit the system and execute their own code.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966"/>
            <a:ext cx="9144000" cy="2072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622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335"/>
            <a:ext cx="9144000" cy="4554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888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7.4.8 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Static Local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 and Automatic Local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program initializes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local arrays when their declarations are first encountered.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array is not initialized explicitly by you, each element of that array is initialized to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zero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by the compiler when the array is created.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Local variables are sometimes called automatic variables because they’re automatically destroyed when the function finishes executing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888"/>
            <a:ext cx="9144000" cy="33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8856"/>
            <a:ext cx="9144000" cy="2300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590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" y="304800"/>
            <a:ext cx="9219212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960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7" y="533400"/>
            <a:ext cx="9201574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076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97"/>
            <a:ext cx="9103360" cy="5511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691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2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" y="304800"/>
            <a:ext cx="9126714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11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It’s common to process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all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the elements of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C++11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range-based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statement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allows you to do this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without using a counter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thus avoiding the possibility of “stepping outside”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eliminating the need for you to implement your own bounds checking.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7.11 uses the range-based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display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contents and to multiply each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element values by 2.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225"/>
            <a:ext cx="9144000" cy="2494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3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7" y="533400"/>
            <a:ext cx="9201574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462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419"/>
            <a:ext cx="9144000" cy="396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149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Using the Range-Based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 to Display an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’s Contents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range-based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simplifies the code for iterating through an array.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 12 can be read as “for each iteration, assign the next element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variable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then execute the following statement.”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Lines 12–14 are equivalent to the following counter-controlled iteration: 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counter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counter &lt; items.size(); ++counter) { 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items[counter] &lt;&lt;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Using the Range-Based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 to Modify an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’s Contents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Lines 17–19 use a range-based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to multiply each element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by 2.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line 17, the range variable declaration indicates that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reference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We use an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reference because items contains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values and we want to modify each element’s value—because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declared as a reference, any change you make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changes the corresponding element value in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chapter introduces the topic of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data structures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collections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of related data items.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We discuss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which are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fixed-size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collections consisting of data items of the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type,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which are collections (also of data items of the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type) that can grow and shrink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dynamically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at execution time.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Both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C++ standard library class templates.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We present examples that demonstrate several common array manipulations and introduce exception handling.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Using an Element’s Subscript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range-based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can be used in place of the counter-controlled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whenever code looping through an array does not require access to the element’s subscript.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However, if a program must use subscripts for some reason other than simply to loop through an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(e.g., to print a subscript number next to each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element value, as in the examples early in this chapter), you should use the counter-controlled for statement.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to Store Grades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Case study on developing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class that instructors can use to maintain students’ grades on an exam and display a grade report that includes the grades, class average, lowest grade, highest grade and a grade distribution bar chart.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version stores the grades for one exam in a one-dimensional array.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Section 7.9, we present a version that uses a two-dimensional array to store students’ grades for several exams.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3" y="857250"/>
            <a:ext cx="8641556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678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6"/>
            <a:ext cx="9144000" cy="4014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396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97"/>
            <a:ext cx="9144000" cy="5535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534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681"/>
            <a:ext cx="9144000" cy="510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905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675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196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8191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10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7.2  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An array is a </a:t>
            </a:r>
            <a:r>
              <a:rPr lang="en-US" alt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contiguous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group of memory locations that all have the same type.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To refer to a particular location or element in the array, specify the name of the array and the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position number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of the particular element.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Figure 7.1 shows an integer array called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12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elements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position number is more formally called a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subscript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index </a:t>
            </a:r>
            <a:r>
              <a:rPr lang="en-US" altLang="en-US" sz="2100" dirty="0">
                <a:solidFill>
                  <a:srgbClr val="000000"/>
                </a:solidFill>
                <a:latin typeface="AGaramond" pitchFamily="50" charset="0"/>
              </a:rPr>
              <a:t>(this number specifies the number of elements from the beginning of the array)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first element in every array has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subscript 0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zero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) and is sometimes called the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zeroth element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highest subscript in array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is 11, which is 1 less than the number of elements in the array (12).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A subscript must be an integer or integer expression (using any integral type).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4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15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196"/>
            <a:ext cx="9144000" cy="6189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86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6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723"/>
            <a:ext cx="9144000" cy="445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58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 (cont.)</a:t>
            </a:r>
          </a:p>
        </p:txBody>
      </p:sp>
      <p:sp>
        <p:nvSpPr>
          <p:cNvPr id="819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size of the array is specified as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 member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so that it’s accessible to the clients of the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so that this data member is constant.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so that the data member is shared by all objects of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There are variables for which each object of a class does not have a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separate copy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That’s the case with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data members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which are also known as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class variables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objects of a class containing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 members are created, all the objects share one copy of the class’s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 members.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 (cont.)</a:t>
            </a:r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member can be accessed within the class definition and the member-function definitions like any other data member.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member can also be accessed outside of the class,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even when no objects of the class exist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using the class name followed by the binary scope resolution operator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and the name of the data member.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7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013"/>
            <a:ext cx="9144000" cy="5132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4974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Sorting and Searching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this section, we use the built-in C++ Standard Library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function to arrange the elements in an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into ascending order and the built-in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function to determine whether a value is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Sorting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data—placing it into ascending or descending order—is one of the most important computing applications.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Searching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Often it may be necessary to determine whether an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contains a value that matches a certain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key value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is called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searching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42083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Searching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Figure 7.15 begins by creating an unsorted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of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 and displaying the contents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21 uses C++ Standard Library function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sort the elements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colors into ascending order.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25–27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display the contents of the sorted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364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857250"/>
            <a:ext cx="860941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193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Sorting and Searching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870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30 and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35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demonstrate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use of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determine whether a value is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sequence of values must be sorted in ascending order first—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does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verify this for you.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function’s first two arguments represent the range of elements to search and the third is the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search key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—the value to locate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function returns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indicating whether the value was found. 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8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196"/>
            <a:ext cx="9144000" cy="6189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197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9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56"/>
            <a:ext cx="9143999" cy="6581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604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</a:t>
            </a:r>
          </a:p>
        </p:txBody>
      </p:sp>
      <p:sp>
        <p:nvSpPr>
          <p:cNvPr id="901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You can use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 with two dimensions (i.e., subscripts) to represent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tables of values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consisting of information arranged in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rows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columns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To identify a particular table element, we must specify two subscripts—by convention, the first identifies the element’s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row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and the second identifies the element’s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column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Often called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two-dimensional arrays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2-D arrays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Arrays with two or more dimensions are known as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multidimensional arrays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Figure 7.16 illustrates a two-dimensional array,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array contains three rows and four columns, so it’s said to be a 3-by-4 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In general, an array with </a:t>
            </a:r>
            <a:r>
              <a:rPr lang="en-US" alt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m rows and n columns is called an </a:t>
            </a:r>
            <a:r>
              <a:rPr lang="en-US" altLang="en-US" sz="2000" i="1" dirty="0">
                <a:solidFill>
                  <a:srgbClr val="0000FF"/>
                </a:solidFill>
                <a:latin typeface="Cambria" panose="02040503050406030204" pitchFamily="18" charset="0"/>
              </a:rPr>
              <a:t>m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-by-</a:t>
            </a:r>
            <a:r>
              <a:rPr lang="en-US" altLang="en-US" sz="2000" i="1" dirty="0">
                <a:solidFill>
                  <a:srgbClr val="0000FF"/>
                </a:solidFill>
                <a:latin typeface="Cambria" panose="02040503050406030204" pitchFamily="18" charset="0"/>
              </a:rPr>
              <a:t>n 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array</a:t>
            </a:r>
            <a:r>
              <a:rPr lang="en-US" alt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069"/>
            <a:ext cx="9144000" cy="4233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1589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41"/>
            <a:ext cx="9144000" cy="3312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5167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7.17 demonstrates initializing two-dimensional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in declarations.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each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 type of its elements is specified as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columns&gt;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contains as its elements three-element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values—the constant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has the value 3.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2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55"/>
            <a:ext cx="9143999" cy="5970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1879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577"/>
            <a:ext cx="9144000" cy="5860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4326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Nested Range-Based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 Statements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To process the elements of a two-dimensional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we use a nested loop in which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outer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loop iterates through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loop iterates through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columns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a given row.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C++11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keyword tells the compiler to infer (determine) a variable’s data type based on the variable’s initializer value.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1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8283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Nested Counter-Controlled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 Statements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We could have implemented the nested loop with counter-controlled iteration as follows: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row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row &lt; a.size(); ++row) {</a:t>
            </a:r>
          </a:p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column &lt; a[row].size(); ++column) {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cout &lt;&lt; a[row][column] &lt;&lt;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endl;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 Two-Dimensional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In most semesters, students take several exams.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Professors are likely to want to analyze grades across the entire semester, both for a single student and for the class as a whole.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Figure 7.18 shows the output that summarizes 10 students grades on three exams.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We store the grades as a two-dimensional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in an object of the next version of class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Figures 7.19–7.20.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Each row of the array represents a single student’s grades for the entire course, and each column represents all the grades the students earned for one particular exam.</a:t>
            </a:r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882"/>
            <a:ext cx="9144000" cy="6260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9939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788"/>
            <a:ext cx="9144000" cy="34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5698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553"/>
            <a:ext cx="9144000" cy="622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2914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56"/>
            <a:ext cx="9144000" cy="535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1540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6537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9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56"/>
            <a:ext cx="9144000" cy="535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1596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0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56"/>
            <a:ext cx="9144000" cy="535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7529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244"/>
            <a:ext cx="9144000" cy="4481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74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85" y="857250"/>
            <a:ext cx="7184231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605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2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79"/>
            <a:ext cx="9144000" cy="4920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4929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553"/>
            <a:ext cx="9144000" cy="622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6335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6700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5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344"/>
            <a:ext cx="9144000" cy="6006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893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6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299"/>
            <a:ext cx="9143999" cy="5786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3745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9781"/>
            <a:ext cx="9144000" cy="2738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5011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</a:p>
        </p:txBody>
      </p:sp>
      <p:sp>
        <p:nvSpPr>
          <p:cNvPr id="1146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C++ Standard Library class template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similar to class template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, but also supports dynamic resizing.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Except for the features that modify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, the other features shown in Fig. 7.21 also work for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Standard class template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defined in header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&lt;vector&gt;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(line 5) and belongs to namespace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1228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5"/>
            <a:ext cx="9143999" cy="662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5396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97"/>
            <a:ext cx="9144000" cy="5535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2270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5"/>
            <a:ext cx="9143999" cy="662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63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cpphtp10_04</Template>
  <TotalTime>1730</TotalTime>
  <Words>3193</Words>
  <Application>Microsoft Office PowerPoint</Application>
  <PresentationFormat>On-screen Show (4:3)</PresentationFormat>
  <Paragraphs>282</Paragraphs>
  <Slides>111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4" baseType="lpstr">
      <vt:lpstr>AGaramond</vt:lpstr>
      <vt:lpstr>Arial</vt:lpstr>
      <vt:lpstr>Calibri</vt:lpstr>
      <vt:lpstr>Cambria</vt:lpstr>
      <vt:lpstr>Consolas</vt:lpstr>
      <vt:lpstr>Goudy Sans Medium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Class Templates array and vector; Catching Exceptions</vt:lpstr>
      <vt:lpstr>PowerPoint Presentation</vt:lpstr>
      <vt:lpstr>PowerPoint Presentation</vt:lpstr>
      <vt:lpstr>PowerPoint Presentation</vt:lpstr>
      <vt:lpstr>7.1  Introduction</vt:lpstr>
      <vt:lpstr>7.2  arrays</vt:lpstr>
      <vt:lpstr>PowerPoint Presentation</vt:lpstr>
      <vt:lpstr>PowerPoint Presentation</vt:lpstr>
      <vt:lpstr>PowerPoint Presentation</vt:lpstr>
      <vt:lpstr>7.3  Declaring arrays</vt:lpstr>
      <vt:lpstr>7.4  Examples Using arrays</vt:lpstr>
      <vt:lpstr>7.4.1 Declaring an array and Using a Loop to Initialize the array’s Elements</vt:lpstr>
      <vt:lpstr>PowerPoint Presentation</vt:lpstr>
      <vt:lpstr>PowerPoint Presentation</vt:lpstr>
      <vt:lpstr>7.4.2 Initializing an array in a Declaration with an Initializer List</vt:lpstr>
      <vt:lpstr>PowerPoint Presentation</vt:lpstr>
      <vt:lpstr>7.4.3 Specifying an array’s Size with a Constant Variable and Setting array Elements with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7.4.4 Summing the Elements of an array</vt:lpstr>
      <vt:lpstr>PowerPoint Presentation</vt:lpstr>
      <vt:lpstr>7.4.5 Using Bar Charts to Display array Data Graphically</vt:lpstr>
      <vt:lpstr>PowerPoint Presentation</vt:lpstr>
      <vt:lpstr>PowerPoint Presentation</vt:lpstr>
      <vt:lpstr>PowerPoint Presentation</vt:lpstr>
      <vt:lpstr>7.4.6 Using the Elements of an array as Counters</vt:lpstr>
      <vt:lpstr>PowerPoint Presentation</vt:lpstr>
      <vt:lpstr>PowerPoint Presentation</vt:lpstr>
      <vt:lpstr>7.4.7 Using arrays to Summarize Survey Results</vt:lpstr>
      <vt:lpstr>PowerPoint Presentation</vt:lpstr>
      <vt:lpstr>PowerPoint Presentation</vt:lpstr>
      <vt:lpstr>7.4.7 Using arrays to Summarize Survey Results</vt:lpstr>
      <vt:lpstr>PowerPoint Presentation</vt:lpstr>
      <vt:lpstr>PowerPoint Presentation</vt:lpstr>
      <vt:lpstr>7.4.8 Static Local arrays and Automatic Local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7.5  Range-Based for Statement</vt:lpstr>
      <vt:lpstr>PowerPoint Presentation</vt:lpstr>
      <vt:lpstr>PowerPoint Presentation</vt:lpstr>
      <vt:lpstr>PowerPoint Presentation</vt:lpstr>
      <vt:lpstr>7.5  Range-Based for Statement (cont.)</vt:lpstr>
      <vt:lpstr>7.5  Range-Based for Statement (cont.)</vt:lpstr>
      <vt:lpstr>7.5  Range-Based for Statement (cont.)</vt:lpstr>
      <vt:lpstr>7.6  Case Study: Class GradeBook Using an array to Store 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7.6  Case Study: Class GradeBook Using an Array to Store Grades (cont.)</vt:lpstr>
      <vt:lpstr>7.6  Case Study: Class GradeBook Using an Array to Store Grades (cont.)</vt:lpstr>
      <vt:lpstr>PowerPoint Presentation</vt:lpstr>
      <vt:lpstr>7.7  Sorting and Searching arrays</vt:lpstr>
      <vt:lpstr>7.7.1  Sorting</vt:lpstr>
      <vt:lpstr>7.7.2  Searching</vt:lpstr>
      <vt:lpstr>7.7.2  Searching</vt:lpstr>
      <vt:lpstr>7.7  Sorting and Searching arrays (cont.)</vt:lpstr>
      <vt:lpstr>PowerPoint Presentation</vt:lpstr>
      <vt:lpstr>PowerPoint Presentation</vt:lpstr>
      <vt:lpstr>7.8  Multidimensional Arrays</vt:lpstr>
      <vt:lpstr>PowerPoint Presentation</vt:lpstr>
      <vt:lpstr>PowerPoint Presentation</vt:lpstr>
      <vt:lpstr>7.8  Multidimensional arrays (cont.)</vt:lpstr>
      <vt:lpstr>PowerPoint Presentation</vt:lpstr>
      <vt:lpstr>PowerPoint Presentation</vt:lpstr>
      <vt:lpstr>7.8  Multidimensional arrays (cont.)</vt:lpstr>
      <vt:lpstr>7.8  Multidimensional arrays (cont.)</vt:lpstr>
      <vt:lpstr>7.9  Case Study: Class GradeBook Using a Two-Dimensional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7.10  Introduction to C++ Standard Library Class Template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7.10  Introduction to C++ Standard Library Class Template vector (cont.)</vt:lpstr>
      <vt:lpstr>7.10  Introduction to C++ Standard Library Class Template vector (cont.)</vt:lpstr>
      <vt:lpstr>7.10  Introduction to C++ Standard Library Class Template vector (cont.)</vt:lpstr>
      <vt:lpstr>7.10  Introduction to C++ Standard Library Class Template vector (cont.)</vt:lpstr>
      <vt:lpstr>7.10  Introduction to C++ Standard Library Class Template vector (cont.)</vt:lpstr>
      <vt:lpstr>PowerPoint Presentation</vt:lpstr>
      <vt:lpstr>7.10  Introduction to C++ Standard Library Class Template vector (cont.)</vt:lpstr>
      <vt:lpstr>7.10  Introduction to C++ Standard Library Class Template vector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Vectors</dc:title>
  <dc:creator>Windows User</dc:creator>
  <cp:lastModifiedBy>Christos GraikosC</cp:lastModifiedBy>
  <cp:revision>79</cp:revision>
  <dcterms:created xsi:type="dcterms:W3CDTF">2009-09-14T16:00:56Z</dcterms:created>
  <dcterms:modified xsi:type="dcterms:W3CDTF">2016-10-25T17:10:27Z</dcterms:modified>
</cp:coreProperties>
</file>