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8"/>
  </p:notesMasterIdLst>
  <p:sldIdLst>
    <p:sldId id="334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08" autoAdjust="0"/>
  </p:normalViewPr>
  <p:slideViewPr>
    <p:cSldViewPr snapToGrid="0">
      <p:cViewPr varScale="1">
        <p:scale>
          <a:sx n="98" d="100"/>
          <a:sy n="98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83CBD-1DC7-456E-A315-0906EF19EAF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D23D5-18F1-4660-BD5B-9AFBAEDB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4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AFF98-033A-4CF3-885F-5D750793F76E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53080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 </a:t>
            </a:r>
            <a:r>
              <a:rPr lang="en-US" dirty="0" err="1" smtClean="0"/>
              <a:t>lower_bound</a:t>
            </a:r>
            <a:r>
              <a:rPr lang="en-US" dirty="0" smtClean="0"/>
              <a:t>(22) returns an iterator that points to the earliest occurrence of the value 22 in the multiset. </a:t>
            </a:r>
            <a:r>
              <a:rPr lang="en-US" dirty="0" err="1" smtClean="0"/>
              <a:t>Upper_bound</a:t>
            </a:r>
            <a:r>
              <a:rPr lang="en-US" dirty="0" smtClean="0"/>
              <a:t>(22) returns an iterator that points to the element</a:t>
            </a:r>
            <a:r>
              <a:rPr lang="en-US" baseline="0" dirty="0" smtClean="0"/>
              <a:t> after the last occurrence of the value 22 in the multiset.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D23D5-18F1-4660-BD5B-9AFBAEDBBC1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78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</a:t>
            </a:r>
            <a:r>
              <a:rPr lang="en-US" baseline="0" dirty="0" smtClean="0"/>
              <a:t> After insertion, set elements are sorted due to the function less&lt;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D23D5-18F1-4660-BD5B-9AFBAEDBBC1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52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 The constructor takes all elements of set a and inserts</a:t>
            </a:r>
            <a:r>
              <a:rPr lang="en-US" baseline="0" dirty="0" smtClean="0"/>
              <a:t> then in the set called </a:t>
            </a:r>
            <a:r>
              <a:rPr lang="en-US" baseline="0" dirty="0" err="1" smtClean="0"/>
              <a:t>doubleSet</a:t>
            </a:r>
            <a:r>
              <a:rPr lang="en-US" baseline="0" dirty="0" smtClean="0"/>
              <a:t>. The container set has only unique values – no duplicates, while vector a can have duplicates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D23D5-18F1-4660-BD5B-9AFBAEDBBC1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1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 </a:t>
            </a:r>
            <a:r>
              <a:rPr lang="en-US" dirty="0" err="1" smtClean="0"/>
              <a:t>multimap</a:t>
            </a:r>
            <a:r>
              <a:rPr lang="en-US" dirty="0" smtClean="0"/>
              <a:t> is created where the type of the key is </a:t>
            </a:r>
            <a:r>
              <a:rPr lang="en-US" dirty="0" err="1" smtClean="0"/>
              <a:t>int</a:t>
            </a:r>
            <a:r>
              <a:rPr lang="en-US" dirty="0" smtClean="0"/>
              <a:t>, the values associated with keys are type double and the less than relation is between</a:t>
            </a:r>
            <a:r>
              <a:rPr lang="en-US" baseline="0" dirty="0" smtClean="0"/>
              <a:t> keys. Duplicate keys are allowed in the </a:t>
            </a:r>
            <a:r>
              <a:rPr lang="en-US" baseline="0" dirty="0" err="1" smtClean="0"/>
              <a:t>multimap</a:t>
            </a:r>
            <a:r>
              <a:rPr lang="en-US" baseline="0" dirty="0" smtClean="0"/>
              <a:t> container – one to many relationship.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D23D5-18F1-4660-BD5B-9AFBAEDBBC1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76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 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multimap</a:t>
            </a:r>
            <a:r>
              <a:rPr lang="en-US" baseline="0" dirty="0" smtClean="0"/>
              <a:t> contains ALL the inserted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D23D5-18F1-4660-BD5B-9AFBAEDBBC1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9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 The map container has no duplicates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D23D5-18F1-4660-BD5B-9AFBAEDBBC1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07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 The underlying data structure is the</a:t>
            </a:r>
            <a:r>
              <a:rPr lang="en-US" baseline="0" dirty="0" smtClean="0"/>
              <a:t> </a:t>
            </a:r>
            <a:r>
              <a:rPr lang="en-US" dirty="0" smtClean="0"/>
              <a:t>vector container for the priority </a:t>
            </a:r>
            <a:r>
              <a:rPr lang="en-US" smtClean="0"/>
              <a:t>queue adapter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D23D5-18F1-4660-BD5B-9AFBAEDBBC1D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85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Ob: </a:t>
            </a:r>
            <a:r>
              <a:rPr lang="en-GB" dirty="0" err="1"/>
              <a:t>rbegin</a:t>
            </a:r>
            <a:r>
              <a:rPr lang="en-GB" baseline="0" dirty="0"/>
              <a:t> and rend are earlier versions of </a:t>
            </a:r>
            <a:r>
              <a:rPr lang="en-GB" baseline="0" dirty="0" err="1"/>
              <a:t>crbegin</a:t>
            </a:r>
            <a:r>
              <a:rPr lang="en-GB" baseline="0" dirty="0"/>
              <a:t> and </a:t>
            </a:r>
            <a:r>
              <a:rPr lang="en-GB" baseline="0" dirty="0" err="1"/>
              <a:t>crend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D23D5-18F1-4660-BD5B-9AFBAEDBBC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59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Ob:</a:t>
            </a:r>
            <a:r>
              <a:rPr lang="en-GB" baseline="0" dirty="0"/>
              <a:t> </a:t>
            </a:r>
            <a:r>
              <a:rPr lang="en-GB" baseline="0" dirty="0" err="1"/>
              <a:t>const_reference</a:t>
            </a:r>
            <a:r>
              <a:rPr lang="en-GB" baseline="0" dirty="0"/>
              <a:t> </a:t>
            </a:r>
            <a:r>
              <a:rPr lang="en-GB" baseline="0" dirty="0" err="1"/>
              <a:t>const</a:t>
            </a:r>
            <a:r>
              <a:rPr lang="en-GB" baseline="0" dirty="0"/>
              <a:t> operations are the set of getter functions in a class. It’s the same for </a:t>
            </a:r>
            <a:r>
              <a:rPr lang="en-GB" baseline="0" dirty="0" err="1"/>
              <a:t>const_pointer</a:t>
            </a:r>
            <a:r>
              <a:rPr lang="en-GB" baseline="0" dirty="0"/>
              <a:t> and </a:t>
            </a:r>
            <a:r>
              <a:rPr lang="en-GB" baseline="0" dirty="0" err="1"/>
              <a:t>const_iterators</a:t>
            </a:r>
            <a:r>
              <a:rPr lang="en-GB" baseline="0" dirty="0"/>
              <a:t> and </a:t>
            </a:r>
            <a:r>
              <a:rPr lang="en-GB" baseline="0" dirty="0" err="1"/>
              <a:t>const_reverse_iterators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D23D5-18F1-4660-BD5B-9AFBAEDBBC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3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 size returns the number of elements currently stored in a container. Capacity returns the maximum number of elements that can be stored (</a:t>
            </a:r>
            <a:r>
              <a:rPr lang="en-US" dirty="0" err="1" smtClean="0"/>
              <a:t>i.e</a:t>
            </a:r>
            <a:r>
              <a:rPr lang="en-US" dirty="0" smtClean="0"/>
              <a:t> max-size) before the container needs to dynamically resize</a:t>
            </a:r>
            <a:r>
              <a:rPr lang="en-US" baseline="0" dirty="0" smtClean="0"/>
              <a:t> itself.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D23D5-18F1-4660-BD5B-9AFBAEDBBC1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08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 Note that these operations are applied in 2 arrays – values and  integers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D23D5-18F1-4660-BD5B-9AFBAEDBBC1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13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 </a:t>
            </a:r>
            <a:r>
              <a:rPr lang="en-US" dirty="0" err="1" smtClean="0"/>
              <a:t>values.begin</a:t>
            </a:r>
            <a:r>
              <a:rPr lang="en-US" dirty="0" smtClean="0"/>
              <a:t>(),</a:t>
            </a:r>
            <a:r>
              <a:rPr lang="en-US" dirty="0" err="1" smtClean="0"/>
              <a:t>values.end</a:t>
            </a:r>
            <a:r>
              <a:rPr lang="en-US" dirty="0" smtClean="0"/>
              <a:t>() initialize array integers with the contents of the values array. Copy is a function that</a:t>
            </a:r>
            <a:r>
              <a:rPr lang="en-US" baseline="0" dirty="0" smtClean="0"/>
              <a:t> reads from the input container (in this case the array integers) through  iterator functions </a:t>
            </a:r>
            <a:r>
              <a:rPr lang="en-US" baseline="0" dirty="0" err="1" smtClean="0"/>
              <a:t>cbegin</a:t>
            </a:r>
            <a:r>
              <a:rPr lang="en-US" baseline="0" dirty="0" smtClean="0"/>
              <a:t>() and </a:t>
            </a:r>
            <a:r>
              <a:rPr lang="en-US" baseline="0" dirty="0" err="1" smtClean="0"/>
              <a:t>cend</a:t>
            </a:r>
            <a:r>
              <a:rPr lang="en-US" baseline="0" dirty="0" smtClean="0"/>
              <a:t>(). Elements are copied to the location specified by the output iterator – output.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D23D5-18F1-4660-BD5B-9AFBAEDBBC1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02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 difference between front() and begin().front() returns a reference to the first element of the container, begin() returns a random access iterator pointing to the first element </a:t>
            </a:r>
            <a:r>
              <a:rPr lang="en-US" dirty="0" err="1" smtClean="0"/>
              <a:t>inj</a:t>
            </a:r>
            <a:r>
              <a:rPr lang="en-US" dirty="0" smtClean="0"/>
              <a:t> the container. Back() returns a reference to the last element in the container,</a:t>
            </a:r>
            <a:r>
              <a:rPr lang="en-US" baseline="0" dirty="0" smtClean="0"/>
              <a:t> end() returns a random access iterator pointing to the location after the last element in the container. </a:t>
            </a:r>
          </a:p>
          <a:p>
            <a:r>
              <a:rPr lang="en-US" baseline="0" dirty="0" smtClean="0"/>
              <a:t>Ob: watch what is happening with the insertions.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D23D5-18F1-4660-BD5B-9AFBAEDBBC1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08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 clear does not necessarily return the vector’s memory to the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D23D5-18F1-4660-BD5B-9AFBAEDBBC1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16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Less&lt;</a:t>
            </a:r>
            <a:r>
              <a:rPr lang="en-US" dirty="0" err="1" smtClean="0"/>
              <a:t>int</a:t>
            </a:r>
            <a:r>
              <a:rPr lang="en-US" dirty="0" smtClean="0"/>
              <a:t>&gt; is a comparator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D23D5-18F1-4660-BD5B-9AFBAEDBBC1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24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2146-F979-4BDC-AB61-7A958AD659EA}" type="datetime1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55E4-A67B-4C91-890A-96539CE9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7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00C5-191C-44A3-9384-CFFEF801426F}" type="datetime1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55E4-A67B-4C91-890A-96539CE9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5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0DBD-04EF-45B2-AE08-18D70D896639}" type="datetime1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55E4-A67B-4C91-890A-96539CE9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CDDA-7D52-4698-8791-247575D0FE54}" type="datetime1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55E4-A67B-4C91-890A-96539CE9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7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A3B7-E165-43F4-A9B5-BAEB17F633DF}" type="datetime1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55E4-A67B-4C91-890A-96539CE9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9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DDB0-6AD0-48BF-95DD-511B152EC01E}" type="datetime1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55E4-A67B-4C91-890A-96539CE9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1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3F02-1C47-438B-8995-2149C46D24AE}" type="datetime1">
              <a:rPr lang="en-US" smtClean="0"/>
              <a:t>11/22/2016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55E4-A67B-4C91-890A-96539CE9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4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E17A-06C5-49D2-A5BA-FA17F34EEFAB}" type="datetime1">
              <a:rPr lang="en-US" smtClean="0"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55E4-A67B-4C91-890A-96539CE9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4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76AEC-3139-43E8-A763-44108B739CD7}" type="datetime1">
              <a:rPr lang="en-US" smtClean="0"/>
              <a:t>11/22/2016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55E4-A67B-4C91-890A-96539CE9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0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60FE-D128-4301-A156-6DF994B33B79}" type="datetime1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55E4-A67B-4C91-890A-96539CE9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3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2F5D-1822-466C-A8DC-27FF65AE4BDB}" type="datetime1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55E4-A67B-4C91-890A-96539CE9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9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E88D1-4593-4C38-A89F-268087350E4D}" type="datetime1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D55E4-A67B-4C91-890A-96539CE9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8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3380E6"/>
                </a:solidFill>
                <a:latin typeface="Goudy Sans Medium"/>
              </a:rPr>
              <a:t>Standard Library Containers and Iterators</a:t>
            </a: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/>
            <a:r>
              <a:rPr lang="en-US" altLang="en-US" dirty="0"/>
              <a:t>Based on Chapter 15 of C++ How to Program, 10/e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39367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0" y="0"/>
            <a:ext cx="110363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6266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0"/>
            <a:ext cx="10037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45564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13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0"/>
            <a:ext cx="118681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83633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14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3" y="0"/>
            <a:ext cx="119538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67034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75"/>
            <a:ext cx="12192000" cy="60642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61295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00159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6138"/>
            <a:ext cx="12192000" cy="26241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83979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0513"/>
            <a:ext cx="12192000" cy="37353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8834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1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88" y="0"/>
            <a:ext cx="9521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87779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2063"/>
            <a:ext cx="12192000" cy="4332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5466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863"/>
            <a:ext cx="12192000" cy="57562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93527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88" y="0"/>
            <a:ext cx="103838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4383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0788"/>
            <a:ext cx="12192000" cy="44164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94961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8688"/>
            <a:ext cx="12192000" cy="50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33747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8" y="0"/>
            <a:ext cx="112093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142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5" y="0"/>
            <a:ext cx="108521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13385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025"/>
            <a:ext cx="12192000" cy="64563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66164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8600"/>
            <a:ext cx="12192000" cy="38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27626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1513"/>
            <a:ext cx="12192000" cy="55133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29362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2975"/>
            <a:ext cx="12192000" cy="49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41645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0188"/>
            <a:ext cx="12192000" cy="38560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78198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675" y="0"/>
            <a:ext cx="95170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7008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3113"/>
            <a:ext cx="12192000" cy="27701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75428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0188"/>
            <a:ext cx="12192000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22136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33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198508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34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32384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0"/>
            <a:ext cx="115887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43552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7738"/>
            <a:ext cx="12192000" cy="4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21176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2575"/>
            <a:ext cx="12192000" cy="37512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580169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38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218842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39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07246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34123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8663"/>
            <a:ext cx="12192000" cy="286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348631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41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575"/>
            <a:ext cx="12192000" cy="4768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42449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4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950"/>
            <a:ext cx="12192000" cy="5624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852969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4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2788"/>
            <a:ext cx="12192000" cy="28908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999828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4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3288"/>
            <a:ext cx="12192000" cy="50498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411273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4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13" y="0"/>
            <a:ext cx="11025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897068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4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794350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4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244112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4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2724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4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489062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5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7705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8600"/>
            <a:ext cx="12192000" cy="38592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563473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5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" y="0"/>
            <a:ext cx="119697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969419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5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0763"/>
            <a:ext cx="12192000" cy="22748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35386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5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0188"/>
            <a:ext cx="12192000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759987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5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634801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5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0"/>
            <a:ext cx="102282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528117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5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0"/>
            <a:ext cx="12192000" cy="33004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692037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57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959267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5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331624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59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444571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60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075"/>
            <a:ext cx="12192000" cy="61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27991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4538"/>
            <a:ext cx="12192000" cy="28273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870265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61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031753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6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525082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6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100"/>
            <a:ext cx="12192000" cy="39862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398319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6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638"/>
            <a:ext cx="12192000" cy="27511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49305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65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351759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6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597442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67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475"/>
            <a:ext cx="12192000" cy="53530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31225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68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020081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6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533854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7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" y="0"/>
            <a:ext cx="119697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35217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88" y="0"/>
            <a:ext cx="104600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089888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7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995491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7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811335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7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525" y="0"/>
            <a:ext cx="96313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89572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7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555199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7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2663"/>
            <a:ext cx="12192000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027303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76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001462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7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2663"/>
            <a:ext cx="12192000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985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3" y="0"/>
            <a:ext cx="121427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65702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5_Page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0"/>
            <a:ext cx="104965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3816375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DE4FA8F-8ACA-45D7-93E4-7534A5F48D5B}" vid="{D4CC59B7-4017-4F3C-84AE-F6ED526978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cpphtp10_12</Template>
  <TotalTime>204</TotalTime>
  <Words>1361</Words>
  <Application>Microsoft Office PowerPoint</Application>
  <PresentationFormat>Widescreen</PresentationFormat>
  <Paragraphs>110</Paragraphs>
  <Slides>76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1" baseType="lpstr">
      <vt:lpstr>Arial</vt:lpstr>
      <vt:lpstr>Calibri</vt:lpstr>
      <vt:lpstr>Calibri Light</vt:lpstr>
      <vt:lpstr>Goudy Sans Medium</vt:lpstr>
      <vt:lpstr>Theme1</vt:lpstr>
      <vt:lpstr>Standard Library Containers and Iterators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Library Containers and Iterators</dc:title>
  <dc:creator>Paul Deitel</dc:creator>
  <cp:lastModifiedBy>Christos GraikosC</cp:lastModifiedBy>
  <cp:revision>26</cp:revision>
  <dcterms:created xsi:type="dcterms:W3CDTF">2016-07-20T20:34:35Z</dcterms:created>
  <dcterms:modified xsi:type="dcterms:W3CDTF">2016-11-22T19:44:46Z</dcterms:modified>
</cp:coreProperties>
</file>