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4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80" r:id="rId13"/>
    <p:sldId id="281" r:id="rId14"/>
    <p:sldId id="282" r:id="rId15"/>
    <p:sldId id="283" r:id="rId16"/>
    <p:sldId id="284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in ADANLETE" initials="RA" lastIdx="3" clrIdx="0">
    <p:extLst>
      <p:ext uri="{19B8F6BF-5375-455C-9EA6-DF929625EA0E}">
        <p15:presenceInfo xmlns:p15="http://schemas.microsoft.com/office/powerpoint/2012/main" userId="1b9ce9c2e4a76b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303" autoAdjust="0"/>
  </p:normalViewPr>
  <p:slideViewPr>
    <p:cSldViewPr snapToGrid="0">
      <p:cViewPr varScale="1">
        <p:scale>
          <a:sx n="97" d="100"/>
          <a:sy n="97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6T11:48:43.169" idx="1">
    <p:pos x="1318" y="1423"/>
    <p:text>expliquer le contenu des 2 types de tables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6T13:44:21.361" idx="3">
    <p:pos x="7152" y="230"/>
    <p:text>A supprimer????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E5CDB-061A-4896-9F30-893FD231905A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8910-390D-4E2D-864A-4A553316E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36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strike="noStrike" spc="-1" dirty="0" smtClean="0">
              <a:solidFill>
                <a:schemeClr val="accent2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spc="-1" dirty="0" smtClean="0">
                <a:solidFill>
                  <a:schemeClr val="accent2"/>
                </a:solidFill>
                <a:latin typeface="+mn-lt"/>
              </a:rPr>
              <a:t>Les fichiers traités par le</a:t>
            </a:r>
            <a:r>
              <a:rPr lang="fr-FR" sz="1200" b="0" strike="noStrike" spc="-1" baseline="0" dirty="0" smtClean="0">
                <a:solidFill>
                  <a:schemeClr val="accent2"/>
                </a:solidFill>
                <a:latin typeface="+mn-lt"/>
              </a:rPr>
              <a:t> processus d’ingestion sont mis dans le répertoire « </a:t>
            </a:r>
            <a:r>
              <a:rPr lang="fr-FR" sz="1200" b="0" strike="noStrike" spc="-1" baseline="0" dirty="0" err="1" smtClean="0">
                <a:solidFill>
                  <a:schemeClr val="accent2"/>
                </a:solidFill>
                <a:latin typeface="+mn-lt"/>
              </a:rPr>
              <a:t>done</a:t>
            </a:r>
            <a:r>
              <a:rPr lang="fr-FR" sz="1200" b="0" strike="noStrike" spc="-1" baseline="0" dirty="0" smtClean="0">
                <a:solidFill>
                  <a:schemeClr val="accent2"/>
                </a:solidFill>
                <a:latin typeface="+mn-lt"/>
              </a:rPr>
              <a:t> » afin de garder une traçabilité des fichiers traités et d’éviter de </a:t>
            </a:r>
            <a:r>
              <a:rPr lang="fr-FR" sz="1200" b="0" strike="noStrike" spc="-1" baseline="0" dirty="0" err="1" smtClean="0">
                <a:solidFill>
                  <a:schemeClr val="accent2"/>
                </a:solidFill>
                <a:latin typeface="+mn-lt"/>
              </a:rPr>
              <a:t>réingérer</a:t>
            </a:r>
            <a:r>
              <a:rPr lang="fr-FR" sz="1200" b="0" strike="noStrike" spc="-1" baseline="0" dirty="0" smtClean="0">
                <a:solidFill>
                  <a:schemeClr val="accent2"/>
                </a:solidFill>
                <a:latin typeface="+mn-lt"/>
              </a:rPr>
              <a:t> le fichier s’il était resté dans le répertoire.</a:t>
            </a:r>
            <a:endParaRPr lang="fr-FR" sz="1200" b="0" strike="noStrike" spc="-1" dirty="0" smtClean="0">
              <a:solidFill>
                <a:schemeClr val="accent2"/>
              </a:solidFill>
              <a:latin typeface="+mn-l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59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Transformed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files are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stored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into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a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specific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folder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on the cluster. This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folder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is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« 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lake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spc="-1" dirty="0" smtClean="0">
              <a:solidFill>
                <a:schemeClr val="accent2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The parquet files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will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be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regenerated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each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time the workflow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will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run</a:t>
            </a:r>
            <a:endParaRPr lang="fr-FR" sz="1600" b="0" strike="noStrike" spc="-1" dirty="0" smtClean="0">
              <a:solidFill>
                <a:srgbClr val="000000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spc="-1" dirty="0" smtClean="0">
              <a:solidFill>
                <a:schemeClr val="accent2"/>
              </a:solidFill>
              <a:latin typeface="+mn-l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57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28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31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77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modifications étant petites et nombreuses, plus la volumétrie relativement peu élevée,</a:t>
            </a:r>
            <a:r>
              <a:rPr lang="fr-FR" baseline="0" dirty="0" smtClean="0"/>
              <a:t> HDFS n’est pas adaptée. Perf.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301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supprimer????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62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6FACF74-FC25-4E3F-A5FA-CEAC5A32A1A3}" type="datetime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07/10/2019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1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A0AE987-6A4D-4B9F-AF2E-8C0C53676ECA}" type="datetime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07/10/2019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503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A0AE987-6A4D-4B9F-AF2E-8C0C53676ECA}" type="datetime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07/10/2019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04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A0AE987-6A4D-4B9F-AF2E-8C0C53676ECA}" type="datetime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07/10/2019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208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A0AE987-6A4D-4B9F-AF2E-8C0C53676ECA}" type="datetime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07/10/2019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4396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A0AE987-6A4D-4B9F-AF2E-8C0C53676ECA}" type="datetime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07/10/2019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85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6FACF74-FC25-4E3F-A5FA-CEAC5A32A1A3}" type="datetime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07/10/2019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8783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6FACF74-FC25-4E3F-A5FA-CEAC5A32A1A3}" type="datetime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07/10/2019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1938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689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08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6FACF74-FC25-4E3F-A5FA-CEAC5A32A1A3}" type="datetime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07/10/2019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47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6FACF74-FC25-4E3F-A5FA-CEAC5A32A1A3}" type="datetime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07/10/2019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400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6FACF74-FC25-4E3F-A5FA-CEAC5A32A1A3}" type="datetime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07/10/2019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37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6FACF74-FC25-4E3F-A5FA-CEAC5A32A1A3}" type="datetime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07/10/2019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949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6FACF74-FC25-4E3F-A5FA-CEAC5A32A1A3}" type="datetime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07/10/2019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3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6FACF74-FC25-4E3F-A5FA-CEAC5A32A1A3}" type="datetime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07/10/2019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641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6FACF74-FC25-4E3F-A5FA-CEAC5A32A1A3}" type="datetime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07/10/2019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6FACF74-FC25-4E3F-A5FA-CEAC5A32A1A3}" type="datetime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07/10/2019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167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4A0AE987-6A4D-4B9F-AF2E-8C0C53676ECA}" type="datetime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07/10/2019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062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99700" y="1417448"/>
            <a:ext cx="11808308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 dirty="0" smtClean="0">
                <a:solidFill>
                  <a:srgbClr val="000000"/>
                </a:solidFill>
                <a:latin typeface="Calibri Light"/>
              </a:rPr>
              <a:t>Formation </a:t>
            </a:r>
            <a:r>
              <a:rPr lang="fr-FR" sz="6000" b="0" strike="noStrike" spc="-1" dirty="0" err="1" smtClean="0">
                <a:solidFill>
                  <a:srgbClr val="000000"/>
                </a:solidFill>
                <a:latin typeface="Calibri Light"/>
              </a:rPr>
              <a:t>Big</a:t>
            </a:r>
            <a:r>
              <a:rPr lang="fr-FR" sz="6000" b="0" strike="noStrike" spc="-1" dirty="0" smtClean="0">
                <a:solidFill>
                  <a:srgbClr val="000000"/>
                </a:solidFill>
                <a:latin typeface="Calibri Light"/>
              </a:rPr>
              <a:t> Data</a:t>
            </a:r>
          </a:p>
          <a:p>
            <a:pPr algn="ctr">
              <a:lnSpc>
                <a:spcPct val="90000"/>
              </a:lnSpc>
            </a:pPr>
            <a:r>
              <a:rPr lang="fr-FR" sz="6000" b="0" strike="noStrike" spc="-1" dirty="0" smtClean="0">
                <a:solidFill>
                  <a:srgbClr val="000000"/>
                </a:solidFill>
                <a:latin typeface="Calibri Light"/>
              </a:rPr>
              <a:t>Projet de Fin d’Etude</a:t>
            </a:r>
          </a:p>
          <a:p>
            <a:pPr algn="ctr">
              <a:lnSpc>
                <a:spcPct val="90000"/>
              </a:lnSpc>
            </a:pPr>
            <a:r>
              <a:rPr lang="fr-FR" sz="4000" spc="-1" dirty="0" smtClean="0">
                <a:solidFill>
                  <a:srgbClr val="000000"/>
                </a:solidFill>
                <a:latin typeface="Calibri Light"/>
              </a:rPr>
              <a:t>Olympic </a:t>
            </a:r>
            <a:r>
              <a:rPr lang="fr-FR" sz="4000" spc="-1" dirty="0" err="1" smtClean="0">
                <a:solidFill>
                  <a:srgbClr val="000000"/>
                </a:solidFill>
                <a:latin typeface="Calibri Light"/>
              </a:rPr>
              <a:t>Games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99700" y="4993424"/>
            <a:ext cx="4316362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1" u="sng" strike="noStrike" spc="-1" dirty="0" smtClean="0">
                <a:solidFill>
                  <a:srgbClr val="000000"/>
                </a:solidFill>
                <a:latin typeface="Calibri"/>
              </a:rPr>
              <a:t>Stagiaires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Houda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OUALI ALAMI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Arthur TCHAMOKOUEN CHEPING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Grégoire RESVE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Romain ADANLETE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0" y="125700"/>
            <a:ext cx="3177153" cy="11224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316" y="121248"/>
            <a:ext cx="3432692" cy="11269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79" y="4067735"/>
            <a:ext cx="3028950" cy="1514475"/>
          </a:xfrm>
          <a:prstGeom prst="rect">
            <a:avLst/>
          </a:prstGeom>
        </p:spPr>
      </p:pic>
      <p:sp>
        <p:nvSpPr>
          <p:cNvPr id="7" name="TextShape 2"/>
          <p:cNvSpPr txBox="1"/>
          <p:nvPr/>
        </p:nvSpPr>
        <p:spPr>
          <a:xfrm>
            <a:off x="7875638" y="4993424"/>
            <a:ext cx="4316362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Calibri"/>
              </a:rPr>
              <a:t>Responsables Formation</a:t>
            </a:r>
            <a:endParaRPr lang="fr-FR" sz="2400" b="0" u="sng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latin typeface="Arial"/>
              </a:rPr>
              <a:t>Mehdi TAZI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err="1" smtClean="0">
                <a:latin typeface="Arial"/>
              </a:rPr>
              <a:t>Razika</a:t>
            </a:r>
            <a:r>
              <a:rPr lang="fr-FR" sz="2400" spc="-1" dirty="0" smtClean="0">
                <a:latin typeface="Arial"/>
              </a:rPr>
              <a:t> BELHADDAD</a:t>
            </a:r>
            <a:endParaRPr lang="fr-F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UC1 – Scripts - Metric tables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359360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Assuming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data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available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lake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 in parquet format: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First : 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create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Hive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table for the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whole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parket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file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storage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Second :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create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tables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previous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table. This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enable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generate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new data,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that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« 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Metric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data ».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        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8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tables, one for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of the 8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metrics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requested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in UC1.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       6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tables, one for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of the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6 BI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metrics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in UC2. 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700" spc="-1" dirty="0" smtClean="0">
                <a:solidFill>
                  <a:schemeClr val="accent2"/>
                </a:solidFill>
                <a:latin typeface="Calibri"/>
              </a:rPr>
              <a:t>     </a:t>
            </a:r>
            <a:endParaRPr lang="fr-FR" sz="1700" spc="-1" dirty="0">
              <a:solidFill>
                <a:schemeClr val="accent2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</a:rPr>
              <a:t>Scripts 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: </a:t>
            </a: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</a:rPr>
              <a:t>Appendix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 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</a:rPr>
              <a:t>1.3.1 - </a:t>
            </a:r>
            <a:r>
              <a:rPr lang="fr-FR" sz="2000" b="0" strike="noStrike" spc="-1" dirty="0" err="1" smtClean="0">
                <a:solidFill>
                  <a:srgbClr val="FF0000"/>
                </a:solidFill>
                <a:latin typeface="Calibri"/>
              </a:rPr>
              <a:t>External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</a:rPr>
              <a:t> table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</a:rPr>
              <a:t>Scripts 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: </a:t>
            </a: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</a:rPr>
              <a:t>Appendix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 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</a:rPr>
              <a:t>1.3.2 - </a:t>
            </a:r>
            <a:r>
              <a:rPr lang="fr-FR" sz="2000" b="0" strike="noStrike" spc="-1" dirty="0" err="1" smtClean="0">
                <a:solidFill>
                  <a:srgbClr val="FF0000"/>
                </a:solidFill>
                <a:latin typeface="Calibri"/>
              </a:rPr>
              <a:t>Managed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</a:rPr>
              <a:t> tables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936" y="0"/>
            <a:ext cx="2459064" cy="126105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51" y="5780868"/>
            <a:ext cx="2296897" cy="1077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07299"/>
          </a:xfrm>
        </p:spPr>
        <p:txBody>
          <a:bodyPr/>
          <a:lstStyle/>
          <a:p>
            <a:r>
              <a:rPr lang="fr-FR" b="1" spc="-1" dirty="0">
                <a:solidFill>
                  <a:srgbClr val="000000"/>
                </a:solidFill>
                <a:latin typeface="Calibri"/>
              </a:rPr>
              <a:t>UC2 – Data </a:t>
            </a:r>
            <a:r>
              <a:rPr lang="fr-FR" b="1" spc="-1" dirty="0" err="1">
                <a:solidFill>
                  <a:srgbClr val="000000"/>
                </a:solidFill>
                <a:latin typeface="Calibri"/>
              </a:rPr>
              <a:t>Visualization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sz="half" idx="1"/>
          </p:nvPr>
        </p:nvSpPr>
        <p:spPr>
          <a:xfrm>
            <a:off x="263471" y="1208868"/>
            <a:ext cx="3626603" cy="2743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2400" dirty="0"/>
              <a:t>In </a:t>
            </a:r>
            <a:r>
              <a:rPr lang="fr-FR" sz="2400" dirty="0" err="1"/>
              <a:t>order</a:t>
            </a:r>
            <a:r>
              <a:rPr lang="fr-FR" sz="2400" dirty="0"/>
              <a:t> to </a:t>
            </a:r>
            <a:r>
              <a:rPr lang="fr-FR" sz="2400" dirty="0" err="1"/>
              <a:t>load</a:t>
            </a:r>
            <a:r>
              <a:rPr lang="fr-FR" sz="2400" dirty="0"/>
              <a:t> the data on </a:t>
            </a:r>
            <a:r>
              <a:rPr lang="fr-FR" sz="2400" dirty="0" err="1"/>
              <a:t>which</a:t>
            </a:r>
            <a:r>
              <a:rPr lang="fr-FR" sz="2400" dirty="0"/>
              <a:t> reports and charts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dirty="0"/>
              <a:t>are </a:t>
            </a:r>
            <a:r>
              <a:rPr lang="fr-FR" sz="2400" dirty="0" err="1"/>
              <a:t>based</a:t>
            </a:r>
            <a:r>
              <a:rPr lang="fr-FR" sz="2400" dirty="0"/>
              <a:t>,</a:t>
            </a:r>
          </a:p>
          <a:p>
            <a:pPr marL="0" indent="0">
              <a:buNone/>
            </a:pPr>
            <a:r>
              <a:rPr lang="fr-FR" sz="2400" dirty="0" err="1"/>
              <a:t>we</a:t>
            </a:r>
            <a:r>
              <a:rPr lang="fr-FR" sz="2400" dirty="0"/>
              <a:t> have </a:t>
            </a:r>
            <a:r>
              <a:rPr lang="fr-FR" sz="2400" dirty="0" err="1"/>
              <a:t>connected</a:t>
            </a:r>
            <a:r>
              <a:rPr lang="fr-FR" sz="2400" dirty="0"/>
              <a:t> the </a:t>
            </a:r>
            <a:r>
              <a:rPr lang="fr-FR" sz="2400" dirty="0" err="1"/>
              <a:t>reporting</a:t>
            </a:r>
            <a:r>
              <a:rPr lang="fr-FR" sz="2400" dirty="0"/>
              <a:t> </a:t>
            </a:r>
            <a:r>
              <a:rPr lang="fr-FR" sz="2400" dirty="0" err="1"/>
              <a:t>tool</a:t>
            </a:r>
            <a:r>
              <a:rPr lang="fr-FR" sz="2400" dirty="0"/>
              <a:t> Power BI on </a:t>
            </a:r>
            <a:r>
              <a:rPr lang="fr-FR" sz="2400" dirty="0" err="1"/>
              <a:t>Hive</a:t>
            </a:r>
            <a:r>
              <a:rPr lang="fr-FR" sz="2400" dirty="0"/>
              <a:t> </a:t>
            </a:r>
            <a:r>
              <a:rPr lang="fr-FR" sz="2400" dirty="0" err="1"/>
              <a:t>platform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an ODBC </a:t>
            </a:r>
            <a:r>
              <a:rPr lang="fr-FR" sz="2400" dirty="0" err="1"/>
              <a:t>connector</a:t>
            </a:r>
            <a:r>
              <a:rPr lang="fr-FR" sz="2400" dirty="0"/>
              <a:t> . 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sz="half" idx="2"/>
          </p:nvPr>
        </p:nvSpPr>
        <p:spPr>
          <a:xfrm>
            <a:off x="4572000" y="1825560"/>
            <a:ext cx="6785280" cy="4350960"/>
          </a:xfrm>
        </p:spPr>
        <p:txBody>
          <a:bodyPr>
            <a:normAutofit fontScale="92500"/>
          </a:bodyPr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32313"/>
            <a:ext cx="6781320" cy="47346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8" y="4456209"/>
            <a:ext cx="1720311" cy="17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8214103" y="2023199"/>
            <a:ext cx="3058522" cy="415007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/>
          </p:nvPr>
        </p:nvSpPr>
        <p:spPr>
          <a:xfrm>
            <a:off x="4401520" y="2023199"/>
            <a:ext cx="3332134" cy="4150081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/>
          </p:nvPr>
        </p:nvSpPr>
        <p:spPr>
          <a:xfrm>
            <a:off x="838080" y="2023199"/>
            <a:ext cx="3160483" cy="415008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pc="-1" dirty="0">
                <a:solidFill>
                  <a:srgbClr val="000000"/>
                </a:solidFill>
                <a:latin typeface="Calibri"/>
              </a:rPr>
              <a:t>S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tatic reports 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of 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last Olympic 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Games     </a:t>
            </a:r>
            <a:endParaRPr lang="fr-FR" dirty="0"/>
          </a:p>
        </p:txBody>
      </p:sp>
      <p:pic>
        <p:nvPicPr>
          <p:cNvPr id="12" name="Image 11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02" y="1958945"/>
            <a:ext cx="3359642" cy="4500677"/>
          </a:xfrm>
          <a:prstGeom prst="rect">
            <a:avLst/>
          </a:prstGeom>
        </p:spPr>
      </p:pic>
      <p:pic>
        <p:nvPicPr>
          <p:cNvPr id="20" name="Image 19" descr="Capture d’écr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19" y="1958945"/>
            <a:ext cx="3332135" cy="4278585"/>
          </a:xfrm>
          <a:prstGeom prst="rect">
            <a:avLst/>
          </a:prstGeom>
        </p:spPr>
      </p:pic>
      <p:pic>
        <p:nvPicPr>
          <p:cNvPr id="21" name="Image 20" descr="Capture d’écra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79" y="1999279"/>
            <a:ext cx="3160484" cy="42824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868" y="565671"/>
            <a:ext cx="1701324" cy="8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969" y="365040"/>
            <a:ext cx="11794211" cy="1325160"/>
          </a:xfrm>
        </p:spPr>
        <p:txBody>
          <a:bodyPr/>
          <a:lstStyle/>
          <a:p>
            <a:pPr algn="ctr"/>
            <a:r>
              <a:rPr lang="fr-FR" sz="4000" spc="-1" dirty="0" err="1">
                <a:solidFill>
                  <a:srgbClr val="000000"/>
                </a:solidFill>
                <a:latin typeface="Calibri"/>
              </a:rPr>
              <a:t>D</a:t>
            </a:r>
            <a:r>
              <a:rPr lang="fr-FR" sz="4000" spc="-1" dirty="0" err="1" smtClean="0">
                <a:solidFill>
                  <a:srgbClr val="000000"/>
                </a:solidFill>
                <a:latin typeface="Calibri"/>
              </a:rPr>
              <a:t>ynamic</a:t>
            </a:r>
            <a:r>
              <a:rPr lang="fr-FR" sz="4000" spc="-1" dirty="0" smtClean="0">
                <a:solidFill>
                  <a:srgbClr val="000000"/>
                </a:solidFill>
                <a:latin typeface="Calibri"/>
              </a:rPr>
              <a:t> charts </a:t>
            </a:r>
            <a:r>
              <a:rPr lang="fr-FR" sz="4000" spc="-1" dirty="0" err="1">
                <a:solidFill>
                  <a:srgbClr val="000000"/>
                </a:solidFill>
                <a:latin typeface="Calibri"/>
              </a:rPr>
              <a:t>showing</a:t>
            </a:r>
            <a:r>
              <a:rPr lang="fr-FR" sz="4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000" spc="-1" dirty="0" err="1" smtClean="0">
                <a:solidFill>
                  <a:srgbClr val="000000"/>
                </a:solidFill>
                <a:latin typeface="Calibri"/>
              </a:rPr>
              <a:t>evolutions</a:t>
            </a:r>
            <a:r>
              <a:rPr lang="fr-FR" sz="4000" spc="-1" dirty="0" smtClean="0">
                <a:solidFill>
                  <a:srgbClr val="000000"/>
                </a:solidFill>
                <a:latin typeface="Calibri"/>
              </a:rPr>
              <a:t> of a country over </a:t>
            </a:r>
            <a:r>
              <a:rPr lang="fr-FR" sz="4000" spc="-1" dirty="0">
                <a:solidFill>
                  <a:srgbClr val="000000"/>
                </a:solidFill>
                <a:latin typeface="Calibri"/>
              </a:rPr>
              <a:t>the last 5 </a:t>
            </a:r>
            <a:r>
              <a:rPr lang="fr-FR" sz="4000" spc="-1" dirty="0" err="1">
                <a:solidFill>
                  <a:srgbClr val="000000"/>
                </a:solidFill>
                <a:latin typeface="Calibri"/>
              </a:rPr>
              <a:t>years</a:t>
            </a:r>
            <a:endParaRPr lang="fr-FR" sz="4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sz="half" idx="1"/>
          </p:nvPr>
        </p:nvSpPr>
        <p:spPr>
          <a:xfrm>
            <a:off x="838080" y="1825560"/>
            <a:ext cx="4725812" cy="421560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sz="half" idx="2"/>
          </p:nvPr>
        </p:nvSpPr>
        <p:spPr>
          <a:xfrm>
            <a:off x="278969" y="365040"/>
            <a:ext cx="11794211" cy="1325160"/>
          </a:xfrm>
        </p:spPr>
        <p:txBody>
          <a:bodyPr/>
          <a:lstStyle/>
          <a:p>
            <a:pPr marL="0" indent="0" algn="ctr">
              <a:buNone/>
            </a:pPr>
            <a:endParaRPr lang="fr-FR" sz="2800" dirty="0"/>
          </a:p>
        </p:txBody>
      </p:sp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1825560"/>
            <a:ext cx="4725812" cy="4466752"/>
          </a:xfrm>
          <a:prstGeom prst="rect">
            <a:avLst/>
          </a:prstGeom>
        </p:spPr>
      </p:pic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940" y="1825560"/>
            <a:ext cx="5483340" cy="435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080" y="697423"/>
            <a:ext cx="10515240" cy="150333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spc="-1" dirty="0" smtClean="0">
                <a:solidFill>
                  <a:srgbClr val="000000"/>
                </a:solidFill>
                <a:latin typeface="Calibri"/>
              </a:rPr>
              <a:t>Evolution </a:t>
            </a:r>
            <a:r>
              <a:rPr lang="fr-FR" sz="4000" spc="-1" dirty="0">
                <a:solidFill>
                  <a:srgbClr val="000000"/>
                </a:solidFill>
                <a:latin typeface="Calibri"/>
              </a:rPr>
              <a:t>of a country over the last 5 </a:t>
            </a:r>
            <a:r>
              <a:rPr lang="fr-FR" sz="4000" spc="-1" dirty="0" err="1">
                <a:solidFill>
                  <a:srgbClr val="000000"/>
                </a:solidFill>
                <a:latin typeface="Calibri"/>
              </a:rPr>
              <a:t>years</a:t>
            </a:r>
            <a:r>
              <a:rPr lang="fr-FR" sz="4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000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fr-FR" sz="40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pc="-1" dirty="0"/>
              <a:t/>
            </a:r>
            <a:br>
              <a:rPr lang="fr-FR" spc="-1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>
          <a:xfrm>
            <a:off x="838079" y="1255363"/>
            <a:ext cx="10987127" cy="5439905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79" y="1263112"/>
            <a:ext cx="10987128" cy="55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112653"/>
            <a:ext cx="8911687" cy="879226"/>
          </a:xfrm>
        </p:spPr>
        <p:txBody>
          <a:bodyPr/>
          <a:lstStyle/>
          <a:p>
            <a:r>
              <a:rPr lang="en-US" dirty="0"/>
              <a:t>TOP 5 female and male athletes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1" y="1208868"/>
            <a:ext cx="11002624" cy="570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spc="-1" dirty="0" smtClean="0">
                <a:solidFill>
                  <a:srgbClr val="000000"/>
                </a:solidFill>
                <a:latin typeface="Calibri"/>
              </a:rPr>
              <a:t>Static </a:t>
            </a:r>
            <a:r>
              <a:rPr lang="fr-FR" sz="3600" spc="-1" dirty="0">
                <a:solidFill>
                  <a:srgbClr val="000000"/>
                </a:solidFill>
                <a:latin typeface="Calibri"/>
              </a:rPr>
              <a:t>report of </a:t>
            </a:r>
            <a:r>
              <a:rPr lang="fr-FR" sz="3600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3600" spc="-1" dirty="0">
                <a:solidFill>
                  <a:srgbClr val="000000"/>
                </a:solidFill>
                <a:latin typeface="Calibri"/>
              </a:rPr>
              <a:t>last Olympic games </a:t>
            </a:r>
            <a:br>
              <a:rPr lang="fr-FR" sz="3600" spc="-1" dirty="0">
                <a:solidFill>
                  <a:srgbClr val="000000"/>
                </a:solidFill>
                <a:latin typeface="Calibri"/>
              </a:rPr>
            </a:br>
            <a:r>
              <a:rPr lang="fr-FR" sz="3600" spc="-1" dirty="0">
                <a:solidFill>
                  <a:srgbClr val="000000"/>
                </a:solidFill>
                <a:latin typeface="Calibri"/>
              </a:rPr>
              <a:t>T</a:t>
            </a:r>
            <a:r>
              <a:rPr lang="fr-FR" sz="3600" spc="-1" dirty="0" smtClean="0">
                <a:solidFill>
                  <a:srgbClr val="000000"/>
                </a:solidFill>
                <a:latin typeface="Calibri"/>
              </a:rPr>
              <a:t>he </a:t>
            </a:r>
            <a:r>
              <a:rPr lang="fr-FR" sz="3600" spc="-1" dirty="0" err="1">
                <a:solidFill>
                  <a:srgbClr val="000000"/>
                </a:solidFill>
                <a:latin typeface="Calibri"/>
              </a:rPr>
              <a:t>average</a:t>
            </a:r>
            <a:r>
              <a:rPr lang="fr-FR" sz="3600" spc="-1" dirty="0">
                <a:solidFill>
                  <a:srgbClr val="000000"/>
                </a:solidFill>
                <a:latin typeface="Calibri"/>
              </a:rPr>
              <a:t> athletes </a:t>
            </a:r>
            <a:r>
              <a:rPr lang="fr-FR" sz="3600" spc="-1" dirty="0" smtClean="0">
                <a:solidFill>
                  <a:srgbClr val="000000"/>
                </a:solidFill>
                <a:latin typeface="Calibri"/>
              </a:rPr>
              <a:t>age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>
          <a:xfrm>
            <a:off x="3413533" y="2133600"/>
            <a:ext cx="4803788" cy="3777622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905000"/>
            <a:ext cx="8911686" cy="40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UC3 – Database choice 1/2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358640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Because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lot of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random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R/W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operations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done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because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the volume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ig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but not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very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huge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less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than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Pbytes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),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have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chosen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Operational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: a </a:t>
            </a:r>
            <a:r>
              <a:rPr lang="fr-FR" sz="2400" b="0" strike="noStrike" spc="-1" dirty="0" err="1">
                <a:solidFill>
                  <a:srgbClr val="5B9BD5"/>
                </a:solidFill>
                <a:latin typeface="Calibri"/>
              </a:rPr>
              <a:t>Relational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or a 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NoSQL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determinate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kind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of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need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have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CAP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principles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As the tables are to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5B9BD5"/>
                </a:solidFill>
                <a:latin typeface="Calibri"/>
              </a:rPr>
              <a:t>designed</a:t>
            </a:r>
            <a:r>
              <a:rPr lang="fr-FR" sz="2400" spc="-1" dirty="0" smtClean="0">
                <a:solidFill>
                  <a:srgbClr val="5B9BD5"/>
                </a:solidFill>
                <a:latin typeface="Calibri"/>
              </a:rPr>
              <a:t> by </a:t>
            </a:r>
            <a:r>
              <a:rPr lang="fr-FR" sz="2400" spc="-1" dirty="0" err="1" smtClean="0">
                <a:solidFill>
                  <a:srgbClr val="5B9BD5"/>
                </a:solidFill>
                <a:latin typeface="Calibri"/>
              </a:rPr>
              <a:t>query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,  NoSQL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are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definitely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more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suitable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Because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Availability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not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really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required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pick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for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Partition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Tolerance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Consistency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requirements</a:t>
            </a:r>
            <a:r>
              <a:rPr lang="fr-FR" sz="2400" spc="-1" dirty="0" smtClean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respected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 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case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the range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somewhat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wide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: </a:t>
            </a:r>
            <a:r>
              <a:rPr lang="fr-FR" sz="1900" b="1" i="1" strike="noStrike" spc="-1" dirty="0">
                <a:solidFill>
                  <a:srgbClr val="000000"/>
                </a:solidFill>
                <a:latin typeface="Calibri"/>
              </a:rPr>
              <a:t>Cassandra, MongoDB, </a:t>
            </a:r>
            <a:r>
              <a:rPr lang="fr-FR" sz="1900" b="1" i="1" strike="noStrike" spc="-1" dirty="0" err="1">
                <a:solidFill>
                  <a:srgbClr val="000000"/>
                </a:solidFill>
                <a:latin typeface="Calibri"/>
              </a:rPr>
              <a:t>Hbase</a:t>
            </a:r>
            <a:r>
              <a:rPr lang="fr-FR" sz="1900" b="1" i="1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1900" b="1" i="1" strike="noStrike" spc="-1" dirty="0" err="1">
                <a:solidFill>
                  <a:srgbClr val="000000"/>
                </a:solidFill>
                <a:latin typeface="Calibri"/>
              </a:rPr>
              <a:t>CosmosDB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endParaRPr lang="fr-FR" sz="2400" b="0" strike="noStrike" spc="-1" dirty="0" smtClean="0">
              <a:solidFill>
                <a:srgbClr val="FFC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choice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of 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was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on an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selection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matrix.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UC3 – Database choice 2/2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359360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determinate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to use,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have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multi </a:t>
            </a:r>
            <a:r>
              <a:rPr lang="fr-FR" sz="2400" b="0" strike="noStrike" spc="-1" dirty="0" err="1">
                <a:solidFill>
                  <a:srgbClr val="5B9BD5"/>
                </a:solidFill>
                <a:latin typeface="Calibri"/>
              </a:rPr>
              <a:t>criteria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5B9BD5"/>
                </a:solidFill>
                <a:latin typeface="Calibri"/>
              </a:rPr>
              <a:t>matrix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According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to the matrix 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context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the best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choice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1" strike="noStrike" spc="-1" dirty="0">
                <a:solidFill>
                  <a:srgbClr val="5B9BD5"/>
                </a:solidFill>
                <a:latin typeface="Calibri"/>
              </a:rPr>
              <a:t>MongoDB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000" spc="-1" dirty="0">
                <a:solidFill>
                  <a:schemeClr val="accent2"/>
                </a:solidFill>
                <a:latin typeface="Calibri"/>
              </a:rPr>
              <a:t>.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6" name="Table 3"/>
          <p:cNvGraphicFramePr/>
          <p:nvPr>
            <p:extLst>
              <p:ext uri="{D42A27DB-BD31-4B8C-83A1-F6EECF244321}">
                <p14:modId xmlns:p14="http://schemas.microsoft.com/office/powerpoint/2010/main" val="3810190349"/>
              </p:ext>
            </p:extLst>
          </p:nvPr>
        </p:nvGraphicFramePr>
        <p:xfrm>
          <a:off x="2586600" y="1985400"/>
          <a:ext cx="6747900" cy="2612001"/>
        </p:xfrm>
        <a:graphic>
          <a:graphicData uri="http://schemas.openxmlformats.org/drawingml/2006/table">
            <a:tbl>
              <a:tblPr/>
              <a:tblGrid>
                <a:gridCol w="1484412"/>
                <a:gridCol w="890731"/>
                <a:gridCol w="1410254"/>
                <a:gridCol w="1458709"/>
                <a:gridCol w="1503794"/>
              </a:tblGrid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fr-FR" sz="12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MongoDB</a:t>
                      </a:r>
                      <a:endParaRPr lang="fr-FR" sz="12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Cassandra</a:t>
                      </a:r>
                      <a:endParaRPr lang="fr-FR" sz="12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Hbase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Cost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Avaibility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1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Consistency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Language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lang="fr-FR" sz="18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fr-FR" sz="18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3,9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3,05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3" y="1859796"/>
            <a:ext cx="1444242" cy="80069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875" y="2675464"/>
            <a:ext cx="1249191" cy="83128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76" y="5680662"/>
            <a:ext cx="1943522" cy="496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UC3 – Technologies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359360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help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operational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team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request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MongoDB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propose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them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different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tools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manage (administration) collections and documents 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Terminal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B9BD5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5B9BD5"/>
                </a:solidFill>
                <a:latin typeface="Calibri"/>
              </a:rPr>
              <a:t>Robo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 3T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Studio 3T</a:t>
            </a: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Robo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3T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 free version.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It’s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easy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install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manipulate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Summary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Appendix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Demo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Summary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UC3 – Document Structures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359360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execute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chemeClr val="accent4"/>
                </a:solidFill>
                <a:latin typeface="Calibri"/>
              </a:rPr>
              <a:t>near</a:t>
            </a:r>
            <a:r>
              <a:rPr lang="fr-FR" sz="2800" b="0" strike="noStrike" spc="-1" dirty="0">
                <a:solidFill>
                  <a:schemeClr val="accent4"/>
                </a:solidFill>
                <a:latin typeface="Calibri"/>
              </a:rPr>
              <a:t> real </a:t>
            </a:r>
            <a:r>
              <a:rPr lang="fr-FR" sz="2800" b="0" strike="noStrike" spc="-1" dirty="0" smtClean="0">
                <a:solidFill>
                  <a:schemeClr val="accent4"/>
                </a:solidFill>
                <a:latin typeface="Calibri"/>
              </a:rPr>
              <a:t>time(précisions d’Arthur)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R/W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operations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operational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should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have documents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expose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fields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modifications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done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As no restriction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has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been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given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consider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possibility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modify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fields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exept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athlet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ID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).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The modifications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occur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 the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last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game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Collection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stores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documents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named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fr-FR" sz="2800" b="0" strike="noStrike" spc="-1" dirty="0" err="1" smtClean="0">
                <a:solidFill>
                  <a:srgbClr val="5B9BD5"/>
                </a:solidFill>
                <a:latin typeface="Calibri"/>
              </a:rPr>
              <a:t>JO.LastGames</a:t>
            </a:r>
            <a:endParaRPr lang="fr-FR" sz="2800" b="0" strike="noStrike" spc="-1" dirty="0" smtClean="0">
              <a:solidFill>
                <a:srgbClr val="5B9BD5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structure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example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found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fr-FR" sz="2800" b="0" strike="noStrike" spc="-1" dirty="0" err="1">
                <a:solidFill>
                  <a:srgbClr val="FF0000"/>
                </a:solidFill>
                <a:latin typeface="Calibri"/>
              </a:rPr>
              <a:t>Appendix</a:t>
            </a:r>
            <a:r>
              <a:rPr lang="fr-FR" sz="2800" b="0" strike="noStrike" spc="-1" dirty="0">
                <a:solidFill>
                  <a:srgbClr val="FF0000"/>
                </a:solidFill>
                <a:latin typeface="Calibri"/>
              </a:rPr>
              <a:t> 3.1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UC3 – MongoDB - Initial load scripts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359359"/>
            <a:ext cx="10515240" cy="5211921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use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Scala/Spark to copy data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MongoDB collection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Scripts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consist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in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initiating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SparkSession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some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settings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relating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mongodb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.config("</a:t>
            </a:r>
            <a:r>
              <a:rPr lang="fr-FR" sz="16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spark.mongodb.input.uri</a:t>
            </a: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", "</a:t>
            </a:r>
            <a:r>
              <a:rPr lang="fr-FR" sz="16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mongodb</a:t>
            </a: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://localhost:27017/</a:t>
            </a:r>
            <a:r>
              <a:rPr lang="fr-FR" sz="16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JO.LastGames</a:t>
            </a: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.config("spark.mongodb.input.readPreference.name", "</a:t>
            </a:r>
            <a:r>
              <a:rPr lang="fr-FR" sz="16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secondaryPreferred</a:t>
            </a: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.config("</a:t>
            </a:r>
            <a:r>
              <a:rPr lang="fr-FR" sz="16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spark.mongodb.output.uri</a:t>
            </a: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", "</a:t>
            </a:r>
            <a:r>
              <a:rPr lang="fr-FR" sz="16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mongodb</a:t>
            </a: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://localhost:27017/</a:t>
            </a:r>
            <a:r>
              <a:rPr lang="fr-FR" sz="16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JO.LastGames</a:t>
            </a: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Once 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created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same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SparkSession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on source data,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transform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fr-FR" sz="2800" spc="-1" dirty="0" err="1">
                <a:solidFill>
                  <a:srgbClr val="5B9BD5"/>
                </a:solidFill>
                <a:latin typeface="Calibri"/>
              </a:rPr>
              <a:t>rdd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Then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rdd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written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mongodb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specific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class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import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com.mongodb.spark.MongoSpark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Scripts : </a:t>
            </a: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</a:rPr>
              <a:t>Appendix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 3.2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UC3 – DesignByQuery Structure 1/2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45980" y="1288980"/>
            <a:ext cx="10515240" cy="3473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Optimized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document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designed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return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list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of the best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athletes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per country and per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sport.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research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purpose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and not for modification.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1900" spc="-1" dirty="0">
              <a:solidFill>
                <a:schemeClr val="accent2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5" name="Table 3"/>
          <p:cNvGraphicFramePr/>
          <p:nvPr/>
        </p:nvGraphicFramePr>
        <p:xfrm>
          <a:off x="5073480" y="2752560"/>
          <a:ext cx="2044440" cy="1890360"/>
        </p:xfrm>
        <a:graphic>
          <a:graphicData uri="http://schemas.openxmlformats.org/drawingml/2006/table">
            <a:tbl>
              <a:tblPr/>
              <a:tblGrid>
                <a:gridCol w="1283760"/>
                <a:gridCol w="760680"/>
              </a:tblGrid>
              <a:tr h="3358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BestAthletesByCountryAndSport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List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Sport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Rank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UC3 – DesignByQuery Structure 2/2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359360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Optimized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document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designed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return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list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athletes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per range of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weight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(40-, 40-60, 60-80, 80-100,100+)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8" name="Table 3"/>
          <p:cNvGraphicFramePr/>
          <p:nvPr/>
        </p:nvGraphicFramePr>
        <p:xfrm>
          <a:off x="4965840" y="2752560"/>
          <a:ext cx="2260440" cy="1813560"/>
        </p:xfrm>
        <a:graphic>
          <a:graphicData uri="http://schemas.openxmlformats.org/drawingml/2006/table">
            <a:tbl>
              <a:tblPr/>
              <a:tblGrid>
                <a:gridCol w="1058760"/>
                <a:gridCol w="1201680"/>
              </a:tblGrid>
              <a:tr h="1998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AthletesByWeightCategory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WeightRange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List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0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Appendix – 1.1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Appendix – 1.1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Script Scala/Spark tournant via la commande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spark-submit xxxxxxxx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Le script est lancé via la commande Oozie 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oozie job --oozie http://your_host:11000/oozie -config cluster_conf.xml -run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614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Appendix – 3.1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Image 3"/>
          <p:cNvPicPr/>
          <p:nvPr/>
        </p:nvPicPr>
        <p:blipFill>
          <a:blip r:embed="rId2"/>
          <a:stretch/>
        </p:blipFill>
        <p:spPr>
          <a:xfrm>
            <a:off x="0" y="1493280"/>
            <a:ext cx="12191760" cy="387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614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Appendix – 3.2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6" name="Table 2"/>
          <p:cNvGraphicFramePr/>
          <p:nvPr/>
        </p:nvGraphicFramePr>
        <p:xfrm>
          <a:off x="838080" y="980280"/>
          <a:ext cx="10515600" cy="616439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use JO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db.system.js.save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{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_id: "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insertBatch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",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value :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function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(collection, documents) { 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var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bulkInsert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=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collection.initializeUnorderedBulkOp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();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var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insertedIds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= [];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var id;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documents.forEach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function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(doc) {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  id =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doc._id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;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  // Insert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without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raising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an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error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for duplicates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 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bulkInsert.find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({_id: id}).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upsert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().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replaceOne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(doc);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 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insertedIds.push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(id);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});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bulkInsert.execute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();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return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insertedIds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;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}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}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endParaRPr lang="fr-FR" sz="11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db.system.js.save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{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_id: "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copyDocuments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",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value :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function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sourceCollection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targetCollection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filter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batchSize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) { 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print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("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Moving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" +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sourceCollection.find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filter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).count() + " documents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from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" +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sourceCollection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+ " to " +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targetCollection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);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var count;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while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((count =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sourceCollection.find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filter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).count()) &gt; 0) {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 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print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(count + " documents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remaining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");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 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sourceDocs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=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sourceCollection.find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filter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, {Name:1, Year:1}).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limit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batchSize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);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 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idsOfCopiedDocs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=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insertBatch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targetCollection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sourceDocs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);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 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targetDocs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=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targetCollection.find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({_id: {$in: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idsOfCopiedDocs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}});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  //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deleteBatch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sourceCollection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targetDocs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);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}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print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("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!")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}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}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db.loadServerScripts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();</a:t>
                      </a:r>
                      <a:endParaRPr lang="fr-FR" sz="112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copyDocuments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db.getCollection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('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LastGames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'), 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db.getCollection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('</a:t>
                      </a:r>
                      <a:r>
                        <a:rPr lang="fr-FR" sz="112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AthletesByWeightCategory</a:t>
                      </a:r>
                      <a:r>
                        <a:rPr lang="fr-FR" sz="112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'), "", 1000)</a:t>
                      </a:r>
                      <a:endParaRPr lang="fr-FR" sz="11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79" y="-137241"/>
            <a:ext cx="10533965" cy="81982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UC1 – </a:t>
            </a:r>
            <a:r>
              <a:rPr lang="fr-FR" sz="4000" b="0" strike="noStrike" spc="-1" dirty="0" err="1" smtClean="0">
                <a:solidFill>
                  <a:srgbClr val="000000"/>
                </a:solidFill>
                <a:latin typeface="Calibri Light"/>
              </a:rPr>
              <a:t>Datalake</a:t>
            </a:r>
            <a:r>
              <a:rPr lang="fr-FR" sz="4000" b="0" strike="noStrike" spc="-1" dirty="0" smtClean="0">
                <a:solidFill>
                  <a:srgbClr val="000000"/>
                </a:solidFill>
                <a:latin typeface="Calibri Light"/>
              </a:rPr>
              <a:t> Architecture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- Structures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7" name="Table 2"/>
          <p:cNvGraphicFramePr/>
          <p:nvPr>
            <p:extLst>
              <p:ext uri="{D42A27DB-BD31-4B8C-83A1-F6EECF244321}">
                <p14:modId xmlns:p14="http://schemas.microsoft.com/office/powerpoint/2010/main" val="933002780"/>
              </p:ext>
            </p:extLst>
          </p:nvPr>
        </p:nvGraphicFramePr>
        <p:xfrm>
          <a:off x="223935" y="682579"/>
          <a:ext cx="11968065" cy="6547104"/>
        </p:xfrm>
        <a:graphic>
          <a:graphicData uri="http://schemas.openxmlformats.org/drawingml/2006/table">
            <a:tbl>
              <a:tblPr/>
              <a:tblGrid>
                <a:gridCol w="6220224"/>
                <a:gridCol w="5747841"/>
              </a:tblGrid>
              <a:tr h="6016801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5B9BD5"/>
                          </a:solidFill>
                          <a:latin typeface="Calibri"/>
                        </a:rPr>
                        <a:t>1- User (</a:t>
                      </a:r>
                      <a:r>
                        <a:rPr lang="fr-FR" sz="1600" b="0" strike="noStrike" spc="-1" dirty="0" err="1">
                          <a:solidFill>
                            <a:srgbClr val="5B9BD5"/>
                          </a:solidFill>
                          <a:latin typeface="Calibri"/>
                        </a:rPr>
                        <a:t>technical</a:t>
                      </a:r>
                      <a:r>
                        <a:rPr lang="fr-FR" sz="1600" b="0" strike="noStrike" spc="-1" dirty="0">
                          <a:solidFill>
                            <a:srgbClr val="5B9BD5"/>
                          </a:solidFill>
                          <a:latin typeface="Calibri"/>
                        </a:rPr>
                        <a:t> and normal </a:t>
                      </a:r>
                      <a:r>
                        <a:rPr lang="fr-FR" sz="1600" b="0" strike="noStrike" spc="-1" dirty="0" err="1">
                          <a:solidFill>
                            <a:srgbClr val="5B9BD5"/>
                          </a:solidFill>
                          <a:latin typeface="Calibri"/>
                        </a:rPr>
                        <a:t>users</a:t>
                      </a:r>
                      <a:r>
                        <a:rPr lang="fr-FR" sz="1600" b="0" strike="noStrike" spc="-1" dirty="0" smtClean="0">
                          <a:solidFill>
                            <a:srgbClr val="5B9BD5"/>
                          </a:solidFill>
                          <a:latin typeface="Calibri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Technical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users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creation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In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order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to manage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security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access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concerns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/user/&lt;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username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200" b="0" u="sng" strike="noStrike" spc="-1" dirty="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Exemples</a:t>
                      </a: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:</a:t>
                      </a:r>
                      <a:endParaRPr lang="fr-FR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/user/</a:t>
                      </a:r>
                      <a:r>
                        <a:rPr lang="fr-FR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dev_jo</a:t>
                      </a:r>
                      <a:endParaRPr lang="fr-FR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/user/</a:t>
                      </a:r>
                      <a:r>
                        <a:rPr lang="fr-FR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arthur_t</a:t>
                      </a:r>
                      <a:endParaRPr lang="fr-FR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5B9BD5"/>
                          </a:solidFill>
                          <a:latin typeface="Calibri"/>
                        </a:rPr>
                        <a:t>2- Application to </a:t>
                      </a:r>
                      <a:r>
                        <a:rPr lang="fr-FR" sz="1600" b="0" strike="noStrike" spc="-1" dirty="0" err="1" smtClean="0">
                          <a:solidFill>
                            <a:srgbClr val="5B9BD5"/>
                          </a:solidFill>
                          <a:latin typeface="Calibri"/>
                        </a:rPr>
                        <a:t>run</a:t>
                      </a:r>
                      <a:endParaRPr lang="fr-FR" sz="1600" b="0" strike="noStrike" spc="-1" dirty="0" smtClean="0">
                        <a:solidFill>
                          <a:srgbClr val="5B9BD5"/>
                        </a:solidFill>
                        <a:latin typeface="Calibri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For applications management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purpose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&gt;/bin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   ../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lib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   ../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config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  ../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oozie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 ../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tmp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../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logs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../scripts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	{sh, 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bash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, …}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hive</a:t>
                      </a:r>
                      <a:endParaRPr lang="fr-FR" sz="16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5B9BD5"/>
                          </a:solidFill>
                          <a:latin typeface="Calibri"/>
                        </a:rPr>
                        <a:t>3- Data to </a:t>
                      </a:r>
                      <a:r>
                        <a:rPr lang="fr-FR" sz="1600" b="0" strike="noStrike" spc="-1" dirty="0" smtClean="0">
                          <a:solidFill>
                            <a:srgbClr val="5B9BD5"/>
                          </a:solidFill>
                          <a:latin typeface="Calibri"/>
                        </a:rPr>
                        <a:t>store</a:t>
                      </a: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baseline="0" dirty="0" smtClean="0">
                          <a:solidFill>
                            <a:srgbClr val="FFC000"/>
                          </a:solidFill>
                          <a:latin typeface="Calibri"/>
                          <a:ea typeface="+mn-ea"/>
                          <a:cs typeface="+mn-cs"/>
                        </a:rPr>
                        <a:t>Data </a:t>
                      </a:r>
                      <a:r>
                        <a:rPr lang="fr-FR" sz="1600" b="0" strike="noStrike" kern="1200" spc="-1" baseline="0" dirty="0" err="1" smtClean="0">
                          <a:solidFill>
                            <a:srgbClr val="FFC000"/>
                          </a:solidFill>
                          <a:latin typeface="Calibri"/>
                          <a:ea typeface="+mn-ea"/>
                          <a:cs typeface="+mn-cs"/>
                        </a:rPr>
                        <a:t>storage</a:t>
                      </a:r>
                      <a:r>
                        <a:rPr lang="fr-FR" sz="1600" b="0" strike="noStrike" kern="1200" spc="-1" baseline="0" dirty="0" smtClean="0">
                          <a:solidFill>
                            <a:srgbClr val="FFC000"/>
                          </a:solidFill>
                          <a:latin typeface="Calibri"/>
                          <a:ea typeface="+mn-ea"/>
                          <a:cs typeface="+mn-cs"/>
                        </a:rPr>
                        <a:t> structure</a:t>
                      </a:r>
                      <a:endParaRPr lang="fr-FR" sz="1600" b="0" strike="noStrike" kern="1200" spc="-1" baseline="0" dirty="0">
                        <a:solidFill>
                          <a:srgbClr val="FFC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5B9BD5"/>
                          </a:solidFill>
                          <a:latin typeface="Calibri"/>
                        </a:rPr>
                        <a:t>	a- </a:t>
                      </a:r>
                      <a:r>
                        <a:rPr lang="fr-FR" sz="1600" b="0" strike="noStrike" spc="-1" dirty="0" err="1">
                          <a:solidFill>
                            <a:srgbClr val="5B9BD5"/>
                          </a:solidFill>
                          <a:latin typeface="Calibri"/>
                        </a:rPr>
                        <a:t>Raw</a:t>
                      </a:r>
                      <a:r>
                        <a:rPr lang="fr-FR" sz="1600" b="0" strike="noStrike" spc="-1" dirty="0">
                          <a:solidFill>
                            <a:srgbClr val="5B9BD5"/>
                          </a:solidFill>
                          <a:latin typeface="Calibri"/>
                        </a:rPr>
                        <a:t> </a:t>
                      </a:r>
                      <a:r>
                        <a:rPr lang="fr-FR" sz="1600" b="0" strike="noStrike" spc="-1" dirty="0" smtClean="0">
                          <a:solidFill>
                            <a:srgbClr val="5B9BD5"/>
                          </a:solidFill>
                          <a:latin typeface="Calibri"/>
                        </a:rPr>
                        <a:t>data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Place to store initial data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without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modification to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ensure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tracability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+mj-lt"/>
                        </a:rPr>
                        <a:t>env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&gt;/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+mj-lt"/>
                        </a:rPr>
                        <a:t>raw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+mj-lt"/>
                        </a:rPr>
                        <a:t>dataname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&gt;/data/version=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+mj-lt"/>
                        </a:rPr>
                        <a:t>current</a:t>
                      </a:r>
                      <a:endParaRPr lang="fr-FR" sz="1600" b="0" strike="noStrike" spc="-1" dirty="0">
                        <a:latin typeface="+mj-lt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+mj-lt"/>
                        </a:rPr>
                        <a:t>env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&gt;/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+mj-lt"/>
                        </a:rPr>
                        <a:t>raw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+mj-lt"/>
                        </a:rPr>
                        <a:t>dataname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&gt;/data/version=&lt;YYYYMMDD&gt;</a:t>
                      </a:r>
                      <a:endParaRPr lang="fr-FR" sz="1600" b="0" strike="noStrike" spc="-1" dirty="0">
                        <a:latin typeface="+mj-lt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+mj-lt"/>
                        </a:rPr>
                        <a:t>env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&gt;/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+mj-lt"/>
                        </a:rPr>
                        <a:t>raw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+mj-lt"/>
                        </a:rPr>
                        <a:t>dataname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&gt;/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+mj-lt"/>
                        </a:rPr>
                        <a:t>hive</a:t>
                      </a:r>
                      <a:endParaRPr lang="fr-FR" sz="1600" b="0" strike="noStrike" spc="-1" dirty="0">
                        <a:latin typeface="+mj-lt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Exemples:</a:t>
                      </a: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dev</a:t>
                      </a: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/JO/data/version=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current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prd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/JO/data/version=20190709</a:t>
                      </a:r>
                      <a:endParaRPr lang="fr-FR" sz="11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5B9BD5"/>
                          </a:solidFill>
                          <a:latin typeface="Calibri"/>
                        </a:rPr>
                        <a:t>	b- Lake </a:t>
                      </a:r>
                      <a:r>
                        <a:rPr lang="fr-FR" sz="1600" b="0" strike="noStrike" spc="-1" dirty="0" smtClean="0">
                          <a:solidFill>
                            <a:srgbClr val="5B9BD5"/>
                          </a:solidFill>
                          <a:latin typeface="Calibri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Place to store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processed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data for BI usage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dataname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&gt;/data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dataname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hive</a:t>
                      </a:r>
                      <a:endParaRPr lang="fr-FR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spc="-1" baseline="0" dirty="0" smtClean="0">
                        <a:solidFill>
                          <a:srgbClr val="FFC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Exemples:</a:t>
                      </a: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</a:t>
                      </a: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prd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hive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spc="-1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UC1 – Architecture - Processing workflow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510278"/>
            <a:ext cx="11024016" cy="466624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5B9BD5"/>
                </a:solidFill>
                <a:latin typeface="Calibri"/>
              </a:rPr>
              <a:t>Oozie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scheduler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                         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tasks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executed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via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Oozie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workflows.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Some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called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manual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command (On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Request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).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Others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called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via a workflow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behind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Oozie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coordinator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687494"/>
            <a:ext cx="3632496" cy="870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UC1 – Architecture - File types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Different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filetypes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process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all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tasks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- CSV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filetype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store native data (data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without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any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change)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- PARQUET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filetype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help 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analytic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queries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faster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processing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as    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compared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other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formats).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0" y="5436001"/>
            <a:ext cx="2985797" cy="116585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84" y="5372275"/>
            <a:ext cx="1229584" cy="1229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24083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</a:rPr>
              <a:t>UC1 - Architecture - Tables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039091"/>
            <a:ext cx="10515240" cy="566650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Two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types of tables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created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xternal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tables and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m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anaged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tables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Hive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manage (help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query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) data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already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present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in HDFS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tables: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they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provide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view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on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already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present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then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easily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request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data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  Ex: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dev_lake_jo.jo_full_games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internal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)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tables: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w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use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kind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of table to store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calculated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data. 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these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tables, the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reset for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recalculation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 So,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time new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received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the table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truncated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populated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anew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1714860" lvl="3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Tx/>
              <a:buChar char="-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dev_lake_jo.jo_top5_male_female_last_games</a:t>
            </a:r>
          </a:p>
          <a:p>
            <a:pPr marL="1714860" lvl="3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Tx/>
              <a:buChar char="-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dev_lake_jo.jo_top5_athletes_per_country              </a:t>
            </a:r>
          </a:p>
          <a:p>
            <a:pPr marL="1371960" lvl="3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4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80" y="5365033"/>
            <a:ext cx="1316575" cy="1183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23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</a:rPr>
              <a:t>UC1 - Architecture - Technologies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006688"/>
            <a:ext cx="10515240" cy="55169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chemeClr val="accent2"/>
                </a:solidFill>
                <a:latin typeface="Calibri"/>
              </a:rPr>
              <a:t>Since</a:t>
            </a:r>
            <a:r>
              <a:rPr lang="fr-FR" sz="2800" b="0" strike="noStrike" spc="-1" dirty="0">
                <a:solidFill>
                  <a:schemeClr val="accent2"/>
                </a:solidFill>
                <a:latin typeface="Calibri"/>
              </a:rPr>
              <a:t> a </a:t>
            </a:r>
            <a:r>
              <a:rPr lang="fr-FR" sz="2800" b="0" strike="noStrike" spc="-1" dirty="0" err="1">
                <a:solidFill>
                  <a:schemeClr val="accent2"/>
                </a:solidFill>
                <a:latin typeface="Calibri"/>
              </a:rPr>
              <a:t>complex</a:t>
            </a:r>
            <a:r>
              <a:rPr lang="fr-FR" sz="2800" b="0" strike="noStrike" spc="-1" dirty="0">
                <a:solidFill>
                  <a:schemeClr val="accent2"/>
                </a:solidFill>
                <a:latin typeface="Calibri"/>
              </a:rPr>
              <a:t> system </a:t>
            </a:r>
            <a:r>
              <a:rPr lang="fr-FR" sz="2800" b="0" strike="noStrike" spc="-1" dirty="0" err="1">
                <a:solidFill>
                  <a:schemeClr val="accent2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chemeClr val="accent2"/>
                </a:solidFill>
                <a:latin typeface="Calibri"/>
              </a:rPr>
              <a:t>required</a:t>
            </a:r>
            <a:r>
              <a:rPr lang="fr-FR" sz="28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fr-FR" sz="2800" spc="-1" dirty="0" smtClean="0">
                <a:solidFill>
                  <a:schemeClr val="accent2"/>
                </a:solidFill>
                <a:latin typeface="Calibri"/>
              </a:rPr>
              <a:t>to </a:t>
            </a:r>
            <a:r>
              <a:rPr lang="fr-FR" sz="2800" spc="-1" dirty="0" err="1" smtClean="0">
                <a:solidFill>
                  <a:schemeClr val="accent2"/>
                </a:solidFill>
                <a:latin typeface="Calibri"/>
              </a:rPr>
              <a:t>allow</a:t>
            </a:r>
            <a:r>
              <a:rPr lang="fr-FR" sz="2800" spc="-1" dirty="0" smtClean="0">
                <a:solidFill>
                  <a:schemeClr val="accent2"/>
                </a:solidFill>
                <a:latin typeface="Calibri"/>
              </a:rPr>
              <a:t> data </a:t>
            </a:r>
            <a:r>
              <a:rPr lang="fr-FR" sz="2800" spc="-1" dirty="0" err="1" smtClean="0">
                <a:solidFill>
                  <a:schemeClr val="accent2"/>
                </a:solidFill>
                <a:latin typeface="Calibri"/>
              </a:rPr>
              <a:t>exposure</a:t>
            </a:r>
            <a:r>
              <a:rPr lang="fr-FR" sz="2800" spc="-1" dirty="0" smtClean="0">
                <a:solidFill>
                  <a:schemeClr val="accent2"/>
                </a:solidFill>
                <a:latin typeface="Calibri"/>
              </a:rPr>
              <a:t> </a:t>
            </a:r>
            <a:r>
              <a:rPr lang="fr-FR" sz="2800" spc="-1" dirty="0" err="1" smtClean="0">
                <a:solidFill>
                  <a:schemeClr val="accent2"/>
                </a:solidFill>
                <a:latin typeface="Calibri"/>
              </a:rPr>
              <a:t>from</a:t>
            </a:r>
            <a:r>
              <a:rPr lang="fr-FR" sz="2800" spc="-1" dirty="0" smtClean="0">
                <a:solidFill>
                  <a:schemeClr val="accent2"/>
                </a:solidFill>
                <a:latin typeface="Calibri"/>
              </a:rPr>
              <a:t> </a:t>
            </a:r>
            <a:r>
              <a:rPr lang="fr-FR" sz="2800" spc="-1" dirty="0" err="1" smtClean="0">
                <a:solidFill>
                  <a:schemeClr val="accent2"/>
                </a:solidFill>
                <a:latin typeface="Calibri"/>
              </a:rPr>
              <a:t>our</a:t>
            </a:r>
            <a:r>
              <a:rPr lang="fr-FR" sz="2800" spc="-1" dirty="0" smtClean="0">
                <a:solidFill>
                  <a:schemeClr val="accent2"/>
                </a:solidFill>
                <a:latin typeface="Calibri"/>
              </a:rPr>
              <a:t> </a:t>
            </a:r>
            <a:r>
              <a:rPr lang="fr-FR" sz="2800" spc="-1" dirty="0" err="1" smtClean="0">
                <a:solidFill>
                  <a:schemeClr val="accent2"/>
                </a:solidFill>
                <a:latin typeface="Calibri"/>
              </a:rPr>
              <a:t>datalake</a:t>
            </a:r>
            <a:r>
              <a:rPr lang="fr-FR" sz="2800" spc="-1" dirty="0" smtClean="0">
                <a:solidFill>
                  <a:schemeClr val="accent2"/>
                </a:solidFill>
                <a:latin typeface="Calibri"/>
              </a:rPr>
              <a:t>…</a:t>
            </a:r>
            <a:endParaRPr lang="fr-FR" sz="2800" b="0" strike="noStrike" spc="-1" dirty="0">
              <a:solidFill>
                <a:schemeClr val="accent2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In case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should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install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complex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system to permit to expose data via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many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tools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/technologies are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        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- HDFS Hadoop File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Sytem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Oozie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schedule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tasks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spc="-1" dirty="0">
                <a:solidFill>
                  <a:schemeClr val="accent2"/>
                </a:solidFill>
                <a:latin typeface="Calibri"/>
              </a:rPr>
              <a:t>(for </a:t>
            </a:r>
            <a:r>
              <a:rPr lang="fr-FR" sz="2800" spc="-1" dirty="0" err="1">
                <a:solidFill>
                  <a:schemeClr val="accent2"/>
                </a:solidFill>
                <a:latin typeface="Calibri"/>
              </a:rPr>
              <a:t>tasks</a:t>
            </a:r>
            <a:r>
              <a:rPr lang="fr-FR" sz="28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chemeClr val="accent2"/>
                </a:solidFill>
                <a:latin typeface="Calibri"/>
              </a:rPr>
              <a:t>scheduling</a:t>
            </a:r>
            <a:r>
              <a:rPr lang="fr-FR" sz="2800" spc="-1" dirty="0">
                <a:solidFill>
                  <a:schemeClr val="accent2"/>
                </a:solidFill>
                <a:latin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Hive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expose data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  <a:r>
              <a:rPr lang="fr-FR" sz="2800" spc="-1" dirty="0" smtClean="0">
                <a:solidFill>
                  <a:schemeClr val="accent2"/>
                </a:solidFill>
                <a:latin typeface="Calibri"/>
              </a:rPr>
              <a:t> 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- Scala/Spark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facilitate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« complexe » ingestion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- Shell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scripts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some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actions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called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via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O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ozie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workflows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spc="-1" dirty="0">
                <a:solidFill>
                  <a:schemeClr val="accent2"/>
                </a:solidFill>
                <a:latin typeface="Calibri"/>
              </a:rPr>
              <a:t>Shell scripts to carry out </a:t>
            </a:r>
            <a:r>
              <a:rPr lang="fr-FR" sz="2800" spc="-1" dirty="0" err="1">
                <a:solidFill>
                  <a:schemeClr val="accent2"/>
                </a:solidFill>
                <a:latin typeface="Calibri"/>
              </a:rPr>
              <a:t>some</a:t>
            </a:r>
            <a:r>
              <a:rPr lang="fr-FR" sz="28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chemeClr val="accent2"/>
                </a:solidFill>
                <a:latin typeface="Calibri"/>
              </a:rPr>
              <a:t>processsings</a:t>
            </a:r>
            <a:r>
              <a:rPr lang="fr-FR" sz="28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chemeClr val="accent2"/>
                </a:solidFill>
                <a:latin typeface="Calibri"/>
              </a:rPr>
              <a:t>triggered</a:t>
            </a:r>
            <a:r>
              <a:rPr lang="fr-FR" sz="28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chemeClr val="accent2"/>
                </a:solidFill>
                <a:latin typeface="Calibri"/>
              </a:rPr>
              <a:t>Oozie</a:t>
            </a:r>
            <a:r>
              <a:rPr lang="fr-FR" sz="2800" spc="-1" dirty="0">
                <a:solidFill>
                  <a:schemeClr val="accent2"/>
                </a:solidFill>
                <a:latin typeface="Calibri"/>
              </a:rPr>
              <a:t> workflows.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3" y="3225127"/>
            <a:ext cx="1521781" cy="1104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</a:rPr>
              <a:t>UC1 – Scripts - Ingestion - </a:t>
            </a:r>
            <a:r>
              <a:rPr lang="fr-FR" sz="3600" spc="-1" dirty="0" err="1">
                <a:solidFill>
                  <a:srgbClr val="000000"/>
                </a:solidFill>
                <a:latin typeface="Calibri Light"/>
              </a:rPr>
              <a:t>R</a:t>
            </a:r>
            <a:r>
              <a:rPr lang="fr-FR" sz="3600" b="0" strike="noStrike" spc="-1" dirty="0" err="1" smtClean="0">
                <a:solidFill>
                  <a:srgbClr val="000000"/>
                </a:solidFill>
                <a:latin typeface="Calibri Light"/>
              </a:rPr>
              <a:t>aw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57939" y="1580827"/>
            <a:ext cx="10795381" cy="4595693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explained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previous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slide, 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Scala/Hadoop </a:t>
            </a:r>
            <a:r>
              <a:rPr lang="fr-FR" sz="2800" b="0" strike="noStrike" spc="-1" dirty="0" err="1">
                <a:solidFill>
                  <a:srgbClr val="5B9BD5"/>
                </a:solidFill>
                <a:latin typeface="Calibri"/>
              </a:rPr>
              <a:t>FileSystem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(Spark)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ingest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data.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The  files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have 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ingest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500" spc="-1" dirty="0">
                <a:solidFill>
                  <a:srgbClr val="000000"/>
                </a:solidFill>
                <a:latin typeface="Calibri"/>
              </a:rPr>
              <a:t>in the </a:t>
            </a:r>
            <a:r>
              <a:rPr lang="fr-FR" sz="2500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500" spc="-1" dirty="0">
                <a:solidFill>
                  <a:srgbClr val="000000"/>
                </a:solidFill>
                <a:latin typeface="Calibri"/>
              </a:rPr>
              <a:t> are </a:t>
            </a:r>
            <a:r>
              <a:rPr lang="fr-FR" sz="2500" spc="-1" dirty="0" err="1">
                <a:solidFill>
                  <a:srgbClr val="000000"/>
                </a:solidFill>
                <a:latin typeface="Calibri"/>
              </a:rPr>
              <a:t>stored</a:t>
            </a:r>
            <a:r>
              <a:rPr lang="fr-FR" sz="25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500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5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500" spc="-1" dirty="0" err="1" smtClean="0">
                <a:solidFill>
                  <a:srgbClr val="000000"/>
                </a:solidFill>
                <a:latin typeface="Calibri"/>
              </a:rPr>
              <a:t>folder</a:t>
            </a:r>
            <a:r>
              <a:rPr lang="fr-FR" sz="25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500" spc="-1" dirty="0">
                <a:solidFill>
                  <a:srgbClr val="000000"/>
                </a:solidFill>
                <a:latin typeface="Calibri"/>
              </a:rPr>
              <a:t>on </a:t>
            </a:r>
            <a:r>
              <a:rPr lang="fr-FR" sz="2500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500" spc="-1" dirty="0">
                <a:solidFill>
                  <a:srgbClr val="000000"/>
                </a:solidFill>
                <a:latin typeface="Calibri"/>
              </a:rPr>
              <a:t> cluster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data file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contains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information for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same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«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year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 » and « 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season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 ». The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filename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pattern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1" strike="noStrike" spc="-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fr-FR" sz="2400" b="1" strike="noStrike" spc="-1" dirty="0" err="1">
                <a:solidFill>
                  <a:srgbClr val="000000"/>
                </a:solidFill>
                <a:latin typeface="Calibri"/>
              </a:rPr>
              <a:t>year</a:t>
            </a:r>
            <a:r>
              <a:rPr lang="fr-FR" sz="2400" b="1" strike="noStrike" spc="-1" dirty="0">
                <a:solidFill>
                  <a:srgbClr val="000000"/>
                </a:solidFill>
                <a:latin typeface="Calibri"/>
              </a:rPr>
              <a:t>&gt;-&lt;</a:t>
            </a:r>
            <a:r>
              <a:rPr lang="fr-FR" sz="2400" b="1" strike="noStrike" spc="-1" dirty="0" err="1">
                <a:solidFill>
                  <a:srgbClr val="000000"/>
                </a:solidFill>
                <a:latin typeface="Calibri"/>
              </a:rPr>
              <a:t>season</a:t>
            </a:r>
            <a:r>
              <a:rPr lang="fr-FR" sz="2400" b="1" strike="noStrike" spc="-1" dirty="0">
                <a:solidFill>
                  <a:srgbClr val="000000"/>
                </a:solidFill>
                <a:latin typeface="Calibri"/>
              </a:rPr>
              <a:t>&gt;.</a:t>
            </a:r>
            <a:r>
              <a:rPr lang="fr-FR" sz="2400" b="1" strike="noStrike" spc="-1" dirty="0" smtClean="0">
                <a:solidFill>
                  <a:srgbClr val="000000"/>
                </a:solidFill>
                <a:latin typeface="Calibri"/>
              </a:rPr>
              <a:t>csv 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  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Ex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: 1896-Summer, 2014-Winter.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time the workflow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run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 file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found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folder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it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ingested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space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set in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800460" lvl="1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If a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same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« 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year-season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 »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already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exists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archived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specific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timeline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versionning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folder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before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the ingestion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occurs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The  file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present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host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moved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« 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done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 »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folder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avoid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additional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copy.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Example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of HDFS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path</a:t>
            </a:r>
            <a:r>
              <a:rPr lang="fr-FR" sz="2400" spc="-1" dirty="0">
                <a:solidFill>
                  <a:srgbClr val="FFC000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in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dev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environment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: </a:t>
            </a:r>
            <a:endParaRPr lang="fr-FR" sz="2400" spc="-1" dirty="0" smtClean="0">
              <a:solidFill>
                <a:srgbClr val="000000"/>
              </a:solidFill>
              <a:latin typeface="Calibri"/>
            </a:endParaRP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        </a:t>
            </a:r>
            <a:r>
              <a:rPr lang="fr-FR" sz="1700" b="1" strike="noStrike" spc="-1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2400" b="1" spc="-1" dirty="0" err="1" smtClean="0">
                <a:solidFill>
                  <a:srgbClr val="000000"/>
                </a:solidFill>
                <a:latin typeface="Calibri"/>
              </a:rPr>
              <a:t>dev</a:t>
            </a:r>
            <a:r>
              <a:rPr lang="fr-FR" sz="2400" b="1" spc="-1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2400" b="1" spc="-1" dirty="0" err="1" smtClean="0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2400" b="1" spc="-1" dirty="0" smtClean="0">
                <a:solidFill>
                  <a:srgbClr val="000000"/>
                </a:solidFill>
                <a:latin typeface="Calibri"/>
              </a:rPr>
              <a:t>/JO/data/version=</a:t>
            </a:r>
            <a:r>
              <a:rPr lang="fr-FR" sz="2400" b="1" spc="-1" dirty="0" err="1" smtClean="0">
                <a:solidFill>
                  <a:srgbClr val="000000"/>
                </a:solidFill>
                <a:latin typeface="Calibri"/>
              </a:rPr>
              <a:t>current</a:t>
            </a:r>
            <a:r>
              <a:rPr lang="fr-FR" sz="2400" b="1" spc="-1" dirty="0" smtClean="0">
                <a:solidFill>
                  <a:srgbClr val="000000"/>
                </a:solidFill>
                <a:latin typeface="Calibri"/>
              </a:rPr>
              <a:t>/2016-summer/xxxxx.csv               </a:t>
            </a:r>
          </a:p>
          <a:p>
            <a:pPr marL="457560" lvl="1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Example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of archive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path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            </a:t>
            </a:r>
            <a:r>
              <a:rPr lang="fr-FR" sz="2400" b="1" spc="-1" dirty="0">
                <a:solidFill>
                  <a:srgbClr val="000000"/>
                </a:solidFill>
                <a:latin typeface="Calibri"/>
              </a:rPr>
              <a:t>/data/</a:t>
            </a:r>
            <a:r>
              <a:rPr lang="fr-FR" sz="2400" b="1" spc="-1" dirty="0" err="1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2400" b="1" spc="-1" dirty="0">
                <a:solidFill>
                  <a:srgbClr val="000000"/>
                </a:solidFill>
                <a:latin typeface="Calibri"/>
              </a:rPr>
              <a:t>/JO/data/version=20190709/2016-summer/xxxxx.csv</a:t>
            </a:r>
          </a:p>
          <a:p>
            <a:pPr marL="457560" lvl="1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19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</a:rPr>
              <a:t>Schema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: </a:t>
            </a: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</a:rPr>
              <a:t>Appendix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 1.1 (</a:t>
            </a: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</a:rPr>
              <a:t>todo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)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891" y="5063235"/>
            <a:ext cx="2137232" cy="111328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222" y="464945"/>
            <a:ext cx="2746901" cy="1015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UC1 – Scripts - Ingestion - lake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Same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here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Scala/Spark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transform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csv files to parquet files.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time the workflow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runs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the parquet files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replaced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path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example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dev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lake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/JO/data/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Games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=2016-Summer/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xxxxx.parquet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0000"/>
                </a:solidFill>
                <a:latin typeface="Calibri"/>
              </a:rPr>
              <a:t>(</a:t>
            </a:r>
            <a:r>
              <a:rPr lang="fr-FR" sz="2400" b="0" strike="noStrike" spc="-1" dirty="0" err="1">
                <a:solidFill>
                  <a:srgbClr val="FF0000"/>
                </a:solidFill>
                <a:latin typeface="Calibri"/>
              </a:rPr>
              <a:t>todo</a:t>
            </a:r>
            <a:r>
              <a:rPr lang="fr-FR" sz="2400" b="0" strike="noStrike" spc="-1" dirty="0">
                <a:solidFill>
                  <a:srgbClr val="FF0000"/>
                </a:solidFill>
                <a:latin typeface="Calibri"/>
              </a:rPr>
              <a:t> faire fonctionner la copie sur le Lake)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</a:rPr>
              <a:t>Schema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: </a:t>
            </a: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</a:rPr>
              <a:t>Appendix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 1.2 (</a:t>
            </a: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</a:rPr>
              <a:t>todo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)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122210</TotalTime>
  <Words>1422</Words>
  <Application>Microsoft Office PowerPoint</Application>
  <PresentationFormat>Grand écran</PresentationFormat>
  <Paragraphs>293</Paragraphs>
  <Slides>27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Times New Roman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UC2 – Data Visualization</vt:lpstr>
      <vt:lpstr>Static reports of the last Olympic Games     </vt:lpstr>
      <vt:lpstr>Dynamic charts showing evolutions of a country over the last 5 years</vt:lpstr>
      <vt:lpstr>Evolution of a country over the last 5 years   </vt:lpstr>
      <vt:lpstr>TOP 5 female and male athletes</vt:lpstr>
      <vt:lpstr>Static report of the last Olympic games  The average athletes 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</dc:title>
  <dc:subject/>
  <dc:creator>Arthur Cheping</dc:creator>
  <dc:description/>
  <cp:lastModifiedBy>Arthur Cheping</cp:lastModifiedBy>
  <cp:revision>189</cp:revision>
  <dcterms:created xsi:type="dcterms:W3CDTF">2019-06-16T08:52:16Z</dcterms:created>
  <dcterms:modified xsi:type="dcterms:W3CDTF">2019-10-07T19:38:22Z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