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5" r:id="rId11"/>
    <p:sldId id="269" r:id="rId12"/>
    <p:sldId id="271" r:id="rId13"/>
    <p:sldId id="270" r:id="rId14"/>
    <p:sldId id="274" r:id="rId15"/>
    <p:sldId id="272" r:id="rId16"/>
    <p:sldId id="273" r:id="rId17"/>
    <p:sldId id="276" r:id="rId18"/>
    <p:sldId id="264" r:id="rId19"/>
    <p:sldId id="263" r:id="rId20"/>
    <p:sldId id="266" r:id="rId21"/>
    <p:sldId id="27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5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9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3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2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8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6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1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6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1762-FFDE-4483-831E-480072CD70C0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175B-37BA-49A7-81F1-A16A20B1E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1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CEGEFOS </a:t>
            </a:r>
            <a:br>
              <a:rPr lang="fr-FR" dirty="0" smtClean="0"/>
            </a:br>
            <a:r>
              <a:rPr lang="fr-FR" dirty="0" smtClean="0"/>
              <a:t>PFE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Groupe </a:t>
            </a:r>
            <a:r>
              <a:rPr lang="fr-FR" dirty="0" err="1" smtClean="0"/>
              <a:t>workers</a:t>
            </a:r>
            <a:r>
              <a:rPr lang="fr-FR" dirty="0" smtClean="0"/>
              <a:t> :</a:t>
            </a:r>
          </a:p>
          <a:p>
            <a:r>
              <a:rPr lang="fr-FR" dirty="0" err="1"/>
              <a:t>Houda</a:t>
            </a:r>
            <a:endParaRPr lang="fr-FR" dirty="0"/>
          </a:p>
          <a:p>
            <a:r>
              <a:rPr lang="fr-FR" dirty="0"/>
              <a:t>Arthur</a:t>
            </a:r>
          </a:p>
          <a:p>
            <a:r>
              <a:rPr lang="fr-FR" dirty="0" err="1"/>
              <a:t>Gregoire</a:t>
            </a:r>
            <a:endParaRPr lang="fr-FR" dirty="0"/>
          </a:p>
          <a:p>
            <a:r>
              <a:rPr lang="fr-FR" dirty="0"/>
              <a:t>Romain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6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fr-FR" dirty="0" smtClean="0"/>
              <a:t>UC1 – Scripts - </a:t>
            </a:r>
            <a:r>
              <a:rPr lang="fr-FR" dirty="0" err="1"/>
              <a:t>M</a:t>
            </a:r>
            <a:r>
              <a:rPr lang="fr-FR" dirty="0" err="1" smtClean="0"/>
              <a:t>etric</a:t>
            </a:r>
            <a:r>
              <a:rPr lang="fr-FR" dirty="0" smtClean="0"/>
              <a:t> 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suppose data are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« </a:t>
            </a:r>
            <a:r>
              <a:rPr lang="fr-FR" dirty="0" err="1" smtClean="0"/>
              <a:t>lake</a:t>
            </a:r>
            <a:r>
              <a:rPr lang="fr-FR" dirty="0" smtClean="0"/>
              <a:t> » </a:t>
            </a:r>
            <a:r>
              <a:rPr lang="fr-FR" dirty="0" err="1" smtClean="0"/>
              <a:t>folder</a:t>
            </a:r>
            <a:r>
              <a:rPr lang="fr-FR" dirty="0" smtClean="0"/>
              <a:t> and the </a:t>
            </a:r>
            <a:r>
              <a:rPr lang="fr-FR" dirty="0" err="1" smtClean="0"/>
              <a:t>filetype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« parquet ».</a:t>
            </a:r>
          </a:p>
          <a:p>
            <a:pPr lvl="1"/>
            <a:r>
              <a:rPr lang="fr-FR" dirty="0" smtClean="0"/>
              <a:t>First </a:t>
            </a:r>
            <a:r>
              <a:rPr lang="fr-FR" dirty="0" err="1" smtClean="0"/>
              <a:t>thing</a:t>
            </a:r>
            <a:r>
              <a:rPr lang="fr-FR" dirty="0" smtClean="0"/>
              <a:t> to do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external</a:t>
            </a:r>
            <a:r>
              <a:rPr lang="fr-FR" dirty="0" smtClean="0"/>
              <a:t> table (</a:t>
            </a:r>
            <a:r>
              <a:rPr lang="fr-FR" dirty="0" err="1" smtClean="0"/>
              <a:t>Hive</a:t>
            </a:r>
            <a:r>
              <a:rPr lang="fr-FR" dirty="0" smtClean="0"/>
              <a:t>) </a:t>
            </a:r>
            <a:r>
              <a:rPr lang="fr-FR" dirty="0" err="1" smtClean="0"/>
              <a:t>linked</a:t>
            </a:r>
            <a:r>
              <a:rPr lang="fr-FR" dirty="0" smtClean="0"/>
              <a:t> at </a:t>
            </a:r>
            <a:r>
              <a:rPr lang="fr-FR" dirty="0" err="1" smtClean="0"/>
              <a:t>whole</a:t>
            </a:r>
            <a:r>
              <a:rPr lang="fr-FR" dirty="0" smtClean="0"/>
              <a:t> parquet </a:t>
            </a:r>
            <a:r>
              <a:rPr lang="fr-FR" dirty="0" smtClean="0"/>
              <a:t>files.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Scripts </a:t>
            </a:r>
            <a:r>
              <a:rPr lang="fr-FR" dirty="0">
                <a:solidFill>
                  <a:srgbClr val="FF0000"/>
                </a:solidFill>
              </a:rPr>
              <a:t>: </a:t>
            </a:r>
            <a:r>
              <a:rPr lang="fr-FR" dirty="0" err="1">
                <a:solidFill>
                  <a:srgbClr val="FF0000"/>
                </a:solidFill>
              </a:rPr>
              <a:t>Appendix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1.3.1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managed</a:t>
            </a:r>
            <a:r>
              <a:rPr lang="fr-FR" dirty="0" smtClean="0"/>
              <a:t> tables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external</a:t>
            </a:r>
            <a:r>
              <a:rPr lang="fr-FR" dirty="0" smtClean="0"/>
              <a:t> table. This </a:t>
            </a:r>
            <a:r>
              <a:rPr lang="fr-FR" dirty="0" err="1" smtClean="0"/>
              <a:t>will</a:t>
            </a:r>
            <a:r>
              <a:rPr lang="fr-FR" dirty="0" smtClean="0"/>
              <a:t> permit to </a:t>
            </a:r>
            <a:r>
              <a:rPr lang="fr-FR" dirty="0" err="1" smtClean="0"/>
              <a:t>generate</a:t>
            </a:r>
            <a:r>
              <a:rPr lang="fr-FR" dirty="0" smtClean="0"/>
              <a:t> new data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« </a:t>
            </a:r>
            <a:r>
              <a:rPr lang="fr-FR" dirty="0" err="1" smtClean="0"/>
              <a:t>Metric</a:t>
            </a:r>
            <a:r>
              <a:rPr lang="fr-FR" dirty="0" smtClean="0"/>
              <a:t> data ».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have 8 </a:t>
            </a:r>
            <a:r>
              <a:rPr lang="fr-FR" dirty="0" err="1" smtClean="0"/>
              <a:t>managed</a:t>
            </a:r>
            <a:r>
              <a:rPr lang="fr-FR" dirty="0" smtClean="0"/>
              <a:t> tables </a:t>
            </a:r>
            <a:r>
              <a:rPr lang="fr-FR" dirty="0" err="1" smtClean="0"/>
              <a:t>corresponding</a:t>
            </a:r>
            <a:r>
              <a:rPr lang="fr-FR" dirty="0" smtClean="0"/>
              <a:t> at </a:t>
            </a:r>
            <a:r>
              <a:rPr lang="fr-FR" dirty="0" err="1" smtClean="0"/>
              <a:t>each</a:t>
            </a:r>
            <a:r>
              <a:rPr lang="fr-FR" dirty="0" smtClean="0"/>
              <a:t> of </a:t>
            </a:r>
            <a:r>
              <a:rPr lang="fr-FR" dirty="0" smtClean="0"/>
              <a:t>8 </a:t>
            </a:r>
            <a:r>
              <a:rPr lang="fr-FR" dirty="0" err="1" smtClean="0"/>
              <a:t>metrics</a:t>
            </a:r>
            <a:r>
              <a:rPr lang="fr-FR" dirty="0" smtClean="0"/>
              <a:t>. </a:t>
            </a:r>
            <a:endParaRPr lang="fr-FR" dirty="0"/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Scripts : </a:t>
            </a:r>
            <a:r>
              <a:rPr lang="fr-FR" dirty="0" err="1" smtClean="0">
                <a:solidFill>
                  <a:srgbClr val="FF0000"/>
                </a:solidFill>
              </a:rPr>
              <a:t>Appendix</a:t>
            </a:r>
            <a:r>
              <a:rPr lang="fr-FR" dirty="0" smtClean="0">
                <a:solidFill>
                  <a:srgbClr val="FF0000"/>
                </a:solidFill>
              </a:rPr>
              <a:t> 1.3.2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5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fr-FR" dirty="0" smtClean="0"/>
              <a:t>UC3 –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 err="1" smtClean="0"/>
              <a:t>Because</a:t>
            </a:r>
            <a:r>
              <a:rPr lang="fr-FR" dirty="0" smtClean="0"/>
              <a:t> lot of </a:t>
            </a:r>
            <a:r>
              <a:rPr lang="fr-FR" dirty="0" err="1" smtClean="0"/>
              <a:t>random</a:t>
            </a:r>
            <a:r>
              <a:rPr lang="fr-FR" dirty="0" smtClean="0"/>
              <a:t> R/W </a:t>
            </a:r>
            <a:r>
              <a:rPr lang="fr-FR" dirty="0" err="1" smtClean="0"/>
              <a:t>operations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and </a:t>
            </a:r>
            <a:r>
              <a:rPr lang="fr-FR" dirty="0" err="1" smtClean="0"/>
              <a:t>because</a:t>
            </a:r>
            <a:r>
              <a:rPr lang="fr-FR" dirty="0" smtClean="0"/>
              <a:t> the volume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hig</a:t>
            </a:r>
            <a:r>
              <a:rPr lang="fr-FR" dirty="0" smtClean="0"/>
              <a:t> but not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huge</a:t>
            </a:r>
            <a:r>
              <a:rPr lang="fr-FR" dirty="0" smtClean="0"/>
              <a:t> (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Pbytes</a:t>
            </a:r>
            <a:r>
              <a:rPr lang="fr-FR" dirty="0" smtClean="0"/>
              <a:t>),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an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: a </a:t>
            </a:r>
            <a:r>
              <a:rPr lang="fr-FR" dirty="0" err="1" smtClean="0">
                <a:solidFill>
                  <a:schemeClr val="accent1"/>
                </a:solidFill>
              </a:rPr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or a </a:t>
            </a:r>
            <a:r>
              <a:rPr lang="fr-FR" dirty="0" err="1" smtClean="0">
                <a:solidFill>
                  <a:schemeClr val="accent1"/>
                </a:solidFill>
              </a:rPr>
              <a:t>NoSQL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To </a:t>
            </a:r>
            <a:r>
              <a:rPr lang="fr-FR" dirty="0" err="1"/>
              <a:t>determinate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databases</a:t>
            </a:r>
            <a:r>
              <a:rPr lang="fr-FR" dirty="0" smtClean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use the </a:t>
            </a:r>
            <a:r>
              <a:rPr lang="fr-FR" dirty="0">
                <a:solidFill>
                  <a:schemeClr val="accent1"/>
                </a:solidFill>
              </a:rPr>
              <a:t>CAP</a:t>
            </a:r>
            <a:r>
              <a:rPr lang="fr-FR" dirty="0"/>
              <a:t> principes.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Consistency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require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go to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NoSQL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. </a:t>
            </a:r>
            <a:r>
              <a:rPr lang="fr-FR" dirty="0" err="1" smtClean="0"/>
              <a:t>Futhermore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we’ll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build</a:t>
            </a:r>
            <a:r>
              <a:rPr lang="fr-FR" dirty="0" smtClean="0"/>
              <a:t> tables/documents by </a:t>
            </a:r>
            <a:r>
              <a:rPr lang="fr-FR" dirty="0" err="1" smtClean="0"/>
              <a:t>query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more </a:t>
            </a:r>
            <a:r>
              <a:rPr lang="fr-FR" dirty="0" err="1" smtClean="0"/>
              <a:t>easy</a:t>
            </a:r>
            <a:r>
              <a:rPr lang="fr-FR" dirty="0" smtClean="0"/>
              <a:t> to go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more </a:t>
            </a:r>
            <a:r>
              <a:rPr lang="fr-FR" dirty="0" err="1" smtClean="0"/>
              <a:t>suitable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DesignByQuery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Availability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go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databse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 smtClean="0"/>
              <a:t> Partition </a:t>
            </a:r>
            <a:r>
              <a:rPr lang="fr-FR" dirty="0" err="1" smtClean="0"/>
              <a:t>Tolerance</a:t>
            </a:r>
            <a:r>
              <a:rPr lang="fr-FR" dirty="0" smtClean="0"/>
              <a:t> and </a:t>
            </a:r>
            <a:r>
              <a:rPr lang="fr-FR" dirty="0" err="1" smtClean="0"/>
              <a:t>Consistency</a:t>
            </a:r>
            <a:r>
              <a:rPr lang="fr-FR" dirty="0" smtClean="0"/>
              <a:t> are </a:t>
            </a:r>
            <a:r>
              <a:rPr lang="fr-FR" dirty="0" err="1" smtClean="0"/>
              <a:t>respected</a:t>
            </a:r>
            <a:r>
              <a:rPr lang="fr-FR" dirty="0" smtClean="0"/>
              <a:t>.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r>
              <a:rPr lang="fr-FR" dirty="0" smtClean="0"/>
              <a:t> : </a:t>
            </a:r>
            <a:r>
              <a:rPr lang="fr-FR" sz="1900" b="1" i="1" dirty="0" smtClean="0"/>
              <a:t>Cassandra, </a:t>
            </a:r>
            <a:r>
              <a:rPr lang="fr-FR" sz="1900" b="1" i="1" dirty="0" err="1" smtClean="0"/>
              <a:t>MongoDB</a:t>
            </a:r>
            <a:r>
              <a:rPr lang="fr-FR" sz="1900" b="1" i="1" dirty="0" smtClean="0"/>
              <a:t>, </a:t>
            </a:r>
            <a:r>
              <a:rPr lang="fr-FR" sz="1900" b="1" i="1" dirty="0" err="1" smtClean="0"/>
              <a:t>Hbase</a:t>
            </a:r>
            <a:r>
              <a:rPr lang="fr-FR" sz="1900" b="1" i="1" dirty="0" smtClean="0"/>
              <a:t>, </a:t>
            </a:r>
            <a:r>
              <a:rPr lang="fr-FR" sz="1900" b="1" i="1" dirty="0" err="1" smtClean="0"/>
              <a:t>CosmosDB</a:t>
            </a:r>
            <a:r>
              <a:rPr lang="fr-FR" dirty="0" smtClean="0"/>
              <a:t>.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determinate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to use,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an </a:t>
            </a:r>
            <a:r>
              <a:rPr lang="fr-FR" dirty="0" err="1" smtClean="0"/>
              <a:t>advanced</a:t>
            </a:r>
            <a:r>
              <a:rPr lang="fr-FR" dirty="0" smtClean="0"/>
              <a:t> matrice.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1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fr-FR" dirty="0" smtClean="0"/>
              <a:t>UC3 –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 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To </a:t>
            </a:r>
            <a:r>
              <a:rPr lang="fr-FR" dirty="0" err="1" smtClean="0"/>
              <a:t>determinate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to use,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a </a:t>
            </a:r>
            <a:r>
              <a:rPr lang="fr-FR" dirty="0" smtClean="0">
                <a:solidFill>
                  <a:schemeClr val="accent1"/>
                </a:solidFill>
              </a:rPr>
              <a:t>multi </a:t>
            </a:r>
            <a:r>
              <a:rPr lang="fr-FR" dirty="0" err="1" smtClean="0">
                <a:solidFill>
                  <a:schemeClr val="accent1"/>
                </a:solidFill>
              </a:rPr>
              <a:t>criteria</a:t>
            </a:r>
            <a:r>
              <a:rPr lang="fr-FR" dirty="0" smtClean="0">
                <a:solidFill>
                  <a:schemeClr val="accent1"/>
                </a:solidFill>
              </a:rPr>
              <a:t> matrice</a:t>
            </a:r>
            <a:r>
              <a:rPr lang="fr-FR" dirty="0" smtClean="0"/>
              <a:t>.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This matrice show us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/>
              <a:t> </a:t>
            </a:r>
            <a:r>
              <a:rPr lang="fr-FR" dirty="0" smtClean="0"/>
              <a:t>the best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MongoDB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Database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55421"/>
              </p:ext>
            </p:extLst>
          </p:nvPr>
        </p:nvGraphicFramePr>
        <p:xfrm>
          <a:off x="2586681" y="1985319"/>
          <a:ext cx="5765800" cy="1969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603"/>
                <a:gridCol w="761162"/>
                <a:gridCol w="1205173"/>
                <a:gridCol w="1246402"/>
                <a:gridCol w="1284460"/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Weight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MongoDB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Cassandra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Hbase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Cost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1,5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Avaibility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0,5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3,5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Consistency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Language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2,5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86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Total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76200" marB="762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5</a:t>
                      </a:r>
                      <a:endParaRPr lang="fr-FR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3,9</a:t>
                      </a:r>
                      <a:endParaRPr lang="fr-FR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>
                          <a:effectLst/>
                        </a:rPr>
                        <a:t>3,2</a:t>
                      </a:r>
                      <a:endParaRPr lang="fr-FR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</a:rPr>
                        <a:t>3,05</a:t>
                      </a:r>
                      <a:endParaRPr lang="fr-F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1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–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fr-FR" dirty="0" smtClean="0"/>
              <a:t>To help </a:t>
            </a:r>
            <a:r>
              <a:rPr lang="fr-FR" dirty="0" err="1" smtClean="0"/>
              <a:t>opreational</a:t>
            </a:r>
            <a:r>
              <a:rPr lang="fr-FR" dirty="0" smtClean="0"/>
              <a:t> team to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MongoDB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propose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/>
              <a:t>manage (administration) collections and </a:t>
            </a:r>
            <a:r>
              <a:rPr lang="fr-FR" dirty="0" smtClean="0"/>
              <a:t>documents </a:t>
            </a:r>
            <a:r>
              <a:rPr lang="fr-FR" dirty="0"/>
              <a:t>:</a:t>
            </a:r>
            <a:endParaRPr lang="fr-FR" dirty="0" smtClean="0"/>
          </a:p>
          <a:p>
            <a:pPr lvl="1"/>
            <a:r>
              <a:rPr lang="fr-FR" dirty="0" smtClean="0"/>
              <a:t>Terminal </a:t>
            </a:r>
          </a:p>
          <a:p>
            <a:pPr lvl="1"/>
            <a:r>
              <a:rPr lang="fr-FR" dirty="0" err="1">
                <a:solidFill>
                  <a:schemeClr val="accent1"/>
                </a:solidFill>
              </a:rPr>
              <a:t>Robo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3T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Studio 3T</a:t>
            </a:r>
          </a:p>
          <a:p>
            <a:pPr lvl="1"/>
            <a:endParaRPr lang="fr-FR" dirty="0"/>
          </a:p>
          <a:p>
            <a:r>
              <a:rPr lang="fr-FR" dirty="0" err="1" smtClean="0"/>
              <a:t>Robo</a:t>
            </a:r>
            <a:r>
              <a:rPr lang="fr-FR" dirty="0" smtClean="0"/>
              <a:t> 3T </a:t>
            </a:r>
            <a:r>
              <a:rPr lang="fr-FR" dirty="0" err="1" smtClean="0"/>
              <a:t>is</a:t>
            </a:r>
            <a:r>
              <a:rPr lang="fr-FR" dirty="0" smtClean="0"/>
              <a:t> a free version.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install</a:t>
            </a:r>
            <a:r>
              <a:rPr lang="fr-FR" dirty="0" smtClean="0"/>
              <a:t> and </a:t>
            </a:r>
            <a:r>
              <a:rPr lang="fr-FR" dirty="0" err="1" smtClean="0"/>
              <a:t>manipulate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– Document 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near</a:t>
            </a:r>
            <a:r>
              <a:rPr lang="fr-FR" dirty="0" smtClean="0"/>
              <a:t> real time R/W </a:t>
            </a:r>
            <a:r>
              <a:rPr lang="fr-FR" dirty="0" err="1" smtClean="0"/>
              <a:t>operations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have a document </a:t>
            </a:r>
            <a:r>
              <a:rPr lang="fr-FR" dirty="0" err="1" smtClean="0"/>
              <a:t>which</a:t>
            </a:r>
            <a:r>
              <a:rPr lang="fr-FR" dirty="0" smtClean="0"/>
              <a:t> expose all </a:t>
            </a:r>
            <a:r>
              <a:rPr lang="fr-FR" dirty="0" err="1" smtClean="0"/>
              <a:t>fields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 smtClean="0"/>
              <a:t> modifications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Becuase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precision</a:t>
            </a:r>
            <a:r>
              <a:rPr lang="fr-FR" dirty="0" smtClean="0"/>
              <a:t> has been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the </a:t>
            </a:r>
            <a:r>
              <a:rPr lang="fr-FR" dirty="0" err="1" smtClean="0"/>
              <a:t>possibility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all </a:t>
            </a:r>
            <a:r>
              <a:rPr lang="fr-FR" dirty="0" err="1" smtClean="0"/>
              <a:t>fields</a:t>
            </a:r>
            <a:r>
              <a:rPr lang="fr-FR" dirty="0" smtClean="0"/>
              <a:t> (</a:t>
            </a:r>
            <a:r>
              <a:rPr lang="fr-FR" dirty="0" err="1" smtClean="0"/>
              <a:t>exept</a:t>
            </a:r>
            <a:r>
              <a:rPr lang="fr-FR" dirty="0" smtClean="0"/>
              <a:t> </a:t>
            </a:r>
            <a:r>
              <a:rPr lang="fr-FR" dirty="0" err="1" smtClean="0"/>
              <a:t>athlet</a:t>
            </a:r>
            <a:r>
              <a:rPr lang="fr-FR" dirty="0" smtClean="0"/>
              <a:t> ID).</a:t>
            </a:r>
          </a:p>
          <a:p>
            <a:r>
              <a:rPr lang="fr-FR" dirty="0" err="1" smtClean="0"/>
              <a:t>Because</a:t>
            </a:r>
            <a:r>
              <a:rPr lang="fr-FR" dirty="0" smtClean="0"/>
              <a:t> modification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occur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for the last </a:t>
            </a:r>
            <a:r>
              <a:rPr lang="fr-FR" dirty="0" err="1" smtClean="0"/>
              <a:t>game</a:t>
            </a:r>
            <a:r>
              <a:rPr lang="fr-FR" dirty="0" smtClean="0"/>
              <a:t>, </a:t>
            </a:r>
            <a:r>
              <a:rPr lang="fr-FR" dirty="0" err="1" smtClean="0"/>
              <a:t>we’ll</a:t>
            </a:r>
            <a:r>
              <a:rPr lang="fr-FR" dirty="0" smtClean="0"/>
              <a:t> expose </a:t>
            </a:r>
            <a:r>
              <a:rPr lang="fr-FR" dirty="0" err="1" smtClean="0"/>
              <a:t>only</a:t>
            </a:r>
            <a:r>
              <a:rPr lang="fr-FR" dirty="0" smtClean="0"/>
              <a:t> one document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flat data. </a:t>
            </a:r>
          </a:p>
          <a:p>
            <a:r>
              <a:rPr lang="fr-FR" dirty="0" smtClean="0"/>
              <a:t>The Collection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store </a:t>
            </a:r>
            <a:r>
              <a:rPr lang="fr-FR" dirty="0" err="1" smtClean="0"/>
              <a:t>our</a:t>
            </a:r>
            <a:r>
              <a:rPr lang="fr-FR" dirty="0" smtClean="0"/>
              <a:t> documents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named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1"/>
                </a:solidFill>
              </a:rPr>
              <a:t>JO</a:t>
            </a:r>
          </a:p>
          <a:p>
            <a:r>
              <a:rPr lang="fr-FR" dirty="0" smtClean="0"/>
              <a:t>Document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named</a:t>
            </a:r>
            <a:r>
              <a:rPr lang="fr-FR" dirty="0" smtClean="0"/>
              <a:t> : </a:t>
            </a:r>
            <a:r>
              <a:rPr lang="fr-FR" dirty="0" err="1" smtClean="0">
                <a:solidFill>
                  <a:schemeClr val="accent1"/>
                </a:solidFill>
              </a:rPr>
              <a:t>LastGames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/>
          </a:p>
          <a:p>
            <a:r>
              <a:rPr lang="fr-FR" dirty="0" smtClean="0"/>
              <a:t>The structure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</a:t>
            </a:r>
            <a:r>
              <a:rPr lang="fr-FR" dirty="0" err="1" smtClean="0">
                <a:solidFill>
                  <a:srgbClr val="FF0000"/>
                </a:solidFill>
              </a:rPr>
              <a:t>Appendix</a:t>
            </a:r>
            <a:r>
              <a:rPr lang="fr-FR" dirty="0" smtClean="0">
                <a:solidFill>
                  <a:srgbClr val="FF0000"/>
                </a:solidFill>
              </a:rPr>
              <a:t> 3.1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834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– </a:t>
            </a:r>
            <a:r>
              <a:rPr lang="fr-FR" dirty="0" err="1" smtClean="0"/>
              <a:t>MongoDB</a:t>
            </a:r>
            <a:r>
              <a:rPr lang="fr-FR" dirty="0" smtClean="0"/>
              <a:t> - Initial </a:t>
            </a:r>
            <a:r>
              <a:rPr lang="fr-FR" dirty="0" err="1" smtClean="0"/>
              <a:t>load</a:t>
            </a:r>
            <a:r>
              <a:rPr lang="fr-FR" dirty="0" smtClean="0"/>
              <a:t> scripts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Scala/</a:t>
            </a:r>
            <a:r>
              <a:rPr lang="fr-FR" dirty="0" err="1" smtClean="0"/>
              <a:t>Spark</a:t>
            </a:r>
            <a:r>
              <a:rPr lang="fr-FR" dirty="0" smtClean="0"/>
              <a:t> to copy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datalake</a:t>
            </a:r>
            <a:r>
              <a:rPr lang="fr-FR" dirty="0" smtClean="0"/>
              <a:t> to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MongoDB</a:t>
            </a:r>
            <a:r>
              <a:rPr lang="fr-FR" dirty="0" smtClean="0"/>
              <a:t> collection.</a:t>
            </a:r>
          </a:p>
          <a:p>
            <a:r>
              <a:rPr lang="fr-FR" dirty="0" smtClean="0"/>
              <a:t>Script </a:t>
            </a:r>
            <a:r>
              <a:rPr lang="fr-FR" dirty="0" err="1" smtClean="0"/>
              <a:t>consists</a:t>
            </a:r>
            <a:r>
              <a:rPr lang="fr-FR" dirty="0" smtClean="0"/>
              <a:t> to </a:t>
            </a:r>
            <a:r>
              <a:rPr lang="fr-FR" dirty="0" err="1" smtClean="0"/>
              <a:t>init</a:t>
            </a:r>
            <a:r>
              <a:rPr lang="fr-FR" dirty="0" smtClean="0"/>
              <a:t> a </a:t>
            </a:r>
            <a:r>
              <a:rPr lang="fr-FR" dirty="0" err="1" smtClean="0"/>
              <a:t>SparkSession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config about </a:t>
            </a:r>
            <a:r>
              <a:rPr lang="fr-FR" dirty="0" err="1" smtClean="0"/>
              <a:t>mongodb</a:t>
            </a:r>
            <a:r>
              <a:rPr lang="fr-FR" dirty="0" smtClean="0"/>
              <a:t> :</a:t>
            </a:r>
          </a:p>
          <a:p>
            <a:pPr lvl="1"/>
            <a:r>
              <a:rPr lang="fr-FR" sz="1100" dirty="0"/>
              <a:t>.config("</a:t>
            </a:r>
            <a:r>
              <a:rPr lang="fr-FR" sz="1100" dirty="0" err="1"/>
              <a:t>spark.mongodb.input.uri</a:t>
            </a:r>
            <a:r>
              <a:rPr lang="fr-FR" sz="1100" dirty="0"/>
              <a:t>", "</a:t>
            </a:r>
            <a:r>
              <a:rPr lang="fr-FR" sz="1100" dirty="0" err="1"/>
              <a:t>mongodb</a:t>
            </a:r>
            <a:r>
              <a:rPr lang="fr-FR" sz="1100" dirty="0"/>
              <a:t>://localhost:27017/</a:t>
            </a:r>
            <a:r>
              <a:rPr lang="fr-FR" sz="1100" dirty="0" err="1"/>
              <a:t>JO.LastGames</a:t>
            </a:r>
            <a:r>
              <a:rPr lang="fr-FR" sz="1100" dirty="0"/>
              <a:t>")</a:t>
            </a:r>
          </a:p>
          <a:p>
            <a:pPr lvl="1"/>
            <a:r>
              <a:rPr lang="fr-FR" sz="1100" dirty="0" smtClean="0"/>
              <a:t>.</a:t>
            </a:r>
            <a:r>
              <a:rPr lang="fr-FR" sz="1100" dirty="0"/>
              <a:t>config("spark.mongodb.input.readPreference.name", "</a:t>
            </a:r>
            <a:r>
              <a:rPr lang="fr-FR" sz="1100" dirty="0" err="1"/>
              <a:t>secondaryPreferred</a:t>
            </a:r>
            <a:r>
              <a:rPr lang="fr-FR" sz="1100" dirty="0"/>
              <a:t>")</a:t>
            </a:r>
          </a:p>
          <a:p>
            <a:pPr lvl="1"/>
            <a:r>
              <a:rPr lang="fr-FR" sz="1100" dirty="0" smtClean="0"/>
              <a:t>.</a:t>
            </a:r>
            <a:r>
              <a:rPr lang="fr-FR" sz="1100" dirty="0"/>
              <a:t>config("</a:t>
            </a:r>
            <a:r>
              <a:rPr lang="fr-FR" sz="1100" dirty="0" err="1"/>
              <a:t>spark.mongodb.output.uri</a:t>
            </a:r>
            <a:r>
              <a:rPr lang="fr-FR" sz="1100" dirty="0"/>
              <a:t>", "</a:t>
            </a:r>
            <a:r>
              <a:rPr lang="fr-FR" sz="1100" dirty="0" err="1"/>
              <a:t>mongodb</a:t>
            </a:r>
            <a:r>
              <a:rPr lang="fr-FR" sz="1100" dirty="0"/>
              <a:t>://localhost:27017/</a:t>
            </a:r>
            <a:r>
              <a:rPr lang="fr-FR" sz="1100" dirty="0" err="1"/>
              <a:t>JO.LastGames</a:t>
            </a:r>
            <a:r>
              <a:rPr lang="fr-FR" sz="1100" dirty="0" smtClean="0"/>
              <a:t>")</a:t>
            </a:r>
          </a:p>
          <a:p>
            <a:r>
              <a:rPr lang="fr-FR" dirty="0" smtClean="0"/>
              <a:t>Once a </a:t>
            </a:r>
            <a:r>
              <a:rPr lang="fr-FR" dirty="0" err="1" smtClean="0"/>
              <a:t>dataframe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SparkSession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source data,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transform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</a:t>
            </a:r>
            <a:r>
              <a:rPr lang="fr-FR" dirty="0" err="1" smtClean="0"/>
              <a:t>rdd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Then</a:t>
            </a:r>
            <a:r>
              <a:rPr lang="fr-FR" dirty="0" smtClean="0"/>
              <a:t> the </a:t>
            </a:r>
            <a:r>
              <a:rPr lang="fr-FR" dirty="0" err="1" smtClean="0"/>
              <a:t>rdd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mongodb</a:t>
            </a:r>
            <a:r>
              <a:rPr lang="fr-FR" dirty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class </a:t>
            </a:r>
            <a:r>
              <a:rPr lang="fr-FR" dirty="0" err="1" smtClean="0"/>
              <a:t>from</a:t>
            </a:r>
            <a:r>
              <a:rPr lang="fr-FR" dirty="0" smtClean="0"/>
              <a:t> :</a:t>
            </a:r>
          </a:p>
          <a:p>
            <a:pPr lvl="1"/>
            <a:r>
              <a:rPr lang="fr-FR" sz="1600" dirty="0" smtClean="0"/>
              <a:t>import </a:t>
            </a:r>
            <a:r>
              <a:rPr lang="fr-FR" sz="1600" dirty="0" err="1" smtClean="0"/>
              <a:t>com.mongodb.spark.MongoSpark</a:t>
            </a:r>
            <a:endParaRPr lang="fr-FR" sz="1600" dirty="0" smtClean="0"/>
          </a:p>
          <a:p>
            <a:pPr lvl="1"/>
            <a:endParaRPr lang="fr-FR" sz="1600" dirty="0"/>
          </a:p>
          <a:p>
            <a:r>
              <a:rPr lang="fr-FR" sz="2000" dirty="0">
                <a:solidFill>
                  <a:srgbClr val="FF0000"/>
                </a:solidFill>
              </a:rPr>
              <a:t>Scripts : </a:t>
            </a:r>
            <a:r>
              <a:rPr lang="fr-FR" sz="2000" dirty="0" err="1">
                <a:solidFill>
                  <a:srgbClr val="FF0000"/>
                </a:solidFill>
              </a:rPr>
              <a:t>Appendix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3.2</a:t>
            </a:r>
            <a:endParaRPr lang="fr-FR" sz="2000" dirty="0">
              <a:solidFill>
                <a:srgbClr val="FF0000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341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– </a:t>
            </a:r>
            <a:r>
              <a:rPr lang="fr-FR" dirty="0" err="1" smtClean="0"/>
              <a:t>DesignByQuery</a:t>
            </a:r>
            <a:r>
              <a:rPr lang="fr-FR" dirty="0" smtClean="0"/>
              <a:t> Structure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en-US" dirty="0"/>
              <a:t>optimized </a:t>
            </a:r>
            <a:r>
              <a:rPr lang="en-US" dirty="0" smtClean="0"/>
              <a:t>read document to </a:t>
            </a:r>
            <a:r>
              <a:rPr lang="en-US" dirty="0"/>
              <a:t>return the list of the best athletes per country and per </a:t>
            </a:r>
            <a:r>
              <a:rPr lang="en-US" dirty="0" smtClean="0"/>
              <a:t>sport</a:t>
            </a:r>
          </a:p>
          <a:p>
            <a:endParaRPr lang="fr-FR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16198"/>
              </p:ext>
            </p:extLst>
          </p:nvPr>
        </p:nvGraphicFramePr>
        <p:xfrm>
          <a:off x="5073650" y="2752725"/>
          <a:ext cx="204470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881"/>
                <a:gridCol w="760819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 err="1">
                          <a:effectLst/>
                        </a:rPr>
                        <a:t>BestAthletesByCountryAndSport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Name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City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List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Sport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Rank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Integer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/>
          </a:bodyPr>
          <a:lstStyle/>
          <a:p>
            <a:r>
              <a:rPr lang="fr-FR" dirty="0" smtClean="0"/>
              <a:t>UC3 – </a:t>
            </a:r>
            <a:r>
              <a:rPr lang="fr-FR" dirty="0" err="1" smtClean="0"/>
              <a:t>DesignByQuery</a:t>
            </a:r>
            <a:r>
              <a:rPr lang="fr-FR" dirty="0" smtClean="0"/>
              <a:t> Structure 2/2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9244"/>
            <a:ext cx="10515600" cy="4817719"/>
          </a:xfrm>
        </p:spPr>
        <p:txBody>
          <a:bodyPr>
            <a:normAutofit/>
          </a:bodyPr>
          <a:lstStyle/>
          <a:p>
            <a:r>
              <a:rPr lang="en-US" dirty="0"/>
              <a:t>optimized </a:t>
            </a:r>
            <a:r>
              <a:rPr lang="en-US" dirty="0" smtClean="0"/>
              <a:t>read document </a:t>
            </a:r>
            <a:r>
              <a:rPr lang="en-US" dirty="0"/>
              <a:t>to return the list of athletes per range of weight (40-, 40-60, 60-80, 80-100,100+) </a:t>
            </a:r>
            <a:endParaRPr lang="en-US" dirty="0" smtClean="0"/>
          </a:p>
          <a:p>
            <a:endParaRPr lang="en-US" dirty="0"/>
          </a:p>
          <a:p>
            <a:endParaRPr lang="fr-FR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73999"/>
              </p:ext>
            </p:extLst>
          </p:nvPr>
        </p:nvGraphicFramePr>
        <p:xfrm>
          <a:off x="4965700" y="2752725"/>
          <a:ext cx="2260600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762"/>
                <a:gridCol w="1201838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 err="1">
                          <a:effectLst/>
                        </a:rPr>
                        <a:t>AthletesByWeightCategory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Name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WeightRange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List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Appendix – 1.1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Appendix – 1.1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mtClean="0"/>
              <a:t>Script Scala/Spark tournant via la commande </a:t>
            </a:r>
          </a:p>
          <a:p>
            <a:pPr marL="0" indent="0">
              <a:buNone/>
            </a:pPr>
            <a:r>
              <a:rPr lang="fr-FR" smtClean="0"/>
              <a:t>spark-submit xxxxxxxx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smtClean="0"/>
              <a:t>Le script est lancé via la commande Oozie :</a:t>
            </a:r>
          </a:p>
          <a:p>
            <a:pPr marL="0" indent="0">
              <a:buNone/>
            </a:pPr>
            <a:r>
              <a:rPr lang="en-US" sz="1400" smtClean="0"/>
              <a:t>oozie job --oozie http://your_host:11000/oozie -config cluster_conf.xml -run</a:t>
            </a:r>
          </a:p>
        </p:txBody>
      </p:sp>
    </p:spTree>
    <p:extLst>
      <p:ext uri="{BB962C8B-B14F-4D97-AF65-F5344CB8AC3E}">
        <p14:creationId xmlns:p14="http://schemas.microsoft.com/office/powerpoint/2010/main" val="6102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Appendix</a:t>
            </a:r>
            <a:endParaRPr lang="fr-FR" dirty="0" smtClean="0"/>
          </a:p>
          <a:p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Summary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9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Appendix</a:t>
            </a:r>
            <a:r>
              <a:rPr lang="fr-FR" dirty="0" smtClean="0"/>
              <a:t> – 3.1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236"/>
            <a:ext cx="12192000" cy="38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Appendix</a:t>
            </a:r>
            <a:r>
              <a:rPr lang="fr-FR" dirty="0" smtClean="0"/>
              <a:t> – 3.2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80303"/>
            <a:ext cx="10515600" cy="5379307"/>
          </a:xfrm>
        </p:spPr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use JO</a:t>
            </a:r>
          </a:p>
          <a:p>
            <a:pPr marL="0" indent="0">
              <a:buNone/>
            </a:pPr>
            <a:r>
              <a:rPr lang="fr-FR" dirty="0" err="1"/>
              <a:t>db.system.js.save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  {</a:t>
            </a:r>
          </a:p>
          <a:p>
            <a:pPr marL="0" indent="0">
              <a:buNone/>
            </a:pPr>
            <a:r>
              <a:rPr lang="fr-FR" dirty="0"/>
              <a:t>     _id: "</a:t>
            </a:r>
            <a:r>
              <a:rPr lang="fr-FR" dirty="0" err="1"/>
              <a:t>insertBatch</a:t>
            </a:r>
            <a:r>
              <a:rPr lang="fr-FR" dirty="0"/>
              <a:t>",</a:t>
            </a:r>
          </a:p>
          <a:p>
            <a:pPr marL="0" indent="0">
              <a:buNone/>
            </a:pPr>
            <a:r>
              <a:rPr lang="fr-FR" dirty="0"/>
              <a:t>     value : </a:t>
            </a:r>
            <a:r>
              <a:rPr lang="fr-FR" dirty="0" err="1"/>
              <a:t>function</a:t>
            </a:r>
            <a:r>
              <a:rPr lang="fr-FR" dirty="0"/>
              <a:t>(collection, documents) { </a:t>
            </a:r>
          </a:p>
          <a:p>
            <a:pPr marL="0" indent="0">
              <a:buNone/>
            </a:pPr>
            <a:r>
              <a:rPr lang="fr-FR" dirty="0"/>
              <a:t>          var </a:t>
            </a:r>
            <a:r>
              <a:rPr lang="fr-FR" dirty="0" err="1"/>
              <a:t>bulkInsert</a:t>
            </a:r>
            <a:r>
              <a:rPr lang="fr-FR" dirty="0"/>
              <a:t> = </a:t>
            </a:r>
            <a:r>
              <a:rPr lang="fr-FR" dirty="0" err="1"/>
              <a:t>collection.initializeUnorderedBulkOp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          var </a:t>
            </a:r>
            <a:r>
              <a:rPr lang="fr-FR" dirty="0" err="1"/>
              <a:t>insertedIds</a:t>
            </a:r>
            <a:r>
              <a:rPr lang="fr-FR" dirty="0"/>
              <a:t> = [];</a:t>
            </a:r>
          </a:p>
          <a:p>
            <a:pPr marL="0" indent="0">
              <a:buNone/>
            </a:pPr>
            <a:r>
              <a:rPr lang="fr-FR" dirty="0"/>
              <a:t>          var id;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documents.forEach</a:t>
            </a:r>
            <a:r>
              <a:rPr lang="fr-FR" dirty="0"/>
              <a:t>(</a:t>
            </a:r>
            <a:r>
              <a:rPr lang="fr-FR" dirty="0" err="1"/>
              <a:t>function</a:t>
            </a:r>
            <a:r>
              <a:rPr lang="fr-FR" dirty="0"/>
              <a:t>(doc) {</a:t>
            </a:r>
          </a:p>
          <a:p>
            <a:pPr marL="0" indent="0">
              <a:buNone/>
            </a:pPr>
            <a:r>
              <a:rPr lang="fr-FR" dirty="0"/>
              <a:t>            id = </a:t>
            </a:r>
            <a:r>
              <a:rPr lang="fr-FR" dirty="0" err="1"/>
              <a:t>doc._id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            // Insert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raising</a:t>
            </a:r>
            <a:r>
              <a:rPr lang="fr-FR" dirty="0"/>
              <a:t> an </a:t>
            </a:r>
            <a:r>
              <a:rPr lang="fr-FR" dirty="0" err="1"/>
              <a:t>error</a:t>
            </a:r>
            <a:r>
              <a:rPr lang="fr-FR" dirty="0"/>
              <a:t> for duplicates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bulkInsert.find</a:t>
            </a:r>
            <a:r>
              <a:rPr lang="fr-FR" dirty="0"/>
              <a:t>({_id: id}).</a:t>
            </a:r>
            <a:r>
              <a:rPr lang="fr-FR" dirty="0" err="1"/>
              <a:t>upsert</a:t>
            </a:r>
            <a:r>
              <a:rPr lang="fr-FR" dirty="0"/>
              <a:t>().</a:t>
            </a:r>
            <a:r>
              <a:rPr lang="fr-FR" dirty="0" err="1"/>
              <a:t>replaceOne</a:t>
            </a:r>
            <a:r>
              <a:rPr lang="fr-FR" dirty="0"/>
              <a:t>(doc);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insertedIds.push</a:t>
            </a:r>
            <a:r>
              <a:rPr lang="fr-FR" dirty="0"/>
              <a:t>(id);</a:t>
            </a:r>
          </a:p>
          <a:p>
            <a:pPr marL="0" indent="0">
              <a:buNone/>
            </a:pPr>
            <a:r>
              <a:rPr lang="fr-FR" dirty="0"/>
              <a:t>          });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bulkInsert.execute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          return </a:t>
            </a:r>
            <a:r>
              <a:rPr lang="fr-FR" dirty="0" err="1"/>
              <a:t>insertedIds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     }</a:t>
            </a:r>
          </a:p>
          <a:p>
            <a:pPr marL="0" indent="0">
              <a:buNone/>
            </a:pPr>
            <a:r>
              <a:rPr lang="fr-FR" dirty="0"/>
              <a:t>   }</a:t>
            </a:r>
          </a:p>
          <a:p>
            <a:pPr marL="0" indent="0">
              <a:buNone/>
            </a:pP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   </a:t>
            </a:r>
          </a:p>
          <a:p>
            <a:pPr marL="0" indent="0">
              <a:buNone/>
            </a:pPr>
            <a:r>
              <a:rPr lang="fr-FR" dirty="0" err="1"/>
              <a:t>db.system.js.save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  {</a:t>
            </a:r>
          </a:p>
          <a:p>
            <a:pPr marL="0" indent="0">
              <a:buNone/>
            </a:pPr>
            <a:r>
              <a:rPr lang="fr-FR" dirty="0"/>
              <a:t>     _id: "</a:t>
            </a:r>
            <a:r>
              <a:rPr lang="fr-FR" dirty="0" err="1"/>
              <a:t>copyDocuments</a:t>
            </a:r>
            <a:r>
              <a:rPr lang="fr-FR" dirty="0"/>
              <a:t>",</a:t>
            </a:r>
          </a:p>
          <a:p>
            <a:pPr marL="0" indent="0">
              <a:buNone/>
            </a:pPr>
            <a:r>
              <a:rPr lang="fr-FR" dirty="0"/>
              <a:t>     value : </a:t>
            </a:r>
            <a:r>
              <a:rPr lang="fr-FR" dirty="0" err="1"/>
              <a:t>function</a:t>
            </a:r>
            <a:r>
              <a:rPr lang="fr-FR" dirty="0"/>
              <a:t>(</a:t>
            </a:r>
            <a:r>
              <a:rPr lang="fr-FR" dirty="0" err="1"/>
              <a:t>sourceCollection</a:t>
            </a:r>
            <a:r>
              <a:rPr lang="fr-FR" dirty="0"/>
              <a:t>, </a:t>
            </a:r>
            <a:r>
              <a:rPr lang="fr-FR" dirty="0" err="1"/>
              <a:t>targetCollection</a:t>
            </a:r>
            <a:r>
              <a:rPr lang="fr-FR" dirty="0"/>
              <a:t>, </a:t>
            </a:r>
            <a:r>
              <a:rPr lang="fr-FR" dirty="0" err="1"/>
              <a:t>filter</a:t>
            </a:r>
            <a:r>
              <a:rPr lang="fr-FR" dirty="0"/>
              <a:t>, </a:t>
            </a:r>
            <a:r>
              <a:rPr lang="fr-FR" dirty="0" err="1"/>
              <a:t>batchSize</a:t>
            </a:r>
            <a:r>
              <a:rPr lang="fr-FR" dirty="0"/>
              <a:t>) { 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print</a:t>
            </a:r>
            <a:r>
              <a:rPr lang="fr-FR" dirty="0"/>
              <a:t>("</a:t>
            </a:r>
            <a:r>
              <a:rPr lang="fr-FR" dirty="0" err="1"/>
              <a:t>Moving</a:t>
            </a:r>
            <a:r>
              <a:rPr lang="fr-FR" dirty="0"/>
              <a:t> " + </a:t>
            </a:r>
            <a:r>
              <a:rPr lang="fr-FR" dirty="0" err="1"/>
              <a:t>sourceCollection.find</a:t>
            </a:r>
            <a:r>
              <a:rPr lang="fr-FR" dirty="0"/>
              <a:t>(</a:t>
            </a:r>
            <a:r>
              <a:rPr lang="fr-FR" dirty="0" err="1"/>
              <a:t>filter</a:t>
            </a:r>
            <a:r>
              <a:rPr lang="fr-FR" dirty="0"/>
              <a:t>).count() + " documents </a:t>
            </a:r>
            <a:r>
              <a:rPr lang="fr-FR" dirty="0" err="1"/>
              <a:t>from</a:t>
            </a:r>
            <a:r>
              <a:rPr lang="fr-FR" dirty="0"/>
              <a:t> " + </a:t>
            </a:r>
            <a:r>
              <a:rPr lang="fr-FR" dirty="0" err="1"/>
              <a:t>sourceCollection</a:t>
            </a:r>
            <a:r>
              <a:rPr lang="fr-FR" dirty="0"/>
              <a:t> + " to " + </a:t>
            </a:r>
            <a:r>
              <a:rPr lang="fr-FR" dirty="0" err="1"/>
              <a:t>targetCollection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      var count;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while</a:t>
            </a:r>
            <a:r>
              <a:rPr lang="fr-FR" dirty="0"/>
              <a:t> ((count = </a:t>
            </a:r>
            <a:r>
              <a:rPr lang="fr-FR" dirty="0" err="1"/>
              <a:t>sourceCollection.find</a:t>
            </a:r>
            <a:r>
              <a:rPr lang="fr-FR" dirty="0"/>
              <a:t>(</a:t>
            </a:r>
            <a:r>
              <a:rPr lang="fr-FR" dirty="0" err="1"/>
              <a:t>filter</a:t>
            </a:r>
            <a:r>
              <a:rPr lang="fr-FR" dirty="0"/>
              <a:t>).count()) &gt; 0) {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print</a:t>
            </a:r>
            <a:r>
              <a:rPr lang="fr-FR" dirty="0"/>
              <a:t>(count + " documents </a:t>
            </a:r>
            <a:r>
              <a:rPr lang="fr-FR" dirty="0" err="1"/>
              <a:t>remaining</a:t>
            </a:r>
            <a:r>
              <a:rPr lang="fr-FR" dirty="0"/>
              <a:t>");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sourceDocs</a:t>
            </a:r>
            <a:r>
              <a:rPr lang="fr-FR" dirty="0"/>
              <a:t> = </a:t>
            </a:r>
            <a:r>
              <a:rPr lang="fr-FR" dirty="0" err="1"/>
              <a:t>sourceCollection.find</a:t>
            </a:r>
            <a:r>
              <a:rPr lang="fr-FR" dirty="0"/>
              <a:t>(</a:t>
            </a:r>
            <a:r>
              <a:rPr lang="fr-FR" dirty="0" err="1"/>
              <a:t>filter</a:t>
            </a:r>
            <a:r>
              <a:rPr lang="fr-FR" dirty="0"/>
              <a:t>, {Name:1, Year:1}).</a:t>
            </a:r>
            <a:r>
              <a:rPr lang="fr-FR" dirty="0" err="1"/>
              <a:t>limit</a:t>
            </a:r>
            <a:r>
              <a:rPr lang="fr-FR" dirty="0"/>
              <a:t>(</a:t>
            </a:r>
            <a:r>
              <a:rPr lang="fr-FR" dirty="0" err="1"/>
              <a:t>batchSize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idsOfCopiedDocs</a:t>
            </a:r>
            <a:r>
              <a:rPr lang="fr-FR" dirty="0"/>
              <a:t> = </a:t>
            </a:r>
            <a:r>
              <a:rPr lang="fr-FR" dirty="0" err="1"/>
              <a:t>insertBatch</a:t>
            </a:r>
            <a:r>
              <a:rPr lang="fr-FR" dirty="0"/>
              <a:t>(</a:t>
            </a:r>
            <a:r>
              <a:rPr lang="fr-FR" dirty="0" err="1"/>
              <a:t>targetCollection</a:t>
            </a:r>
            <a:r>
              <a:rPr lang="fr-FR" dirty="0"/>
              <a:t>, </a:t>
            </a:r>
            <a:r>
              <a:rPr lang="fr-FR" dirty="0" err="1"/>
              <a:t>sourceDocs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targetDocs</a:t>
            </a:r>
            <a:r>
              <a:rPr lang="fr-FR" dirty="0"/>
              <a:t> = </a:t>
            </a:r>
            <a:r>
              <a:rPr lang="fr-FR" dirty="0" err="1"/>
              <a:t>targetCollection.find</a:t>
            </a:r>
            <a:r>
              <a:rPr lang="fr-FR" dirty="0"/>
              <a:t>({_id: {$in: </a:t>
            </a:r>
            <a:r>
              <a:rPr lang="fr-FR" dirty="0" err="1"/>
              <a:t>idsOfCopiedDocs</a:t>
            </a:r>
            <a:r>
              <a:rPr lang="fr-FR" dirty="0"/>
              <a:t>}});</a:t>
            </a:r>
          </a:p>
          <a:p>
            <a:pPr marL="0" indent="0">
              <a:buNone/>
            </a:pPr>
            <a:r>
              <a:rPr lang="fr-FR" dirty="0"/>
              <a:t>            //</a:t>
            </a:r>
            <a:r>
              <a:rPr lang="fr-FR" dirty="0" err="1"/>
              <a:t>deleteBatch</a:t>
            </a:r>
            <a:r>
              <a:rPr lang="fr-FR" dirty="0"/>
              <a:t>(</a:t>
            </a:r>
            <a:r>
              <a:rPr lang="fr-FR" dirty="0" err="1"/>
              <a:t>sourceCollection</a:t>
            </a:r>
            <a:r>
              <a:rPr lang="fr-FR" dirty="0"/>
              <a:t>, </a:t>
            </a:r>
            <a:r>
              <a:rPr lang="fr-FR" dirty="0" err="1"/>
              <a:t>targetDocs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      }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print</a:t>
            </a:r>
            <a:r>
              <a:rPr lang="fr-FR" dirty="0"/>
              <a:t>("</a:t>
            </a:r>
            <a:r>
              <a:rPr lang="fr-FR" dirty="0" err="1"/>
              <a:t>Done</a:t>
            </a:r>
            <a:r>
              <a:rPr lang="fr-FR" dirty="0"/>
              <a:t>!")</a:t>
            </a:r>
          </a:p>
          <a:p>
            <a:pPr marL="0" indent="0">
              <a:buNone/>
            </a:pPr>
            <a:r>
              <a:rPr lang="fr-FR" dirty="0"/>
              <a:t>     }</a:t>
            </a:r>
          </a:p>
          <a:p>
            <a:pPr marL="0" indent="0">
              <a:buNone/>
            </a:pPr>
            <a:r>
              <a:rPr lang="fr-FR" dirty="0"/>
              <a:t>   }</a:t>
            </a:r>
          </a:p>
          <a:p>
            <a:pPr marL="0" indent="0">
              <a:buNone/>
            </a:pP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db.loadServerScripts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 err="1"/>
              <a:t>copyDocuments</a:t>
            </a:r>
            <a:r>
              <a:rPr lang="fr-FR" dirty="0"/>
              <a:t>(</a:t>
            </a:r>
            <a:r>
              <a:rPr lang="fr-FR" dirty="0" err="1"/>
              <a:t>db.getCollection</a:t>
            </a:r>
            <a:r>
              <a:rPr lang="fr-FR" dirty="0"/>
              <a:t>('</a:t>
            </a:r>
            <a:r>
              <a:rPr lang="fr-FR" dirty="0" err="1"/>
              <a:t>LastGames</a:t>
            </a:r>
            <a:r>
              <a:rPr lang="fr-FR" dirty="0"/>
              <a:t>'), </a:t>
            </a:r>
            <a:r>
              <a:rPr lang="fr-FR" dirty="0" err="1"/>
              <a:t>db.getCollection</a:t>
            </a:r>
            <a:r>
              <a:rPr lang="fr-FR" dirty="0"/>
              <a:t>('</a:t>
            </a:r>
            <a:r>
              <a:rPr lang="fr-FR" dirty="0" err="1"/>
              <a:t>AthletesByWeightCategory</a:t>
            </a:r>
            <a:r>
              <a:rPr lang="fr-FR" dirty="0"/>
              <a:t>'), "", 1000)</a:t>
            </a:r>
          </a:p>
        </p:txBody>
      </p:sp>
    </p:spTree>
    <p:extLst>
      <p:ext uri="{BB962C8B-B14F-4D97-AF65-F5344CB8AC3E}">
        <p14:creationId xmlns:p14="http://schemas.microsoft.com/office/powerpoint/2010/main" val="11022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fr-FR" dirty="0" smtClean="0"/>
              <a:t>UC1 – Architecture - </a:t>
            </a:r>
            <a:r>
              <a:rPr lang="fr-FR" dirty="0" smtClean="0"/>
              <a:t>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92196"/>
            <a:ext cx="10515600" cy="4950939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fr-FR" sz="1600" dirty="0" smtClean="0">
                <a:solidFill>
                  <a:schemeClr val="accent1"/>
                </a:solidFill>
              </a:rPr>
              <a:t>1- </a:t>
            </a:r>
            <a:r>
              <a:rPr lang="fr-FR" sz="1600" dirty="0">
                <a:solidFill>
                  <a:schemeClr val="accent1"/>
                </a:solidFill>
              </a:rPr>
              <a:t>User (</a:t>
            </a:r>
            <a:r>
              <a:rPr lang="fr-FR" sz="1600" dirty="0" err="1">
                <a:solidFill>
                  <a:schemeClr val="accent1"/>
                </a:solidFill>
              </a:rPr>
              <a:t>technical</a:t>
            </a:r>
            <a:r>
              <a:rPr lang="fr-FR" sz="1600" dirty="0">
                <a:solidFill>
                  <a:schemeClr val="accent1"/>
                </a:solidFill>
              </a:rPr>
              <a:t> and normal </a:t>
            </a:r>
            <a:r>
              <a:rPr lang="fr-FR" sz="1600" dirty="0" err="1">
                <a:solidFill>
                  <a:schemeClr val="accent1"/>
                </a:solidFill>
              </a:rPr>
              <a:t>users</a:t>
            </a:r>
            <a:r>
              <a:rPr lang="fr-FR" sz="16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600" dirty="0"/>
              <a:t>/user/&lt;</a:t>
            </a:r>
            <a:r>
              <a:rPr lang="fr-FR" sz="1600" dirty="0" err="1"/>
              <a:t>username</a:t>
            </a:r>
            <a:r>
              <a:rPr lang="fr-FR" sz="1600" dirty="0"/>
              <a:t>&gt;</a:t>
            </a:r>
          </a:p>
          <a:p>
            <a:pPr marL="0" indent="0">
              <a:buNone/>
            </a:pPr>
            <a:r>
              <a:rPr lang="fr-FR" sz="1200" u="sng" dirty="0"/>
              <a:t>Exemples</a:t>
            </a:r>
            <a:r>
              <a:rPr lang="fr-FR" sz="1200" dirty="0"/>
              <a:t>:</a:t>
            </a:r>
          </a:p>
          <a:p>
            <a:pPr marL="0" indent="0">
              <a:buNone/>
            </a:pPr>
            <a:r>
              <a:rPr lang="fr-FR" sz="1200" dirty="0"/>
              <a:t>/user/</a:t>
            </a:r>
            <a:r>
              <a:rPr lang="fr-FR" sz="1200" dirty="0" err="1"/>
              <a:t>dev_jo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/user/</a:t>
            </a:r>
            <a:r>
              <a:rPr lang="fr-FR" sz="1200" dirty="0" err="1"/>
              <a:t>arthur_t</a:t>
            </a:r>
            <a:endParaRPr lang="fr-FR" sz="1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chemeClr val="accent1"/>
                </a:solidFill>
              </a:rPr>
              <a:t>2- </a:t>
            </a:r>
            <a:r>
              <a:rPr lang="fr-FR" sz="1600" dirty="0" smtClean="0">
                <a:solidFill>
                  <a:schemeClr val="accent1"/>
                </a:solidFill>
              </a:rPr>
              <a:t>Application to </a:t>
            </a:r>
            <a:r>
              <a:rPr lang="fr-FR" sz="1600" dirty="0" err="1" smtClean="0">
                <a:solidFill>
                  <a:schemeClr val="accent1"/>
                </a:solidFill>
              </a:rPr>
              <a:t>run</a:t>
            </a:r>
            <a:endParaRPr lang="fr-FR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 smtClean="0"/>
              <a:t>&gt;/</a:t>
            </a:r>
            <a:r>
              <a:rPr lang="fr-FR" sz="1600" dirty="0" err="1" smtClean="0"/>
              <a:t>app</a:t>
            </a:r>
            <a:r>
              <a:rPr lang="fr-FR" sz="1600" dirty="0" smtClean="0"/>
              <a:t>/&lt;</a:t>
            </a:r>
            <a:r>
              <a:rPr lang="fr-FR" sz="1600" dirty="0" err="1" smtClean="0"/>
              <a:t>projectname</a:t>
            </a:r>
            <a:r>
              <a:rPr lang="fr-FR" sz="1600" dirty="0"/>
              <a:t>&gt;/</a:t>
            </a:r>
            <a:r>
              <a:rPr lang="fr-FR" sz="1600" dirty="0" smtClean="0"/>
              <a:t>bin</a:t>
            </a:r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app</a:t>
            </a:r>
            <a:r>
              <a:rPr lang="fr-FR" sz="1600" dirty="0"/>
              <a:t>/&lt;</a:t>
            </a:r>
            <a:r>
              <a:rPr lang="fr-FR" sz="1600" dirty="0" err="1"/>
              <a:t>projectname</a:t>
            </a:r>
            <a:r>
              <a:rPr lang="fr-FR" sz="1600" dirty="0" smtClean="0"/>
              <a:t>&gt;/lib</a:t>
            </a:r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app</a:t>
            </a:r>
            <a:r>
              <a:rPr lang="fr-FR" sz="1600" dirty="0"/>
              <a:t>/&lt;</a:t>
            </a:r>
            <a:r>
              <a:rPr lang="fr-FR" sz="1600" dirty="0" err="1"/>
              <a:t>projectname</a:t>
            </a:r>
            <a:r>
              <a:rPr lang="fr-FR" sz="1600" dirty="0" smtClean="0"/>
              <a:t>&gt;/config</a:t>
            </a:r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app</a:t>
            </a:r>
            <a:r>
              <a:rPr lang="fr-FR" sz="1600" dirty="0"/>
              <a:t>/&lt;</a:t>
            </a:r>
            <a:r>
              <a:rPr lang="fr-FR" sz="1600" dirty="0" err="1"/>
              <a:t>projectname</a:t>
            </a:r>
            <a:r>
              <a:rPr lang="fr-FR" sz="1600" dirty="0" smtClean="0"/>
              <a:t>&gt;/</a:t>
            </a:r>
            <a:r>
              <a:rPr lang="fr-FR" sz="1600" dirty="0" err="1" smtClean="0"/>
              <a:t>oozie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app</a:t>
            </a:r>
            <a:r>
              <a:rPr lang="fr-FR" sz="1600" dirty="0"/>
              <a:t>/&lt;</a:t>
            </a:r>
            <a:r>
              <a:rPr lang="fr-FR" sz="1600" dirty="0" err="1"/>
              <a:t>projectname</a:t>
            </a:r>
            <a:r>
              <a:rPr lang="fr-FR" sz="1600" dirty="0" smtClean="0"/>
              <a:t>&gt;/</a:t>
            </a:r>
            <a:r>
              <a:rPr lang="fr-FR" sz="1600" dirty="0" err="1" smtClean="0"/>
              <a:t>tmp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app</a:t>
            </a:r>
            <a:r>
              <a:rPr lang="fr-FR" sz="1600" dirty="0"/>
              <a:t>/&lt;</a:t>
            </a:r>
            <a:r>
              <a:rPr lang="fr-FR" sz="1600" dirty="0" err="1"/>
              <a:t>projectname</a:t>
            </a:r>
            <a:r>
              <a:rPr lang="fr-FR" sz="1600" dirty="0" smtClean="0"/>
              <a:t>&gt;/logs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app</a:t>
            </a:r>
            <a:r>
              <a:rPr lang="fr-FR" sz="1600" dirty="0"/>
              <a:t>/&lt;</a:t>
            </a:r>
            <a:r>
              <a:rPr lang="fr-FR" sz="1600" dirty="0" err="1"/>
              <a:t>projectname</a:t>
            </a:r>
            <a:r>
              <a:rPr lang="fr-FR" sz="1600" dirty="0" smtClean="0"/>
              <a:t>&gt;/scripts	{sh, </a:t>
            </a:r>
            <a:r>
              <a:rPr lang="fr-FR" sz="1600" dirty="0" err="1" smtClean="0"/>
              <a:t>bash</a:t>
            </a:r>
            <a:r>
              <a:rPr lang="fr-FR" sz="1600" dirty="0" smtClean="0"/>
              <a:t>, …}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/&lt;</a:t>
            </a:r>
            <a:r>
              <a:rPr lang="fr-FR" sz="1600" dirty="0" err="1" smtClean="0"/>
              <a:t>env</a:t>
            </a:r>
            <a:r>
              <a:rPr lang="fr-FR" sz="1600" dirty="0"/>
              <a:t>&gt;/</a:t>
            </a:r>
            <a:r>
              <a:rPr lang="fr-FR" sz="1600" dirty="0" err="1" smtClean="0"/>
              <a:t>app</a:t>
            </a:r>
            <a:r>
              <a:rPr lang="fr-FR" sz="1600" dirty="0" smtClean="0"/>
              <a:t>/&lt;</a:t>
            </a:r>
            <a:r>
              <a:rPr lang="fr-FR" sz="1600" dirty="0" err="1" smtClean="0"/>
              <a:t>projectname</a:t>
            </a:r>
            <a:r>
              <a:rPr lang="fr-FR" sz="1600" dirty="0" smtClean="0"/>
              <a:t>&gt;/</a:t>
            </a:r>
            <a:r>
              <a:rPr lang="fr-FR" sz="1600" dirty="0" err="1" smtClean="0"/>
              <a:t>hive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>
                <a:solidFill>
                  <a:schemeClr val="accent1"/>
                </a:solidFill>
              </a:rPr>
              <a:t>3- </a:t>
            </a:r>
            <a:r>
              <a:rPr lang="fr-FR" sz="1600" dirty="0">
                <a:solidFill>
                  <a:schemeClr val="accent1"/>
                </a:solidFill>
              </a:rPr>
              <a:t>Data to store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accent1"/>
                </a:solidFill>
              </a:rPr>
              <a:t>	a- </a:t>
            </a:r>
            <a:r>
              <a:rPr lang="fr-FR" sz="1600" dirty="0" err="1">
                <a:solidFill>
                  <a:schemeClr val="accent1"/>
                </a:solidFill>
              </a:rPr>
              <a:t>Raw</a:t>
            </a:r>
            <a:r>
              <a:rPr lang="fr-FR" sz="1600" dirty="0">
                <a:solidFill>
                  <a:schemeClr val="accent1"/>
                </a:solidFill>
              </a:rPr>
              <a:t> data</a:t>
            </a:r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raw</a:t>
            </a:r>
            <a:r>
              <a:rPr lang="fr-FR" sz="1600" dirty="0"/>
              <a:t>/&lt;</a:t>
            </a:r>
            <a:r>
              <a:rPr lang="fr-FR" sz="1600" dirty="0" err="1"/>
              <a:t>dataname</a:t>
            </a:r>
            <a:r>
              <a:rPr lang="fr-FR" sz="1600" dirty="0"/>
              <a:t>&gt;/data/version=</a:t>
            </a:r>
            <a:r>
              <a:rPr lang="fr-FR" sz="1600" dirty="0" err="1"/>
              <a:t>current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raw</a:t>
            </a:r>
            <a:r>
              <a:rPr lang="fr-FR" sz="1600" dirty="0"/>
              <a:t>/&lt;</a:t>
            </a:r>
            <a:r>
              <a:rPr lang="fr-FR" sz="1600" dirty="0" err="1"/>
              <a:t>dataname</a:t>
            </a:r>
            <a:r>
              <a:rPr lang="fr-FR" sz="1600" dirty="0"/>
              <a:t>&gt;/data/version=&lt;YYYYMMDD&gt;</a:t>
            </a:r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raw</a:t>
            </a:r>
            <a:r>
              <a:rPr lang="fr-FR" sz="1600" dirty="0"/>
              <a:t>/&lt;</a:t>
            </a:r>
            <a:r>
              <a:rPr lang="fr-FR" sz="1600" dirty="0" err="1"/>
              <a:t>dataname</a:t>
            </a:r>
            <a:r>
              <a:rPr lang="fr-FR" sz="1600" dirty="0"/>
              <a:t>&gt;/</a:t>
            </a:r>
            <a:r>
              <a:rPr lang="fr-FR" sz="1600" dirty="0" err="1"/>
              <a:t>hive</a:t>
            </a:r>
            <a:endParaRPr lang="fr-FR" sz="1600" dirty="0"/>
          </a:p>
          <a:p>
            <a:pPr marL="0" indent="0">
              <a:buNone/>
            </a:pPr>
            <a:r>
              <a:rPr lang="fr-FR" sz="1100" u="sng" dirty="0"/>
              <a:t>Exemples</a:t>
            </a:r>
            <a:r>
              <a:rPr lang="fr-FR" sz="1100" dirty="0"/>
              <a:t>:</a:t>
            </a:r>
          </a:p>
          <a:p>
            <a:pPr marL="0" indent="0">
              <a:buNone/>
            </a:pPr>
            <a:r>
              <a:rPr lang="fr-FR" sz="1100" dirty="0"/>
              <a:t>/</a:t>
            </a:r>
            <a:r>
              <a:rPr lang="fr-FR" sz="1100" dirty="0" err="1"/>
              <a:t>dev</a:t>
            </a:r>
            <a:r>
              <a:rPr lang="fr-FR" sz="1100" dirty="0"/>
              <a:t>/</a:t>
            </a:r>
            <a:r>
              <a:rPr lang="fr-FR" sz="1100" dirty="0" err="1"/>
              <a:t>raw</a:t>
            </a:r>
            <a:r>
              <a:rPr lang="fr-FR" sz="1100" dirty="0"/>
              <a:t>/JO/data/version=</a:t>
            </a:r>
            <a:r>
              <a:rPr lang="fr-FR" sz="1100" dirty="0" err="1"/>
              <a:t>current</a:t>
            </a:r>
            <a:endParaRPr lang="fr-FR" sz="1100" dirty="0"/>
          </a:p>
          <a:p>
            <a:pPr marL="0" indent="0">
              <a:buNone/>
            </a:pPr>
            <a:r>
              <a:rPr lang="fr-FR" sz="1100" dirty="0"/>
              <a:t>/</a:t>
            </a:r>
            <a:r>
              <a:rPr lang="fr-FR" sz="1100" dirty="0" err="1"/>
              <a:t>prd</a:t>
            </a:r>
            <a:r>
              <a:rPr lang="fr-FR" sz="1100" dirty="0"/>
              <a:t>/</a:t>
            </a:r>
            <a:r>
              <a:rPr lang="fr-FR" sz="1100" dirty="0" err="1"/>
              <a:t>raw</a:t>
            </a:r>
            <a:r>
              <a:rPr lang="fr-FR" sz="1100" dirty="0"/>
              <a:t>/JO/data/version=20190709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>
                <a:solidFill>
                  <a:schemeClr val="accent1"/>
                </a:solidFill>
              </a:rPr>
              <a:t>	b- Lake data</a:t>
            </a:r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lake</a:t>
            </a:r>
            <a:r>
              <a:rPr lang="fr-FR" sz="1600" dirty="0"/>
              <a:t>/&lt;</a:t>
            </a:r>
            <a:r>
              <a:rPr lang="fr-FR" sz="1600" dirty="0" err="1"/>
              <a:t>dataname</a:t>
            </a:r>
            <a:r>
              <a:rPr lang="fr-FR" sz="1600" dirty="0"/>
              <a:t>&gt;/data</a:t>
            </a:r>
          </a:p>
          <a:p>
            <a:pPr marL="0" indent="0">
              <a:buNone/>
            </a:pPr>
            <a:r>
              <a:rPr lang="fr-FR" sz="1600" dirty="0"/>
              <a:t>/&lt;</a:t>
            </a:r>
            <a:r>
              <a:rPr lang="fr-FR" sz="1600" dirty="0" err="1"/>
              <a:t>env</a:t>
            </a:r>
            <a:r>
              <a:rPr lang="fr-FR" sz="1600" dirty="0"/>
              <a:t>&gt;/</a:t>
            </a:r>
            <a:r>
              <a:rPr lang="fr-FR" sz="1600" dirty="0" err="1"/>
              <a:t>raw</a:t>
            </a:r>
            <a:r>
              <a:rPr lang="fr-FR" sz="1600" dirty="0"/>
              <a:t>/&lt;</a:t>
            </a:r>
            <a:r>
              <a:rPr lang="fr-FR" sz="1600" dirty="0" err="1"/>
              <a:t>dataname</a:t>
            </a:r>
            <a:r>
              <a:rPr lang="fr-FR" sz="1600" dirty="0"/>
              <a:t>&gt;/</a:t>
            </a:r>
            <a:r>
              <a:rPr lang="fr-FR" sz="1600" dirty="0" err="1"/>
              <a:t>hive</a:t>
            </a:r>
            <a:endParaRPr lang="fr-FR" sz="1600" dirty="0"/>
          </a:p>
          <a:p>
            <a:pPr marL="0" indent="0">
              <a:buNone/>
            </a:pPr>
            <a:endParaRPr lang="fr-FR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2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– </a:t>
            </a:r>
            <a:r>
              <a:rPr lang="fr-FR" dirty="0"/>
              <a:t>Architecture -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smtClean="0"/>
              <a:t>workflow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Oozie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use as </a:t>
            </a:r>
            <a:r>
              <a:rPr lang="fr-FR" dirty="0" err="1" smtClean="0"/>
              <a:t>scheduler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All </a:t>
            </a:r>
            <a:r>
              <a:rPr lang="fr-FR" dirty="0" err="1" smtClean="0"/>
              <a:t>tasks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 via </a:t>
            </a:r>
            <a:r>
              <a:rPr lang="fr-FR" dirty="0" err="1" smtClean="0"/>
              <a:t>Oozie</a:t>
            </a:r>
            <a:r>
              <a:rPr lang="fr-FR" dirty="0" smtClean="0"/>
              <a:t> workflows. </a:t>
            </a:r>
          </a:p>
          <a:p>
            <a:pPr marL="0" indent="0">
              <a:buNone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call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command (On </a:t>
            </a:r>
            <a:r>
              <a:rPr lang="fr-FR" dirty="0" err="1" smtClean="0"/>
              <a:t>Request</a:t>
            </a:r>
            <a:r>
              <a:rPr lang="fr-FR" dirty="0" smtClean="0"/>
              <a:t>). </a:t>
            </a:r>
          </a:p>
          <a:p>
            <a:pPr marL="0" indent="0">
              <a:buNone/>
            </a:pPr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call via a workflow </a:t>
            </a:r>
            <a:r>
              <a:rPr lang="fr-FR" dirty="0" err="1" smtClean="0"/>
              <a:t>behind</a:t>
            </a:r>
            <a:r>
              <a:rPr lang="fr-FR" dirty="0" smtClean="0"/>
              <a:t> an </a:t>
            </a:r>
            <a:r>
              <a:rPr lang="fr-FR" dirty="0" err="1" smtClean="0"/>
              <a:t>Oozie</a:t>
            </a:r>
            <a:r>
              <a:rPr lang="fr-FR" dirty="0" smtClean="0"/>
              <a:t> </a:t>
            </a:r>
            <a:r>
              <a:rPr lang="fr-FR" dirty="0" err="1" smtClean="0"/>
              <a:t>coordinator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4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– </a:t>
            </a:r>
            <a:r>
              <a:rPr lang="fr-FR" dirty="0"/>
              <a:t>Architecture - File </a:t>
            </a:r>
            <a:r>
              <a:rPr lang="fr-FR" dirty="0" smtClean="0"/>
              <a:t>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filetypes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process</a:t>
            </a:r>
            <a:r>
              <a:rPr lang="fr-FR" dirty="0" smtClean="0"/>
              <a:t> all </a:t>
            </a:r>
            <a:r>
              <a:rPr lang="fr-FR" dirty="0" err="1" smtClean="0"/>
              <a:t>tasks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- CSV </a:t>
            </a:r>
            <a:r>
              <a:rPr lang="fr-FR" dirty="0" err="1" smtClean="0"/>
              <a:t>filetype</a:t>
            </a:r>
            <a:r>
              <a:rPr lang="fr-FR" dirty="0" smtClean="0"/>
              <a:t> to store native data (data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change)</a:t>
            </a:r>
          </a:p>
          <a:p>
            <a:pPr marL="0" indent="0">
              <a:buNone/>
            </a:pPr>
            <a:r>
              <a:rPr lang="fr-FR" dirty="0" smtClean="0"/>
              <a:t> - PARQUET </a:t>
            </a:r>
            <a:r>
              <a:rPr lang="fr-FR" dirty="0" err="1" smtClean="0"/>
              <a:t>filetype</a:t>
            </a:r>
            <a:r>
              <a:rPr lang="fr-FR" dirty="0" smtClean="0"/>
              <a:t> to help on </a:t>
            </a:r>
            <a:r>
              <a:rPr lang="fr-FR" dirty="0" err="1" smtClean="0"/>
              <a:t>analytic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(more quick compare to </a:t>
            </a:r>
            <a:r>
              <a:rPr lang="fr-FR" dirty="0" err="1" smtClean="0"/>
              <a:t>others</a:t>
            </a:r>
            <a:r>
              <a:rPr lang="fr-FR" dirty="0" smtClean="0"/>
              <a:t> formats).</a:t>
            </a:r>
          </a:p>
        </p:txBody>
      </p:sp>
    </p:spTree>
    <p:extLst>
      <p:ext uri="{BB962C8B-B14F-4D97-AF65-F5344CB8AC3E}">
        <p14:creationId xmlns:p14="http://schemas.microsoft.com/office/powerpoint/2010/main" val="16558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UC1 - </a:t>
            </a:r>
            <a:r>
              <a:rPr lang="fr-FR" dirty="0"/>
              <a:t>Architecture - Tables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types of tables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</a:t>
            </a:r>
            <a:r>
              <a:rPr lang="fr-FR" dirty="0" err="1" smtClean="0"/>
              <a:t>Hive</a:t>
            </a:r>
            <a:r>
              <a:rPr lang="fr-FR" dirty="0" smtClean="0"/>
              <a:t> to manage (help to </a:t>
            </a:r>
            <a:r>
              <a:rPr lang="fr-FR" dirty="0" err="1" smtClean="0"/>
              <a:t>query</a:t>
            </a:r>
            <a:r>
              <a:rPr lang="fr-FR" dirty="0" smtClean="0"/>
              <a:t>) data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in HDFS </a:t>
            </a:r>
            <a:r>
              <a:rPr lang="fr-FR" dirty="0" err="1" smtClean="0"/>
              <a:t>datalake</a:t>
            </a:r>
            <a:r>
              <a:rPr lang="fr-FR" dirty="0" smtClean="0"/>
              <a:t>: </a:t>
            </a:r>
          </a:p>
          <a:p>
            <a:pPr lvl="1"/>
            <a:r>
              <a:rPr lang="fr-FR" dirty="0" err="1" smtClean="0"/>
              <a:t>External</a:t>
            </a:r>
            <a:r>
              <a:rPr lang="fr-FR" dirty="0" smtClean="0"/>
              <a:t> tables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 on data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data.</a:t>
            </a:r>
          </a:p>
          <a:p>
            <a:pPr lvl="1"/>
            <a:r>
              <a:rPr lang="fr-FR" dirty="0" err="1" smtClean="0"/>
              <a:t>Managed</a:t>
            </a:r>
            <a:r>
              <a:rPr lang="fr-FR" dirty="0" smtClean="0"/>
              <a:t> tables.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table to store </a:t>
            </a:r>
            <a:r>
              <a:rPr lang="fr-FR" dirty="0" err="1" smtClean="0"/>
              <a:t>calculated</a:t>
            </a:r>
            <a:r>
              <a:rPr lang="fr-FR" dirty="0" smtClean="0"/>
              <a:t> data. In </a:t>
            </a:r>
            <a:r>
              <a:rPr lang="fr-FR" dirty="0" err="1" smtClean="0"/>
              <a:t>these</a:t>
            </a:r>
            <a:r>
              <a:rPr lang="fr-FR" dirty="0" smtClean="0"/>
              <a:t> tables, the data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reset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recalculation</a:t>
            </a:r>
            <a:r>
              <a:rPr lang="fr-FR" dirty="0" smtClean="0"/>
              <a:t>. So </a:t>
            </a:r>
            <a:r>
              <a:rPr lang="fr-FR" dirty="0" err="1" smtClean="0"/>
              <a:t>each</a:t>
            </a:r>
            <a:r>
              <a:rPr lang="fr-FR" dirty="0" smtClean="0"/>
              <a:t> time new data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, the table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and </a:t>
            </a:r>
            <a:r>
              <a:rPr lang="fr-FR" dirty="0" err="1" smtClean="0"/>
              <a:t>newly</a:t>
            </a:r>
            <a:r>
              <a:rPr lang="fr-FR" dirty="0" smtClean="0"/>
              <a:t> </a:t>
            </a:r>
            <a:r>
              <a:rPr lang="fr-FR" dirty="0" err="1" smtClean="0"/>
              <a:t>populated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3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UC1 - </a:t>
            </a:r>
            <a:r>
              <a:rPr lang="fr-FR" dirty="0"/>
              <a:t>Architecture - 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Tin case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a </a:t>
            </a:r>
            <a:r>
              <a:rPr lang="fr-FR" dirty="0" err="1" smtClean="0"/>
              <a:t>complex</a:t>
            </a:r>
            <a:r>
              <a:rPr lang="fr-FR" dirty="0" smtClean="0"/>
              <a:t> system to permit to expose data via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datalake</a:t>
            </a:r>
            <a:r>
              <a:rPr lang="fr-FR" dirty="0" smtClean="0"/>
              <a:t>,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/technologies are </a:t>
            </a:r>
            <a:r>
              <a:rPr lang="fr-FR" dirty="0" err="1" smtClean="0"/>
              <a:t>used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dirty="0" err="1" smtClean="0"/>
              <a:t>Oozie</a:t>
            </a:r>
            <a:r>
              <a:rPr lang="fr-FR" dirty="0" smtClean="0"/>
              <a:t> to </a:t>
            </a:r>
            <a:r>
              <a:rPr lang="fr-FR" dirty="0" err="1" smtClean="0"/>
              <a:t>schedule</a:t>
            </a:r>
            <a:r>
              <a:rPr lang="fr-FR" dirty="0" smtClean="0"/>
              <a:t> </a:t>
            </a:r>
            <a:r>
              <a:rPr lang="fr-FR" dirty="0" err="1" smtClean="0"/>
              <a:t>tasks</a:t>
            </a:r>
            <a:r>
              <a:rPr lang="fr-FR" dirty="0" smtClean="0"/>
              <a:t>,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dirty="0" err="1" smtClean="0"/>
              <a:t>Hive</a:t>
            </a:r>
            <a:r>
              <a:rPr lang="fr-FR" dirty="0" smtClean="0"/>
              <a:t> to expose data,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- Scala/</a:t>
            </a:r>
            <a:r>
              <a:rPr lang="fr-FR" dirty="0" err="1" smtClean="0"/>
              <a:t>Spark</a:t>
            </a:r>
            <a:r>
              <a:rPr lang="fr-FR" dirty="0" smtClean="0"/>
              <a:t> to </a:t>
            </a:r>
            <a:r>
              <a:rPr lang="fr-FR" dirty="0" err="1" smtClean="0"/>
              <a:t>facilitate</a:t>
            </a:r>
            <a:r>
              <a:rPr lang="fr-FR" dirty="0" smtClean="0"/>
              <a:t> « complexe » ingestion,</a:t>
            </a:r>
          </a:p>
          <a:p>
            <a:pPr marL="0" indent="0">
              <a:buNone/>
            </a:pPr>
            <a:r>
              <a:rPr lang="fr-FR" dirty="0" smtClean="0"/>
              <a:t> - HDFS as </a:t>
            </a:r>
            <a:r>
              <a:rPr lang="fr-FR" dirty="0" err="1" smtClean="0"/>
              <a:t>filesystem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datalake</a:t>
            </a:r>
            <a:r>
              <a:rPr lang="fr-FR" dirty="0" smtClean="0"/>
              <a:t>,</a:t>
            </a:r>
          </a:p>
          <a:p>
            <a:pPr marL="0" indent="0">
              <a:buNone/>
            </a:pPr>
            <a:r>
              <a:rPr lang="fr-FR" dirty="0" smtClean="0"/>
              <a:t> - Shell to scripts </a:t>
            </a:r>
            <a:r>
              <a:rPr lang="fr-FR" dirty="0" err="1" smtClean="0"/>
              <a:t>some</a:t>
            </a:r>
            <a:r>
              <a:rPr lang="fr-FR" dirty="0" smtClean="0"/>
              <a:t> actions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via </a:t>
            </a:r>
            <a:r>
              <a:rPr lang="fr-FR" dirty="0" err="1" smtClean="0"/>
              <a:t>oozie</a:t>
            </a:r>
            <a:r>
              <a:rPr lang="fr-FR" dirty="0" smtClean="0"/>
              <a:t> workflows.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5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– Scripts - Ingestion - </a:t>
            </a:r>
            <a:r>
              <a:rPr lang="fr-FR" sz="3600" dirty="0" err="1" smtClean="0"/>
              <a:t>raw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As </a:t>
            </a:r>
            <a:r>
              <a:rPr lang="fr-FR" dirty="0" err="1" smtClean="0"/>
              <a:t>explained</a:t>
            </a:r>
            <a:r>
              <a:rPr lang="fr-FR" dirty="0" smtClean="0"/>
              <a:t> in </a:t>
            </a:r>
            <a:r>
              <a:rPr lang="fr-FR" dirty="0" err="1" smtClean="0"/>
              <a:t>previous</a:t>
            </a:r>
            <a:r>
              <a:rPr lang="fr-FR" dirty="0" smtClean="0"/>
              <a:t> slide, </a:t>
            </a:r>
            <a:r>
              <a:rPr lang="fr-FR" dirty="0" smtClean="0">
                <a:solidFill>
                  <a:schemeClr val="accent1"/>
                </a:solidFill>
              </a:rPr>
              <a:t>Scala/</a:t>
            </a:r>
            <a:r>
              <a:rPr lang="fr-FR" dirty="0" err="1" smtClean="0">
                <a:solidFill>
                  <a:schemeClr val="accent1"/>
                </a:solidFill>
              </a:rPr>
              <a:t>Hadoop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FileSystem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Spark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ingest</a:t>
            </a:r>
            <a:r>
              <a:rPr lang="fr-FR" dirty="0" smtClean="0"/>
              <a:t> data.</a:t>
            </a:r>
          </a:p>
          <a:p>
            <a:pPr lvl="1"/>
            <a:r>
              <a:rPr lang="fr-FR" dirty="0" smtClean="0"/>
              <a:t>File to </a:t>
            </a:r>
            <a:r>
              <a:rPr lang="fr-FR" dirty="0" err="1" smtClean="0"/>
              <a:t>ingest</a:t>
            </a:r>
            <a:r>
              <a:rPr lang="fr-FR" dirty="0" smtClean="0"/>
              <a:t> are </a:t>
            </a:r>
            <a:r>
              <a:rPr lang="fr-FR" dirty="0" err="1" smtClean="0"/>
              <a:t>stored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cluster.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data file </a:t>
            </a:r>
            <a:r>
              <a:rPr lang="fr-FR" dirty="0" err="1" smtClean="0"/>
              <a:t>contains</a:t>
            </a:r>
            <a:r>
              <a:rPr lang="fr-FR" dirty="0" smtClean="0"/>
              <a:t> information for </a:t>
            </a:r>
            <a:r>
              <a:rPr lang="fr-FR" dirty="0" err="1" smtClean="0"/>
              <a:t>same</a:t>
            </a:r>
            <a:r>
              <a:rPr lang="fr-FR" dirty="0" smtClean="0"/>
              <a:t> «</a:t>
            </a:r>
            <a:r>
              <a:rPr lang="fr-FR" dirty="0" err="1" smtClean="0"/>
              <a:t>year</a:t>
            </a:r>
            <a:r>
              <a:rPr lang="fr-FR" dirty="0" smtClean="0"/>
              <a:t> » and « </a:t>
            </a:r>
            <a:r>
              <a:rPr lang="fr-FR" dirty="0" err="1" smtClean="0"/>
              <a:t>season</a:t>
            </a:r>
            <a:r>
              <a:rPr lang="fr-FR" dirty="0" smtClean="0"/>
              <a:t> ». The </a:t>
            </a:r>
            <a:r>
              <a:rPr lang="fr-FR" dirty="0" err="1" smtClean="0"/>
              <a:t>filename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year</a:t>
            </a:r>
            <a:r>
              <a:rPr lang="fr-FR" dirty="0" smtClean="0"/>
              <a:t>&gt;-&lt;</a:t>
            </a:r>
            <a:r>
              <a:rPr lang="fr-FR" dirty="0" err="1"/>
              <a:t>season</a:t>
            </a:r>
            <a:r>
              <a:rPr lang="fr-FR" dirty="0" smtClean="0"/>
              <a:t>&gt;.csv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time the workflow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and the file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last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ingest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datalake</a:t>
            </a:r>
            <a:r>
              <a:rPr lang="fr-FR" dirty="0" smtClean="0"/>
              <a:t>, </a:t>
            </a:r>
            <a:r>
              <a:rPr lang="fr-FR" dirty="0" err="1" smtClean="0"/>
              <a:t>espacially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« </a:t>
            </a:r>
            <a:r>
              <a:rPr lang="fr-FR" dirty="0" err="1" smtClean="0"/>
              <a:t>raw</a:t>
            </a:r>
            <a:r>
              <a:rPr lang="fr-FR" dirty="0" smtClean="0"/>
              <a:t> » </a:t>
            </a:r>
            <a:r>
              <a:rPr lang="fr-FR" dirty="0" err="1" smtClean="0"/>
              <a:t>space</a:t>
            </a:r>
            <a:r>
              <a:rPr lang="fr-FR" dirty="0" smtClean="0"/>
              <a:t>. If </a:t>
            </a:r>
            <a:r>
              <a:rPr lang="fr-FR" dirty="0" err="1" smtClean="0"/>
              <a:t>same</a:t>
            </a:r>
            <a:r>
              <a:rPr lang="fr-FR" dirty="0" smtClean="0"/>
              <a:t> « </a:t>
            </a:r>
            <a:r>
              <a:rPr lang="fr-FR" dirty="0" err="1" smtClean="0"/>
              <a:t>year-season</a:t>
            </a:r>
            <a:r>
              <a:rPr lang="fr-FR" dirty="0" smtClean="0"/>
              <a:t> »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raw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archived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timeline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ingestion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The file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host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moved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« </a:t>
            </a:r>
            <a:r>
              <a:rPr lang="fr-FR" dirty="0" err="1"/>
              <a:t>done</a:t>
            </a:r>
            <a:r>
              <a:rPr lang="fr-FR" dirty="0"/>
              <a:t> » </a:t>
            </a:r>
            <a:r>
              <a:rPr lang="fr-FR" dirty="0" err="1"/>
              <a:t>folder</a:t>
            </a:r>
            <a:r>
              <a:rPr lang="fr-FR" dirty="0"/>
              <a:t> 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copy</a:t>
            </a:r>
            <a:r>
              <a:rPr lang="fr-FR" dirty="0"/>
              <a:t>.</a:t>
            </a:r>
          </a:p>
          <a:p>
            <a:pPr lvl="1"/>
            <a:r>
              <a:rPr lang="fr-FR" dirty="0" err="1" smtClean="0"/>
              <a:t>Example</a:t>
            </a:r>
            <a:r>
              <a:rPr lang="fr-FR" dirty="0" smtClean="0"/>
              <a:t> of </a:t>
            </a:r>
            <a:r>
              <a:rPr lang="fr-FR" dirty="0" err="1" smtClean="0"/>
              <a:t>path</a:t>
            </a:r>
            <a:r>
              <a:rPr lang="fr-FR" dirty="0" smtClean="0"/>
              <a:t>: </a:t>
            </a:r>
            <a:r>
              <a:rPr lang="fr-FR" sz="1700" dirty="0" smtClean="0"/>
              <a:t>/</a:t>
            </a:r>
            <a:r>
              <a:rPr lang="fr-FR" sz="1700" dirty="0" err="1" smtClean="0"/>
              <a:t>dev</a:t>
            </a:r>
            <a:r>
              <a:rPr lang="fr-FR" sz="1700" dirty="0" smtClean="0"/>
              <a:t>/</a:t>
            </a:r>
            <a:r>
              <a:rPr lang="fr-FR" sz="1700" dirty="0" err="1" smtClean="0"/>
              <a:t>raw</a:t>
            </a:r>
            <a:r>
              <a:rPr lang="fr-FR" sz="1700" dirty="0" smtClean="0"/>
              <a:t>/JO/data/version=</a:t>
            </a:r>
            <a:r>
              <a:rPr lang="fr-FR" sz="1700" dirty="0" err="1" smtClean="0"/>
              <a:t>current</a:t>
            </a:r>
            <a:r>
              <a:rPr lang="fr-FR" sz="1700" dirty="0" smtClean="0"/>
              <a:t>/2016-summer/xxxxx.csv</a:t>
            </a:r>
            <a:endParaRPr lang="fr-FR" sz="1700" dirty="0" smtClean="0"/>
          </a:p>
          <a:p>
            <a:pPr lvl="1"/>
            <a:r>
              <a:rPr lang="fr-FR" dirty="0" err="1" smtClean="0"/>
              <a:t>Example</a:t>
            </a:r>
            <a:r>
              <a:rPr lang="fr-FR" dirty="0" smtClean="0"/>
              <a:t> of archive </a:t>
            </a:r>
            <a:r>
              <a:rPr lang="fr-FR" dirty="0" err="1" smtClean="0"/>
              <a:t>path</a:t>
            </a:r>
            <a:r>
              <a:rPr lang="fr-FR" dirty="0" smtClean="0"/>
              <a:t>: </a:t>
            </a:r>
            <a:r>
              <a:rPr lang="fr-FR" sz="1900" dirty="0" smtClean="0"/>
              <a:t>/</a:t>
            </a:r>
            <a:r>
              <a:rPr lang="fr-FR" sz="1900" dirty="0" smtClean="0"/>
              <a:t>data/</a:t>
            </a:r>
            <a:r>
              <a:rPr lang="fr-FR" sz="1900" dirty="0" err="1" smtClean="0"/>
              <a:t>raw</a:t>
            </a:r>
            <a:r>
              <a:rPr lang="fr-FR" sz="1900" dirty="0" smtClean="0"/>
              <a:t>/JO/data/version=20190709/2016-summer/xxxxx.csv</a:t>
            </a:r>
            <a:endParaRPr lang="fr-FR" sz="1900" dirty="0" smtClean="0"/>
          </a:p>
          <a:p>
            <a:pPr lvl="1"/>
            <a:endParaRPr lang="fr-FR" dirty="0"/>
          </a:p>
          <a:p>
            <a:pPr lvl="2"/>
            <a:r>
              <a:rPr lang="fr-FR" dirty="0" err="1" smtClean="0">
                <a:solidFill>
                  <a:srgbClr val="FF0000"/>
                </a:solidFill>
              </a:rPr>
              <a:t>Schema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err="1" smtClean="0">
                <a:solidFill>
                  <a:srgbClr val="FF0000"/>
                </a:solidFill>
              </a:rPr>
              <a:t>Appendix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1.1 (</a:t>
            </a:r>
            <a:r>
              <a:rPr lang="fr-FR" dirty="0" err="1" smtClean="0">
                <a:solidFill>
                  <a:srgbClr val="FF0000"/>
                </a:solidFill>
              </a:rPr>
              <a:t>todo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0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UC1 – Scripts - Ingestion - </a:t>
            </a:r>
            <a:r>
              <a:rPr lang="fr-FR" dirty="0" err="1" smtClean="0"/>
              <a:t>lake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1"/>
                </a:solidFill>
              </a:rPr>
              <a:t>Scala/</a:t>
            </a:r>
            <a:r>
              <a:rPr lang="fr-FR" dirty="0" err="1" smtClean="0">
                <a:solidFill>
                  <a:schemeClr val="accent1"/>
                </a:solidFill>
              </a:rPr>
              <a:t>Spark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transform</a:t>
            </a:r>
            <a:r>
              <a:rPr lang="fr-FR" dirty="0" smtClean="0"/>
              <a:t> csv files to parquet files.</a:t>
            </a:r>
          </a:p>
          <a:p>
            <a:pPr lvl="1"/>
            <a:r>
              <a:rPr lang="fr-FR" dirty="0" smtClean="0"/>
              <a:t>Files </a:t>
            </a:r>
            <a:r>
              <a:rPr lang="fr-FR" dirty="0" err="1" smtClean="0"/>
              <a:t>transformed</a:t>
            </a:r>
            <a:r>
              <a:rPr lang="fr-FR" dirty="0" smtClean="0"/>
              <a:t> are store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specify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cluster. This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« </a:t>
            </a:r>
            <a:r>
              <a:rPr lang="fr-FR" dirty="0" err="1" smtClean="0"/>
              <a:t>lake</a:t>
            </a:r>
            <a:r>
              <a:rPr lang="fr-FR" dirty="0" smtClean="0"/>
              <a:t> ».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time the workflow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, the parquet files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replaced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 /</a:t>
            </a:r>
            <a:r>
              <a:rPr lang="fr-FR" dirty="0" err="1"/>
              <a:t>dev</a:t>
            </a:r>
            <a:r>
              <a:rPr lang="fr-FR" dirty="0"/>
              <a:t>/</a:t>
            </a:r>
            <a:r>
              <a:rPr lang="fr-FR" dirty="0" err="1"/>
              <a:t>lake</a:t>
            </a:r>
            <a:r>
              <a:rPr lang="fr-FR" dirty="0"/>
              <a:t>/JO/data/</a:t>
            </a:r>
            <a:r>
              <a:rPr lang="fr-FR" dirty="0" err="1"/>
              <a:t>Games</a:t>
            </a:r>
            <a:r>
              <a:rPr lang="fr-FR" dirty="0"/>
              <a:t>=2016-Summer/</a:t>
            </a:r>
            <a:r>
              <a:rPr lang="fr-FR" dirty="0" err="1"/>
              <a:t>xxxxx.parquet</a:t>
            </a:r>
            <a:endParaRPr lang="fr-FR" dirty="0"/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todo</a:t>
            </a:r>
            <a:r>
              <a:rPr lang="fr-FR" dirty="0" smtClean="0">
                <a:solidFill>
                  <a:srgbClr val="FF0000"/>
                </a:solidFill>
              </a:rPr>
              <a:t> faire fonctionner la copie sur le Lake)</a:t>
            </a:r>
          </a:p>
          <a:p>
            <a:pPr lvl="1"/>
            <a:endParaRPr lang="fr-FR" dirty="0">
              <a:solidFill>
                <a:srgbClr val="FF0000"/>
              </a:solidFill>
            </a:endParaRPr>
          </a:p>
          <a:p>
            <a:pPr lvl="2"/>
            <a:r>
              <a:rPr lang="fr-FR" dirty="0" err="1" smtClean="0">
                <a:solidFill>
                  <a:srgbClr val="FF0000"/>
                </a:solidFill>
              </a:rPr>
              <a:t>Schema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err="1" smtClean="0">
                <a:solidFill>
                  <a:srgbClr val="FF0000"/>
                </a:solidFill>
              </a:rPr>
              <a:t>Appendix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1.2 (</a:t>
            </a:r>
            <a:r>
              <a:rPr lang="fr-FR" dirty="0" err="1" smtClean="0">
                <a:solidFill>
                  <a:srgbClr val="FF0000"/>
                </a:solidFill>
              </a:rPr>
              <a:t>todo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8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120666</TotalTime>
  <Words>1217</Words>
  <Application>Microsoft Office PowerPoint</Application>
  <PresentationFormat>Grand écran</PresentationFormat>
  <Paragraphs>243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CEGEFOS  PFE</vt:lpstr>
      <vt:lpstr>Summary</vt:lpstr>
      <vt:lpstr>UC1 – Architecture - Structures</vt:lpstr>
      <vt:lpstr>UC1 – Architecture - Processing workflow</vt:lpstr>
      <vt:lpstr>UC1 – Architecture - File types</vt:lpstr>
      <vt:lpstr>UC1 - Architecture - Tables</vt:lpstr>
      <vt:lpstr>UC1 - Architecture - Technologies</vt:lpstr>
      <vt:lpstr>UC1 – Scripts - Ingestion - raw</vt:lpstr>
      <vt:lpstr>UC1 – Scripts - Ingestion - lake</vt:lpstr>
      <vt:lpstr>UC1 – Scripts - Metric tables</vt:lpstr>
      <vt:lpstr>UC3 – Database choice 1/2</vt:lpstr>
      <vt:lpstr>UC3 – Database choice 2/2</vt:lpstr>
      <vt:lpstr>UC3 – Technologies</vt:lpstr>
      <vt:lpstr>UC3 – Document Structures</vt:lpstr>
      <vt:lpstr>UC3 – MongoDB - Initial load scripts</vt:lpstr>
      <vt:lpstr>UC3 – DesignByQuery Structure 1/2</vt:lpstr>
      <vt:lpstr>UC3 – DesignByQuery Structure 2/2</vt:lpstr>
      <vt:lpstr>Appendix – 1.1</vt:lpstr>
      <vt:lpstr>Appendix – 1.1</vt:lpstr>
      <vt:lpstr>Appendix – 3.1</vt:lpstr>
      <vt:lpstr>Appendix – 3.2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creator>Arthur Cheping</dc:creator>
  <cp:lastModifiedBy>Arthur Cheping</cp:lastModifiedBy>
  <cp:revision>78</cp:revision>
  <dcterms:created xsi:type="dcterms:W3CDTF">2019-06-16T08:52:16Z</dcterms:created>
  <dcterms:modified xsi:type="dcterms:W3CDTF">2019-09-22T15:58:55Z</dcterms:modified>
</cp:coreProperties>
</file>