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8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1" r:id="rId1"/>
  </p:sldMasterIdLst>
  <p:notesMasterIdLst>
    <p:notesMasterId r:id="rId46"/>
  </p:notesMasterIdLst>
  <p:handoutMasterIdLst>
    <p:handoutMasterId r:id="rId47"/>
  </p:handoutMasterIdLst>
  <p:sldIdLst>
    <p:sldId id="285" r:id="rId2"/>
    <p:sldId id="257" r:id="rId3"/>
    <p:sldId id="296" r:id="rId4"/>
    <p:sldId id="30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08" r:id="rId14"/>
    <p:sldId id="279" r:id="rId15"/>
    <p:sldId id="280" r:id="rId16"/>
    <p:sldId id="281" r:id="rId17"/>
    <p:sldId id="309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310" r:id="rId26"/>
    <p:sldId id="273" r:id="rId27"/>
    <p:sldId id="274" r:id="rId28"/>
    <p:sldId id="287" r:id="rId29"/>
    <p:sldId id="301" r:id="rId30"/>
    <p:sldId id="305" r:id="rId31"/>
    <p:sldId id="302" r:id="rId32"/>
    <p:sldId id="297" r:id="rId33"/>
    <p:sldId id="299" r:id="rId34"/>
    <p:sldId id="300" r:id="rId35"/>
    <p:sldId id="298" r:id="rId36"/>
    <p:sldId id="288" r:id="rId37"/>
    <p:sldId id="289" r:id="rId38"/>
    <p:sldId id="290" r:id="rId39"/>
    <p:sldId id="291" r:id="rId40"/>
    <p:sldId id="303" r:id="rId41"/>
    <p:sldId id="304" r:id="rId42"/>
    <p:sldId id="306" r:id="rId43"/>
    <p:sldId id="294" r:id="rId44"/>
    <p:sldId id="295" r:id="rId45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ADANLETE" initials="RA" lastIdx="3" clrIdx="0">
    <p:extLst>
      <p:ext uri="{19B8F6BF-5375-455C-9EA6-DF929625EA0E}">
        <p15:presenceInfo xmlns:p15="http://schemas.microsoft.com/office/powerpoint/2012/main" userId="1b9ce9c2e4a76b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13:44:21.361" idx="3">
    <p:pos x="7152" y="230"/>
    <p:text>A supprimer????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16C78-AE2F-4CF5-9EF3-D1DD231FBFE3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8E62-07D8-451C-9F59-427522C4B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19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E5CDB-061A-4896-9F30-893FD231905A}" type="datetimeFigureOut">
              <a:rPr lang="fr-FR" smtClean="0"/>
              <a:t>08/10/2019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8910-390D-4E2D-864A-4A553316EE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362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supprimer????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628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18CB3F6-DFA4-4203-9E67-29008006F7E3}" type="slidenum">
              <a:t>28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8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16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AE56EA-3FD3-4499-9045-C963761E4079}" type="slidenum">
              <a:t>36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82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29611C-2EDA-4F6E-8D3B-112068368F52}" type="slidenum">
              <a:t>37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7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188BB2-EF88-40B6-BDA4-95A77B0A14A6}" type="slidenum">
              <a:t>38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09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200A7E-8135-4B54-B552-DA8B23D89960}" type="slidenum">
              <a:t>39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90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0412CE-9466-4070-8462-8F7F32F4CE0D}" type="slidenum">
              <a:t>43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84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0B24A8-C074-4743-853C-6BF1263FA2B7}" type="slidenum">
              <a:t>44</a:t>
            </a:fld>
            <a:endParaRPr lang="fr-FR"/>
          </a:p>
        </p:txBody>
      </p:sp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53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8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26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strike="noStrike" spc="-1" dirty="0" smtClean="0">
                <a:solidFill>
                  <a:schemeClr val="accent2"/>
                </a:solidFill>
                <a:latin typeface="+mn-lt"/>
              </a:rPr>
              <a:t>Les fichiers traités par le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processus d’ingestion sont mis dans le répertoire « 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done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 » afin de garder une traçabilité des fichiers traités et d’éviter de </a:t>
            </a:r>
            <a:r>
              <a:rPr lang="fr-FR" sz="1200" b="0" strike="noStrike" spc="-1" baseline="0" dirty="0" err="1" smtClean="0">
                <a:solidFill>
                  <a:schemeClr val="accent2"/>
                </a:solidFill>
                <a:latin typeface="+mn-lt"/>
              </a:rPr>
              <a:t>réingérer</a:t>
            </a:r>
            <a:r>
              <a:rPr lang="fr-FR" sz="1200" b="0" strike="noStrike" spc="-1" baseline="0" dirty="0" smtClean="0">
                <a:solidFill>
                  <a:schemeClr val="accent2"/>
                </a:solidFill>
                <a:latin typeface="+mn-lt"/>
              </a:rPr>
              <a:t> le fichier s’il était resté dans le répertoire.</a:t>
            </a:r>
            <a:endParaRPr lang="fr-FR" sz="1200" b="0" strike="noStrike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5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Transformed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files are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stored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into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a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specific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on the cluster. This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folder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is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« 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lake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The parquet files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be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regenerated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each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time the workflow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will</a:t>
            </a:r>
            <a:r>
              <a:rPr lang="fr-FR" sz="1200" spc="-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fr-FR" sz="1200" spc="-1" dirty="0" err="1" smtClean="0">
                <a:solidFill>
                  <a:schemeClr val="accent2"/>
                </a:solidFill>
                <a:latin typeface="+mn-lt"/>
              </a:rPr>
              <a:t>run</a:t>
            </a:r>
            <a:endParaRPr lang="fr-FR" sz="1600" b="0" strike="noStrike" spc="-1" dirty="0" smtClean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spc="-1" dirty="0" smtClean="0">
              <a:solidFill>
                <a:schemeClr val="accent2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7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8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1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modifications étant petites et nombreuses, plus la volumétrie relativement peu élevée,</a:t>
            </a:r>
            <a:r>
              <a:rPr lang="fr-FR" baseline="0" dirty="0" smtClean="0"/>
              <a:t> HDFS n’est pas adaptée. Perf.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8910-390D-4E2D-864A-4A553316EEE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30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D5BE8C0-239A-47CF-A7EE-3F842BCA1CF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10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AAA33BD-3E29-40CF-94F3-5E515C33F816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10075B1-8363-488A-AB83-C5B98294379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04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26A1EF1-A173-4FAB-BF28-3D1A5A6D6EB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208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C7345FC-ADC2-4677-AEB9-891E0E1943E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3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57DBAC0-8DEA-4872-9D41-C5D75647296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85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0150A8-7E55-4CD5-97ED-64F8E5EDEC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78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FD92E5B9-FFAF-4863-946F-02FD14BE2DD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93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689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08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4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408F194E-A840-47CB-888F-B10CA13956C9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0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37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C40164AD-646D-4DAF-A589-E95EB0FACBA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9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6FD8827-0EDA-4657-AB54-BBCB5058261C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3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9E054D5F-0AF7-4AD3-A9B1-A81D7619AB2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64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CF6F6D7-391F-4162-8268-5C3E6E63A66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89684EF-353C-4FFD-8C0D-D85262FFB69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6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512951C-341C-4C60-A3B7-D416A6932F08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370C44C3-95D2-4047-B85C-3FFB59B95D13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62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e-cegefos/core/blob/master/Scala/src/main/scripts/ingestion.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oozie/workflow/workflow.x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oozie/coordinator/coordinator.x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fe-cegefos/core/blob/master/Scala/src/main/scripts/initApplicationStructure.s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99700" y="1417448"/>
            <a:ext cx="11808308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Formation </a:t>
            </a:r>
            <a:r>
              <a:rPr lang="fr-FR" sz="6000" b="0" strike="noStrike" spc="-1" dirty="0" err="1" smtClean="0">
                <a:solidFill>
                  <a:srgbClr val="000000"/>
                </a:solidFill>
                <a:latin typeface="Calibri Light"/>
              </a:rPr>
              <a:t>Big</a:t>
            </a: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 Data</a:t>
            </a:r>
          </a:p>
          <a:p>
            <a:pPr algn="ctr">
              <a:lnSpc>
                <a:spcPct val="90000"/>
              </a:lnSpc>
            </a:pPr>
            <a:r>
              <a:rPr lang="fr-FR" sz="6000" b="0" strike="noStrike" spc="-1" dirty="0" smtClean="0">
                <a:solidFill>
                  <a:srgbClr val="000000"/>
                </a:solidFill>
                <a:latin typeface="Calibri Light"/>
              </a:rPr>
              <a:t>Projet de Fin d’Etude</a:t>
            </a:r>
          </a:p>
          <a:p>
            <a:pPr algn="ctr">
              <a:lnSpc>
                <a:spcPct val="90000"/>
              </a:lnSpc>
            </a:pPr>
            <a:r>
              <a:rPr lang="fr-FR" sz="4000" spc="-1" dirty="0" smtClean="0">
                <a:solidFill>
                  <a:srgbClr val="000000"/>
                </a:solidFill>
                <a:latin typeface="Calibri Light"/>
              </a:rPr>
              <a:t>Olympic </a:t>
            </a:r>
            <a:r>
              <a:rPr lang="fr-FR" sz="4000" spc="-1" dirty="0" err="1" smtClean="0">
                <a:solidFill>
                  <a:srgbClr val="000000"/>
                </a:solidFill>
                <a:latin typeface="Calibri Light"/>
              </a:rPr>
              <a:t>Games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9700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1" u="sng" strike="noStrike" spc="-1" dirty="0" smtClean="0">
                <a:solidFill>
                  <a:srgbClr val="000000"/>
                </a:solidFill>
                <a:latin typeface="Calibri"/>
              </a:rPr>
              <a:t>Stagiaires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Houda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OUALI ALAMI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Arthur TCHAMOKOUEN CHEPING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Grégoire RESVE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Romain ADANLETE</a:t>
            </a: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0" y="125700"/>
            <a:ext cx="3177153" cy="1122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16" y="121248"/>
            <a:ext cx="3432692" cy="1126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79" y="4067735"/>
            <a:ext cx="3028950" cy="1514475"/>
          </a:xfrm>
          <a:prstGeom prst="rect">
            <a:avLst/>
          </a:prstGeom>
        </p:spPr>
      </p:pic>
      <p:sp>
        <p:nvSpPr>
          <p:cNvPr id="7" name="TextShape 2"/>
          <p:cNvSpPr txBox="1"/>
          <p:nvPr/>
        </p:nvSpPr>
        <p:spPr>
          <a:xfrm>
            <a:off x="7875638" y="4993424"/>
            <a:ext cx="4316362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u="sng" strike="noStrike" spc="-1" dirty="0" smtClean="0">
                <a:solidFill>
                  <a:srgbClr val="000000"/>
                </a:solidFill>
                <a:latin typeface="Calibri"/>
              </a:rPr>
              <a:t>Responsables Formation</a:t>
            </a:r>
            <a:endParaRPr lang="fr-FR" sz="2400" b="0" u="sng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latin typeface="Arial"/>
              </a:rPr>
              <a:t>Mehdi TAZI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err="1" smtClean="0">
                <a:latin typeface="Arial"/>
              </a:rPr>
              <a:t>Razika</a:t>
            </a:r>
            <a:r>
              <a:rPr lang="fr-FR" sz="2400" spc="-1" dirty="0" smtClean="0">
                <a:latin typeface="Arial"/>
              </a:rPr>
              <a:t> BELHADDAD</a:t>
            </a:r>
            <a:endParaRPr lang="fr-F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90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3600" spc="-1" dirty="0" err="1">
                <a:solidFill>
                  <a:srgbClr val="000000"/>
                </a:solidFill>
                <a:latin typeface="Calibri Light"/>
              </a:rPr>
              <a:t>R</a:t>
            </a:r>
            <a:r>
              <a:rPr lang="fr-FR" sz="3600" b="0" strike="noStrike" spc="-1" dirty="0" err="1" smtClean="0">
                <a:solidFill>
                  <a:srgbClr val="000000"/>
                </a:solidFill>
                <a:latin typeface="Calibri Light"/>
              </a:rPr>
              <a:t>aw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31812" y="1712111"/>
            <a:ext cx="11491493" cy="4746231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explained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slide,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Scala/Hadoop </a:t>
            </a: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FileSystem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(Spark)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data.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 files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have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ingest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in the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stored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500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5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fr-FR" sz="25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500" spc="-1" dirty="0">
                <a:solidFill>
                  <a:srgbClr val="000000"/>
                </a:solidFill>
                <a:latin typeface="Calibri"/>
              </a:rPr>
              <a:t> cluster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 file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contains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information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«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and « 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».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filename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pattern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year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&gt;-&lt;</a:t>
            </a:r>
            <a:r>
              <a:rPr lang="fr-FR" sz="2400" b="1" strike="noStrike" spc="-1" dirty="0" err="1">
                <a:solidFill>
                  <a:srgbClr val="000000"/>
                </a:solidFill>
                <a:latin typeface="Calibri"/>
              </a:rPr>
              <a:t>season</a:t>
            </a:r>
            <a:r>
              <a:rPr lang="fr-FR" sz="2400" b="1" strike="noStrike" spc="-1" dirty="0">
                <a:solidFill>
                  <a:srgbClr val="000000"/>
                </a:solidFill>
                <a:latin typeface="Calibri"/>
              </a:rPr>
              <a:t>&gt;.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Calibri"/>
              </a:rPr>
              <a:t>csv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Ex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 1896-Summer, 2014-Winter.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run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ingested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space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set in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722313" lvl="1" indent="-26511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If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« 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year-season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exists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archived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timeline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versionning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before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ingestion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occurs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existing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host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moved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 »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folder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avoid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additional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copy.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P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ath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samples</a:t>
            </a:r>
            <a:r>
              <a:rPr lang="fr-FR" sz="2400" spc="-1" dirty="0" smtClean="0">
                <a:solidFill>
                  <a:srgbClr val="FFC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 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-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Development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HDFS:  </a:t>
            </a:r>
            <a:r>
              <a:rPr lang="fr-FR" sz="1700" b="1" strike="noStrike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/JO/data/version=</a:t>
            </a:r>
            <a:r>
              <a:rPr lang="fr-FR" sz="2400" b="1" spc="-1" dirty="0" err="1" smtClean="0">
                <a:solidFill>
                  <a:srgbClr val="000000"/>
                </a:solidFill>
                <a:latin typeface="Calibri"/>
              </a:rPr>
              <a:t>current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/2016-summer/xxxxx.csv               </a:t>
            </a:r>
          </a:p>
          <a:p>
            <a:pPr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- Archive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environment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                  : </a:t>
            </a:r>
            <a:r>
              <a:rPr lang="fr-FR" sz="2400" b="1" spc="-1" dirty="0" smtClean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1" spc="-1" dirty="0">
                <a:solidFill>
                  <a:srgbClr val="000000"/>
                </a:solidFill>
                <a:latin typeface="Calibri"/>
              </a:rPr>
              <a:t>data/</a:t>
            </a:r>
            <a:r>
              <a:rPr lang="fr-FR" sz="2400" b="1" spc="-1" dirty="0" err="1">
                <a:solidFill>
                  <a:srgbClr val="000000"/>
                </a:solidFill>
                <a:latin typeface="Calibri"/>
              </a:rPr>
              <a:t>raw</a:t>
            </a:r>
            <a:r>
              <a:rPr lang="fr-FR" sz="2400" b="1" spc="-1" dirty="0">
                <a:solidFill>
                  <a:srgbClr val="000000"/>
                </a:solidFill>
                <a:latin typeface="Calibri"/>
              </a:rPr>
              <a:t>/JO/data/version=20190709/2016-summer/xxxxx.csv</a:t>
            </a:r>
          </a:p>
          <a:p>
            <a:pPr marL="457560" lvl="1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19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Schema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1.1 (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todo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65" y="4203290"/>
            <a:ext cx="1413805" cy="73645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77" y="571560"/>
            <a:ext cx="2458646" cy="90936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A69DBE0-ABDC-4992-8EF4-463CF81CD7E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9212" y="6357028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– Scripts - Ingestion - </a:t>
            </a:r>
            <a:r>
              <a:rPr lang="fr-FR" sz="4400" spc="-1" dirty="0">
                <a:solidFill>
                  <a:srgbClr val="000000"/>
                </a:solidFill>
                <a:latin typeface="Calibri Light"/>
              </a:rPr>
              <a:t>L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Calibri Light"/>
              </a:rPr>
              <a:t>ake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78426" y="1825560"/>
            <a:ext cx="11194026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here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Scala/Spark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csv files to parquet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files type.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time the workflow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runs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parquet files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replaced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path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dev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/JO/data/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Games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=2016-Summer/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xxxxx.parquet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Schema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1.2 (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todo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)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F6A1D2A-661B-4052-91F8-7F0AA038A71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Scripts - Metric tables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Assuming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available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in the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lake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in parquet format: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First : 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 for the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whole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parket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file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storage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Second 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create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previous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table. </a:t>
            </a:r>
            <a:endParaRPr lang="fr-FR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 This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enable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new data,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« 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Metric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data ».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        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8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of the 8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requested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in UC1.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       6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tables, one for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6 BI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metrics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in UC2. </a:t>
            </a: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700" spc="-1" dirty="0" smtClean="0">
                <a:solidFill>
                  <a:schemeClr val="accent2"/>
                </a:solidFill>
                <a:latin typeface="Calibri"/>
              </a:rPr>
              <a:t>     </a:t>
            </a:r>
            <a:endParaRPr lang="fr-FR" sz="1700" spc="-1" dirty="0">
              <a:solidFill>
                <a:schemeClr val="accent2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1.3.1 -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</a:rPr>
              <a:t>External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 table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Scripts 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1.3.2 - </a:t>
            </a:r>
            <a:r>
              <a:rPr lang="fr-FR" sz="2000" b="0" strike="noStrike" spc="-1" dirty="0" err="1" smtClean="0">
                <a:solidFill>
                  <a:srgbClr val="FF0000"/>
                </a:solidFill>
                <a:latin typeface="Calibri"/>
              </a:rPr>
              <a:t>Managed</a:t>
            </a:r>
            <a:r>
              <a:rPr lang="fr-FR" sz="2000" b="0" strike="noStrike" spc="-1" dirty="0" smtClean="0">
                <a:solidFill>
                  <a:srgbClr val="FF0000"/>
                </a:solidFill>
                <a:latin typeface="Calibri"/>
              </a:rPr>
              <a:t> tables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32" y="0"/>
            <a:ext cx="2248168" cy="11529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20" y="5120766"/>
            <a:ext cx="1926816" cy="903582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5FE2CD1-401B-4347-A641-A68BFC0603D0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UC2-Dataviz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2905020"/>
            <a:ext cx="4795095" cy="26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07299"/>
          </a:xfrm>
        </p:spPr>
        <p:txBody>
          <a:bodyPr/>
          <a:lstStyle/>
          <a:p>
            <a:r>
              <a:rPr lang="fr-FR" b="1" spc="-1" dirty="0">
                <a:solidFill>
                  <a:srgbClr val="000000"/>
                </a:solidFill>
                <a:latin typeface="Calibri"/>
              </a:rPr>
              <a:t>UC2 – Data </a:t>
            </a:r>
            <a:r>
              <a:rPr lang="fr-FR" b="1" spc="-1" dirty="0" err="1">
                <a:solidFill>
                  <a:srgbClr val="000000"/>
                </a:solidFill>
                <a:latin typeface="Calibri"/>
              </a:rPr>
              <a:t>Visualization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263471" y="1208868"/>
            <a:ext cx="3394129" cy="2315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order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the data on </a:t>
            </a:r>
            <a:r>
              <a:rPr lang="fr-FR" sz="2400" dirty="0" err="1"/>
              <a:t>which</a:t>
            </a:r>
            <a:r>
              <a:rPr lang="fr-FR" sz="2400" dirty="0"/>
              <a:t> reports and charts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dirty="0"/>
              <a:t>are </a:t>
            </a:r>
            <a:r>
              <a:rPr lang="fr-FR" sz="2400" dirty="0" err="1"/>
              <a:t>based</a:t>
            </a:r>
            <a:r>
              <a:rPr lang="fr-FR" sz="2400" dirty="0"/>
              <a:t>,</a:t>
            </a:r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connected</a:t>
            </a:r>
            <a:r>
              <a:rPr lang="fr-FR" sz="2400" dirty="0"/>
              <a:t> the </a:t>
            </a:r>
            <a:r>
              <a:rPr lang="fr-FR" sz="2400" dirty="0" err="1"/>
              <a:t>reporting</a:t>
            </a:r>
            <a:r>
              <a:rPr lang="fr-FR" sz="2400" dirty="0"/>
              <a:t> </a:t>
            </a:r>
            <a:r>
              <a:rPr lang="fr-FR" sz="2400" dirty="0" err="1"/>
              <a:t>tool</a:t>
            </a:r>
            <a:r>
              <a:rPr lang="fr-FR" sz="2400" dirty="0"/>
              <a:t> Power BI on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platform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an ODBC </a:t>
            </a:r>
            <a:r>
              <a:rPr lang="fr-FR" sz="2400" dirty="0" err="1"/>
              <a:t>connector</a:t>
            </a:r>
            <a:r>
              <a:rPr lang="fr-FR" sz="2400" dirty="0"/>
              <a:t> . 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sz="half" idx="2"/>
          </p:nvPr>
        </p:nvSpPr>
        <p:spPr>
          <a:xfrm>
            <a:off x="4572000" y="1825560"/>
            <a:ext cx="6785280" cy="4350960"/>
          </a:xfrm>
        </p:spPr>
        <p:txBody>
          <a:bodyPr>
            <a:normAutofit fontScale="85000" lnSpcReduction="10000"/>
          </a:bodyPr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37850"/>
            <a:ext cx="6781320" cy="473468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58" y="4456209"/>
            <a:ext cx="1720311" cy="1720311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A3EF897-ADB4-4D87-90E5-CB7A1F262B0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89212" y="6357028"/>
            <a:ext cx="7619999" cy="365125"/>
          </a:xfrm>
        </p:spPr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23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8214103" y="2023199"/>
            <a:ext cx="3058522" cy="41500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/>
          </p:nvPr>
        </p:nvSpPr>
        <p:spPr>
          <a:xfrm>
            <a:off x="4401520" y="2023199"/>
            <a:ext cx="3332134" cy="4150081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/>
          </p:nvPr>
        </p:nvSpPr>
        <p:spPr>
          <a:xfrm>
            <a:off x="838080" y="2023199"/>
            <a:ext cx="3160483" cy="415008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tatic reports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pc="-1" dirty="0">
                <a:solidFill>
                  <a:srgbClr val="000000"/>
                </a:solidFill>
                <a:latin typeface="Calibri"/>
              </a:rPr>
              <a:t>last Olympic </a:t>
            </a:r>
            <a:r>
              <a:rPr lang="fr-FR" spc="-1" dirty="0" smtClean="0">
                <a:solidFill>
                  <a:srgbClr val="000000"/>
                </a:solidFill>
                <a:latin typeface="Calibri"/>
              </a:rPr>
              <a:t>Games     </a:t>
            </a:r>
            <a:endParaRPr lang="fr-FR" dirty="0"/>
          </a:p>
        </p:txBody>
      </p:sp>
      <p:pic>
        <p:nvPicPr>
          <p:cNvPr id="12" name="Image 11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2" y="1958945"/>
            <a:ext cx="3359642" cy="4500677"/>
          </a:xfrm>
          <a:prstGeom prst="rect">
            <a:avLst/>
          </a:prstGeom>
        </p:spPr>
      </p:pic>
      <p:pic>
        <p:nvPicPr>
          <p:cNvPr id="20" name="Image 19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519" y="1958945"/>
            <a:ext cx="3332135" cy="4278585"/>
          </a:xfrm>
          <a:prstGeom prst="rect">
            <a:avLst/>
          </a:prstGeom>
        </p:spPr>
      </p:pic>
      <p:pic>
        <p:nvPicPr>
          <p:cNvPr id="21" name="Image 20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79" y="1999279"/>
            <a:ext cx="3160484" cy="42824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868" y="565671"/>
            <a:ext cx="1701324" cy="8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969" y="365040"/>
            <a:ext cx="11794211" cy="1325160"/>
          </a:xfrm>
        </p:spPr>
        <p:txBody>
          <a:bodyPr/>
          <a:lstStyle/>
          <a:p>
            <a:pPr algn="ctr"/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4000" spc="-1" dirty="0" err="1" smtClean="0">
                <a:solidFill>
                  <a:srgbClr val="000000"/>
                </a:solidFill>
                <a:latin typeface="Calibri"/>
              </a:rPr>
              <a:t>ynamic</a:t>
            </a:r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> charts </a:t>
            </a:r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showing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4000" spc="-1" dirty="0" err="1" smtClean="0">
                <a:solidFill>
                  <a:srgbClr val="000000"/>
                </a:solidFill>
                <a:latin typeface="Calibri"/>
              </a:rPr>
              <a:t>evolutions</a:t>
            </a:r>
            <a:r>
              <a:rPr lang="fr-FR" sz="4000" spc="-1" dirty="0" smtClean="0">
                <a:solidFill>
                  <a:srgbClr val="000000"/>
                </a:solidFill>
                <a:latin typeface="Calibri"/>
              </a:rPr>
              <a:t> of a country over </a:t>
            </a:r>
            <a:r>
              <a:rPr lang="fr-FR" sz="4000" spc="-1" dirty="0">
                <a:solidFill>
                  <a:srgbClr val="000000"/>
                </a:solidFill>
                <a:latin typeface="Calibri"/>
              </a:rPr>
              <a:t>the last 5 </a:t>
            </a:r>
            <a:r>
              <a:rPr lang="fr-FR" sz="4000" spc="-1" dirty="0" err="1">
                <a:solidFill>
                  <a:srgbClr val="000000"/>
                </a:solidFill>
                <a:latin typeface="Calibri"/>
              </a:rPr>
              <a:t>years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half" idx="1"/>
          </p:nvPr>
        </p:nvSpPr>
        <p:spPr>
          <a:xfrm>
            <a:off x="838080" y="1825560"/>
            <a:ext cx="4725812" cy="421560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825560"/>
            <a:ext cx="4725812" cy="4466752"/>
          </a:xfrm>
          <a:prstGeom prst="rect">
            <a:avLst/>
          </a:prstGeom>
        </p:spPr>
      </p:pic>
      <p:pic>
        <p:nvPicPr>
          <p:cNvPr id="9" name="Image 8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940" y="1825560"/>
            <a:ext cx="5483340" cy="435096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361612" y="635165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AF4A301-97E6-42C8-8F90-CABE626394C4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89212" y="6342280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40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UC3-NoSQL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88" y="2453231"/>
            <a:ext cx="5033336" cy="25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7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Database choice 1/2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35864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lot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random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R/W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the volume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but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very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huge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less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Pbytes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),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chosen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Both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Relational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or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convenient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what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kind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need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CAP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principles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As the tables are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designed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by </a:t>
            </a:r>
            <a:r>
              <a:rPr lang="fr-FR" sz="2400" spc="-1" dirty="0" err="1" smtClean="0">
                <a:solidFill>
                  <a:srgbClr val="5B9BD5"/>
                </a:solidFill>
                <a:latin typeface="Calibri"/>
              </a:rPr>
              <a:t>query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,  NoSQL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definitely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suitable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Because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Availability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really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pick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Partition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Tolerance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5B9BD5"/>
                </a:solidFill>
                <a:latin typeface="Calibri"/>
              </a:rPr>
              <a:t>Consistency</a:t>
            </a:r>
            <a:r>
              <a:rPr lang="fr-FR" sz="2400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requirements</a:t>
            </a:r>
            <a:r>
              <a:rPr lang="fr-FR" sz="2400" spc="-1" dirty="0" smtClean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fullfilled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case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databases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range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somewhat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wide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: 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Cassandra, MongoDB, </a:t>
            </a:r>
            <a:r>
              <a:rPr lang="fr-FR" sz="1900" b="1" i="1" strike="noStrike" spc="-1" dirty="0" err="1">
                <a:solidFill>
                  <a:srgbClr val="000000"/>
                </a:solidFill>
                <a:latin typeface="Calibri"/>
              </a:rPr>
              <a:t>Hbase</a:t>
            </a:r>
            <a:r>
              <a:rPr lang="fr-FR" sz="1900" b="1" i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1900" b="1" i="1" strike="noStrike" spc="-1" dirty="0" err="1" smtClean="0">
                <a:solidFill>
                  <a:srgbClr val="000000"/>
                </a:solidFill>
                <a:latin typeface="Calibri"/>
              </a:rPr>
              <a:t>CosmosDB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etc.</a:t>
            </a:r>
            <a:endParaRPr lang="fr-FR" sz="2400" b="0" strike="noStrike" spc="-1" dirty="0" smtClean="0">
              <a:solidFill>
                <a:srgbClr val="FFC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of the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was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on an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matrix.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ED6F5A0-6713-4166-A771-2C179C6568E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Database choice 2/2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30785" y="1358640"/>
            <a:ext cx="11297421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determinate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implement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have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multi </a:t>
            </a: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criteria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5B9BD5"/>
                </a:solidFill>
                <a:latin typeface="Calibri"/>
              </a:rPr>
              <a:t>matrix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According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to the matrix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context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the best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choice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1" strike="noStrike" spc="-1" dirty="0">
                <a:solidFill>
                  <a:srgbClr val="5B9BD5"/>
                </a:solidFill>
                <a:latin typeface="Calibri"/>
              </a:rPr>
              <a:t>MongoDB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000" spc="-1" dirty="0">
                <a:solidFill>
                  <a:schemeClr val="accent2"/>
                </a:solidFill>
                <a:latin typeface="Calibri"/>
              </a:rPr>
              <a:t>.</a:t>
            </a: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>
            <p:extLst>
              <p:ext uri="{D42A27DB-BD31-4B8C-83A1-F6EECF244321}">
                <p14:modId xmlns:p14="http://schemas.microsoft.com/office/powerpoint/2010/main" val="3810190349"/>
              </p:ext>
            </p:extLst>
          </p:nvPr>
        </p:nvGraphicFramePr>
        <p:xfrm>
          <a:off x="2586600" y="1985400"/>
          <a:ext cx="6747900" cy="2612001"/>
        </p:xfrm>
        <a:graphic>
          <a:graphicData uri="http://schemas.openxmlformats.org/drawingml/2006/table">
            <a:tbl>
              <a:tblPr/>
              <a:tblGrid>
                <a:gridCol w="1484412"/>
                <a:gridCol w="890731"/>
                <a:gridCol w="1410254"/>
                <a:gridCol w="1458709"/>
                <a:gridCol w="1503794"/>
              </a:tblGrid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MongoDB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Cassandra</a:t>
                      </a:r>
                      <a:endParaRPr lang="fr-FR" sz="12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Hbase</a:t>
                      </a:r>
                      <a:endParaRPr lang="fr-FR" sz="12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Cost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Avaibility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3,5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15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Consistency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Language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2,5</a:t>
                      </a:r>
                      <a:endParaRPr lang="fr-FR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fr-FR" sz="12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0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fr-FR" sz="1800" b="1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3,9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3,2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3,05</a:t>
                      </a:r>
                      <a:endParaRPr lang="fr-FR" sz="1800" b="1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" y="1985400"/>
            <a:ext cx="1444242" cy="8006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875" y="2675464"/>
            <a:ext cx="1249191" cy="8312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76" y="5680662"/>
            <a:ext cx="1943522" cy="496218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290876" y="6294863"/>
            <a:ext cx="1217020" cy="323953"/>
          </a:xfrm>
        </p:spPr>
        <p:txBody>
          <a:bodyPr/>
          <a:lstStyle/>
          <a:p>
            <a:pPr>
              <a:lnSpc>
                <a:spcPct val="100000"/>
              </a:lnSpc>
            </a:pPr>
            <a:fld id="{F248FA7B-9251-40A3-9F24-9074BF73E951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89212" y="6268540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461555"/>
            <a:ext cx="9143640" cy="1506584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2800" spc="-1" dirty="0">
                <a:latin typeface="Times New Roman"/>
              </a:rPr>
              <a:t>PFE Big Data : Olympic Games Athens 1896 - Rio </a:t>
            </a:r>
            <a:r>
              <a:rPr lang="en-US" sz="2800" spc="-1" dirty="0" smtClean="0">
                <a:latin typeface="Times New Roman"/>
              </a:rPr>
              <a:t>2016</a:t>
            </a:r>
          </a:p>
          <a:p>
            <a:pPr algn="ctr">
              <a:lnSpc>
                <a:spcPct val="90000"/>
              </a:lnSpc>
            </a:pPr>
            <a:endParaRPr lang="fr-FR" sz="2800" spc="-1" dirty="0">
              <a:latin typeface="Times New Roman"/>
            </a:endParaRPr>
          </a:p>
          <a:p>
            <a:pPr algn="ctr">
              <a:lnSpc>
                <a:spcPct val="90000"/>
              </a:lnSpc>
            </a:pPr>
            <a:r>
              <a:rPr lang="fr-FR" sz="4400" b="1" strike="noStrike" spc="-1" dirty="0" err="1" smtClean="0">
                <a:solidFill>
                  <a:srgbClr val="000000"/>
                </a:solidFill>
                <a:latin typeface="Calibri Light"/>
              </a:rPr>
              <a:t>Presentation</a:t>
            </a:r>
            <a:endParaRPr lang="fr-FR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246811"/>
            <a:ext cx="6792806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UC1-Ingestion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UC2-Dataviz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UC3-NoSQL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Demo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794" y="2523717"/>
            <a:ext cx="5793785" cy="3143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Technologies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help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team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propose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manage (administration) collections and documents 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Terminal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5B9BD5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5B9BD5"/>
                </a:solidFill>
                <a:latin typeface="Calibri"/>
              </a:rPr>
              <a:t>Robo</a:t>
            </a:r>
            <a:r>
              <a:rPr lang="fr-FR" sz="2400" b="0" strike="noStrike" spc="-1" dirty="0">
                <a:solidFill>
                  <a:srgbClr val="5B9BD5"/>
                </a:solidFill>
                <a:latin typeface="Calibri"/>
              </a:rPr>
              <a:t> 3T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Studio 3T</a:t>
            </a:r>
          </a:p>
          <a:p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Robo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3T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free version.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It’s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easy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install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manipulate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7284FE22-6CFE-445F-8F91-4F712F3CFA7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Document Structures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real</a:t>
            </a:r>
            <a:r>
              <a:rPr lang="fr-FR" sz="2800" b="0" strike="noStrike" spc="-1" dirty="0" smtClean="0">
                <a:solidFill>
                  <a:schemeClr val="accent4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R/W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operational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have documents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expose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modifications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done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As no restriction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has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been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given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consider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possibility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modify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fields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exept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).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modifications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occur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 the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last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game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Collection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stores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documents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named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b="0" strike="noStrike" spc="-1" dirty="0" err="1" smtClean="0">
                <a:solidFill>
                  <a:srgbClr val="5B9BD5"/>
                </a:solidFill>
                <a:latin typeface="Calibri"/>
              </a:rPr>
              <a:t>JO.LastGames</a:t>
            </a:r>
            <a:endParaRPr lang="fr-FR" sz="2800" b="0" strike="noStrike" spc="-1" dirty="0" smtClean="0">
              <a:solidFill>
                <a:srgbClr val="5B9BD5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The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structure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found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800" b="0" strike="noStrike" spc="-1" dirty="0">
                <a:solidFill>
                  <a:srgbClr val="FF0000"/>
                </a:solidFill>
                <a:latin typeface="Calibri"/>
              </a:rPr>
              <a:t> 3.1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F792FB3-115D-480A-8B38-E31048C789E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MongoDB - Initial load scripts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117987" y="1359359"/>
            <a:ext cx="12211665" cy="521192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Scala/Spark to copy 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MongoDB collection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Scripts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consist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in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initiating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settings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relating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spark.mongodb.input.uri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.config("spark.mongodb.input.readPreference.name",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secondaryPreferred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.config("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spark.mongodb.output.uri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", "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mongodb</a:t>
            </a:r>
            <a:r>
              <a:rPr lang="fr-FR" sz="16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://localhost:27017/</a:t>
            </a:r>
            <a:r>
              <a:rPr lang="fr-FR" sz="16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JO.LastGames</a:t>
            </a:r>
            <a:r>
              <a:rPr lang="fr-FR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Calibri"/>
              </a:rPr>
              <a:t>")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1600" b="0" strike="noStrike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Once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dataframe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SparkSession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on source data,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transform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fr-FR" sz="2800" spc="-1" dirty="0" smtClean="0">
                <a:solidFill>
                  <a:srgbClr val="5B9BD5"/>
                </a:solidFill>
                <a:latin typeface="Calibri"/>
              </a:rPr>
              <a:t>RDD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rdd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written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mongodb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database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specific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class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:</a:t>
            </a:r>
          </a:p>
          <a:p>
            <a:pPr marL="914760" lvl="2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1600" spc="-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import </a:t>
            </a:r>
            <a:r>
              <a:rPr lang="fr-FR" sz="1600" spc="-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com.mongodb.spark.MongoSpark</a:t>
            </a:r>
            <a:endParaRPr lang="fr-FR" sz="1600" spc="-1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Scripts : </a:t>
            </a:r>
            <a:r>
              <a:rPr lang="fr-FR" sz="2000" b="0" strike="noStrike" spc="-1" dirty="0" err="1">
                <a:solidFill>
                  <a:srgbClr val="FF0000"/>
                </a:solidFill>
                <a:latin typeface="Calibri"/>
              </a:rPr>
              <a:t>Appendix</a:t>
            </a:r>
            <a:r>
              <a:rPr lang="fr-FR" sz="2000" b="0" strike="noStrike" spc="-1" dirty="0">
                <a:solidFill>
                  <a:srgbClr val="FF0000"/>
                </a:solidFill>
                <a:latin typeface="Calibri"/>
              </a:rPr>
              <a:t> 3.2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44014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0DE72A-B233-4D0F-8E51-F216F5DAC7F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589212" y="6445518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UC3 – </a:t>
            </a:r>
            <a:r>
              <a:rPr lang="fr-FR" sz="4400" b="0" strike="noStrike" spc="-1" dirty="0" err="1">
                <a:solidFill>
                  <a:srgbClr val="000000"/>
                </a:solidFill>
                <a:latin typeface="Calibri Light"/>
              </a:rPr>
              <a:t>DesignByQuery</a:t>
            </a: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 Structure </a:t>
            </a:r>
            <a:r>
              <a:rPr lang="fr-FR" sz="4400" b="0" strike="noStrike" spc="-1" dirty="0" smtClean="0">
                <a:solidFill>
                  <a:srgbClr val="000000"/>
                </a:solidFill>
                <a:latin typeface="Calibri Light"/>
              </a:rPr>
              <a:t>1/2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8710" y="1288980"/>
            <a:ext cx="11823290" cy="3473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the best athletes per country and per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sport.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research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purpose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and not for modification.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1900" spc="-1" dirty="0">
              <a:solidFill>
                <a:schemeClr val="accent2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Table 3"/>
          <p:cNvGraphicFramePr/>
          <p:nvPr>
            <p:extLst>
              <p:ext uri="{D42A27DB-BD31-4B8C-83A1-F6EECF244321}">
                <p14:modId xmlns:p14="http://schemas.microsoft.com/office/powerpoint/2010/main" val="2231207348"/>
              </p:ext>
            </p:extLst>
          </p:nvPr>
        </p:nvGraphicFramePr>
        <p:xfrm>
          <a:off x="4336026" y="3141409"/>
          <a:ext cx="3288890" cy="2241750"/>
        </p:xfrm>
        <a:graphic>
          <a:graphicData uri="http://schemas.openxmlformats.org/drawingml/2006/table">
            <a:tbl>
              <a:tblPr/>
              <a:tblGrid>
                <a:gridCol w="2065185"/>
                <a:gridCol w="1223705"/>
              </a:tblGrid>
              <a:tr h="398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BestAthletesByCountryAndSport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City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List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Sport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07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Rank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76360" y="6342282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000436D6-F71F-491E-B0C6-2C529308F92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589212" y="6283290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993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UC3 – DesignByQuery Structure 2/2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359360"/>
            <a:ext cx="10515240" cy="4817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Optimized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document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designed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return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list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athletes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per range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weight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(40-, 40-60, 60-80, 80-100,100+)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8" name="Table 3"/>
          <p:cNvGraphicFramePr/>
          <p:nvPr>
            <p:extLst>
              <p:ext uri="{D42A27DB-BD31-4B8C-83A1-F6EECF244321}">
                <p14:modId xmlns:p14="http://schemas.microsoft.com/office/powerpoint/2010/main" val="1597572258"/>
              </p:ext>
            </p:extLst>
          </p:nvPr>
        </p:nvGraphicFramePr>
        <p:xfrm>
          <a:off x="4454013" y="2752561"/>
          <a:ext cx="2772267" cy="2615851"/>
        </p:xfrm>
        <a:graphic>
          <a:graphicData uri="http://schemas.openxmlformats.org/drawingml/2006/table">
            <a:tbl>
              <a:tblPr/>
              <a:tblGrid>
                <a:gridCol w="1298493"/>
                <a:gridCol w="1473774"/>
              </a:tblGrid>
              <a:tr h="373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100" b="1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AthletesByWeightCategory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rgbClr val="729FCF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WeightRange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3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fr-FR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fr-FR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233673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5E3029CF-1195-45E8-9444-B42C5037A732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566220" y="6265368"/>
            <a:ext cx="7642992" cy="324053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24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523880" y="2325189"/>
            <a:ext cx="6714429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UC1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UC3-NoSQL</a:t>
            </a:r>
            <a:endParaRPr lang="fr-FR" sz="2400" spc="-1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err="1">
                <a:solidFill>
                  <a:srgbClr val="000000"/>
                </a:solidFill>
                <a:latin typeface="Calibri"/>
              </a:rPr>
              <a:t>Demo</a:t>
            </a:r>
            <a:endParaRPr lang="fr-FR" sz="6000" b="1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25" y="2516778"/>
            <a:ext cx="5797807" cy="27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2"/>
          <p:cNvSpPr txBox="1"/>
          <p:nvPr/>
        </p:nvSpPr>
        <p:spPr>
          <a:xfrm>
            <a:off x="761584" y="2817862"/>
            <a:ext cx="10515240" cy="15991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fr-FR" sz="6000" b="0" strike="noStrike" spc="-1" dirty="0" err="1" smtClean="0">
                <a:solidFill>
                  <a:srgbClr val="000000"/>
                </a:solidFill>
                <a:latin typeface="Calibri"/>
              </a:rPr>
              <a:t>Appendix</a:t>
            </a:r>
            <a:endParaRPr lang="fr-FR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5B3DC90D-FACC-4417-976F-0BFF03576E35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Appendix – 1.1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Script Scala/Spark tournant via la commande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spark-submit xxxxxxxx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Le script est lancé via la commande Oozie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oozie job --oozie http://your_host:11000/oozie -config cluster_conf.xml -run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EF53F71-1F31-4697-990C-5DD88D4F2A7F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838080" y="365040"/>
            <a:ext cx="1051488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1.1.2 – Ingestion Run Command</a:t>
            </a:r>
          </a:p>
        </p:txBody>
      </p:sp>
      <p:sp>
        <p:nvSpPr>
          <p:cNvPr id="3" name="TextShape 2"/>
          <p:cNvSpPr/>
          <p:nvPr/>
        </p:nvSpPr>
        <p:spPr>
          <a:xfrm>
            <a:off x="838080" y="1382637"/>
            <a:ext cx="10514880" cy="14319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Scala/Spark </a:t>
            </a:r>
            <a:r>
              <a:rPr lang="fr-FR" sz="2800" b="0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run</a:t>
            </a:r>
            <a:r>
              <a:rPr lang="fr-FR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command :</a:t>
            </a:r>
          </a:p>
          <a:p>
            <a:pPr lvl="0">
              <a:lnSpc>
                <a:spcPct val="90000"/>
              </a:lnSpc>
              <a:spcBef>
                <a:spcPts val="1001"/>
              </a:spcBef>
              <a:defRPr sz="1800"/>
            </a:pPr>
            <a:r>
              <a:rPr lang="en-US" sz="2000" b="1" dirty="0" smtClean="0"/>
              <a:t>core/Scala/</a:t>
            </a:r>
            <a:r>
              <a:rPr lang="en-US" sz="2000" b="1" dirty="0" err="1" smtClean="0"/>
              <a:t>src</a:t>
            </a:r>
            <a:r>
              <a:rPr lang="en-US" sz="2000" b="1" dirty="0" smtClean="0"/>
              <a:t>/main/scripts/ingestion.sh</a:t>
            </a:r>
            <a:r>
              <a:rPr lang="en-US" sz="2000" b="1" dirty="0"/>
              <a:t>: 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  <a:hlinkClick r:id="rId3"/>
              </a:rPr>
              <a:t>spark-submit</a:t>
            </a:r>
            <a:r>
              <a:rPr lang="en-US" sz="2800" dirty="0">
                <a:solidFill>
                  <a:schemeClr val="accent1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lvl="0">
              <a:lnSpc>
                <a:spcPct val="90000"/>
              </a:lnSpc>
              <a:spcBef>
                <a:spcPts val="1001"/>
              </a:spcBef>
              <a:defRPr sz="1800"/>
            </a:pPr>
            <a:endParaRPr lang="en-US" sz="2400" dirty="0" smtClean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lvl="0">
              <a:lnSpc>
                <a:spcPct val="90000"/>
              </a:lnSpc>
              <a:spcBef>
                <a:spcPts val="1001"/>
              </a:spcBef>
              <a:defRPr sz="1800"/>
            </a:pPr>
            <a:endParaRPr lang="en-US" sz="2400" dirty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lvl="0">
              <a:lnSpc>
                <a:spcPct val="90000"/>
              </a:lnSpc>
              <a:spcBef>
                <a:spcPts val="1001"/>
              </a:spcBef>
              <a:defRPr sz="1800"/>
            </a:pPr>
            <a:endParaRPr lang="en-US" sz="2400" dirty="0" smtClean="0">
              <a:solidFill>
                <a:schemeClr val="accent1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82073"/>
              </p:ext>
            </p:extLst>
          </p:nvPr>
        </p:nvGraphicFramePr>
        <p:xfrm>
          <a:off x="1557338" y="2707437"/>
          <a:ext cx="8602662" cy="3304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62"/>
              </a:tblGrid>
              <a:tr h="3304310">
                <a:tc>
                  <a:txBody>
                    <a:bodyPr/>
                    <a:lstStyle/>
                    <a:p>
                      <a:r>
                        <a:rPr lang="fr-FR" dirty="0" smtClean="0"/>
                        <a:t>#!/bin/</a:t>
                      </a:r>
                      <a:r>
                        <a:rPr lang="fr-FR" dirty="0" err="1" smtClean="0"/>
                        <a:t>bash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echo</a:t>
                      </a:r>
                      <a:r>
                        <a:rPr lang="fr-FR" dirty="0" smtClean="0"/>
                        <a:t> "</a:t>
                      </a:r>
                      <a:r>
                        <a:rPr lang="fr-FR" dirty="0" err="1" smtClean="0"/>
                        <a:t>starting</a:t>
                      </a:r>
                      <a:r>
                        <a:rPr lang="fr-FR" dirty="0" smtClean="0"/>
                        <a:t> at "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spark-submit</a:t>
                      </a:r>
                      <a:r>
                        <a:rPr lang="fr-FR" dirty="0" smtClean="0"/>
                        <a:t> --</a:t>
                      </a:r>
                      <a:r>
                        <a:rPr lang="fr-FR" dirty="0" err="1" smtClean="0"/>
                        <a:t>conf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spark.yarn.maxAppAttempts</a:t>
                      </a:r>
                      <a:r>
                        <a:rPr lang="fr-FR" dirty="0" smtClean="0"/>
                        <a:t>=1 --master </a:t>
                      </a:r>
                      <a:r>
                        <a:rPr lang="fr-FR" dirty="0" err="1" smtClean="0"/>
                        <a:t>yarn</a:t>
                      </a:r>
                      <a:r>
                        <a:rPr lang="fr-FR" dirty="0" smtClean="0"/>
                        <a:t> --</a:t>
                      </a:r>
                      <a:r>
                        <a:rPr lang="fr-FR" dirty="0" err="1" smtClean="0"/>
                        <a:t>deploy</a:t>
                      </a:r>
                      <a:r>
                        <a:rPr lang="fr-FR" dirty="0" smtClean="0"/>
                        <a:t>-mode cluster --</a:t>
                      </a:r>
                      <a:r>
                        <a:rPr lang="fr-FR" dirty="0" err="1" smtClean="0"/>
                        <a:t>executor</a:t>
                      </a:r>
                      <a:r>
                        <a:rPr lang="fr-FR" dirty="0" smtClean="0"/>
                        <a:t>-memory 1G --</a:t>
                      </a:r>
                      <a:r>
                        <a:rPr lang="fr-FR" dirty="0" err="1" smtClean="0"/>
                        <a:t>num-executors</a:t>
                      </a:r>
                      <a:r>
                        <a:rPr lang="fr-FR" dirty="0" smtClean="0"/>
                        <a:t> 2 /</a:t>
                      </a:r>
                      <a:r>
                        <a:rPr lang="fr-FR" dirty="0" err="1" smtClean="0"/>
                        <a:t>dev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app</a:t>
                      </a:r>
                      <a:r>
                        <a:rPr lang="fr-FR" dirty="0" smtClean="0"/>
                        <a:t>/JO/bin/PFE-JO-assembly-1.1.jar /</a:t>
                      </a:r>
                      <a:r>
                        <a:rPr lang="fr-FR" dirty="0" err="1" smtClean="0"/>
                        <a:t>dev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ftr</a:t>
                      </a:r>
                      <a:r>
                        <a:rPr lang="fr-FR" dirty="0" smtClean="0"/>
                        <a:t>/JO/data /</a:t>
                      </a:r>
                      <a:r>
                        <a:rPr lang="fr-FR" dirty="0" err="1" smtClean="0"/>
                        <a:t>dev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raw</a:t>
                      </a:r>
                      <a:r>
                        <a:rPr lang="fr-FR" dirty="0" smtClean="0"/>
                        <a:t>/JO/data /</a:t>
                      </a:r>
                      <a:r>
                        <a:rPr lang="fr-FR" dirty="0" err="1" smtClean="0"/>
                        <a:t>dev</a:t>
                      </a:r>
                      <a:r>
                        <a:rPr lang="fr-FR" dirty="0" smtClean="0"/>
                        <a:t>/</a:t>
                      </a:r>
                      <a:r>
                        <a:rPr lang="fr-FR" dirty="0" err="1" smtClean="0"/>
                        <a:t>lake</a:t>
                      </a:r>
                      <a:r>
                        <a:rPr lang="fr-FR" dirty="0" smtClean="0"/>
                        <a:t>/JO/data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err="1" smtClean="0"/>
                        <a:t>echo</a:t>
                      </a:r>
                      <a:r>
                        <a:rPr lang="fr-FR" dirty="0" smtClean="0"/>
                        <a:t> "</a:t>
                      </a:r>
                      <a:r>
                        <a:rPr lang="fr-FR" dirty="0" err="1" smtClean="0"/>
                        <a:t>ended</a:t>
                      </a:r>
                      <a:r>
                        <a:rPr lang="fr-FR" dirty="0" smtClean="0"/>
                        <a:t> at "</a:t>
                      </a:r>
                      <a:endParaRPr lang="fr-F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3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10792" y="225414"/>
            <a:ext cx="8911687" cy="656175"/>
          </a:xfrm>
        </p:spPr>
        <p:txBody>
          <a:bodyPr/>
          <a:lstStyle/>
          <a:p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Oozie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run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command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29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900237" y="881589"/>
            <a:ext cx="8782843" cy="6140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000" b="1" dirty="0" err="1" smtClean="0"/>
              <a:t>core</a:t>
            </a:r>
            <a:r>
              <a:rPr lang="fr-FR" sz="4000" b="1" dirty="0" smtClean="0"/>
              <a:t>/Scala/</a:t>
            </a:r>
            <a:r>
              <a:rPr lang="fr-FR" sz="4000" b="1" dirty="0" err="1" smtClean="0"/>
              <a:t>src</a:t>
            </a:r>
            <a:r>
              <a:rPr lang="fr-FR" sz="4000" b="1" dirty="0" smtClean="0"/>
              <a:t>/main/</a:t>
            </a:r>
            <a:r>
              <a:rPr lang="fr-FR" sz="4000" b="1" dirty="0" err="1" smtClean="0"/>
              <a:t>oozie</a:t>
            </a:r>
            <a:r>
              <a:rPr lang="fr-FR" sz="4000" b="1" dirty="0" smtClean="0"/>
              <a:t>/workflow/workflow.xml : </a:t>
            </a:r>
            <a:r>
              <a:rPr lang="fr-FR" sz="4000" dirty="0" smtClean="0">
                <a:solidFill>
                  <a:srgbClr val="00B050"/>
                </a:solidFill>
                <a:hlinkClick r:id="rId2"/>
              </a:rPr>
              <a:t>Workflow</a:t>
            </a:r>
            <a:r>
              <a:rPr lang="fr-FR" sz="4000" dirty="0" smtClean="0">
                <a:solidFill>
                  <a:srgbClr val="00B050"/>
                </a:solidFill>
              </a:rPr>
              <a:t> </a:t>
            </a:r>
            <a:endParaRPr lang="fr-FR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105486"/>
              </p:ext>
            </p:extLst>
          </p:nvPr>
        </p:nvGraphicFramePr>
        <p:xfrm>
          <a:off x="2032000" y="1305395"/>
          <a:ext cx="81280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488103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&lt;workflow-</a:t>
                      </a:r>
                      <a:r>
                        <a:rPr lang="fr-FR" sz="1200" dirty="0" err="1" smtClean="0"/>
                        <a:t>app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xmlns</a:t>
                      </a:r>
                      <a:r>
                        <a:rPr lang="fr-FR" sz="1200" dirty="0" smtClean="0"/>
                        <a:t>="uri:oozie:workflow:0.4" 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="</a:t>
                      </a:r>
                      <a:r>
                        <a:rPr lang="fr-FR" sz="1200" dirty="0" err="1" smtClean="0"/>
                        <a:t>jo</a:t>
                      </a:r>
                      <a:r>
                        <a:rPr lang="fr-FR" sz="1200" dirty="0" smtClean="0"/>
                        <a:t>-ingestion-</a:t>
                      </a:r>
                      <a:r>
                        <a:rPr lang="fr-FR" sz="1200" dirty="0" err="1" smtClean="0"/>
                        <a:t>wf</a:t>
                      </a:r>
                      <a:r>
                        <a:rPr lang="fr-FR" sz="1200" dirty="0" smtClean="0"/>
                        <a:t>"&gt;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&lt;</a:t>
                      </a:r>
                      <a:r>
                        <a:rPr lang="fr-FR" sz="1200" dirty="0" err="1" smtClean="0"/>
                        <a:t>start</a:t>
                      </a:r>
                      <a:r>
                        <a:rPr lang="fr-FR" sz="1200" dirty="0" smtClean="0"/>
                        <a:t> to="</a:t>
                      </a:r>
                      <a:r>
                        <a:rPr lang="fr-FR" sz="1200" dirty="0" err="1" smtClean="0"/>
                        <a:t>shell-node</a:t>
                      </a:r>
                      <a:r>
                        <a:rPr lang="fr-FR" sz="1200" dirty="0" smtClean="0"/>
                        <a:t>"/&gt;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&lt;action 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="</a:t>
                      </a:r>
                      <a:r>
                        <a:rPr lang="fr-FR" sz="1200" dirty="0" err="1" smtClean="0"/>
                        <a:t>shell-node</a:t>
                      </a:r>
                      <a:r>
                        <a:rPr lang="fr-FR" sz="1200" dirty="0" smtClean="0"/>
                        <a:t>"&gt;</a:t>
                      </a:r>
                    </a:p>
                    <a:p>
                      <a:r>
                        <a:rPr lang="fr-FR" sz="1200" dirty="0" smtClean="0"/>
                        <a:t>		&lt;</a:t>
                      </a:r>
                      <a:r>
                        <a:rPr lang="fr-FR" sz="1200" dirty="0" err="1" smtClean="0"/>
                        <a:t>shell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xmlns</a:t>
                      </a:r>
                      <a:r>
                        <a:rPr lang="fr-FR" sz="1200" dirty="0" smtClean="0"/>
                        <a:t>="uri:oozie:shell-action:0.2"&gt;</a:t>
                      </a:r>
                    </a:p>
                    <a:p>
                      <a:r>
                        <a:rPr lang="fr-FR" sz="1200" dirty="0" smtClean="0"/>
                        <a:t>			&lt;job-</a:t>
                      </a:r>
                      <a:r>
                        <a:rPr lang="fr-FR" sz="1200" dirty="0" err="1" smtClean="0"/>
                        <a:t>tracker</a:t>
                      </a:r>
                      <a:r>
                        <a:rPr lang="fr-FR" sz="1200" dirty="0" smtClean="0"/>
                        <a:t>&gt;${</a:t>
                      </a:r>
                      <a:r>
                        <a:rPr lang="fr-FR" sz="1200" dirty="0" err="1" smtClean="0"/>
                        <a:t>jobTracker</a:t>
                      </a:r>
                      <a:r>
                        <a:rPr lang="fr-FR" sz="1200" dirty="0" smtClean="0"/>
                        <a:t>}&lt;/job-</a:t>
                      </a:r>
                      <a:r>
                        <a:rPr lang="fr-FR" sz="1200" dirty="0" err="1" smtClean="0"/>
                        <a:t>tracker</a:t>
                      </a:r>
                      <a:r>
                        <a:rPr lang="fr-FR" sz="1200" dirty="0" smtClean="0"/>
                        <a:t>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		&lt;</a:t>
                      </a:r>
                      <a:r>
                        <a:rPr lang="fr-FR" sz="1200" dirty="0" err="1" smtClean="0"/>
                        <a:t>name-node</a:t>
                      </a:r>
                      <a:r>
                        <a:rPr lang="fr-FR" sz="1200" dirty="0" smtClean="0"/>
                        <a:t>&gt;${</a:t>
                      </a:r>
                      <a:r>
                        <a:rPr lang="fr-FR" sz="1200" dirty="0" err="1" smtClean="0"/>
                        <a:t>nameNode</a:t>
                      </a:r>
                      <a:r>
                        <a:rPr lang="fr-FR" sz="1200" dirty="0" smtClean="0"/>
                        <a:t>}&lt;/</a:t>
                      </a:r>
                      <a:r>
                        <a:rPr lang="fr-FR" sz="1200" dirty="0" err="1" smtClean="0"/>
                        <a:t>name-node</a:t>
                      </a:r>
                      <a:r>
                        <a:rPr lang="fr-FR" sz="1200" dirty="0" smtClean="0"/>
                        <a:t>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		&lt;</a:t>
                      </a:r>
                      <a:r>
                        <a:rPr lang="fr-FR" sz="1200" dirty="0" err="1" smtClean="0"/>
                        <a:t>exec</a:t>
                      </a:r>
                      <a:r>
                        <a:rPr lang="fr-FR" sz="1200" dirty="0" smtClean="0"/>
                        <a:t>&gt;</a:t>
                      </a:r>
                      <a:r>
                        <a:rPr lang="fr-FR" sz="1200" dirty="0" err="1" smtClean="0"/>
                        <a:t>bash</a:t>
                      </a:r>
                      <a:r>
                        <a:rPr lang="fr-FR" sz="1200" dirty="0" smtClean="0"/>
                        <a:t>&lt;/</a:t>
                      </a:r>
                      <a:r>
                        <a:rPr lang="fr-FR" sz="1200" dirty="0" err="1" smtClean="0"/>
                        <a:t>exec</a:t>
                      </a:r>
                      <a:r>
                        <a:rPr lang="fr-FR" sz="1200" dirty="0" smtClean="0"/>
                        <a:t>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		&lt;file&gt;${</a:t>
                      </a:r>
                      <a:r>
                        <a:rPr lang="fr-FR" sz="1200" dirty="0" err="1" smtClean="0"/>
                        <a:t>oozieScripts</a:t>
                      </a:r>
                      <a:r>
                        <a:rPr lang="fr-FR" sz="1200" dirty="0" smtClean="0"/>
                        <a:t>}&lt;/file&gt;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		&lt;capture-output/&gt;</a:t>
                      </a:r>
                    </a:p>
                    <a:p>
                      <a:r>
                        <a:rPr lang="fr-FR" sz="1200" dirty="0" smtClean="0"/>
                        <a:t>		&lt;/</a:t>
                      </a:r>
                      <a:r>
                        <a:rPr lang="fr-FR" sz="1200" dirty="0" err="1" smtClean="0"/>
                        <a:t>shell</a:t>
                      </a:r>
                      <a:r>
                        <a:rPr lang="fr-FR" sz="1200" dirty="0" smtClean="0"/>
                        <a:t>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	&lt;ok to="end"/&gt;</a:t>
                      </a:r>
                    </a:p>
                    <a:p>
                      <a:r>
                        <a:rPr lang="fr-FR" sz="1200" dirty="0" smtClean="0"/>
                        <a:t>		&lt;</a:t>
                      </a:r>
                      <a:r>
                        <a:rPr lang="fr-FR" sz="1200" dirty="0" err="1" smtClean="0"/>
                        <a:t>error</a:t>
                      </a:r>
                      <a:r>
                        <a:rPr lang="fr-FR" sz="1200" dirty="0" smtClean="0"/>
                        <a:t> to="</a:t>
                      </a:r>
                      <a:r>
                        <a:rPr lang="fr-FR" sz="1200" dirty="0" err="1" smtClean="0"/>
                        <a:t>fail</a:t>
                      </a:r>
                      <a:r>
                        <a:rPr lang="fr-FR" sz="1200" dirty="0" smtClean="0"/>
                        <a:t>"/&gt;</a:t>
                      </a:r>
                    </a:p>
                    <a:p>
                      <a:r>
                        <a:rPr lang="fr-FR" sz="1200" dirty="0" smtClean="0"/>
                        <a:t>	&lt;/action&gt;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&lt;</a:t>
                      </a:r>
                      <a:r>
                        <a:rPr lang="fr-FR" sz="1200" dirty="0" err="1" smtClean="0"/>
                        <a:t>kill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="</a:t>
                      </a:r>
                      <a:r>
                        <a:rPr lang="fr-FR" sz="1200" dirty="0" err="1" smtClean="0"/>
                        <a:t>fail</a:t>
                      </a:r>
                      <a:r>
                        <a:rPr lang="fr-FR" sz="1200" dirty="0" smtClean="0"/>
                        <a:t>"&gt;</a:t>
                      </a:r>
                    </a:p>
                    <a:p>
                      <a:r>
                        <a:rPr lang="fr-FR" sz="1200" dirty="0" smtClean="0"/>
                        <a:t>		&lt;message&gt;</a:t>
                      </a:r>
                    </a:p>
                    <a:p>
                      <a:r>
                        <a:rPr lang="fr-FR" sz="1200" dirty="0" smtClean="0"/>
                        <a:t>			Shell action </a:t>
                      </a:r>
                      <a:r>
                        <a:rPr lang="fr-FR" sz="1200" dirty="0" err="1" smtClean="0"/>
                        <a:t>failed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error</a:t>
                      </a:r>
                      <a:r>
                        <a:rPr lang="fr-FR" sz="1200" dirty="0" smtClean="0"/>
                        <a:t> message[${</a:t>
                      </a:r>
                      <a:r>
                        <a:rPr lang="fr-FR" sz="1200" dirty="0" err="1" smtClean="0"/>
                        <a:t>wf:errorMessage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wf:lastErrorNode</a:t>
                      </a:r>
                      <a:r>
                        <a:rPr lang="fr-FR" sz="1200" dirty="0" smtClean="0"/>
                        <a:t>())}]</a:t>
                      </a:r>
                    </a:p>
                    <a:p>
                      <a:r>
                        <a:rPr lang="fr-FR" sz="1200" dirty="0" smtClean="0"/>
                        <a:t>		&lt;/message&gt;</a:t>
                      </a:r>
                    </a:p>
                    <a:p>
                      <a:r>
                        <a:rPr lang="fr-FR" sz="1200" dirty="0" smtClean="0"/>
                        <a:t>	&lt;/</a:t>
                      </a:r>
                      <a:r>
                        <a:rPr lang="fr-FR" sz="1200" dirty="0" err="1" smtClean="0"/>
                        <a:t>kill</a:t>
                      </a:r>
                      <a:r>
                        <a:rPr lang="fr-FR" sz="1200" dirty="0" smtClean="0"/>
                        <a:t>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	&lt;end </a:t>
                      </a:r>
                      <a:r>
                        <a:rPr lang="fr-FR" sz="1200" dirty="0" err="1" smtClean="0"/>
                        <a:t>name</a:t>
                      </a:r>
                      <a:r>
                        <a:rPr lang="fr-FR" sz="1200" dirty="0" smtClean="0"/>
                        <a:t>="end"/&gt;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&lt;/workflow-</a:t>
                      </a:r>
                      <a:r>
                        <a:rPr lang="fr-FR" sz="1200" dirty="0" err="1" smtClean="0"/>
                        <a:t>app</a:t>
                      </a:r>
                      <a:r>
                        <a:rPr lang="fr-FR" sz="1200" dirty="0" smtClean="0"/>
                        <a:t>&gt;</a:t>
                      </a:r>
                      <a:endParaRPr lang="fr-FR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9867" y="624110"/>
            <a:ext cx="9184745" cy="1280890"/>
          </a:xfrm>
        </p:spPr>
        <p:txBody>
          <a:bodyPr/>
          <a:lstStyle/>
          <a:p>
            <a:r>
              <a:rPr lang="fr-FR" b="1" dirty="0"/>
              <a:t>Principaux composants de l'architecture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24" y="1680754"/>
            <a:ext cx="9478150" cy="4231096"/>
          </a:xfrm>
        </p:spPr>
      </p:pic>
    </p:spTree>
    <p:extLst>
      <p:ext uri="{BB962C8B-B14F-4D97-AF65-F5344CB8AC3E}">
        <p14:creationId xmlns:p14="http://schemas.microsoft.com/office/powerpoint/2010/main" val="9219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85925" y="352644"/>
            <a:ext cx="10301288" cy="876078"/>
          </a:xfrm>
        </p:spPr>
        <p:txBody>
          <a:bodyPr>
            <a:normAutofit/>
          </a:bodyPr>
          <a:lstStyle/>
          <a:p>
            <a:r>
              <a:rPr lang="fr-FR" sz="2000" b="1" dirty="0" err="1"/>
              <a:t>core</a:t>
            </a:r>
            <a:r>
              <a:rPr lang="fr-FR" sz="2000" b="1" dirty="0"/>
              <a:t>/Scala/</a:t>
            </a:r>
            <a:r>
              <a:rPr lang="fr-FR" sz="2000" b="1" dirty="0" err="1"/>
              <a:t>src</a:t>
            </a:r>
            <a:r>
              <a:rPr lang="fr-FR" sz="2000" b="1" dirty="0"/>
              <a:t>/main/</a:t>
            </a:r>
            <a:r>
              <a:rPr lang="fr-FR" sz="2000" b="1" dirty="0" err="1"/>
              <a:t>oozie</a:t>
            </a:r>
            <a:r>
              <a:rPr lang="fr-FR" sz="2000" b="1" dirty="0"/>
              <a:t>/</a:t>
            </a:r>
            <a:r>
              <a:rPr lang="fr-FR" sz="2000" b="1" dirty="0" err="1"/>
              <a:t>coordinator</a:t>
            </a:r>
            <a:r>
              <a:rPr lang="fr-FR" sz="2000" b="1" dirty="0"/>
              <a:t>/</a:t>
            </a:r>
            <a:r>
              <a:rPr lang="fr-FR" sz="2000" b="1" dirty="0">
                <a:solidFill>
                  <a:schemeClr val="tx1"/>
                </a:solidFill>
              </a:rPr>
              <a:t>coordinator.xml</a:t>
            </a:r>
            <a:r>
              <a:rPr lang="fr-FR" sz="2000" b="1" dirty="0"/>
              <a:t> : </a:t>
            </a:r>
            <a:r>
              <a:rPr lang="fr-FR" sz="2000" dirty="0">
                <a:hlinkClick r:id="rId2"/>
              </a:rPr>
              <a:t>Coordinateur</a:t>
            </a:r>
            <a:r>
              <a:rPr lang="fr-FR" sz="2000" dirty="0"/>
              <a:t> 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30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6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Folders</a:t>
            </a:r>
            <a:r>
              <a:rPr lang="fr-FR" dirty="0" smtClean="0"/>
              <a:t> and </a:t>
            </a:r>
            <a:r>
              <a:rPr lang="fr-FR" dirty="0" err="1" smtClean="0"/>
              <a:t>users</a:t>
            </a:r>
            <a:r>
              <a:rPr lang="fr-FR" dirty="0" smtClean="0"/>
              <a:t> structure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core/Scala/src/main/scripts/</a:t>
            </a:r>
            <a:r>
              <a:rPr lang="fr-FR" b="1" dirty="0" smtClean="0"/>
              <a:t>initApplicationStructure.sh : </a:t>
            </a:r>
            <a:r>
              <a:rPr lang="fr-FR" dirty="0" err="1" smtClean="0">
                <a:hlinkClick r:id="rId2"/>
              </a:rPr>
              <a:t>ApplicationStructure</a:t>
            </a:r>
            <a:endParaRPr lang="fr-FR" dirty="0" smtClean="0"/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core/Scala/src/main/scripts/</a:t>
            </a:r>
            <a:r>
              <a:rPr lang="fr-FR" b="1" dirty="0" smtClean="0"/>
              <a:t>initUserStructure.sh : </a:t>
            </a:r>
            <a:r>
              <a:rPr lang="fr-FR" b="1" dirty="0" err="1" smtClean="0">
                <a:hlinkClick r:id="rId2"/>
              </a:rPr>
              <a:t>UserStructure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1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0668" y="-117088"/>
            <a:ext cx="10905066" cy="718607"/>
          </a:xfr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spcBef>
                <a:spcPts val="1001"/>
              </a:spcBef>
              <a:defRPr sz="1800"/>
            </a:pP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Oozie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run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command </a:t>
            </a:r>
            <a:r>
              <a:rPr lang="fr-FR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: </a:t>
            </a:r>
            <a:r>
              <a:rPr lang="fr-FR" sz="60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/>
            </a:r>
            <a:br>
              <a:rPr lang="fr-FR" sz="6000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</a:b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oozie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job --</a:t>
            </a: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oozie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http://your_host:11000/oozie -config cluster_conf.xml -</a:t>
            </a:r>
            <a:r>
              <a:rPr lang="fr-FR" dirty="0" err="1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run</a:t>
            </a: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/>
            </a:r>
            <a:b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</a:br>
            <a: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/>
            </a:r>
            <a:br>
              <a:rPr lang="fr-FR" dirty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812" y="609613"/>
            <a:ext cx="11304588" cy="5909724"/>
          </a:xfrm>
        </p:spPr>
        <p:txBody>
          <a:bodyPr>
            <a:noAutofit/>
          </a:bodyPr>
          <a:lstStyle/>
          <a:p>
            <a:r>
              <a:rPr lang="fr-FR" sz="1400" dirty="0"/>
              <a:t>&lt;workflow-</a:t>
            </a:r>
            <a:r>
              <a:rPr lang="fr-FR" sz="1400" dirty="0" err="1"/>
              <a:t>app</a:t>
            </a:r>
            <a:r>
              <a:rPr lang="fr-FR" sz="1400" dirty="0"/>
              <a:t> </a:t>
            </a:r>
            <a:r>
              <a:rPr lang="fr-FR" sz="1400" dirty="0" err="1"/>
              <a:t>xmlns</a:t>
            </a:r>
            <a:r>
              <a:rPr lang="fr-FR" sz="1400" dirty="0"/>
              <a:t>="uri:oozie:workflow:0.4" 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jo</a:t>
            </a:r>
            <a:r>
              <a:rPr lang="fr-FR" sz="1400" dirty="0"/>
              <a:t>-ingestion-</a:t>
            </a:r>
            <a:r>
              <a:rPr lang="fr-FR" sz="1400" dirty="0" err="1"/>
              <a:t>wf</a:t>
            </a:r>
            <a:r>
              <a:rPr lang="fr-FR" sz="1400" dirty="0" smtClean="0"/>
              <a:t>"&gt;</a:t>
            </a:r>
            <a:endParaRPr lang="fr-FR" sz="1400" dirty="0"/>
          </a:p>
          <a:p>
            <a:r>
              <a:rPr lang="fr-FR" sz="1400" dirty="0"/>
              <a:t>	&lt;</a:t>
            </a:r>
            <a:r>
              <a:rPr lang="fr-FR" sz="1400" dirty="0" err="1"/>
              <a:t>start</a:t>
            </a:r>
            <a:r>
              <a:rPr lang="fr-FR" sz="1400" dirty="0"/>
              <a:t> to="</a:t>
            </a:r>
            <a:r>
              <a:rPr lang="fr-FR" sz="1400" dirty="0" err="1"/>
              <a:t>shell-node</a:t>
            </a:r>
            <a:r>
              <a:rPr lang="fr-FR" sz="1400" dirty="0" smtClean="0"/>
              <a:t>"/&gt;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 smtClean="0"/>
              <a:t>       &lt;</a:t>
            </a:r>
            <a:r>
              <a:rPr lang="fr-FR" sz="1400" dirty="0"/>
              <a:t>action 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shell-node</a:t>
            </a:r>
            <a:r>
              <a:rPr lang="fr-FR" sz="1400" dirty="0"/>
              <a:t>"&gt;</a:t>
            </a:r>
          </a:p>
          <a:p>
            <a:pPr marL="0" indent="0">
              <a:buNone/>
            </a:pPr>
            <a:r>
              <a:rPr lang="fr-FR" sz="1400" dirty="0" smtClean="0"/>
              <a:t>                  &lt;</a:t>
            </a:r>
            <a:r>
              <a:rPr lang="fr-FR" sz="1400" dirty="0" err="1"/>
              <a:t>shell</a:t>
            </a:r>
            <a:r>
              <a:rPr lang="fr-FR" sz="1400" dirty="0"/>
              <a:t> </a:t>
            </a:r>
            <a:r>
              <a:rPr lang="fr-FR" sz="1400" dirty="0" err="1"/>
              <a:t>xmlns</a:t>
            </a:r>
            <a:r>
              <a:rPr lang="fr-FR" sz="1400" dirty="0"/>
              <a:t>="uri:oozie:shell-action:0.2"&gt;</a:t>
            </a:r>
          </a:p>
          <a:p>
            <a:pPr marL="0" indent="0">
              <a:buNone/>
            </a:pPr>
            <a:r>
              <a:rPr lang="fr-FR" sz="1400" dirty="0"/>
              <a:t>			&lt;job-</a:t>
            </a:r>
            <a:r>
              <a:rPr lang="fr-FR" sz="1400" dirty="0" err="1"/>
              <a:t>tracker</a:t>
            </a:r>
            <a:r>
              <a:rPr lang="fr-FR" sz="1400" dirty="0"/>
              <a:t>&gt;${</a:t>
            </a:r>
            <a:r>
              <a:rPr lang="fr-FR" sz="1400" dirty="0" err="1"/>
              <a:t>jobTracker</a:t>
            </a:r>
            <a:r>
              <a:rPr lang="fr-FR" sz="1400" dirty="0"/>
              <a:t>}&lt;/job-</a:t>
            </a:r>
            <a:r>
              <a:rPr lang="fr-FR" sz="1400" dirty="0" err="1"/>
              <a:t>tracker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		&lt;</a:t>
            </a:r>
            <a:r>
              <a:rPr lang="fr-FR" sz="1400" dirty="0" err="1"/>
              <a:t>name-node</a:t>
            </a:r>
            <a:r>
              <a:rPr lang="fr-FR" sz="1400" dirty="0"/>
              <a:t>&gt;${</a:t>
            </a:r>
            <a:r>
              <a:rPr lang="fr-FR" sz="1400" dirty="0" err="1"/>
              <a:t>nameNode</a:t>
            </a:r>
            <a:r>
              <a:rPr lang="fr-FR" sz="1400" dirty="0"/>
              <a:t>}&lt;/</a:t>
            </a:r>
            <a:r>
              <a:rPr lang="fr-FR" sz="1400" dirty="0" err="1"/>
              <a:t>name-node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		&lt;</a:t>
            </a:r>
            <a:r>
              <a:rPr lang="fr-FR" sz="1400" dirty="0" err="1"/>
              <a:t>exec</a:t>
            </a:r>
            <a:r>
              <a:rPr lang="fr-FR" sz="1400" dirty="0"/>
              <a:t>&gt;</a:t>
            </a:r>
            <a:r>
              <a:rPr lang="fr-FR" sz="1400" dirty="0" err="1"/>
              <a:t>bash</a:t>
            </a:r>
            <a:r>
              <a:rPr lang="fr-FR" sz="1400" dirty="0"/>
              <a:t>&lt;/</a:t>
            </a:r>
            <a:r>
              <a:rPr lang="fr-FR" sz="1400" dirty="0" err="1"/>
              <a:t>exec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		&lt;file&gt;${</a:t>
            </a:r>
            <a:r>
              <a:rPr lang="fr-FR" sz="1400" dirty="0" err="1"/>
              <a:t>oozieScripts</a:t>
            </a:r>
            <a:r>
              <a:rPr lang="fr-FR" sz="1400" dirty="0"/>
              <a:t>}&lt;/file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		&lt;capture-output/&gt;</a:t>
            </a:r>
          </a:p>
          <a:p>
            <a:pPr marL="0" indent="0">
              <a:buNone/>
            </a:pPr>
            <a:r>
              <a:rPr lang="fr-FR" sz="1400" dirty="0"/>
              <a:t>		&lt;/</a:t>
            </a:r>
            <a:r>
              <a:rPr lang="fr-FR" sz="1400" dirty="0" err="1"/>
              <a:t>shell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	&lt;ok to="end"/&gt;</a:t>
            </a:r>
          </a:p>
          <a:p>
            <a:pPr marL="0" indent="0">
              <a:buNone/>
            </a:pPr>
            <a:r>
              <a:rPr lang="fr-FR" sz="1400" dirty="0"/>
              <a:t>		&lt;</a:t>
            </a:r>
            <a:r>
              <a:rPr lang="fr-FR" sz="1400" dirty="0" err="1"/>
              <a:t>error</a:t>
            </a:r>
            <a:r>
              <a:rPr lang="fr-FR" sz="1400" dirty="0"/>
              <a:t> to="</a:t>
            </a:r>
            <a:r>
              <a:rPr lang="fr-FR" sz="1400" dirty="0" err="1"/>
              <a:t>fail</a:t>
            </a:r>
            <a:r>
              <a:rPr lang="fr-FR" sz="1400" dirty="0"/>
              <a:t>"/&gt;</a:t>
            </a:r>
          </a:p>
          <a:p>
            <a:pPr marL="0" indent="0">
              <a:buNone/>
            </a:pPr>
            <a:r>
              <a:rPr lang="fr-FR" sz="1400" dirty="0"/>
              <a:t>	&lt;/action</a:t>
            </a:r>
            <a:r>
              <a:rPr lang="fr-FR" sz="1400" dirty="0" smtClean="0"/>
              <a:t>&gt;</a:t>
            </a:r>
            <a:endParaRPr lang="fr-FR" sz="1400" dirty="0"/>
          </a:p>
          <a:p>
            <a:pPr marL="0" indent="0">
              <a:buNone/>
            </a:pPr>
            <a:r>
              <a:rPr lang="fr-FR" sz="1400" dirty="0"/>
              <a:t>	&lt;</a:t>
            </a:r>
            <a:r>
              <a:rPr lang="fr-FR" sz="1400" dirty="0" err="1"/>
              <a:t>kill</a:t>
            </a:r>
            <a:r>
              <a:rPr lang="fr-FR" sz="1400" dirty="0"/>
              <a:t> </a:t>
            </a:r>
            <a:r>
              <a:rPr lang="fr-FR" sz="1400" dirty="0" err="1"/>
              <a:t>name</a:t>
            </a:r>
            <a:r>
              <a:rPr lang="fr-FR" sz="1400" dirty="0"/>
              <a:t>="</a:t>
            </a:r>
            <a:r>
              <a:rPr lang="fr-FR" sz="1400" dirty="0" err="1"/>
              <a:t>fail</a:t>
            </a:r>
            <a:r>
              <a:rPr lang="fr-FR" sz="1400" dirty="0"/>
              <a:t>"&gt;</a:t>
            </a:r>
          </a:p>
          <a:p>
            <a:pPr marL="0" indent="0">
              <a:buNone/>
            </a:pPr>
            <a:r>
              <a:rPr lang="fr-FR" sz="1400" dirty="0"/>
              <a:t>		&lt;message&gt;</a:t>
            </a:r>
          </a:p>
          <a:p>
            <a:pPr marL="0" indent="0">
              <a:buNone/>
            </a:pPr>
            <a:r>
              <a:rPr lang="fr-FR" sz="1400" dirty="0"/>
              <a:t>			Shell action </a:t>
            </a:r>
            <a:r>
              <a:rPr lang="fr-FR" sz="1400" dirty="0" err="1"/>
              <a:t>failed</a:t>
            </a:r>
            <a:r>
              <a:rPr lang="fr-FR" sz="1400" dirty="0"/>
              <a:t>, </a:t>
            </a:r>
            <a:r>
              <a:rPr lang="fr-FR" sz="1400" dirty="0" err="1"/>
              <a:t>error</a:t>
            </a:r>
            <a:r>
              <a:rPr lang="fr-FR" sz="1400" dirty="0"/>
              <a:t> message[${</a:t>
            </a:r>
            <a:r>
              <a:rPr lang="fr-FR" sz="1400" dirty="0" err="1"/>
              <a:t>wf:errorMessage</a:t>
            </a:r>
            <a:r>
              <a:rPr lang="fr-FR" sz="1400" dirty="0"/>
              <a:t>(</a:t>
            </a:r>
            <a:r>
              <a:rPr lang="fr-FR" sz="1400" dirty="0" err="1"/>
              <a:t>wf:lastErrorNode</a:t>
            </a:r>
            <a:r>
              <a:rPr lang="fr-FR" sz="1400" dirty="0"/>
              <a:t>())}]</a:t>
            </a:r>
          </a:p>
          <a:p>
            <a:pPr marL="0" indent="0">
              <a:buNone/>
            </a:pPr>
            <a:r>
              <a:rPr lang="fr-FR" sz="1400" dirty="0"/>
              <a:t>		&lt;/message&gt;</a:t>
            </a:r>
          </a:p>
          <a:p>
            <a:pPr marL="0" indent="0">
              <a:buNone/>
            </a:pPr>
            <a:r>
              <a:rPr lang="fr-FR" sz="1400" dirty="0"/>
              <a:t>	&lt;/</a:t>
            </a:r>
            <a:r>
              <a:rPr lang="fr-FR" sz="1400" dirty="0" err="1"/>
              <a:t>kill</a:t>
            </a:r>
            <a:r>
              <a:rPr lang="fr-FR" sz="1400" dirty="0"/>
              <a:t>&gt;</a:t>
            </a:r>
          </a:p>
          <a:p>
            <a:endParaRPr lang="fr-FR" sz="1400" dirty="0"/>
          </a:p>
          <a:p>
            <a:r>
              <a:rPr lang="fr-FR" sz="1400" dirty="0"/>
              <a:t>	&lt;end </a:t>
            </a:r>
            <a:r>
              <a:rPr lang="fr-FR" sz="1400" dirty="0" err="1"/>
              <a:t>name</a:t>
            </a:r>
            <a:r>
              <a:rPr lang="fr-FR" sz="1400" dirty="0"/>
              <a:t>="end"/&gt;</a:t>
            </a:r>
          </a:p>
          <a:p>
            <a:endParaRPr lang="fr-FR" sz="1400" dirty="0"/>
          </a:p>
          <a:p>
            <a:r>
              <a:rPr lang="fr-FR" sz="1400" dirty="0"/>
              <a:t>&lt;/workflow-</a:t>
            </a:r>
            <a:r>
              <a:rPr lang="fr-FR" sz="1400" dirty="0" err="1"/>
              <a:t>app</a:t>
            </a:r>
            <a:r>
              <a:rPr lang="fr-FR" sz="1400" dirty="0"/>
              <a:t>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361612" y="6299767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9212" y="6372872"/>
            <a:ext cx="7619999" cy="365125"/>
          </a:xfrm>
        </p:spPr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2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42533" y="1032933"/>
            <a:ext cx="9862079" cy="487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coordinator-app</a:t>
            </a:r>
            <a:r>
              <a:rPr lang="fr-FR" dirty="0"/>
              <a:t> </a:t>
            </a:r>
            <a:r>
              <a:rPr lang="fr-FR" dirty="0" err="1"/>
              <a:t>xmlns</a:t>
            </a:r>
            <a:r>
              <a:rPr lang="fr-FR" dirty="0"/>
              <a:t>="uri:oozie:coordinator:0.2"</a:t>
            </a:r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dirty="0" err="1"/>
              <a:t>frequency</a:t>
            </a:r>
            <a:r>
              <a:rPr lang="fr-FR" dirty="0"/>
              <a:t>="${</a:t>
            </a:r>
            <a:r>
              <a:rPr lang="fr-FR" dirty="0" err="1"/>
              <a:t>coord:days</a:t>
            </a:r>
            <a:r>
              <a:rPr lang="fr-FR" dirty="0"/>
              <a:t>(1)}" </a:t>
            </a:r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dirty="0" err="1"/>
              <a:t>start</a:t>
            </a:r>
            <a:r>
              <a:rPr lang="fr-FR" dirty="0"/>
              <a:t>="2019-09-27T06:00Z"</a:t>
            </a:r>
          </a:p>
          <a:p>
            <a:pPr marL="0" indent="0">
              <a:buNone/>
            </a:pPr>
            <a:r>
              <a:rPr lang="fr-FR" dirty="0"/>
              <a:t>				end="2019-09-30T23:59Z" </a:t>
            </a:r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dirty="0" err="1"/>
              <a:t>timezone</a:t>
            </a:r>
            <a:r>
              <a:rPr lang="fr-FR" dirty="0"/>
              <a:t>="UTC"</a:t>
            </a:r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dirty="0" err="1"/>
              <a:t>name</a:t>
            </a:r>
            <a:r>
              <a:rPr lang="fr-FR" dirty="0"/>
              <a:t>="</a:t>
            </a:r>
            <a:r>
              <a:rPr lang="fr-FR" dirty="0" err="1"/>
              <a:t>jo_ingestion_coordinator</a:t>
            </a:r>
            <a:r>
              <a:rPr lang="fr-FR" dirty="0"/>
              <a:t>" &gt;</a:t>
            </a:r>
          </a:p>
          <a:p>
            <a:pPr marL="0" indent="0">
              <a:buNone/>
            </a:pPr>
            <a:r>
              <a:rPr lang="fr-FR" dirty="0"/>
              <a:t>    &lt;</a:t>
            </a:r>
            <a:r>
              <a:rPr lang="fr-FR" dirty="0" err="1"/>
              <a:t>controls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&lt;timeout&gt;-1&lt;/timeout&gt;</a:t>
            </a:r>
          </a:p>
          <a:p>
            <a:pPr marL="0" indent="0">
              <a:buNone/>
            </a:pPr>
            <a:r>
              <a:rPr lang="fr-FR" dirty="0"/>
              <a:t>        &lt;</a:t>
            </a:r>
            <a:r>
              <a:rPr lang="fr-FR" dirty="0" err="1"/>
              <a:t>concurrency</a:t>
            </a:r>
            <a:r>
              <a:rPr lang="fr-FR" dirty="0"/>
              <a:t>&gt;1&lt;/</a:t>
            </a:r>
            <a:r>
              <a:rPr lang="fr-FR" dirty="0" err="1"/>
              <a:t>concurrency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&lt;</a:t>
            </a:r>
            <a:r>
              <a:rPr lang="fr-FR" dirty="0" err="1"/>
              <a:t>execution</a:t>
            </a:r>
            <a:r>
              <a:rPr lang="fr-FR" dirty="0"/>
              <a:t>&gt;FIFO&lt;/</a:t>
            </a:r>
            <a:r>
              <a:rPr lang="fr-FR" dirty="0" err="1"/>
              <a:t>execution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&lt;</a:t>
            </a:r>
            <a:r>
              <a:rPr lang="fr-FR" dirty="0" err="1"/>
              <a:t>throttle</a:t>
            </a:r>
            <a:r>
              <a:rPr lang="fr-FR" dirty="0"/>
              <a:t>&gt;1&lt;/</a:t>
            </a:r>
            <a:r>
              <a:rPr lang="fr-FR" dirty="0" err="1"/>
              <a:t>throttle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&lt;/</a:t>
            </a:r>
            <a:r>
              <a:rPr lang="fr-FR" dirty="0" err="1"/>
              <a:t>controls</a:t>
            </a:r>
            <a:r>
              <a:rPr lang="fr-FR" dirty="0"/>
              <a:t>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96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28801" y="609601"/>
            <a:ext cx="9675812" cy="5301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&lt;</a:t>
            </a:r>
            <a:r>
              <a:rPr lang="fr-FR" dirty="0"/>
              <a:t>action&gt;</a:t>
            </a:r>
          </a:p>
          <a:p>
            <a:pPr marL="0" indent="0">
              <a:buNone/>
            </a:pPr>
            <a:r>
              <a:rPr lang="fr-FR" dirty="0"/>
              <a:t>        &lt;workflow&gt;</a:t>
            </a:r>
          </a:p>
          <a:p>
            <a:pPr marL="0" indent="0">
              <a:buNone/>
            </a:pPr>
            <a:r>
              <a:rPr lang="fr-FR" dirty="0"/>
              <a:t>            &lt;</a:t>
            </a:r>
            <a:r>
              <a:rPr lang="fr-FR" dirty="0" err="1"/>
              <a:t>app-path</a:t>
            </a:r>
            <a:r>
              <a:rPr lang="fr-FR" dirty="0"/>
              <a:t>&gt;${</a:t>
            </a:r>
            <a:r>
              <a:rPr lang="fr-FR" dirty="0" err="1"/>
              <a:t>oozieWfApplicationXml</a:t>
            </a:r>
            <a:r>
              <a:rPr lang="fr-FR" dirty="0"/>
              <a:t>}&lt;/</a:t>
            </a:r>
            <a:r>
              <a:rPr lang="fr-FR" dirty="0" err="1"/>
              <a:t>app-path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&lt;configuration&gt;</a:t>
            </a:r>
          </a:p>
          <a:p>
            <a:pPr marL="0" indent="0">
              <a:buNone/>
            </a:pPr>
            <a:r>
              <a:rPr lang="fr-FR" dirty="0"/>
              <a:t>                &lt;</a:t>
            </a:r>
            <a:r>
              <a:rPr lang="fr-FR" dirty="0" err="1"/>
              <a:t>property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name</a:t>
            </a:r>
            <a:r>
              <a:rPr lang="fr-FR" dirty="0"/>
              <a:t>&gt;</a:t>
            </a:r>
            <a:r>
              <a:rPr lang="fr-FR" dirty="0" err="1"/>
              <a:t>jobTracker</a:t>
            </a:r>
            <a:r>
              <a:rPr lang="fr-FR" dirty="0"/>
              <a:t>&lt;/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&lt;value&gt;${</a:t>
            </a:r>
            <a:r>
              <a:rPr lang="fr-FR" dirty="0" err="1"/>
              <a:t>jobTracker</a:t>
            </a:r>
            <a:r>
              <a:rPr lang="fr-FR" dirty="0"/>
              <a:t>}&lt;/value&gt;</a:t>
            </a:r>
          </a:p>
          <a:p>
            <a:pPr marL="0" indent="0">
              <a:buNone/>
            </a:pPr>
            <a:r>
              <a:rPr lang="fr-FR" dirty="0"/>
              <a:t>                &lt;/</a:t>
            </a:r>
            <a:r>
              <a:rPr lang="fr-FR" dirty="0" err="1"/>
              <a:t>property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&lt;</a:t>
            </a:r>
            <a:r>
              <a:rPr lang="fr-FR" dirty="0" err="1"/>
              <a:t>property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</a:t>
            </a:r>
            <a:r>
              <a:rPr lang="fr-FR" dirty="0" err="1"/>
              <a:t>name</a:t>
            </a:r>
            <a:r>
              <a:rPr lang="fr-FR" dirty="0"/>
              <a:t>&gt;</a:t>
            </a:r>
            <a:r>
              <a:rPr lang="fr-FR" dirty="0" err="1"/>
              <a:t>nameNode</a:t>
            </a:r>
            <a:r>
              <a:rPr lang="fr-FR" dirty="0"/>
              <a:t>&lt;/</a:t>
            </a:r>
            <a:r>
              <a:rPr lang="fr-FR" dirty="0" err="1"/>
              <a:t>name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        &lt;value&gt;${</a:t>
            </a:r>
            <a:r>
              <a:rPr lang="fr-FR" dirty="0" err="1"/>
              <a:t>nameNode</a:t>
            </a:r>
            <a:r>
              <a:rPr lang="fr-FR" dirty="0"/>
              <a:t>}&lt;/value&gt;</a:t>
            </a:r>
          </a:p>
          <a:p>
            <a:pPr marL="0" indent="0">
              <a:buNone/>
            </a:pPr>
            <a:r>
              <a:rPr lang="fr-FR" dirty="0"/>
              <a:t>                &lt;/</a:t>
            </a:r>
            <a:r>
              <a:rPr lang="fr-FR" dirty="0" err="1"/>
              <a:t>property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            &lt;/configuration&gt;</a:t>
            </a:r>
          </a:p>
          <a:p>
            <a:pPr marL="0" indent="0">
              <a:buNone/>
            </a:pPr>
            <a:r>
              <a:rPr lang="fr-FR" dirty="0"/>
              <a:t>        &lt;/workflow&gt;</a:t>
            </a:r>
          </a:p>
          <a:p>
            <a:pPr marL="0" indent="0">
              <a:buNone/>
            </a:pPr>
            <a:r>
              <a:rPr lang="fr-FR" dirty="0"/>
              <a:t>    &lt;/action&gt;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2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61067" y="372567"/>
            <a:ext cx="9743545" cy="6282233"/>
          </a:xfrm>
        </p:spPr>
        <p:txBody>
          <a:bodyPr>
            <a:noAutofit/>
          </a:bodyPr>
          <a:lstStyle/>
          <a:p>
            <a:r>
              <a:rPr lang="fr-FR" sz="1200" dirty="0"/>
              <a:t>&lt;</a:t>
            </a:r>
            <a:r>
              <a:rPr lang="fr-FR" sz="1200" dirty="0" err="1"/>
              <a:t>coordinator-app</a:t>
            </a:r>
            <a:r>
              <a:rPr lang="fr-FR" sz="1200" dirty="0"/>
              <a:t> </a:t>
            </a:r>
            <a:r>
              <a:rPr lang="fr-FR" sz="1200" dirty="0" err="1"/>
              <a:t>xmlns</a:t>
            </a:r>
            <a:r>
              <a:rPr lang="fr-FR" sz="1200" dirty="0"/>
              <a:t>="uri:oozie:coordinator:0.2"</a:t>
            </a:r>
          </a:p>
          <a:p>
            <a:r>
              <a:rPr lang="fr-FR" sz="1200" dirty="0"/>
              <a:t>				</a:t>
            </a:r>
            <a:r>
              <a:rPr lang="fr-FR" sz="1200" dirty="0" err="1"/>
              <a:t>frequency</a:t>
            </a:r>
            <a:r>
              <a:rPr lang="fr-FR" sz="1200" dirty="0"/>
              <a:t>="${</a:t>
            </a:r>
            <a:r>
              <a:rPr lang="fr-FR" sz="1200" dirty="0" err="1"/>
              <a:t>coord:days</a:t>
            </a:r>
            <a:r>
              <a:rPr lang="fr-FR" sz="1200" dirty="0"/>
              <a:t>(1)}" </a:t>
            </a:r>
          </a:p>
          <a:p>
            <a:r>
              <a:rPr lang="fr-FR" sz="1200" dirty="0"/>
              <a:t>				</a:t>
            </a:r>
            <a:r>
              <a:rPr lang="fr-FR" sz="1200" dirty="0" err="1"/>
              <a:t>start</a:t>
            </a:r>
            <a:r>
              <a:rPr lang="fr-FR" sz="1200" dirty="0"/>
              <a:t>="2019-09-27T06:00Z"</a:t>
            </a:r>
          </a:p>
          <a:p>
            <a:r>
              <a:rPr lang="fr-FR" sz="1200" dirty="0"/>
              <a:t>				end="2019-09-30T23:59Z" </a:t>
            </a:r>
          </a:p>
          <a:p>
            <a:r>
              <a:rPr lang="fr-FR" sz="1200" dirty="0"/>
              <a:t>				</a:t>
            </a:r>
            <a:r>
              <a:rPr lang="fr-FR" sz="1200" dirty="0" err="1"/>
              <a:t>timezone</a:t>
            </a:r>
            <a:r>
              <a:rPr lang="fr-FR" sz="1200" dirty="0"/>
              <a:t>="UTC"</a:t>
            </a:r>
          </a:p>
          <a:p>
            <a:r>
              <a:rPr lang="fr-FR" sz="1200" dirty="0"/>
              <a:t>				</a:t>
            </a:r>
            <a:r>
              <a:rPr lang="fr-FR" sz="1200" dirty="0" err="1"/>
              <a:t>name</a:t>
            </a:r>
            <a:r>
              <a:rPr lang="fr-FR" sz="1200" dirty="0"/>
              <a:t>="</a:t>
            </a:r>
            <a:r>
              <a:rPr lang="fr-FR" sz="1200" dirty="0" err="1"/>
              <a:t>jo_ingestion_coordinator</a:t>
            </a:r>
            <a:r>
              <a:rPr lang="fr-FR" sz="1200" dirty="0"/>
              <a:t>" &gt;</a:t>
            </a:r>
          </a:p>
          <a:p>
            <a:r>
              <a:rPr lang="fr-FR" sz="1200" dirty="0"/>
              <a:t>    &lt;</a:t>
            </a:r>
            <a:r>
              <a:rPr lang="fr-FR" sz="1200" dirty="0" err="1"/>
              <a:t>controls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&lt;timeout&gt;-1&lt;/timeout&gt;</a:t>
            </a:r>
          </a:p>
          <a:p>
            <a:r>
              <a:rPr lang="fr-FR" sz="1200" dirty="0"/>
              <a:t>        &lt;</a:t>
            </a:r>
            <a:r>
              <a:rPr lang="fr-FR" sz="1200" dirty="0" err="1"/>
              <a:t>concurrency</a:t>
            </a:r>
            <a:r>
              <a:rPr lang="fr-FR" sz="1200" dirty="0"/>
              <a:t>&gt;1&lt;/</a:t>
            </a:r>
            <a:r>
              <a:rPr lang="fr-FR" sz="1200" dirty="0" err="1"/>
              <a:t>concurrency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&lt;</a:t>
            </a:r>
            <a:r>
              <a:rPr lang="fr-FR" sz="1200" dirty="0" err="1"/>
              <a:t>execution</a:t>
            </a:r>
            <a:r>
              <a:rPr lang="fr-FR" sz="1200" dirty="0"/>
              <a:t>&gt;FIFO&lt;/</a:t>
            </a:r>
            <a:r>
              <a:rPr lang="fr-FR" sz="1200" dirty="0" err="1"/>
              <a:t>execution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&lt;</a:t>
            </a:r>
            <a:r>
              <a:rPr lang="fr-FR" sz="1200" dirty="0" err="1"/>
              <a:t>throttle</a:t>
            </a:r>
            <a:r>
              <a:rPr lang="fr-FR" sz="1200" dirty="0"/>
              <a:t>&gt;1&lt;/</a:t>
            </a:r>
            <a:r>
              <a:rPr lang="fr-FR" sz="1200" dirty="0" err="1"/>
              <a:t>throttle</a:t>
            </a:r>
            <a:r>
              <a:rPr lang="fr-FR" sz="1200" dirty="0"/>
              <a:t>&gt;</a:t>
            </a:r>
          </a:p>
          <a:p>
            <a:r>
              <a:rPr lang="fr-FR" sz="1200" dirty="0"/>
              <a:t>    &lt;/</a:t>
            </a:r>
            <a:r>
              <a:rPr lang="fr-FR" sz="1200" dirty="0" err="1"/>
              <a:t>controls</a:t>
            </a:r>
            <a:r>
              <a:rPr lang="fr-FR" sz="1200" dirty="0"/>
              <a:t>&gt;</a:t>
            </a:r>
          </a:p>
          <a:p>
            <a:r>
              <a:rPr lang="fr-FR" sz="1200" dirty="0"/>
              <a:t>    &lt;action&gt;</a:t>
            </a:r>
          </a:p>
          <a:p>
            <a:r>
              <a:rPr lang="fr-FR" sz="1200" dirty="0"/>
              <a:t>        &lt;workflow&gt;</a:t>
            </a:r>
          </a:p>
          <a:p>
            <a:r>
              <a:rPr lang="fr-FR" sz="1200" dirty="0"/>
              <a:t>            &lt;</a:t>
            </a:r>
            <a:r>
              <a:rPr lang="fr-FR" sz="1200" dirty="0" err="1"/>
              <a:t>app-path</a:t>
            </a:r>
            <a:r>
              <a:rPr lang="fr-FR" sz="1200" dirty="0"/>
              <a:t>&gt;${</a:t>
            </a:r>
            <a:r>
              <a:rPr lang="fr-FR" sz="1200" dirty="0" err="1"/>
              <a:t>oozieWfApplicationXml</a:t>
            </a:r>
            <a:r>
              <a:rPr lang="fr-FR" sz="1200" dirty="0"/>
              <a:t>}&lt;/</a:t>
            </a:r>
            <a:r>
              <a:rPr lang="fr-FR" sz="1200" dirty="0" err="1"/>
              <a:t>app-path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&lt;configuration&gt;</a:t>
            </a:r>
          </a:p>
          <a:p>
            <a:r>
              <a:rPr lang="fr-FR" sz="1200" dirty="0"/>
              <a:t>                &lt;</a:t>
            </a:r>
            <a:r>
              <a:rPr lang="fr-FR" sz="1200" dirty="0" err="1"/>
              <a:t>property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        &lt;</a:t>
            </a:r>
            <a:r>
              <a:rPr lang="fr-FR" sz="1200" dirty="0" err="1"/>
              <a:t>name</a:t>
            </a:r>
            <a:r>
              <a:rPr lang="fr-FR" sz="1200" dirty="0"/>
              <a:t>&gt;</a:t>
            </a:r>
            <a:r>
              <a:rPr lang="fr-FR" sz="1200" dirty="0" err="1"/>
              <a:t>jobTracker</a:t>
            </a:r>
            <a:r>
              <a:rPr lang="fr-FR" sz="1200" dirty="0"/>
              <a:t>&lt;/</a:t>
            </a:r>
            <a:r>
              <a:rPr lang="fr-FR" sz="1200" dirty="0" err="1"/>
              <a:t>name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        &lt;value&gt;${</a:t>
            </a:r>
            <a:r>
              <a:rPr lang="fr-FR" sz="1200" dirty="0" err="1"/>
              <a:t>jobTracker</a:t>
            </a:r>
            <a:r>
              <a:rPr lang="fr-FR" sz="1200" dirty="0"/>
              <a:t>}&lt;/value&gt;</a:t>
            </a:r>
          </a:p>
          <a:p>
            <a:r>
              <a:rPr lang="fr-FR" sz="1200" dirty="0"/>
              <a:t>                &lt;/</a:t>
            </a:r>
            <a:r>
              <a:rPr lang="fr-FR" sz="1200" dirty="0" err="1"/>
              <a:t>property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    &lt;</a:t>
            </a:r>
            <a:r>
              <a:rPr lang="fr-FR" sz="1200" dirty="0" err="1"/>
              <a:t>property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        &lt;</a:t>
            </a:r>
            <a:r>
              <a:rPr lang="fr-FR" sz="1200" dirty="0" err="1"/>
              <a:t>name</a:t>
            </a:r>
            <a:r>
              <a:rPr lang="fr-FR" sz="1200" dirty="0"/>
              <a:t>&gt;</a:t>
            </a:r>
            <a:r>
              <a:rPr lang="fr-FR" sz="1200" dirty="0" err="1"/>
              <a:t>nameNode</a:t>
            </a:r>
            <a:r>
              <a:rPr lang="fr-FR" sz="1200" dirty="0"/>
              <a:t>&lt;/</a:t>
            </a:r>
            <a:r>
              <a:rPr lang="fr-FR" sz="1200" dirty="0" err="1"/>
              <a:t>name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        &lt;value&gt;${</a:t>
            </a:r>
            <a:r>
              <a:rPr lang="fr-FR" sz="1200" dirty="0" err="1"/>
              <a:t>nameNode</a:t>
            </a:r>
            <a:r>
              <a:rPr lang="fr-FR" sz="1200" dirty="0"/>
              <a:t>}&lt;/value&gt;</a:t>
            </a:r>
          </a:p>
          <a:p>
            <a:r>
              <a:rPr lang="fr-FR" sz="1200" dirty="0"/>
              <a:t>                &lt;/</a:t>
            </a:r>
            <a:r>
              <a:rPr lang="fr-FR" sz="1200" dirty="0" err="1"/>
              <a:t>property</a:t>
            </a:r>
            <a:r>
              <a:rPr lang="fr-FR" sz="1200" dirty="0"/>
              <a:t>&gt;</a:t>
            </a:r>
          </a:p>
          <a:p>
            <a:r>
              <a:rPr lang="fr-FR" sz="1200" dirty="0"/>
              <a:t>            &lt;/configuration&gt;</a:t>
            </a:r>
          </a:p>
          <a:p>
            <a:r>
              <a:rPr lang="fr-FR" sz="1200" dirty="0"/>
              <a:t>        &lt;/workflow&gt;</a:t>
            </a:r>
          </a:p>
          <a:p>
            <a:r>
              <a:rPr lang="fr-FR" sz="1200" dirty="0"/>
              <a:t>    &lt;/action&gt;</a:t>
            </a:r>
          </a:p>
          <a:p>
            <a:r>
              <a:rPr lang="fr-FR" sz="1200" dirty="0"/>
              <a:t>&lt;/</a:t>
            </a:r>
            <a:r>
              <a:rPr lang="fr-FR" sz="1200" dirty="0" err="1"/>
              <a:t>coordinator-app</a:t>
            </a:r>
            <a:r>
              <a:rPr lang="fr-FR" sz="1200" dirty="0"/>
              <a:t>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C1D9412-720B-4018-BAE0-ED3DEFDA114D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35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913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838080" y="41040"/>
            <a:ext cx="1051488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1.2.1 – Full Games External Table Script</a:t>
            </a:r>
          </a:p>
        </p:txBody>
      </p:sp>
      <p:sp>
        <p:nvSpPr>
          <p:cNvPr id="3" name="TextShape 2"/>
          <p:cNvSpPr/>
          <p:nvPr/>
        </p:nvSpPr>
        <p:spPr>
          <a:xfrm>
            <a:off x="838080" y="1825560"/>
            <a:ext cx="10514880" cy="435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096000" y="1761480"/>
            <a:ext cx="5976000" cy="4718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DROP TABLE IF EXISTS dev_lake_jo.jo_full_games;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endParaRPr lang="fr-FR" sz="105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CREATE EXTERNAL TABLE IF NOT EXISTS dev_lake_jo.jo_full_games(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ID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Name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Sex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Age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Height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Weight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Team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NOC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Year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Season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City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Sport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Event  String,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Medal  String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PARTITIONED BY (`games` String)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ROW FORMAT DELIMITED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STORED AS PARQUET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LOCATION '/dev/lake/JO/data';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endParaRPr lang="fr-FR" sz="105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fr-FR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MSCK REPAIR TABLE dev_raw_jo.jo_full_games;</a:t>
            </a:r>
          </a:p>
        </p:txBody>
      </p:sp>
    </p:spTree>
    <p:extLst>
      <p:ext uri="{BB962C8B-B14F-4D97-AF65-F5344CB8AC3E}">
        <p14:creationId xmlns:p14="http://schemas.microsoft.com/office/powerpoint/2010/main" val="343300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576000" y="-282960"/>
            <a:ext cx="1123200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1.2.2 – BI Managed Tables Script (1)</a:t>
            </a:r>
          </a:p>
        </p:txBody>
      </p:sp>
      <p:sp>
        <p:nvSpPr>
          <p:cNvPr id="3" name="TextShape 2"/>
          <p:cNvSpPr/>
          <p:nvPr/>
        </p:nvSpPr>
        <p:spPr>
          <a:xfrm>
            <a:off x="838080" y="1825560"/>
            <a:ext cx="10514880" cy="435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000" y="1512000"/>
            <a:ext cx="3816000" cy="3584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create table if not exists dev_lake_jo.jo_top5_male_female_last_games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select ttt.ID as ID,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ttt.Name as 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concat(cast(floor(ttt.sum_medal / 1000000) as string),' g,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cast(floor((ttt.sum_medal % 1000000) / 1000) as string),' s,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cast(ttt.sum_medal % 1000 as string),' b') as Medals,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ttt.r as the_Rank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select tt.ID, tt.Name,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tt.sum_medal,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row_number() over(order by tt.sum_medal desc) as r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select t.ID, 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sum(t.medal) as sum_medal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select ID, 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case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when 'Gold' then 1000000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when 'Silver' then 1000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when 'Bronze' then 1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else 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end as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from dev_lake_jo.jo_full_games g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where g.Games in (select max(gg.Games) from dev_lake_jo.jo_full_games gg)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and Medal != 'NA'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) 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group by t.ID, t.Name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) 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)ttt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where ttt.r &lt;= 5;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20000" y="136800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create table if not exists dev_lake_jo.jo_top5_athletes_per_sport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select *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select tt.Sport,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tt.ID,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tt.Name,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concat(cast(floor(tt.sum_medal / 1000000) as string),' g,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cast(floor((tt.sum_medal % 1000000) / 1000) as string),' s,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cast(tt.sum_medal % 1000 as string),' b') as Medals,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row_number() over (partition by tt.Sport order by tt.sum_medal desc) as rank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select t.Sport,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t.ID, 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sum(t.medal) as sum_medal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select Sport,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ID, 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case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'Gold' then 1000000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'Silver' then 1000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'Bronze' then 1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else 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end as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from dev_lake_jo.jo_full_games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where Medal != 'NA'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) 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group by t.Sport, t.ID, t.Name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)tt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)ttt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where rank &lt;= 5;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88000" y="1414800"/>
            <a:ext cx="3816000" cy="3584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create table if not exists dev_lake_jo.jo_top5_athletes_per_country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select *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select tt.Team,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tt.ID,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tt.Name,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concat(cast(floor(tt.sum_medal / 1000000) as string),' g,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cast(floor((tt.sum_medal % 1000000) / 1000) as string),' s, ',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cast(tt.sum_medal % 1000 as string),' b') as Medals,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row_number() over (partition by tt.Team order by tt.sum_medal desc) as rank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select t.Team,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t.ID, t.Name,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sum(t.medal) as sum_medal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endParaRPr lang="fr-FR" sz="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from (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select Team,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ID, 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case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'Gold' then 1000000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'Silver' then 1000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when 'Bronze' then 1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    else 0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        end as 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from dev_lake_jo.jo_full_games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    where Medal != 'NA'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) 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 group by t.Team, t.ID, t.Name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)tt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)ttt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where rank &lt;= 5;</a:t>
            </a:r>
          </a:p>
        </p:txBody>
      </p:sp>
      <p:sp>
        <p:nvSpPr>
          <p:cNvPr id="7" name="TextShape 1"/>
          <p:cNvSpPr/>
          <p:nvPr/>
        </p:nvSpPr>
        <p:spPr>
          <a:xfrm>
            <a:off x="432000" y="902159"/>
            <a:ext cx="252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1 - Top 5 male/female athletes on last games</a:t>
            </a:r>
          </a:p>
        </p:txBody>
      </p:sp>
      <p:sp>
        <p:nvSpPr>
          <p:cNvPr id="8" name="TextShape 1"/>
          <p:cNvSpPr/>
          <p:nvPr/>
        </p:nvSpPr>
        <p:spPr>
          <a:xfrm>
            <a:off x="4176000" y="900000"/>
            <a:ext cx="216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2 - Top 5 athletes per country</a:t>
            </a:r>
          </a:p>
        </p:txBody>
      </p:sp>
      <p:sp>
        <p:nvSpPr>
          <p:cNvPr id="9" name="TextShape 1"/>
          <p:cNvSpPr/>
          <p:nvPr/>
        </p:nvSpPr>
        <p:spPr>
          <a:xfrm>
            <a:off x="8424000" y="864000"/>
            <a:ext cx="216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3 - Top 5 athletes per sport</a:t>
            </a:r>
          </a:p>
        </p:txBody>
      </p:sp>
    </p:spTree>
    <p:extLst>
      <p:ext uri="{BB962C8B-B14F-4D97-AF65-F5344CB8AC3E}">
        <p14:creationId xmlns:p14="http://schemas.microsoft.com/office/powerpoint/2010/main" val="303962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576000" y="-282960"/>
            <a:ext cx="1123200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1.2.2 – BI Managed Tables Script (2)</a:t>
            </a:r>
          </a:p>
        </p:txBody>
      </p:sp>
      <p:sp>
        <p:nvSpPr>
          <p:cNvPr id="3" name="TextShape 2"/>
          <p:cNvSpPr/>
          <p:nvPr/>
        </p:nvSpPr>
        <p:spPr>
          <a:xfrm>
            <a:off x="838080" y="1825560"/>
            <a:ext cx="10514880" cy="435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2000" y="151200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 ajouter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920000" y="136800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 ajouter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88000" y="141480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 ajouter</a:t>
            </a:r>
          </a:p>
        </p:txBody>
      </p:sp>
      <p:sp>
        <p:nvSpPr>
          <p:cNvPr id="7" name="TextShape 1"/>
          <p:cNvSpPr/>
          <p:nvPr/>
        </p:nvSpPr>
        <p:spPr>
          <a:xfrm>
            <a:off x="432000" y="902159"/>
            <a:ext cx="252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4 - Top 5 contries per year</a:t>
            </a:r>
          </a:p>
        </p:txBody>
      </p:sp>
      <p:sp>
        <p:nvSpPr>
          <p:cNvPr id="8" name="TextShape 1"/>
          <p:cNvSpPr/>
          <p:nvPr/>
        </p:nvSpPr>
        <p:spPr>
          <a:xfrm>
            <a:off x="4176000" y="900000"/>
            <a:ext cx="216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5 - Top 5 sports per contry</a:t>
            </a:r>
          </a:p>
        </p:txBody>
      </p:sp>
      <p:sp>
        <p:nvSpPr>
          <p:cNvPr id="9" name="TextShape 1"/>
          <p:cNvSpPr/>
          <p:nvPr/>
        </p:nvSpPr>
        <p:spPr>
          <a:xfrm>
            <a:off x="8424000" y="864000"/>
            <a:ext cx="216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6 – Average athlete age per year</a:t>
            </a:r>
          </a:p>
        </p:txBody>
      </p:sp>
    </p:spTree>
    <p:extLst>
      <p:ext uri="{BB962C8B-B14F-4D97-AF65-F5344CB8AC3E}">
        <p14:creationId xmlns:p14="http://schemas.microsoft.com/office/powerpoint/2010/main" val="6206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576000" y="-282960"/>
            <a:ext cx="11232000" cy="132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1.2.2 – BI Managed Tables Script (3)</a:t>
            </a:r>
          </a:p>
        </p:txBody>
      </p:sp>
      <p:sp>
        <p:nvSpPr>
          <p:cNvPr id="3" name="TextShape 2"/>
          <p:cNvSpPr/>
          <p:nvPr/>
        </p:nvSpPr>
        <p:spPr>
          <a:xfrm>
            <a:off x="838080" y="1825560"/>
            <a:ext cx="10514880" cy="435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232000" y="181512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 ajouter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048000" y="1717920"/>
            <a:ext cx="3816000" cy="35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create table if not exists dev_lake_jo.jo_number_different_medals_per_athlete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as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endParaRPr lang="fr-FR" sz="8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select ID, Name,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Medal,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       count(Medal) number_medal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from dev_lake_jo.jo_full_games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where Medal != 'NA'</a:t>
            </a:r>
          </a:p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fr-FR" sz="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group by ID, Name, Medal;</a:t>
            </a:r>
          </a:p>
        </p:txBody>
      </p:sp>
      <p:sp>
        <p:nvSpPr>
          <p:cNvPr id="6" name="TextShape 1"/>
          <p:cNvSpPr/>
          <p:nvPr/>
        </p:nvSpPr>
        <p:spPr>
          <a:xfrm>
            <a:off x="2592000" y="1205280"/>
            <a:ext cx="252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7 – Number of medals per country</a:t>
            </a:r>
          </a:p>
        </p:txBody>
      </p:sp>
      <p:sp>
        <p:nvSpPr>
          <p:cNvPr id="7" name="TextShape 1"/>
          <p:cNvSpPr/>
          <p:nvPr/>
        </p:nvSpPr>
        <p:spPr>
          <a:xfrm>
            <a:off x="6336000" y="1203119"/>
            <a:ext cx="216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0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8 – Number of medals per athlete</a:t>
            </a:r>
          </a:p>
        </p:txBody>
      </p:sp>
    </p:spTree>
    <p:extLst>
      <p:ext uri="{BB962C8B-B14F-4D97-AF65-F5344CB8AC3E}">
        <p14:creationId xmlns:p14="http://schemas.microsoft.com/office/powerpoint/2010/main" val="12880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523880" y="1122480"/>
            <a:ext cx="9143640" cy="871783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/>
            <a:r>
              <a:rPr lang="en-US" sz="2800" spc="-1" dirty="0">
                <a:latin typeface="Times New Roman"/>
              </a:rPr>
              <a:t>PFE Big Data : Olympic Games Athens 1896 - Rio 2016</a:t>
            </a:r>
            <a:endParaRPr lang="fr-FR" sz="2800" spc="-1" dirty="0">
              <a:latin typeface="Times New Roman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95" y="3143795"/>
            <a:ext cx="6429828" cy="3616778"/>
          </a:xfrm>
          <a:prstGeom prst="rect">
            <a:avLst/>
          </a:prstGeom>
        </p:spPr>
      </p:pic>
      <p:sp>
        <p:nvSpPr>
          <p:cNvPr id="85" name="TextShape 2"/>
          <p:cNvSpPr txBox="1"/>
          <p:nvPr/>
        </p:nvSpPr>
        <p:spPr>
          <a:xfrm>
            <a:off x="1523880" y="2325189"/>
            <a:ext cx="6052577" cy="395369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6000" b="1" spc="-1" dirty="0" smtClean="0">
                <a:solidFill>
                  <a:srgbClr val="000000"/>
                </a:solidFill>
                <a:latin typeface="Calibri"/>
              </a:rPr>
              <a:t>UC1-Ingestion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UC2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UC3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fr-FR" sz="2400" b="0" strike="noStrike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Demo</a:t>
            </a:r>
            <a:endParaRPr lang="fr-FR" sz="2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329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8130" y="-19890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</a:t>
            </a:r>
            <a:r>
              <a:rPr lang="fr-FR" dirty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2 – UC2 PowerBI Tables Script (1)</a:t>
            </a:r>
            <a:br>
              <a:rPr lang="fr-FR" dirty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</a:b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4619754"/>
              </p:ext>
            </p:extLst>
          </p:nvPr>
        </p:nvGraphicFramePr>
        <p:xfrm>
          <a:off x="417509" y="1185868"/>
          <a:ext cx="1146968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229"/>
                <a:gridCol w="3823229"/>
                <a:gridCol w="3823229"/>
              </a:tblGrid>
              <a:tr h="5325635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CREATE TABLE IF NOT EXISTS </a:t>
                      </a:r>
                      <a:r>
                        <a:rPr lang="fr-FR" sz="1000" b="1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dev_lake_jo.last_jo_avg_age</a:t>
                      </a:r>
                      <a:endParaRPr lang="fr-FR" sz="1000" b="1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C.year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,AVG(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C.age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average_age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,A.ID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A.age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INNER JOIN (SELECT MAX(games)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max_game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ON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B.max_game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GROUP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A.year,A.ID,A.age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GROUP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C.year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;</a:t>
                      </a:r>
                    </a:p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CREATE TABLE IF NOT EXISTS </a:t>
                      </a:r>
                      <a:r>
                        <a:rPr lang="fr-FR" sz="1000" b="1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dev_lake_jo.last_jo_top5_f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,gold +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+ bronze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B.*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,ROW_NUMBER() over (ORDER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DESC)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/ 1000000 AS INT) AS 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1000000) / 1000 AS INT)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 AS INT) AS 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,SUM(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    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,(CASE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"Gold" THEN 1000000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 THEN 1000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"Bronze" THEN 1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ELSE 0 END)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INNER JOIN (SELECT MAX(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max_year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ON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B.max_year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sex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"F"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)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GROUP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ID,name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) 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&lt;= 5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;</a:t>
                      </a:r>
                    </a:p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CREATE TABLE IF NOT EXISTS </a:t>
                      </a:r>
                      <a:r>
                        <a:rPr lang="fr-FR" sz="1000" b="1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dev_lake_jo.last_jo_top5_m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,gold +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+ bronze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B.*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,ROW_NUMBER() over (ORDER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DESC)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/ 1000000 AS INT) AS 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1000000) / 1000 AS INT)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 AS INT) AS 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,SUM(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    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,(CASE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"Gold" THEN 1000000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 THEN 1000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"Bronze" THEN 1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ELSE 0 END)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INNER JOIN (SELECT MAX(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max_year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ON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B.max_year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sex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"M"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)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GROUP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ID,name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) 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&lt;= 5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;</a:t>
                      </a:r>
                    </a:p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475916" y="6587646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57464" y="6886577"/>
            <a:ext cx="7651748" cy="343020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40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" name="TextShape 1"/>
          <p:cNvSpPr/>
          <p:nvPr/>
        </p:nvSpPr>
        <p:spPr>
          <a:xfrm>
            <a:off x="746331" y="773568"/>
            <a:ext cx="252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1 - Average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athlete</a:t>
            </a: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 age on last games</a:t>
            </a:r>
          </a:p>
        </p:txBody>
      </p:sp>
      <p:sp>
        <p:nvSpPr>
          <p:cNvPr id="12" name="TextShape 1"/>
          <p:cNvSpPr/>
          <p:nvPr/>
        </p:nvSpPr>
        <p:spPr>
          <a:xfrm>
            <a:off x="4761800" y="757120"/>
            <a:ext cx="2844732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2 - Top 5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female</a:t>
            </a: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 athletes on last games</a:t>
            </a:r>
          </a:p>
        </p:txBody>
      </p:sp>
      <p:sp>
        <p:nvSpPr>
          <p:cNvPr id="13" name="TextShape 1"/>
          <p:cNvSpPr/>
          <p:nvPr/>
        </p:nvSpPr>
        <p:spPr>
          <a:xfrm>
            <a:off x="8316171" y="763984"/>
            <a:ext cx="2681573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3 - Top 5 male athletes on last games</a:t>
            </a:r>
          </a:p>
        </p:txBody>
      </p:sp>
    </p:spTree>
    <p:extLst>
      <p:ext uri="{BB962C8B-B14F-4D97-AF65-F5344CB8AC3E}">
        <p14:creationId xmlns:p14="http://schemas.microsoft.com/office/powerpoint/2010/main" val="5690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8130" y="-105618"/>
            <a:ext cx="8911687" cy="52879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</a:t>
            </a:r>
            <a:r>
              <a:rPr lang="fr-FR" dirty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 – 2 – UC2 PowerBI Tables Script (1)</a:t>
            </a:r>
            <a:br>
              <a:rPr lang="fr-FR" dirty="0"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</a:b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3737961"/>
              </p:ext>
            </p:extLst>
          </p:nvPr>
        </p:nvGraphicFramePr>
        <p:xfrm>
          <a:off x="560389" y="585783"/>
          <a:ext cx="11469687" cy="658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229"/>
                <a:gridCol w="3823229"/>
                <a:gridCol w="3823229"/>
              </a:tblGrid>
              <a:tr h="6029328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CREATE TABLE IF NOT EXISTS 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1" i="0" u="none" strike="noStrike" kern="1200" spc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dev_lake_jo.last_jo_top5_team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,team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,gold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,bronze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,gold +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+ bronze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C.*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,ROW_NUMBER() over (ORDER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DESC)  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</a:t>
                      </a:r>
                      <a:r>
                        <a:rPr lang="fr-FR" sz="1000" dirty="0" smtClean="0"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/ 1000000 AS INT) AS 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,CAST((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1000000) / 1000 AS INT)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	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 AS INT) AS 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,SUM(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</a:t>
                      </a:r>
                      <a:r>
                        <a:rPr lang="fr-FR" sz="10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,(CASE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"Gold" THEN 1000000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 THEN 1000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"Bronze" THEN 1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   ELSE 0 END)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FROM (SELECT team,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event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games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	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	INNER JOIN (SELECT MAX(games)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max_games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	ON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B.max_games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	GROUP BY team,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event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games)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GROUP BY 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) 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) 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rank_global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&lt;= 5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;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CREATE TABLE IF NOT EXISTS </a:t>
                      </a:r>
                      <a:r>
                        <a:rPr lang="fr-FR" sz="1200" b="1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dev_lake_jo.evol_med_p_team_lst5gms_p_seas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C.*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/ 1000000 AS INT) AS gold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,CAST((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1000000) / 1000 AS INT)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,CAST(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% 1000 AS INT) AS bronze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,SUM(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rank_medal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A.team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,(CASE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"Gold" THEN 1000000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Silver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" THEN 1000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WHEN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"Bronze" THEN 1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ELSE 0 END) AS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medalscore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FROM (SELECT team,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event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           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INNER JOIN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games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,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,ROW_NUMBER() over (PARTITION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ORDER BY games DESC)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rank_year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FROM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GROUP BY games,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ON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AND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B.season</a:t>
                      </a: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WHERE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B.rank_year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&lt;= 5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GROUP BY team,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event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medal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        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GROUP BY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0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        ) 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) 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10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CREATE TABLE IF NOT EXISTS </a:t>
                      </a:r>
                      <a:r>
                        <a:rPr lang="fr-FR" sz="1200" b="1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dev_lake_jo.avg_age_p_team_lst5gms_p_seas</a:t>
                      </a:r>
                    </a:p>
                    <a:p>
                      <a:pPr marL="0" marR="0" lvl="0" indent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000" b="0" i="0" u="none" strike="noStrike" kern="1200" spc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STORED AS PARQUET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AS 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,team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,AVG(age)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average_age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FROM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AS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A.team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,A.ID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A.age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FROM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INNER JOIN (SELECT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,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ROW_NUMBER() over (PARTITION BY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ORDER BY games DESC)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rank_year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FROM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dev_lake_jo.jo_full_games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	GROUP BY games,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season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)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ON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A.games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B.games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AND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=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B.season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WHERE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B.rank_year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&lt;= 5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GROUP BY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A.season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A.year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A.team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A.ID,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A.age</a:t>
                      </a:r>
                      <a:endParaRPr lang="fr-FR" sz="1200" b="0" i="0" u="none" strike="noStrike" kern="1200" spc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	) A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GROUP BY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game_type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</a:t>
                      </a:r>
                      <a:r>
                        <a:rPr lang="fr-FR" sz="1200" b="0" i="0" u="none" strike="noStrike" kern="1200" spc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year</a:t>
                      </a:r>
                      <a:r>
                        <a:rPr lang="fr-FR" sz="1200" b="0" i="0" u="none" strike="noStrike" kern="1200" spc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, team</a:t>
                      </a:r>
                    </a:p>
                    <a:p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475916" y="6587646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57464" y="7158049"/>
            <a:ext cx="7651748" cy="343020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-296868" y="13054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41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4" name="TextShape 1"/>
          <p:cNvSpPr/>
          <p:nvPr/>
        </p:nvSpPr>
        <p:spPr>
          <a:xfrm>
            <a:off x="432000" y="159190"/>
            <a:ext cx="252000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4 - Top 5 countries on last games</a:t>
            </a:r>
          </a:p>
        </p:txBody>
      </p:sp>
      <p:sp>
        <p:nvSpPr>
          <p:cNvPr id="15" name="TextShape 1"/>
          <p:cNvSpPr/>
          <p:nvPr/>
        </p:nvSpPr>
        <p:spPr>
          <a:xfrm>
            <a:off x="4286250" y="199891"/>
            <a:ext cx="3843338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5 – Evolution of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medals</a:t>
            </a: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 per team on 5 last games per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season</a:t>
            </a:r>
            <a:endParaRPr lang="fr-FR" sz="1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 Light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Shape 1"/>
          <p:cNvSpPr/>
          <p:nvPr/>
        </p:nvSpPr>
        <p:spPr>
          <a:xfrm>
            <a:off x="8129588" y="192469"/>
            <a:ext cx="4171950" cy="537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1" u="sng">
                <a:uFillTx/>
              </a:defRPr>
            </a:pP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6 – Evolution of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average</a:t>
            </a:r>
            <a:r>
              <a:rPr lang="fr-FR" sz="1200" b="1" i="0" u="sng" strike="noStrike" kern="1200" spc="0" dirty="0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 age per team on 5 last games per </a:t>
            </a:r>
            <a:r>
              <a:rPr lang="fr-FR" sz="1200" b="1" i="0" u="sng" strike="noStrike" kern="1200" spc="0" dirty="0" err="1">
                <a:ln>
                  <a:noFill/>
                </a:ln>
                <a:solidFill>
                  <a:srgbClr val="000000"/>
                </a:solidFill>
                <a:uFillTx/>
                <a:latin typeface="Calibri Light" pitchFamily="18"/>
                <a:ea typeface="DejaVu Sans" pitchFamily="2"/>
                <a:cs typeface="DejaVu Sans" pitchFamily="2"/>
              </a:rPr>
              <a:t>season</a:t>
            </a:r>
            <a:endParaRPr lang="fr-FR" sz="1200" b="1" i="0" u="sng" strike="noStrike" kern="1200" spc="0" dirty="0">
              <a:ln>
                <a:noFill/>
              </a:ln>
              <a:solidFill>
                <a:srgbClr val="000000"/>
              </a:solidFill>
              <a:uFillTx/>
              <a:latin typeface="Calibri Light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49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138319"/>
            <a:ext cx="8911687" cy="64310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top5_countries_per_year - top5_sport_per_team</a:t>
            </a:r>
            <a:endParaRPr lang="fr-FR" sz="2800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6777468"/>
              </p:ext>
            </p:extLst>
          </p:nvPr>
        </p:nvGraphicFramePr>
        <p:xfrm>
          <a:off x="1671638" y="1247003"/>
          <a:ext cx="4914900" cy="526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/>
              </a:tblGrid>
              <a:tr h="5269802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drop table if </a:t>
                      </a:r>
                      <a:r>
                        <a:rPr lang="fr-FR" sz="1200" dirty="0" err="1" smtClean="0"/>
                        <a:t>exists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dev_lake_jo.jo_top5_countries_per_year;</a:t>
                      </a:r>
                    </a:p>
                    <a:p>
                      <a:r>
                        <a:rPr lang="fr-FR" sz="1200" dirty="0" err="1" smtClean="0"/>
                        <a:t>create</a:t>
                      </a:r>
                      <a:r>
                        <a:rPr lang="fr-FR" sz="1200" dirty="0" smtClean="0"/>
                        <a:t> table if not </a:t>
                      </a:r>
                      <a:r>
                        <a:rPr lang="fr-FR" sz="1200" dirty="0" err="1" smtClean="0"/>
                        <a:t>exists</a:t>
                      </a:r>
                      <a:r>
                        <a:rPr lang="fr-FR" sz="1200" dirty="0" smtClean="0"/>
                        <a:t> dev_lake_jo.jo_top5_countries_per_year</a:t>
                      </a:r>
                    </a:p>
                    <a:p>
                      <a:r>
                        <a:rPr lang="fr-FR" sz="1200" dirty="0" smtClean="0"/>
                        <a:t>As </a:t>
                      </a:r>
                    </a:p>
                    <a:p>
                      <a:r>
                        <a:rPr lang="fr-FR" sz="1200" dirty="0" smtClean="0"/>
                        <a:t>select * </a:t>
                      </a:r>
                      <a:r>
                        <a:rPr lang="fr-FR" sz="1200" dirty="0" err="1" smtClean="0"/>
                        <a:t>from</a:t>
                      </a:r>
                      <a:endParaRPr lang="fr-FR" sz="1200" dirty="0" smtClean="0"/>
                    </a:p>
                    <a:p>
                      <a:r>
                        <a:rPr lang="fr-FR" sz="1200" dirty="0" smtClean="0"/>
                        <a:t> ( select </a:t>
                      </a:r>
                      <a:r>
                        <a:rPr lang="fr-FR" sz="1200" dirty="0" err="1" smtClean="0"/>
                        <a:t>tt.Year</a:t>
                      </a:r>
                      <a:r>
                        <a:rPr lang="fr-FR" sz="1200" dirty="0" smtClean="0"/>
                        <a:t>,  </a:t>
                      </a:r>
                      <a:r>
                        <a:rPr lang="fr-FR" sz="1200" dirty="0" err="1" smtClean="0"/>
                        <a:t>tt.Team</a:t>
                      </a:r>
                      <a:r>
                        <a:rPr lang="fr-FR" sz="1200" dirty="0" smtClean="0"/>
                        <a:t>, </a:t>
                      </a:r>
                    </a:p>
                    <a:p>
                      <a:r>
                        <a:rPr lang="fr-FR" sz="1200" baseline="0" dirty="0" smtClean="0"/>
                        <a:t>        </a:t>
                      </a:r>
                      <a:r>
                        <a:rPr lang="fr-FR" sz="1200" dirty="0" err="1" smtClean="0"/>
                        <a:t>concat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floor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/ 1000000) as string),' g, ', </a:t>
                      </a:r>
                    </a:p>
                    <a:p>
                      <a:r>
                        <a:rPr lang="fr-FR" sz="1200" dirty="0" smtClean="0"/>
                        <a:t>          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floor</a:t>
                      </a:r>
                      <a:r>
                        <a:rPr lang="fr-FR" sz="1200" dirty="0" smtClean="0"/>
                        <a:t>((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% 1000000) / 1000) as string),' s, ',</a:t>
                      </a:r>
                    </a:p>
                    <a:p>
                      <a:r>
                        <a:rPr lang="fr-FR" sz="1200" dirty="0" smtClean="0"/>
                        <a:t>          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% 1000 as string),' b') as </a:t>
                      </a:r>
                      <a:r>
                        <a:rPr lang="fr-FR" sz="1200" dirty="0" err="1" smtClean="0"/>
                        <a:t>Medals</a:t>
                      </a:r>
                      <a:r>
                        <a:rPr lang="fr-FR" sz="1200" dirty="0" smtClean="0"/>
                        <a:t>,  </a:t>
                      </a:r>
                    </a:p>
                    <a:p>
                      <a:r>
                        <a:rPr lang="fr-FR" sz="1200" dirty="0" smtClean="0"/>
                        <a:t>           </a:t>
                      </a:r>
                      <a:r>
                        <a:rPr lang="fr-FR" sz="1200" dirty="0" err="1" smtClean="0"/>
                        <a:t>row_number</a:t>
                      </a:r>
                      <a:r>
                        <a:rPr lang="fr-FR" sz="1200" dirty="0" smtClean="0"/>
                        <a:t>() over (partition by </a:t>
                      </a:r>
                      <a:r>
                        <a:rPr lang="fr-FR" sz="1200" dirty="0" err="1" smtClean="0"/>
                        <a:t>tt.Year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order</a:t>
                      </a:r>
                      <a:r>
                        <a:rPr lang="fr-FR" sz="1200" dirty="0" smtClean="0"/>
                        <a:t> by tt.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sum_medal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desc</a:t>
                      </a:r>
                      <a:r>
                        <a:rPr lang="fr-FR" sz="1200" dirty="0" smtClean="0"/>
                        <a:t>) as </a:t>
                      </a:r>
                      <a:r>
                        <a:rPr lang="fr-FR" sz="1200" dirty="0" err="1" smtClean="0"/>
                        <a:t>rank</a:t>
                      </a:r>
                      <a:r>
                        <a:rPr lang="fr-FR" sz="1200" dirty="0" smtClean="0"/>
                        <a:t>   </a:t>
                      </a:r>
                    </a:p>
                    <a:p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 select </a:t>
                      </a:r>
                      <a:r>
                        <a:rPr lang="fr-FR" sz="1200" dirty="0" err="1" smtClean="0"/>
                        <a:t>t.Year</a:t>
                      </a:r>
                      <a:r>
                        <a:rPr lang="fr-FR" sz="1200" dirty="0" smtClean="0"/>
                        <a:t>,  </a:t>
                      </a:r>
                      <a:r>
                        <a:rPr lang="fr-FR" sz="1200" dirty="0" err="1" smtClean="0"/>
                        <a:t>t.Team</a:t>
                      </a:r>
                      <a:r>
                        <a:rPr lang="fr-FR" sz="1200" dirty="0" smtClean="0"/>
                        <a:t>,  </a:t>
                      </a:r>
                      <a:r>
                        <a:rPr lang="fr-FR" sz="1200" dirty="0" err="1" smtClean="0"/>
                        <a:t>sum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t.medal</a:t>
                      </a:r>
                      <a:r>
                        <a:rPr lang="fr-FR" sz="1200" dirty="0" smtClean="0"/>
                        <a:t>) as </a:t>
                      </a:r>
                      <a:r>
                        <a:rPr lang="fr-FR" sz="1200" dirty="0" err="1" smtClean="0"/>
                        <a:t>sum_meda</a:t>
                      </a:r>
                      <a:endParaRPr lang="fr-FR" sz="1200" dirty="0" smtClean="0"/>
                    </a:p>
                    <a:p>
                      <a:r>
                        <a:rPr lang="fr-FR" sz="1200" dirty="0" smtClean="0"/>
                        <a:t>           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 select </a:t>
                      </a:r>
                      <a:r>
                        <a:rPr lang="fr-FR" sz="1200" dirty="0" err="1" smtClean="0"/>
                        <a:t>Year</a:t>
                      </a:r>
                      <a:r>
                        <a:rPr lang="fr-FR" sz="1200" dirty="0" smtClean="0"/>
                        <a:t>,  Team,   </a:t>
                      </a:r>
                    </a:p>
                    <a:p>
                      <a:r>
                        <a:rPr lang="fr-FR" sz="1200" baseline="0" dirty="0" smtClean="0"/>
                        <a:t>                  </a:t>
                      </a:r>
                      <a:r>
                        <a:rPr lang="fr-FR" sz="1200" dirty="0" smtClean="0"/>
                        <a:t>case Medal                        </a:t>
                      </a:r>
                    </a:p>
                    <a:p>
                      <a:pPr lvl="2"/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'Gold'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1000000                        </a:t>
                      </a:r>
                    </a:p>
                    <a:p>
                      <a:pPr lvl="2"/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</a:t>
                      </a:r>
                      <a:r>
                        <a:rPr lang="fr-FR" sz="1200" dirty="0" err="1" smtClean="0"/>
                        <a:t>Silver</a:t>
                      </a:r>
                      <a:r>
                        <a:rPr lang="fr-FR" sz="1200" dirty="0" smtClean="0"/>
                        <a:t>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1000                        </a:t>
                      </a:r>
                    </a:p>
                    <a:p>
                      <a:pPr lvl="2"/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'Bronze'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                      </a:t>
                      </a:r>
                    </a:p>
                    <a:p>
                      <a:pPr lvl="2"/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else</a:t>
                      </a:r>
                      <a:r>
                        <a:rPr lang="fr-FR" sz="1200" dirty="0" smtClean="0"/>
                        <a:t> 0                   </a:t>
                      </a:r>
                    </a:p>
                    <a:p>
                      <a:r>
                        <a:rPr lang="fr-FR" sz="1200" dirty="0" smtClean="0"/>
                        <a:t>                 end as </a:t>
                      </a:r>
                      <a:r>
                        <a:rPr lang="fr-FR" sz="1200" dirty="0" err="1" smtClean="0"/>
                        <a:t>medal</a:t>
                      </a:r>
                      <a:r>
                        <a:rPr lang="fr-FR" sz="1200" dirty="0" smtClean="0"/>
                        <a:t>            </a:t>
                      </a:r>
                    </a:p>
                    <a:p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(select </a:t>
                      </a:r>
                      <a:r>
                        <a:rPr lang="fr-FR" sz="1200" dirty="0" err="1" smtClean="0"/>
                        <a:t>Year</a:t>
                      </a:r>
                      <a:r>
                        <a:rPr lang="fr-FR" sz="1200" dirty="0" smtClean="0"/>
                        <a:t>, Team, Medal, Event				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dev_lake_jo.jo_full_games</a:t>
                      </a:r>
                      <a:r>
                        <a:rPr lang="fr-FR" sz="1200" dirty="0" smtClean="0"/>
                        <a:t>				      </a:t>
                      </a:r>
                      <a:r>
                        <a:rPr lang="fr-FR" sz="1200" dirty="0" err="1" smtClean="0"/>
                        <a:t>where</a:t>
                      </a:r>
                      <a:r>
                        <a:rPr lang="fr-FR" sz="1200" dirty="0" smtClean="0"/>
                        <a:t> Medal != 'NA‘</a:t>
                      </a:r>
                      <a:r>
                        <a:rPr lang="fr-FR" sz="1200" baseline="0" dirty="0" smtClean="0"/>
                        <a:t> </a:t>
                      </a:r>
                    </a:p>
                    <a:p>
                      <a:r>
                        <a:rPr lang="fr-FR" sz="1200" dirty="0" smtClean="0"/>
                        <a:t>                 group by </a:t>
                      </a:r>
                      <a:r>
                        <a:rPr lang="fr-FR" sz="1200" dirty="0" err="1" smtClean="0"/>
                        <a:t>Year</a:t>
                      </a:r>
                      <a:r>
                        <a:rPr lang="fr-FR" sz="1200" dirty="0" smtClean="0"/>
                        <a:t>, Team, Medal, Event) A  ) t        </a:t>
                      </a:r>
                    </a:p>
                    <a:p>
                      <a:r>
                        <a:rPr lang="fr-FR" sz="1200" dirty="0" smtClean="0"/>
                        <a:t>group by </a:t>
                      </a:r>
                      <a:r>
                        <a:rPr lang="fr-FR" sz="1200" dirty="0" err="1" smtClean="0"/>
                        <a:t>t.Year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t.Team</a:t>
                      </a:r>
                      <a:r>
                        <a:rPr lang="fr-FR" sz="1200" dirty="0" smtClean="0"/>
                        <a:t>    )tt)</a:t>
                      </a:r>
                      <a:r>
                        <a:rPr lang="fr-FR" sz="1200" dirty="0" err="1" smtClean="0"/>
                        <a:t>ttt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where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rank</a:t>
                      </a:r>
                      <a:r>
                        <a:rPr lang="fr-FR" sz="1200" dirty="0" smtClean="0"/>
                        <a:t> &lt;= 5;</a:t>
                      </a:r>
                      <a:endParaRPr lang="fr-FR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473756"/>
              </p:ext>
            </p:extLst>
          </p:nvPr>
        </p:nvGraphicFramePr>
        <p:xfrm>
          <a:off x="6743700" y="1247003"/>
          <a:ext cx="5143500" cy="524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0"/>
              </a:tblGrid>
              <a:tr h="5246001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drop table if </a:t>
                      </a:r>
                      <a:r>
                        <a:rPr lang="fr-FR" sz="1200" dirty="0" err="1" smtClean="0"/>
                        <a:t>exists</a:t>
                      </a:r>
                      <a:r>
                        <a:rPr lang="fr-FR" sz="1200" dirty="0" smtClean="0"/>
                        <a:t> dev_lake_jo.jo_top5_sport_per_team;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create</a:t>
                      </a:r>
                      <a:r>
                        <a:rPr lang="fr-FR" sz="1200" dirty="0" smtClean="0"/>
                        <a:t> table if not </a:t>
                      </a:r>
                      <a:r>
                        <a:rPr lang="fr-FR" sz="1200" dirty="0" err="1" smtClean="0"/>
                        <a:t>exists</a:t>
                      </a:r>
                      <a:r>
                        <a:rPr lang="fr-FR" sz="1200" dirty="0" smtClean="0"/>
                        <a:t> dev_lake_jo.jo_top5_sport_per_team</a:t>
                      </a:r>
                    </a:p>
                    <a:p>
                      <a:r>
                        <a:rPr lang="fr-FR" sz="1200" dirty="0" smtClean="0"/>
                        <a:t>as</a:t>
                      </a:r>
                    </a:p>
                    <a:p>
                      <a:r>
                        <a:rPr lang="fr-FR" sz="1200" dirty="0" smtClean="0"/>
                        <a:t>select * 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 select </a:t>
                      </a:r>
                      <a:r>
                        <a:rPr lang="fr-FR" sz="1200" dirty="0" err="1" smtClean="0"/>
                        <a:t>tt.Team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tt.Sport</a:t>
                      </a:r>
                      <a:r>
                        <a:rPr lang="fr-FR" sz="1200" dirty="0" smtClean="0"/>
                        <a:t>,            </a:t>
                      </a:r>
                      <a:r>
                        <a:rPr lang="fr-FR" sz="1200" dirty="0" err="1" smtClean="0"/>
                        <a:t>concat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floor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/ 1000000) as string),' g, ',                  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floor</a:t>
                      </a:r>
                      <a:r>
                        <a:rPr lang="fr-FR" sz="1200" dirty="0" smtClean="0"/>
                        <a:t>((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% 1000000) / 1000) as string),' s, ',                  </a:t>
                      </a:r>
                      <a:r>
                        <a:rPr lang="fr-FR" sz="1200" dirty="0" err="1" smtClean="0"/>
                        <a:t>cast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% 1000 as string),' b') as </a:t>
                      </a:r>
                      <a:r>
                        <a:rPr lang="fr-FR" sz="1200" dirty="0" err="1" smtClean="0"/>
                        <a:t>Medals</a:t>
                      </a:r>
                      <a:r>
                        <a:rPr lang="fr-FR" sz="1200" dirty="0" smtClean="0"/>
                        <a:t>,            </a:t>
                      </a:r>
                      <a:r>
                        <a:rPr lang="fr-FR" sz="1200" dirty="0" err="1" smtClean="0"/>
                        <a:t>row_number</a:t>
                      </a:r>
                      <a:r>
                        <a:rPr lang="fr-FR" sz="1200" dirty="0" smtClean="0"/>
                        <a:t>() over (partition by </a:t>
                      </a:r>
                      <a:r>
                        <a:rPr lang="fr-FR" sz="1200" dirty="0" err="1" smtClean="0"/>
                        <a:t>tt.Team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order</a:t>
                      </a:r>
                      <a:r>
                        <a:rPr lang="fr-FR" sz="1200" dirty="0" smtClean="0"/>
                        <a:t> by </a:t>
                      </a:r>
                      <a:r>
                        <a:rPr lang="fr-FR" sz="1200" dirty="0" err="1" smtClean="0"/>
                        <a:t>tt.sum_medal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desc</a:t>
                      </a:r>
                      <a:r>
                        <a:rPr lang="fr-FR" sz="1200" dirty="0" smtClean="0"/>
                        <a:t>) as </a:t>
                      </a:r>
                      <a:r>
                        <a:rPr lang="fr-FR" sz="1200" dirty="0" err="1" smtClean="0"/>
                        <a:t>rank</a:t>
                      </a:r>
                      <a:r>
                        <a:rPr lang="fr-FR" sz="1200" dirty="0" smtClean="0"/>
                        <a:t>    </a:t>
                      </a:r>
                    </a:p>
                    <a:p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(select </a:t>
                      </a:r>
                      <a:r>
                        <a:rPr lang="fr-FR" sz="1200" dirty="0" err="1" smtClean="0"/>
                        <a:t>t.Team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t.Sport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sum</a:t>
                      </a:r>
                      <a:r>
                        <a:rPr lang="fr-FR" sz="1200" dirty="0" smtClean="0"/>
                        <a:t>(</a:t>
                      </a:r>
                      <a:r>
                        <a:rPr lang="fr-FR" sz="1200" dirty="0" err="1" smtClean="0"/>
                        <a:t>t.medal</a:t>
                      </a:r>
                      <a:r>
                        <a:rPr lang="fr-FR" sz="1200" dirty="0" smtClean="0"/>
                        <a:t>)</a:t>
                      </a:r>
                    </a:p>
                    <a:p>
                      <a:r>
                        <a:rPr lang="fr-FR" sz="1200" dirty="0" smtClean="0"/>
                        <a:t> as </a:t>
                      </a:r>
                      <a:r>
                        <a:rPr lang="fr-FR" sz="1200" dirty="0" err="1" smtClean="0"/>
                        <a:t>sum_medal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 select Team, Sport, </a:t>
                      </a:r>
                    </a:p>
                    <a:p>
                      <a:r>
                        <a:rPr lang="fr-FR" sz="1200" baseline="0" dirty="0" smtClean="0"/>
                        <a:t>                    </a:t>
                      </a:r>
                      <a:r>
                        <a:rPr lang="fr-FR" sz="1200" dirty="0" smtClean="0"/>
                        <a:t> case Medal                        </a:t>
                      </a:r>
                    </a:p>
                    <a:p>
                      <a:r>
                        <a:rPr lang="fr-FR" sz="1200" dirty="0" smtClean="0"/>
                        <a:t>                          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'Gold'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1000000                        </a:t>
                      </a:r>
                    </a:p>
                    <a:p>
                      <a:r>
                        <a:rPr lang="fr-FR" sz="1200" dirty="0" smtClean="0"/>
                        <a:t>                          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</a:t>
                      </a:r>
                      <a:r>
                        <a:rPr lang="fr-FR" sz="1200" dirty="0" err="1" smtClean="0"/>
                        <a:t>Silver</a:t>
                      </a:r>
                      <a:r>
                        <a:rPr lang="fr-FR" sz="1200" dirty="0" smtClean="0"/>
                        <a:t>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1000                        </a:t>
                      </a:r>
                    </a:p>
                    <a:p>
                      <a:r>
                        <a:rPr lang="fr-FR" sz="1200" dirty="0" smtClean="0"/>
                        <a:t>                           </a:t>
                      </a:r>
                      <a:r>
                        <a:rPr lang="fr-FR" sz="1200" dirty="0" err="1" smtClean="0"/>
                        <a:t>when</a:t>
                      </a:r>
                      <a:r>
                        <a:rPr lang="fr-FR" sz="1200" dirty="0" smtClean="0"/>
                        <a:t> 'Bronze' </a:t>
                      </a:r>
                      <a:r>
                        <a:rPr lang="fr-FR" sz="1200" dirty="0" err="1" smtClean="0"/>
                        <a:t>then</a:t>
                      </a:r>
                      <a:r>
                        <a:rPr lang="fr-FR" sz="1200" dirty="0" smtClean="0"/>
                        <a:t> 1                       </a:t>
                      </a:r>
                    </a:p>
                    <a:p>
                      <a:r>
                        <a:rPr lang="fr-FR" sz="1200" dirty="0" smtClean="0"/>
                        <a:t>                           </a:t>
                      </a:r>
                      <a:r>
                        <a:rPr lang="fr-FR" sz="1200" dirty="0" err="1" smtClean="0"/>
                        <a:t>else</a:t>
                      </a:r>
                      <a:r>
                        <a:rPr lang="fr-FR" sz="1200" dirty="0" smtClean="0"/>
                        <a:t> 0                   </a:t>
                      </a:r>
                    </a:p>
                    <a:p>
                      <a:r>
                        <a:rPr lang="fr-FR" sz="1200" dirty="0" smtClean="0"/>
                        <a:t>                      end as </a:t>
                      </a:r>
                      <a:r>
                        <a:rPr lang="fr-FR" sz="1200" dirty="0" err="1" smtClean="0"/>
                        <a:t>medal</a:t>
                      </a:r>
                      <a:r>
                        <a:rPr lang="fr-FR" sz="1200" dirty="0" smtClean="0"/>
                        <a:t>           </a:t>
                      </a:r>
                    </a:p>
                    <a:p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(select </a:t>
                      </a:r>
                      <a:r>
                        <a:rPr lang="fr-FR" sz="1200" dirty="0" err="1" smtClean="0"/>
                        <a:t>Year</a:t>
                      </a:r>
                      <a:r>
                        <a:rPr lang="fr-FR" sz="1200" dirty="0" smtClean="0"/>
                        <a:t>, Team, Medal, Event, Sport				</a:t>
                      </a:r>
                      <a:r>
                        <a:rPr lang="fr-FR" sz="1200" dirty="0" err="1" smtClean="0"/>
                        <a:t>from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dev_lake_jo.jo_full_games</a:t>
                      </a:r>
                      <a:r>
                        <a:rPr lang="fr-FR" sz="1200" dirty="0" smtClean="0"/>
                        <a:t>				</a:t>
                      </a:r>
                      <a:r>
                        <a:rPr lang="fr-FR" sz="1200" dirty="0" err="1" smtClean="0"/>
                        <a:t>where</a:t>
                      </a:r>
                      <a:r>
                        <a:rPr lang="fr-FR" sz="1200" dirty="0" smtClean="0"/>
                        <a:t> Medal != 'NA‘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dirty="0" smtClean="0"/>
                        <a:t>group by </a:t>
                      </a:r>
                      <a:r>
                        <a:rPr lang="fr-FR" sz="1200" dirty="0" err="1" smtClean="0"/>
                        <a:t>Year</a:t>
                      </a:r>
                      <a:r>
                        <a:rPr lang="fr-FR" sz="1200" dirty="0" smtClean="0"/>
                        <a:t>, Team, Medal, Event,</a:t>
                      </a:r>
                    </a:p>
                    <a:p>
                      <a:r>
                        <a:rPr lang="fr-FR" sz="1200" dirty="0" smtClean="0"/>
                        <a:t>        Sport) A ) t        </a:t>
                      </a:r>
                    </a:p>
                    <a:p>
                      <a:r>
                        <a:rPr lang="fr-FR" sz="1200" dirty="0" smtClean="0"/>
                        <a:t>         group by </a:t>
                      </a:r>
                      <a:r>
                        <a:rPr lang="fr-FR" sz="1200" dirty="0" err="1" smtClean="0"/>
                        <a:t>t.Team</a:t>
                      </a:r>
                      <a:r>
                        <a:rPr lang="fr-FR" sz="1200" dirty="0" smtClean="0"/>
                        <a:t>, </a:t>
                      </a:r>
                      <a:r>
                        <a:rPr lang="fr-FR" sz="1200" dirty="0" err="1" smtClean="0"/>
                        <a:t>t.Sport</a:t>
                      </a:r>
                      <a:r>
                        <a:rPr lang="fr-FR" sz="1200" dirty="0" smtClean="0"/>
                        <a:t>    )tt)</a:t>
                      </a:r>
                      <a:r>
                        <a:rPr lang="fr-FR" sz="1200" dirty="0" err="1" smtClean="0"/>
                        <a:t>ttt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where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 err="1" smtClean="0"/>
                        <a:t>rank</a:t>
                      </a:r>
                      <a:r>
                        <a:rPr lang="fr-FR" sz="1200" dirty="0" smtClean="0"/>
                        <a:t> &lt;= 5;</a:t>
                      </a:r>
                      <a:endParaRPr lang="fr-FR" sz="12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0418764" y="651620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E7A7AC2E-DD94-4035-A2DB-8DA1147680B7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89212" y="6493005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42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362202" y="723116"/>
            <a:ext cx="4276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dev_lake_jo.jo_top5_countries_per_year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115176" y="732649"/>
            <a:ext cx="46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dev_lake_jo.jo_top5_countries_per_year</a:t>
            </a:r>
          </a:p>
        </p:txBody>
      </p:sp>
    </p:spTree>
    <p:extLst>
      <p:ext uri="{BB962C8B-B14F-4D97-AF65-F5344CB8AC3E}">
        <p14:creationId xmlns:p14="http://schemas.microsoft.com/office/powerpoint/2010/main" val="9075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838080" y="365040"/>
            <a:ext cx="10514880" cy="61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3.1</a:t>
            </a:r>
          </a:p>
        </p:txBody>
      </p:sp>
      <p:pic>
        <p:nvPicPr>
          <p:cNvPr id="3" name="Imag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1493280"/>
            <a:ext cx="12191400" cy="3870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838080" y="41040"/>
            <a:ext cx="10514880" cy="61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l" rtl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4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DejaVu Sans" pitchFamily="2"/>
                <a:cs typeface="DejaVu Sans" pitchFamily="2"/>
              </a:rPr>
              <a:t>Appendix – 3.2 – MongoDB Ingestion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838080" y="692279"/>
          <a:ext cx="10515240" cy="6217200"/>
        </p:xfrm>
        <a:graphic>
          <a:graphicData uri="http://schemas.openxmlformats.org/drawingml/2006/table">
            <a:tbl>
              <a:tblPr/>
              <a:tblGrid>
                <a:gridCol w="5257800"/>
                <a:gridCol w="5257440"/>
              </a:tblGrid>
              <a:tr h="62172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package fr.cegefos.pfe.controller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fr.cegefos.pfe.service.MongoDBWriter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org.apache.hadoop.conf.Configuration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org.apache.hadoop.fs.FileSystem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org.apache.log4j.{Level, Logger}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org.apache.spark.sql.SQLContext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import org.apache.spark.{SparkConf, SparkContext}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object ApplicationMongoDB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def main(args: Array[String]): Unit =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Logger.getLogger("org").setLevel(Level.ERROR)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if (args.length == 0)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println("dude, i need at least one parameter")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else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sparkConf = new SparkConf().setAppName("PFE Project - MongoDB")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.setMaster("local") //TODO REMOVE FOR CLUSTER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.set("spark.mongodb.input.uri", "mongodb://localhost:27017/JO.LastGames")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.set("spark.mongodb.input.readPreference.name", "secondaryPreferred")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                            .set("spark.mongodb.output.uri", "mongodb://localhost:27017/JO.LastGames")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sparkContext = new SparkContext(sparkConf)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sqlContext = new SQLContext(sparkContext)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/*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sqlContext = SQLContext.builder()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.config(sparkConf)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.setMaster("local")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.config("spark.mongodb.input.uri", "mongodb://localhost:27017/JO.LastGames")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.config("spark.mongodb.input.readPreference.name", "secondaryPreferred")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.config("spark.mongodb.output.uri", "mongodb://localhost:27017/JO.LastGames")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  .getOrCreate()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*/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localConf = new Configuration()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localConf.set("fs.defaultFS", "file://localhost")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localFS = FileSystem.get(localConf)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src = args(0)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val mongoDBWriter = new MongoDBWriter(sqlContext, localFS)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  mongoDBWriter.start(src)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package fr.cegefos.pfe.service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com.mongodb.spark.MongoSpark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org.apache.hadoop.fs.{FileStatus, FileSystem, Path}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org.apache.spark.rdd.RDD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org.apache.spark.sql.{DataFrame, Dataset, Row, SQLContext}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import org.bson.Document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class MongoDBWriter(var sqlContext:SQLContext, var localFS:FileSystem)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//Copy data from hdfs to MongoDB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def start(inputPath: String)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//determine last games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status: Array[FileStatus] = localFS.listStatus(new Path(inputPath))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srcPath = status.foldLeft(new FileStatus())((a: FileStatus, b: FileStatus) =&gt;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if (a.toString().compareTo(b.toString) &gt; 0) a else b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df: DataFrame = sqlContext.read.format("com.databricks.spark.csv").option("header", "true").option("quoteMode", "NONE").option("delimiter", ";").load(srcPath.getPath.toString)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lines: RDD[Row] = df.rdd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lines.mapPartitionsWithIndex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(idx, iter) =&gt; if (idx == 0) iter.drop(1) else iter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val players: RDD[Document] = lines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.map(line =&gt; line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.toString()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.replace(",]", "").replace("[",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.split(",")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.map(line =&gt; {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val doc = new Document()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doc.append("ID", line(0))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doc.append("Name", line(1))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doc.append("Sex", if (line.length &gt; 2) line(2)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doc.append("Age", if (line.length &gt; 3) line(3)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doc.append("Height", if (line.length &gt; 4) line(4)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doc.append("Weight", if (line.length &gt; 5) line(5)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doc.append("Team", if (line.length &gt; 6) line(6)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doc.append("NOC", if (line.length &gt; 7) line(7)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doc.append("Year", if (line.length &gt; 8) line(8)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doc.append("Season", if (line.length &gt; 9) line(9)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doc.append("City", if (line.length &gt; 10) line(10)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doc.append("Sport", if (line.length &gt; 11) line(11)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doc.append("Event", if (line.length &gt; 12) line(12)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doc.append("Medal", if (line.length &gt; 13) line(13) else "")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  doc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  })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//drop entire collection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MongoSpark.write(df.filter("ID=-1")).mode("overwrite").save()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endParaRPr lang="fr-FR" sz="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Calibri" pitchFamily="18"/>
                        <a:ea typeface="DejaVu Sans" pitchFamily="2"/>
                        <a:cs typeface="DejaVu Sans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  MongoSpark.save(players)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  }</a:t>
                      </a:r>
                    </a:p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800"/>
                      </a:pPr>
                      <a:r>
                        <a:rPr lang="fr-FR" sz="7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Calibri" pitchFamily="18"/>
                          <a:ea typeface="DejaVu Sans" pitchFamily="2"/>
                          <a:cs typeface="DejaVu Sans" pitchFamily="2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0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79" y="-137241"/>
            <a:ext cx="10533965" cy="81982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UC1 – </a:t>
            </a:r>
            <a:r>
              <a:rPr lang="fr-FR" sz="4000" b="0" strike="noStrike" spc="-1" dirty="0" err="1" smtClean="0">
                <a:solidFill>
                  <a:srgbClr val="000000"/>
                </a:solidFill>
                <a:latin typeface="Calibri Light"/>
              </a:rPr>
              <a:t>Datalake</a:t>
            </a:r>
            <a:r>
              <a:rPr lang="fr-FR" sz="4000" b="0" strike="noStrike" spc="-1" dirty="0" smtClean="0">
                <a:solidFill>
                  <a:srgbClr val="000000"/>
                </a:solidFill>
                <a:latin typeface="Calibri Light"/>
              </a:rPr>
              <a:t> Architecture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- Structures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87" name="Table 2"/>
          <p:cNvGraphicFramePr/>
          <p:nvPr>
            <p:extLst>
              <p:ext uri="{D42A27DB-BD31-4B8C-83A1-F6EECF244321}">
                <p14:modId xmlns:p14="http://schemas.microsoft.com/office/powerpoint/2010/main" val="1228173915"/>
              </p:ext>
            </p:extLst>
          </p:nvPr>
        </p:nvGraphicFramePr>
        <p:xfrm>
          <a:off x="398206" y="463123"/>
          <a:ext cx="11793794" cy="5785612"/>
        </p:xfrm>
        <a:graphic>
          <a:graphicData uri="http://schemas.openxmlformats.org/drawingml/2006/table">
            <a:tbl>
              <a:tblPr/>
              <a:tblGrid>
                <a:gridCol w="5840362"/>
                <a:gridCol w="5953432"/>
              </a:tblGrid>
              <a:tr h="5719963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 (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ordinary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Technical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creation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In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order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to manage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security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and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access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concerns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/user/&lt;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username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  /user/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dev_jo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 /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user/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arthur_t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2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Application to </a:t>
                      </a:r>
                      <a:r>
                        <a:rPr lang="fr-FR" sz="1600" b="1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run</a:t>
                      </a:r>
                      <a:endParaRPr lang="fr-FR" sz="1600" b="1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For applications management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purpose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&gt;/bin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  <a:endParaRPr lang="fr-FR" sz="1600" b="0" strike="noStrike" spc="-1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app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projectname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oozie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/workflow/scripts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 to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store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1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 - </a:t>
                      </a:r>
                      <a:r>
                        <a:rPr lang="fr-FR" sz="1600" b="1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initial data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without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modification to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ensure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tracability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&gt;/data/version=&lt;YYYYMMDD&gt;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env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/&lt;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dataname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&gt;/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     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</a:t>
                      </a:r>
                      <a:r>
                        <a:rPr lang="fr-FR" sz="16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current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raw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/JO/data/version=20190709</a:t>
                      </a: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100" b="0" strike="noStrike" spc="-1" dirty="0">
                        <a:latin typeface="Arial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5B9BD5"/>
                          </a:solidFill>
                          <a:latin typeface="Calibri"/>
                        </a:rPr>
                        <a:t>	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 - </a:t>
                      </a:r>
                      <a:r>
                        <a:rPr lang="fr-FR" sz="1600" b="1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Lake </a:t>
                      </a:r>
                      <a:r>
                        <a:rPr lang="fr-FR" sz="1600" b="1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Place to store 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processed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data for BI usage</a:t>
                      </a:r>
                      <a:endParaRPr lang="fr-FR" sz="16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&gt;/data</a:t>
                      </a:r>
                      <a:endParaRPr lang="fr-FR" sz="1600" b="0" strike="noStrike" spc="-1" dirty="0">
                        <a:latin typeface="Arial"/>
                      </a:endParaRPr>
                    </a:p>
                    <a:p>
                      <a:pPr lvl="1"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/&lt;</a:t>
                      </a:r>
                      <a:r>
                        <a:rPr lang="fr-FR" sz="16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dataname</a:t>
                      </a:r>
                      <a:r>
                        <a:rPr lang="fr-FR" sz="16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&gt;/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hive</a:t>
                      </a:r>
                      <a:endParaRPr lang="fr-FR" sz="16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baseline="0" dirty="0" smtClean="0">
                        <a:solidFill>
                          <a:srgbClr val="FFC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Ex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: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dev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     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prd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fr-FR" sz="1600" b="0" strike="noStrike" spc="-1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lake</a:t>
                      </a:r>
                      <a:r>
                        <a:rPr lang="fr-FR" sz="1600" b="0" strike="noStrike" kern="1200" spc="-1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/JO/data/</a:t>
                      </a:r>
                      <a:r>
                        <a:rPr lang="fr-FR" sz="1600" b="0" strike="noStrike" kern="1200" spc="-1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hive</a:t>
                      </a:r>
                      <a:endParaRPr lang="fr-FR" sz="1600" b="0" strike="noStrike" kern="1200" spc="-1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</a:pPr>
                      <a:endParaRPr lang="fr-FR" sz="1600" b="0" strike="noStrike" spc="-1" dirty="0">
                        <a:solidFill>
                          <a:srgbClr val="FFC000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361612" y="6765855"/>
            <a:ext cx="1146283" cy="370396"/>
          </a:xfrm>
        </p:spPr>
        <p:txBody>
          <a:bodyPr/>
          <a:lstStyle/>
          <a:p>
            <a:pPr>
              <a:lnSpc>
                <a:spcPct val="100000"/>
              </a:lnSpc>
            </a:pPr>
            <a:fld id="{B58B4D2F-3624-49B2-99DF-E39B677ABF0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485103" y="6400730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Architecture - Processing workflow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510278"/>
            <a:ext cx="11024016" cy="466624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5B9BD5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scheduler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.                        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executed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workflows.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called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manual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command (On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).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Others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called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via a workflow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behind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an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coordinator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87494"/>
            <a:ext cx="3632496" cy="870533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0B42A05E-8F94-4BF1-9FD7-3CC8F1A31993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UC1 – Architecture - File types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Different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all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CSV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store native data (data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without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change)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PARQUET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filetype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help 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analytic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queries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processing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as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compared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to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other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formats).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506" y="4893885"/>
            <a:ext cx="2149931" cy="91750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58" y="4816395"/>
            <a:ext cx="1067851" cy="1067851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23B77AA2-F753-48A4-A85C-904EE4267949}" type="datetime1">
              <a:rPr lang="fr-FR" sz="14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400" b="0" strike="noStrike" spc="-1" dirty="0">
              <a:latin typeface="Times New Roman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24083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UC1 - Architecture - Tables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039091"/>
            <a:ext cx="10991566" cy="555293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Two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types of tables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are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created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xternal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 and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m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anaged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tables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Hive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manage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and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query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data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in HDFS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endParaRPr lang="fr-FR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External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tables: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provide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view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on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already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present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easily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request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.  Ex: </a:t>
            </a:r>
            <a:r>
              <a:rPr lang="fr-FR" sz="2400" spc="-1" dirty="0" err="1">
                <a:solidFill>
                  <a:srgbClr val="000000"/>
                </a:solidFill>
                <a:latin typeface="Calibri"/>
              </a:rPr>
              <a:t>dev_lake_jo.jo_full_games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Managed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internal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)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tables: 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store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calculated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data. 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tables, the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reset for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recalculation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. So,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time new data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received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, the table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Calibri"/>
              </a:rPr>
              <a:t>truncated</a:t>
            </a:r>
            <a:r>
              <a:rPr lang="fr-FR" sz="24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Calibri"/>
              </a:rPr>
              <a:t>populated</a:t>
            </a: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anew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5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fr-FR" sz="2400" spc="-1" dirty="0" err="1" smtClean="0">
                <a:solidFill>
                  <a:srgbClr val="000000"/>
                </a:solidFill>
                <a:latin typeface="Calibri"/>
              </a:rPr>
              <a:t>Example</a:t>
            </a: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: </a:t>
            </a:r>
            <a:endParaRPr lang="fr-FR" sz="2400" spc="-1" dirty="0">
              <a:solidFill>
                <a:srgbClr val="000000"/>
              </a:solidFill>
              <a:latin typeface="Calibri"/>
            </a:endParaRPr>
          </a:p>
          <a:p>
            <a:pPr marL="1714860" lvl="3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dev_lake_jo.jo_top5_male_female_last_games</a:t>
            </a:r>
          </a:p>
          <a:p>
            <a:pPr marL="1714860" lvl="3" indent="-3429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Tx/>
              <a:buChar char="-"/>
            </a:pPr>
            <a:r>
              <a:rPr lang="fr-FR" sz="2400" spc="-1" dirty="0" smtClean="0">
                <a:solidFill>
                  <a:srgbClr val="000000"/>
                </a:solidFill>
                <a:latin typeface="Calibri"/>
              </a:rPr>
              <a:t>dev_lake_jo.jo_top5_athletes_per_country              </a:t>
            </a:r>
          </a:p>
          <a:p>
            <a:pPr marL="1371960" lvl="3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fr-FR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CD58D4B-AF36-40A8-8ECD-336B36DA677B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153113" y="6403092"/>
            <a:ext cx="7619999" cy="365125"/>
          </a:xfrm>
        </p:spPr>
        <p:txBody>
          <a:bodyPr/>
          <a:lstStyle/>
          <a:p>
            <a:r>
              <a:rPr lang="en-US" sz="2400" b="0" strike="noStrike" spc="-1" dirty="0" smtClean="0">
                <a:latin typeface="Times New Roman"/>
              </a:rPr>
              <a:t>PFE Big Data : Olympic Games Athens 1896 - Rio 2016</a:t>
            </a:r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80" y="5365033"/>
            <a:ext cx="1316575" cy="118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23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 dirty="0">
                <a:solidFill>
                  <a:srgbClr val="000000"/>
                </a:solidFill>
                <a:latin typeface="Calibri Light"/>
              </a:rPr>
              <a:t>UC1 - Architecture - Technologies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006688"/>
            <a:ext cx="11217932" cy="55169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system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allow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exposure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many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tools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/technologies are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        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spc="-1" dirty="0">
                <a:solidFill>
                  <a:srgbClr val="5B9BD5"/>
                </a:solidFill>
                <a:latin typeface="Calibri"/>
              </a:rPr>
              <a:t>HDFS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Hadoop File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Sytem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our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 smtClean="0">
                <a:solidFill>
                  <a:srgbClr val="000000"/>
                </a:solidFill>
                <a:latin typeface="Calibri"/>
              </a:rPr>
              <a:t>datalake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spc="-1" dirty="0" err="1">
                <a:solidFill>
                  <a:srgbClr val="5B9BD5"/>
                </a:solidFill>
                <a:latin typeface="Calibri"/>
              </a:rPr>
              <a:t>Oozie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for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tasks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 smtClean="0">
                <a:solidFill>
                  <a:srgbClr val="000000"/>
                </a:solidFill>
                <a:latin typeface="Calibri"/>
              </a:rPr>
              <a:t>scheduling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,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spc="-1" dirty="0" err="1">
                <a:solidFill>
                  <a:srgbClr val="5B9BD5"/>
                </a:solidFill>
                <a:latin typeface="Calibri"/>
              </a:rPr>
              <a:t>Hive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expose data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fr-FR" sz="2800" spc="-1" dirty="0" smtClean="0">
                <a:solidFill>
                  <a:schemeClr val="accent2"/>
                </a:solidFill>
                <a:latin typeface="Calibri"/>
              </a:rPr>
              <a:t> 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- </a:t>
            </a:r>
            <a:r>
              <a:rPr lang="fr-FR" sz="2800" spc="-1" dirty="0">
                <a:solidFill>
                  <a:srgbClr val="5B9BD5"/>
                </a:solidFill>
                <a:latin typeface="Calibri"/>
              </a:rPr>
              <a:t>Scala/Spark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facilitate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« complexe » </a:t>
            </a:r>
            <a:r>
              <a:rPr lang="fr-FR" sz="2800" b="0" strike="noStrike" spc="-1" dirty="0" smtClean="0">
                <a:solidFill>
                  <a:srgbClr val="000000"/>
                </a:solidFill>
                <a:latin typeface="Calibri"/>
              </a:rPr>
              <a:t>ingestion,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fr-FR" sz="2800" spc="-1" dirty="0" smtClean="0">
                <a:solidFill>
                  <a:srgbClr val="000000"/>
                </a:solidFill>
                <a:latin typeface="Calibri"/>
              </a:rPr>
              <a:t> - Shell 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scripts to carry out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some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processsings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triggered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via </a:t>
            </a:r>
            <a:r>
              <a:rPr lang="fr-FR" sz="2800" spc="-1" dirty="0" err="1">
                <a:solidFill>
                  <a:srgbClr val="000000"/>
                </a:solidFill>
                <a:latin typeface="Calibri"/>
              </a:rPr>
              <a:t>Oozie</a:t>
            </a:r>
            <a:r>
              <a:rPr lang="fr-FR" sz="2800" spc="-1" dirty="0">
                <a:solidFill>
                  <a:srgbClr val="000000"/>
                </a:solidFill>
                <a:latin typeface="Calibri"/>
              </a:rPr>
              <a:t> workflows.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108" y="4723037"/>
            <a:ext cx="1262285" cy="915975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3B52164-29A4-4FD6-AAB9-952C3092C5FA}" type="datetime1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08/10/2019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b="0" strike="noStrike" spc="-1" smtClean="0">
                <a:latin typeface="Times New Roman"/>
              </a:rPr>
              <a:t>PFE Big Data : Olympic Games Athens 1896 - Rio 2016</a:t>
            </a:r>
            <a:endParaRPr lang="fr-FR" sz="2400" b="0" strike="noStrike" spc="-1">
              <a:latin typeface="Times New Roman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35435F9-D6EE-43B2-96CC-8FE0F2070372}" type="slidenum">
              <a:rPr lang="fr-FR" sz="1200" b="0" strike="noStrike" spc="-1" smtClean="0">
                <a:solidFill>
                  <a:srgbClr val="8B8B8B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122614</TotalTime>
  <Words>3853</Words>
  <Application>Microsoft Office PowerPoint</Application>
  <PresentationFormat>Grand écran</PresentationFormat>
  <Paragraphs>1000</Paragraphs>
  <Slides>44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3" baseType="lpstr">
      <vt:lpstr>Microsoft YaHei</vt:lpstr>
      <vt:lpstr>Arial</vt:lpstr>
      <vt:lpstr>Calibri</vt:lpstr>
      <vt:lpstr>Calibri Light</vt:lpstr>
      <vt:lpstr>Century Gothic</vt:lpstr>
      <vt:lpstr>DejaVu Sans</vt:lpstr>
      <vt:lpstr>Times New Roman</vt:lpstr>
      <vt:lpstr>Wingdings 3</vt:lpstr>
      <vt:lpstr>Brin</vt:lpstr>
      <vt:lpstr>Présentation PowerPoint</vt:lpstr>
      <vt:lpstr>Présentation PowerPoint</vt:lpstr>
      <vt:lpstr>Principaux composants de l'architecture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UC2 – Data Visualization</vt:lpstr>
      <vt:lpstr>Static reports of the last Olympic Games     </vt:lpstr>
      <vt:lpstr>Dynamic charts showing evolutions of a country over the last 5 years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Oozie run command</vt:lpstr>
      <vt:lpstr>core/Scala/src/main/oozie/coordinator/coordinator.xml : Coordinateur  </vt:lpstr>
      <vt:lpstr>Folders and users structure</vt:lpstr>
      <vt:lpstr>Oozie run command :  oozie job --oozie http://your_host:11000/oozie -config cluster_conf.xml -run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Appendix – 2 – UC2 PowerBI Tables Script (1) </vt:lpstr>
      <vt:lpstr>Appendix – 2 – UC2 PowerBI Tables Script (1) </vt:lpstr>
      <vt:lpstr>top5_countries_per_year - top5_sport_per_team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subject/>
  <dc:creator>Arthur Cheping</dc:creator>
  <dc:description/>
  <cp:lastModifiedBy>Arthur Cheping</cp:lastModifiedBy>
  <cp:revision>271</cp:revision>
  <dcterms:created xsi:type="dcterms:W3CDTF">2019-06-16T08:52:16Z</dcterms:created>
  <dcterms:modified xsi:type="dcterms:W3CDTF">2019-10-08T20:31:36Z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