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8" r:id="rId2"/>
    <p:sldId id="259" r:id="rId3"/>
    <p:sldId id="275" r:id="rId4"/>
    <p:sldId id="271" r:id="rId5"/>
    <p:sldId id="272" r:id="rId6"/>
    <p:sldId id="273" r:id="rId7"/>
    <p:sldId id="256" r:id="rId8"/>
    <p:sldId id="276" r:id="rId9"/>
    <p:sldId id="265" r:id="rId10"/>
    <p:sldId id="270" r:id="rId11"/>
    <p:sldId id="267" r:id="rId12"/>
    <p:sldId id="274" r:id="rId13"/>
    <p:sldId id="268" r:id="rId14"/>
    <p:sldId id="261" r:id="rId15"/>
    <p:sldId id="277" r:id="rId16"/>
    <p:sldId id="262"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04"/>
    <p:restoredTop sz="59839" autoAdjust="0"/>
  </p:normalViewPr>
  <p:slideViewPr>
    <p:cSldViewPr snapToGrid="0" snapToObjects="1">
      <p:cViewPr varScale="1">
        <p:scale>
          <a:sx n="69" d="100"/>
          <a:sy n="69" d="100"/>
        </p:scale>
        <p:origin x="2106" y="78"/>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7FD251-3BAE-BF41-86DF-4977E120EDBE}" type="datetimeFigureOut">
              <a:rPr lang="fr-FR" smtClean="0"/>
              <a:t>17/05/2019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fr-FR"/>
              <a:t>Modifier les styles du texte du masque
Deuxième niveau
Troisième niveau
Quatrième niveau
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040B69-E23B-0B4B-B7EE-F69B68443B5F}" type="slidenum">
              <a:rPr lang="fr-FR" smtClean="0"/>
              <a:t>‹N°›</a:t>
            </a:fld>
            <a:endParaRPr lang="fr-FR"/>
          </a:p>
        </p:txBody>
      </p:sp>
    </p:spTree>
    <p:extLst>
      <p:ext uri="{BB962C8B-B14F-4D97-AF65-F5344CB8AC3E}">
        <p14:creationId xmlns:p14="http://schemas.microsoft.com/office/powerpoint/2010/main" val="1615450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F040B69-E23B-0B4B-B7EE-F69B68443B5F}" type="slidenum">
              <a:rPr lang="fr-FR" smtClean="0"/>
              <a:t>1</a:t>
            </a:fld>
            <a:endParaRPr lang="fr-FR" dirty="0"/>
          </a:p>
        </p:txBody>
      </p:sp>
    </p:spTree>
    <p:extLst>
      <p:ext uri="{BB962C8B-B14F-4D97-AF65-F5344CB8AC3E}">
        <p14:creationId xmlns:p14="http://schemas.microsoft.com/office/powerpoint/2010/main" val="20270116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5"/>
          </p:nvPr>
        </p:nvSpPr>
        <p:spPr/>
        <p:txBody>
          <a:bodyPr/>
          <a:lstStyle/>
          <a:p>
            <a:fld id="{3F040B69-E23B-0B4B-B7EE-F69B68443B5F}" type="slidenum">
              <a:rPr lang="fr-FR" smtClean="0"/>
              <a:t>10</a:t>
            </a:fld>
            <a:endParaRPr lang="fr-FR"/>
          </a:p>
        </p:txBody>
      </p:sp>
    </p:spTree>
    <p:extLst>
      <p:ext uri="{BB962C8B-B14F-4D97-AF65-F5344CB8AC3E}">
        <p14:creationId xmlns:p14="http://schemas.microsoft.com/office/powerpoint/2010/main" val="4106253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Les questions sont en l’envers: est ce normal ?</a:t>
            </a:r>
          </a:p>
          <a:p>
            <a:endParaRPr lang="fr-FR" dirty="0" smtClean="0"/>
          </a:p>
          <a:p>
            <a:endParaRPr lang="fr-FR" dirty="0"/>
          </a:p>
        </p:txBody>
      </p:sp>
      <p:sp>
        <p:nvSpPr>
          <p:cNvPr id="4" name="Espace réservé du numéro de diapositive 3"/>
          <p:cNvSpPr>
            <a:spLocks noGrp="1"/>
          </p:cNvSpPr>
          <p:nvPr>
            <p:ph type="sldNum" sz="quarter" idx="5"/>
          </p:nvPr>
        </p:nvSpPr>
        <p:spPr/>
        <p:txBody>
          <a:bodyPr/>
          <a:lstStyle/>
          <a:p>
            <a:fld id="{3F040B69-E23B-0B4B-B7EE-F69B68443B5F}" type="slidenum">
              <a:rPr lang="fr-FR" smtClean="0"/>
              <a:t>11</a:t>
            </a:fld>
            <a:endParaRPr lang="fr-FR"/>
          </a:p>
        </p:txBody>
      </p:sp>
    </p:spTree>
    <p:extLst>
      <p:ext uri="{BB962C8B-B14F-4D97-AF65-F5344CB8AC3E}">
        <p14:creationId xmlns:p14="http://schemas.microsoft.com/office/powerpoint/2010/main" val="3049741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1" kern="1200" dirty="0">
                <a:solidFill>
                  <a:schemeClr val="tx1"/>
                </a:solidFill>
                <a:effectLst/>
                <a:latin typeface="+mn-lt"/>
                <a:ea typeface="+mn-ea"/>
                <a:cs typeface="+mn-cs"/>
              </a:rPr>
              <a:t>Groupe 1 :</a:t>
            </a:r>
            <a:r>
              <a:rPr lang="fr-FR" sz="1200" kern="1200" dirty="0">
                <a:solidFill>
                  <a:schemeClr val="tx1"/>
                </a:solidFill>
                <a:effectLst/>
                <a:latin typeface="+mn-lt"/>
                <a:ea typeface="+mn-ea"/>
                <a:cs typeface="+mn-cs"/>
              </a:rPr>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a:r>
            <a:br>
              <a:rPr lang="fr-FR" sz="1200" kern="1200" dirty="0">
                <a:solidFill>
                  <a:schemeClr val="tx1"/>
                </a:solidFill>
                <a:effectLst/>
                <a:latin typeface="+mn-lt"/>
                <a:ea typeface="+mn-ea"/>
                <a:cs typeface="+mn-cs"/>
              </a:rPr>
            </a:br>
            <a:r>
              <a:rPr lang="fr-FR" sz="1200" kern="1200" dirty="0" err="1">
                <a:solidFill>
                  <a:schemeClr val="tx1"/>
                </a:solidFill>
                <a:effectLst/>
                <a:latin typeface="+mn-lt"/>
                <a:ea typeface="+mn-ea"/>
                <a:cs typeface="+mn-cs"/>
              </a:rPr>
              <a:t>DameOusmaneFaouziHippolyteDodji</a:t>
            </a:r>
            <a:r>
              <a:rPr lang="fr-FR" sz="1200" kern="1200" dirty="0">
                <a:solidFill>
                  <a:schemeClr val="tx1"/>
                </a:solidFill>
                <a:effectLst/>
                <a:latin typeface="+mn-lt"/>
                <a:ea typeface="+mn-ea"/>
                <a:cs typeface="+mn-cs"/>
              </a:rPr>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a:r>
            <a:br>
              <a:rPr lang="fr-FR" sz="1200" kern="1200" dirty="0">
                <a:solidFill>
                  <a:schemeClr val="tx1"/>
                </a:solidFill>
                <a:effectLst/>
                <a:latin typeface="+mn-lt"/>
                <a:ea typeface="+mn-ea"/>
                <a:cs typeface="+mn-cs"/>
              </a:rPr>
            </a:br>
            <a:r>
              <a:rPr lang="fr-FR" sz="1200" b="1" kern="1200" dirty="0">
                <a:solidFill>
                  <a:schemeClr val="tx1"/>
                </a:solidFill>
                <a:effectLst/>
                <a:latin typeface="+mn-lt"/>
                <a:ea typeface="+mn-ea"/>
                <a:cs typeface="+mn-cs"/>
              </a:rPr>
              <a:t>Groupe 2 :</a:t>
            </a:r>
            <a:r>
              <a:rPr lang="fr-FR" sz="1200" kern="1200" dirty="0">
                <a:solidFill>
                  <a:schemeClr val="tx1"/>
                </a:solidFill>
                <a:effectLst/>
                <a:latin typeface="+mn-lt"/>
                <a:ea typeface="+mn-ea"/>
                <a:cs typeface="+mn-cs"/>
              </a:rPr>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a:r>
            <a:br>
              <a:rPr lang="fr-FR" sz="1200" kern="1200" dirty="0">
                <a:solidFill>
                  <a:schemeClr val="tx1"/>
                </a:solidFill>
                <a:effectLst/>
                <a:latin typeface="+mn-lt"/>
                <a:ea typeface="+mn-ea"/>
                <a:cs typeface="+mn-cs"/>
              </a:rPr>
            </a:br>
            <a:r>
              <a:rPr lang="fr-FR" sz="1200" kern="1200" dirty="0" err="1">
                <a:solidFill>
                  <a:schemeClr val="tx1"/>
                </a:solidFill>
                <a:effectLst/>
                <a:latin typeface="+mn-lt"/>
                <a:ea typeface="+mn-ea"/>
                <a:cs typeface="+mn-cs"/>
              </a:rPr>
              <a:t>SorelArthurHamdiHoudaFrederic</a:t>
            </a:r>
            <a:r>
              <a:rPr lang="fr-FR" sz="1200" kern="1200" dirty="0">
                <a:solidFill>
                  <a:schemeClr val="tx1"/>
                </a:solidFill>
                <a:effectLst/>
                <a:latin typeface="+mn-lt"/>
                <a:ea typeface="+mn-ea"/>
                <a:cs typeface="+mn-cs"/>
              </a:rPr>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a:r>
            <a:br>
              <a:rPr lang="fr-FR" sz="1200" kern="1200" dirty="0">
                <a:solidFill>
                  <a:schemeClr val="tx1"/>
                </a:solidFill>
                <a:effectLst/>
                <a:latin typeface="+mn-lt"/>
                <a:ea typeface="+mn-ea"/>
                <a:cs typeface="+mn-cs"/>
              </a:rPr>
            </a:br>
            <a:r>
              <a:rPr lang="fr-FR" sz="1200" b="1" kern="1200" dirty="0">
                <a:solidFill>
                  <a:schemeClr val="tx1"/>
                </a:solidFill>
                <a:effectLst/>
                <a:latin typeface="+mn-lt"/>
                <a:ea typeface="+mn-ea"/>
                <a:cs typeface="+mn-cs"/>
              </a:rPr>
              <a:t>Groupe 3 :</a:t>
            </a:r>
            <a:r>
              <a:rPr lang="fr-FR" sz="1200" kern="1200" dirty="0">
                <a:solidFill>
                  <a:schemeClr val="tx1"/>
                </a:solidFill>
                <a:effectLst/>
                <a:latin typeface="+mn-lt"/>
                <a:ea typeface="+mn-ea"/>
                <a:cs typeface="+mn-cs"/>
              </a:rPr>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a:r>
            <a:br>
              <a:rPr lang="fr-FR" sz="1200" kern="1200" dirty="0">
                <a:solidFill>
                  <a:schemeClr val="tx1"/>
                </a:solidFill>
                <a:effectLst/>
                <a:latin typeface="+mn-lt"/>
                <a:ea typeface="+mn-ea"/>
                <a:cs typeface="+mn-cs"/>
              </a:rPr>
            </a:br>
            <a:r>
              <a:rPr lang="fr-FR" sz="1200" kern="1200">
                <a:solidFill>
                  <a:schemeClr val="tx1"/>
                </a:solidFill>
                <a:effectLst/>
                <a:latin typeface="+mn-lt"/>
                <a:ea typeface="+mn-ea"/>
                <a:cs typeface="+mn-cs"/>
              </a:rPr>
              <a:t>WilliamGregoireStephanieRomainJosue</a:t>
            </a:r>
            <a:endParaRPr lang="fr-FR" dirty="0"/>
          </a:p>
        </p:txBody>
      </p:sp>
      <p:sp>
        <p:nvSpPr>
          <p:cNvPr id="4" name="Espace réservé du numéro de diapositive 3"/>
          <p:cNvSpPr>
            <a:spLocks noGrp="1"/>
          </p:cNvSpPr>
          <p:nvPr>
            <p:ph type="sldNum" sz="quarter" idx="5"/>
          </p:nvPr>
        </p:nvSpPr>
        <p:spPr/>
        <p:txBody>
          <a:bodyPr/>
          <a:lstStyle/>
          <a:p>
            <a:fld id="{3F040B69-E23B-0B4B-B7EE-F69B68443B5F}" type="slidenum">
              <a:rPr lang="fr-FR" smtClean="0"/>
              <a:t>12</a:t>
            </a:fld>
            <a:endParaRPr lang="fr-FR"/>
          </a:p>
        </p:txBody>
      </p:sp>
    </p:spTree>
    <p:extLst>
      <p:ext uri="{BB962C8B-B14F-4D97-AF65-F5344CB8AC3E}">
        <p14:creationId xmlns:p14="http://schemas.microsoft.com/office/powerpoint/2010/main" val="3204409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F040B69-E23B-0B4B-B7EE-F69B68443B5F}" type="slidenum">
              <a:rPr lang="fr-FR" smtClean="0"/>
              <a:t>13</a:t>
            </a:fld>
            <a:endParaRPr lang="fr-FR"/>
          </a:p>
        </p:txBody>
      </p:sp>
    </p:spTree>
    <p:extLst>
      <p:ext uri="{BB962C8B-B14F-4D97-AF65-F5344CB8AC3E}">
        <p14:creationId xmlns:p14="http://schemas.microsoft.com/office/powerpoint/2010/main" val="1921775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F040B69-E23B-0B4B-B7EE-F69B68443B5F}" type="slidenum">
              <a:rPr lang="fr-FR" smtClean="0"/>
              <a:t>14</a:t>
            </a:fld>
            <a:endParaRPr lang="fr-FR"/>
          </a:p>
        </p:txBody>
      </p:sp>
    </p:spTree>
    <p:extLst>
      <p:ext uri="{BB962C8B-B14F-4D97-AF65-F5344CB8AC3E}">
        <p14:creationId xmlns:p14="http://schemas.microsoft.com/office/powerpoint/2010/main" val="21450304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F040B69-E23B-0B4B-B7EE-F69B68443B5F}" type="slidenum">
              <a:rPr lang="fr-FR" smtClean="0"/>
              <a:t>15</a:t>
            </a:fld>
            <a:endParaRPr lang="fr-FR"/>
          </a:p>
        </p:txBody>
      </p:sp>
    </p:spTree>
    <p:extLst>
      <p:ext uri="{BB962C8B-B14F-4D97-AF65-F5344CB8AC3E}">
        <p14:creationId xmlns:p14="http://schemas.microsoft.com/office/powerpoint/2010/main" val="280499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F040B69-E23B-0B4B-B7EE-F69B68443B5F}" type="slidenum">
              <a:rPr lang="fr-FR" smtClean="0"/>
              <a:t>16</a:t>
            </a:fld>
            <a:endParaRPr lang="fr-FR"/>
          </a:p>
        </p:txBody>
      </p:sp>
    </p:spTree>
    <p:extLst>
      <p:ext uri="{BB962C8B-B14F-4D97-AF65-F5344CB8AC3E}">
        <p14:creationId xmlns:p14="http://schemas.microsoft.com/office/powerpoint/2010/main" val="996181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rtl="0"/>
            <a:endParaRPr lang="fr-FR" dirty="0"/>
          </a:p>
        </p:txBody>
      </p:sp>
      <p:sp>
        <p:nvSpPr>
          <p:cNvPr id="4" name="Espace réservé du numéro de diapositive 3"/>
          <p:cNvSpPr>
            <a:spLocks noGrp="1"/>
          </p:cNvSpPr>
          <p:nvPr>
            <p:ph type="sldNum" sz="quarter" idx="5"/>
          </p:nvPr>
        </p:nvSpPr>
        <p:spPr/>
        <p:txBody>
          <a:bodyPr/>
          <a:lstStyle/>
          <a:p>
            <a:fld id="{3F040B69-E23B-0B4B-B7EE-F69B68443B5F}" type="slidenum">
              <a:rPr lang="fr-FR" smtClean="0"/>
              <a:t>2</a:t>
            </a:fld>
            <a:endParaRPr lang="fr-FR"/>
          </a:p>
        </p:txBody>
      </p:sp>
    </p:spTree>
    <p:extLst>
      <p:ext uri="{BB962C8B-B14F-4D97-AF65-F5344CB8AC3E}">
        <p14:creationId xmlns:p14="http://schemas.microsoft.com/office/powerpoint/2010/main" val="3635979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rtl="0"/>
            <a:endParaRPr lang="fr-FR" dirty="0"/>
          </a:p>
        </p:txBody>
      </p:sp>
      <p:sp>
        <p:nvSpPr>
          <p:cNvPr id="4" name="Espace réservé du numéro de diapositive 3"/>
          <p:cNvSpPr>
            <a:spLocks noGrp="1"/>
          </p:cNvSpPr>
          <p:nvPr>
            <p:ph type="sldNum" sz="quarter" idx="5"/>
          </p:nvPr>
        </p:nvSpPr>
        <p:spPr/>
        <p:txBody>
          <a:bodyPr/>
          <a:lstStyle/>
          <a:p>
            <a:fld id="{3F040B69-E23B-0B4B-B7EE-F69B68443B5F}" type="slidenum">
              <a:rPr lang="fr-FR" smtClean="0"/>
              <a:t>3</a:t>
            </a:fld>
            <a:endParaRPr lang="fr-FR"/>
          </a:p>
        </p:txBody>
      </p:sp>
    </p:spTree>
    <p:extLst>
      <p:ext uri="{BB962C8B-B14F-4D97-AF65-F5344CB8AC3E}">
        <p14:creationId xmlns:p14="http://schemas.microsoft.com/office/powerpoint/2010/main" val="2933187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rtl="0"/>
            <a:endParaRPr lang="fr-FR" dirty="0"/>
          </a:p>
        </p:txBody>
      </p:sp>
      <p:sp>
        <p:nvSpPr>
          <p:cNvPr id="4" name="Espace réservé du numéro de diapositive 3"/>
          <p:cNvSpPr>
            <a:spLocks noGrp="1"/>
          </p:cNvSpPr>
          <p:nvPr>
            <p:ph type="sldNum" sz="quarter" idx="5"/>
          </p:nvPr>
        </p:nvSpPr>
        <p:spPr/>
        <p:txBody>
          <a:bodyPr/>
          <a:lstStyle/>
          <a:p>
            <a:fld id="{3F040B69-E23B-0B4B-B7EE-F69B68443B5F}" type="slidenum">
              <a:rPr lang="fr-FR" smtClean="0"/>
              <a:t>4</a:t>
            </a:fld>
            <a:endParaRPr lang="fr-FR"/>
          </a:p>
        </p:txBody>
      </p:sp>
    </p:spTree>
    <p:extLst>
      <p:ext uri="{BB962C8B-B14F-4D97-AF65-F5344CB8AC3E}">
        <p14:creationId xmlns:p14="http://schemas.microsoft.com/office/powerpoint/2010/main" val="3348126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b="0" dirty="0"/>
          </a:p>
        </p:txBody>
      </p:sp>
      <p:sp>
        <p:nvSpPr>
          <p:cNvPr id="4" name="Espace réservé du numéro de diapositive 3"/>
          <p:cNvSpPr>
            <a:spLocks noGrp="1"/>
          </p:cNvSpPr>
          <p:nvPr>
            <p:ph type="sldNum" sz="quarter" idx="5"/>
          </p:nvPr>
        </p:nvSpPr>
        <p:spPr/>
        <p:txBody>
          <a:bodyPr/>
          <a:lstStyle/>
          <a:p>
            <a:fld id="{3F040B69-E23B-0B4B-B7EE-F69B68443B5F}" type="slidenum">
              <a:rPr lang="fr-FR" smtClean="0"/>
              <a:t>5</a:t>
            </a:fld>
            <a:endParaRPr lang="fr-FR"/>
          </a:p>
        </p:txBody>
      </p:sp>
    </p:spTree>
    <p:extLst>
      <p:ext uri="{BB962C8B-B14F-4D97-AF65-F5344CB8AC3E}">
        <p14:creationId xmlns:p14="http://schemas.microsoft.com/office/powerpoint/2010/main" val="3926538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F040B69-E23B-0B4B-B7EE-F69B68443B5F}" type="slidenum">
              <a:rPr lang="fr-FR" smtClean="0"/>
              <a:t>6</a:t>
            </a:fld>
            <a:endParaRPr lang="fr-FR" dirty="0"/>
          </a:p>
        </p:txBody>
      </p:sp>
    </p:spTree>
    <p:extLst>
      <p:ext uri="{BB962C8B-B14F-4D97-AF65-F5344CB8AC3E}">
        <p14:creationId xmlns:p14="http://schemas.microsoft.com/office/powerpoint/2010/main" val="3606958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5"/>
          </p:nvPr>
        </p:nvSpPr>
        <p:spPr/>
        <p:txBody>
          <a:bodyPr/>
          <a:lstStyle/>
          <a:p>
            <a:fld id="{3F040B69-E23B-0B4B-B7EE-F69B68443B5F}" type="slidenum">
              <a:rPr lang="fr-FR" smtClean="0"/>
              <a:t>7</a:t>
            </a:fld>
            <a:endParaRPr lang="fr-FR"/>
          </a:p>
        </p:txBody>
      </p:sp>
    </p:spTree>
    <p:extLst>
      <p:ext uri="{BB962C8B-B14F-4D97-AF65-F5344CB8AC3E}">
        <p14:creationId xmlns:p14="http://schemas.microsoft.com/office/powerpoint/2010/main" val="4248671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5"/>
          </p:nvPr>
        </p:nvSpPr>
        <p:spPr/>
        <p:txBody>
          <a:bodyPr/>
          <a:lstStyle/>
          <a:p>
            <a:fld id="{3F040B69-E23B-0B4B-B7EE-F69B68443B5F}" type="slidenum">
              <a:rPr lang="fr-FR" smtClean="0"/>
              <a:t>8</a:t>
            </a:fld>
            <a:endParaRPr lang="fr-FR"/>
          </a:p>
        </p:txBody>
      </p:sp>
    </p:spTree>
    <p:extLst>
      <p:ext uri="{BB962C8B-B14F-4D97-AF65-F5344CB8AC3E}">
        <p14:creationId xmlns:p14="http://schemas.microsoft.com/office/powerpoint/2010/main" val="1689138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742950" lvl="1" indent="-285750">
              <a:buFont typeface="Arial" panose="020B0604020202020204" pitchFamily="34" charset="0"/>
              <a:buChar char="•"/>
            </a:pPr>
            <a:r>
              <a:rPr lang="fr-FR" dirty="0" smtClean="0">
                <a:sym typeface="Wingdings" pitchFamily="2" charset="2"/>
              </a:rPr>
              <a:t>La question 6 est redondante sur les questions</a:t>
            </a:r>
            <a:r>
              <a:rPr lang="fr-FR" baseline="0" dirty="0" smtClean="0">
                <a:sym typeface="Wingdings" pitchFamily="2" charset="2"/>
              </a:rPr>
              <a:t> précédentes concernant la création des scripts</a:t>
            </a:r>
          </a:p>
          <a:p>
            <a:pPr marL="742950" lvl="1" indent="-285750">
              <a:buFont typeface="Arial" panose="020B0604020202020204" pitchFamily="34" charset="0"/>
              <a:buChar char="•"/>
            </a:pPr>
            <a:r>
              <a:rPr lang="fr-FR" baseline="0" dirty="0" smtClean="0">
                <a:sym typeface="Wingdings" pitchFamily="2" charset="2"/>
              </a:rPr>
              <a:t>Qu’entends tu par création des workflows ?</a:t>
            </a:r>
          </a:p>
          <a:p>
            <a:pPr marL="742950" lvl="1" indent="-285750">
              <a:buFont typeface="Arial" panose="020B0604020202020204" pitchFamily="34" charset="0"/>
              <a:buChar char="•"/>
            </a:pPr>
            <a:r>
              <a:rPr lang="fr-FR" baseline="0" dirty="0" smtClean="0">
                <a:sym typeface="Wingdings" pitchFamily="2" charset="2"/>
              </a:rPr>
              <a:t>C’est quoi le </a:t>
            </a:r>
            <a:r>
              <a:rPr lang="fr-FR" baseline="0" dirty="0" err="1" smtClean="0">
                <a:sym typeface="Wingdings" pitchFamily="2" charset="2"/>
              </a:rPr>
              <a:t>processing</a:t>
            </a:r>
            <a:r>
              <a:rPr lang="fr-FR" baseline="0" dirty="0" smtClean="0">
                <a:sym typeface="Wingdings" pitchFamily="2" charset="2"/>
              </a:rPr>
              <a:t> workflows ?</a:t>
            </a:r>
          </a:p>
          <a:p>
            <a:pPr marL="742950" lvl="1" indent="-285750">
              <a:buFont typeface="Arial" panose="020B0604020202020204" pitchFamily="34" charset="0"/>
              <a:buChar char="•"/>
            </a:pPr>
            <a:endParaRPr lang="fr-FR" dirty="0" smtClean="0">
              <a:sym typeface="Wingdings" pitchFamily="2" charset="2"/>
            </a:endParaRPr>
          </a:p>
          <a:p>
            <a:pPr marL="742950" lvl="1" indent="-285750">
              <a:buFont typeface="Arial" panose="020B0604020202020204" pitchFamily="34" charset="0"/>
              <a:buChar char="•"/>
            </a:pPr>
            <a:endParaRPr lang="fr-FR" dirty="0" smtClean="0">
              <a:sym typeface="Wingdings" pitchFamily="2" charset="2"/>
            </a:endParaRPr>
          </a:p>
          <a:p>
            <a:pPr marL="742950" lvl="1" indent="-285750">
              <a:buFont typeface="Arial" panose="020B0604020202020204" pitchFamily="34" charset="0"/>
              <a:buChar char="•"/>
            </a:pPr>
            <a:endParaRPr lang="fr-FR" dirty="0" smtClean="0">
              <a:sym typeface="Wingdings" pitchFamily="2" charset="2"/>
            </a:endParaRPr>
          </a:p>
          <a:p>
            <a:pPr marL="742950" lvl="1" indent="-285750">
              <a:buFont typeface="Arial" panose="020B0604020202020204" pitchFamily="34" charset="0"/>
              <a:buChar char="•"/>
            </a:pPr>
            <a:r>
              <a:rPr lang="fr-FR" dirty="0" smtClean="0">
                <a:sym typeface="Wingdings" pitchFamily="2" charset="2"/>
              </a:rPr>
              <a:t>Notes:</a:t>
            </a:r>
          </a:p>
          <a:p>
            <a:pPr marL="742950" lvl="1" indent="-285750">
              <a:buFont typeface="Arial" panose="020B0604020202020204" pitchFamily="34" charset="0"/>
              <a:buChar char="•"/>
            </a:pPr>
            <a:endParaRPr lang="fr-FR" dirty="0" smtClean="0">
              <a:sym typeface="Wingdings" pitchFamily="2" charset="2"/>
            </a:endParaRPr>
          </a:p>
          <a:p>
            <a:pPr marL="742950" lvl="1" indent="-285750">
              <a:buFont typeface="Arial" panose="020B0604020202020204" pitchFamily="34" charset="0"/>
              <a:buChar char="•"/>
            </a:pPr>
            <a:r>
              <a:rPr lang="fr-FR" dirty="0" smtClean="0">
                <a:sym typeface="Wingdings" pitchFamily="2" charset="2"/>
              </a:rPr>
              <a:t>Faire</a:t>
            </a:r>
            <a:r>
              <a:rPr lang="fr-FR" baseline="0" dirty="0" smtClean="0">
                <a:sym typeface="Wingdings" pitchFamily="2" charset="2"/>
              </a:rPr>
              <a:t> une présentation de l’architecture du système réel qu’il faudrait installer en supposant les 40Go par fichiers (donc tous les deux ans) sur une cible de 20 ans.</a:t>
            </a:r>
          </a:p>
          <a:p>
            <a:pPr marL="742950" lvl="1" indent="-285750">
              <a:buFont typeface="Arial" panose="020B0604020202020204" pitchFamily="34" charset="0"/>
              <a:buChar char="•"/>
            </a:pPr>
            <a:endParaRPr lang="fr-FR" dirty="0">
              <a:sym typeface="Wingdings" pitchFamily="2" charset="2"/>
            </a:endParaRPr>
          </a:p>
        </p:txBody>
      </p:sp>
      <p:sp>
        <p:nvSpPr>
          <p:cNvPr id="4" name="Espace réservé du numéro de diapositive 3"/>
          <p:cNvSpPr>
            <a:spLocks noGrp="1"/>
          </p:cNvSpPr>
          <p:nvPr>
            <p:ph type="sldNum" sz="quarter" idx="5"/>
          </p:nvPr>
        </p:nvSpPr>
        <p:spPr/>
        <p:txBody>
          <a:bodyPr/>
          <a:lstStyle/>
          <a:p>
            <a:fld id="{3F040B69-E23B-0B4B-B7EE-F69B68443B5F}" type="slidenum">
              <a:rPr lang="fr-FR" smtClean="0"/>
              <a:t>9</a:t>
            </a:fld>
            <a:endParaRPr lang="fr-FR"/>
          </a:p>
        </p:txBody>
      </p:sp>
    </p:spTree>
    <p:extLst>
      <p:ext uri="{BB962C8B-B14F-4D97-AF65-F5344CB8AC3E}">
        <p14:creationId xmlns:p14="http://schemas.microsoft.com/office/powerpoint/2010/main" val="925205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A01B08E-3AC8-EB4F-A50D-F517C1FF291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xmlns="" id="{337949AD-F397-9046-B36B-05A9FEE9B7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xmlns="" id="{B1F4C0BB-AE75-3545-85BA-39BFE23EF6E2}"/>
              </a:ext>
            </a:extLst>
          </p:cNvPr>
          <p:cNvSpPr>
            <a:spLocks noGrp="1"/>
          </p:cNvSpPr>
          <p:nvPr>
            <p:ph type="dt" sz="half" idx="10"/>
          </p:nvPr>
        </p:nvSpPr>
        <p:spPr/>
        <p:txBody>
          <a:bodyPr/>
          <a:lstStyle/>
          <a:p>
            <a:fld id="{459AF697-3026-0348-99B0-AF94D64F1578}" type="datetimeFigureOut">
              <a:rPr lang="fr-FR" smtClean="0"/>
              <a:t>17/05/2019</a:t>
            </a:fld>
            <a:endParaRPr lang="fr-FR"/>
          </a:p>
        </p:txBody>
      </p:sp>
      <p:sp>
        <p:nvSpPr>
          <p:cNvPr id="5" name="Espace réservé du pied de page 4">
            <a:extLst>
              <a:ext uri="{FF2B5EF4-FFF2-40B4-BE49-F238E27FC236}">
                <a16:creationId xmlns:a16="http://schemas.microsoft.com/office/drawing/2014/main" xmlns="" id="{987E247F-FDB9-EB41-8574-3AB7E9935D9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2806BA61-6A84-4645-B606-A0C537014EE7}"/>
              </a:ext>
            </a:extLst>
          </p:cNvPr>
          <p:cNvSpPr>
            <a:spLocks noGrp="1"/>
          </p:cNvSpPr>
          <p:nvPr>
            <p:ph type="sldNum" sz="quarter" idx="12"/>
          </p:nvPr>
        </p:nvSpPr>
        <p:spPr/>
        <p:txBody>
          <a:bodyPr/>
          <a:lstStyle/>
          <a:p>
            <a:fld id="{995DDE43-BE53-4946-BB32-D5732AAED750}" type="slidenum">
              <a:rPr lang="fr-FR" smtClean="0"/>
              <a:t>‹N°›</a:t>
            </a:fld>
            <a:endParaRPr lang="fr-FR"/>
          </a:p>
        </p:txBody>
      </p:sp>
    </p:spTree>
    <p:extLst>
      <p:ext uri="{BB962C8B-B14F-4D97-AF65-F5344CB8AC3E}">
        <p14:creationId xmlns:p14="http://schemas.microsoft.com/office/powerpoint/2010/main" val="3603747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0B5457CB-6E25-994E-8FDA-EF8A556C27B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xmlns="" id="{5BD2625C-86C4-8347-8BBA-E16EC965C68D}"/>
              </a:ext>
            </a:extLst>
          </p:cNvPr>
          <p:cNvSpPr>
            <a:spLocks noGrp="1"/>
          </p:cNvSpPr>
          <p:nvPr>
            <p:ph type="body" orient="vert" idx="1"/>
          </p:nvPr>
        </p:nvSpPr>
        <p:spPr/>
        <p:txBody>
          <a:bodyPr vert="eaVert"/>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xmlns="" id="{996554C8-C7F8-2A40-AC88-2DC7272EEE86}"/>
              </a:ext>
            </a:extLst>
          </p:cNvPr>
          <p:cNvSpPr>
            <a:spLocks noGrp="1"/>
          </p:cNvSpPr>
          <p:nvPr>
            <p:ph type="dt" sz="half" idx="10"/>
          </p:nvPr>
        </p:nvSpPr>
        <p:spPr/>
        <p:txBody>
          <a:bodyPr/>
          <a:lstStyle/>
          <a:p>
            <a:fld id="{459AF697-3026-0348-99B0-AF94D64F1578}" type="datetimeFigureOut">
              <a:rPr lang="fr-FR" smtClean="0"/>
              <a:t>17/05/2019</a:t>
            </a:fld>
            <a:endParaRPr lang="fr-FR"/>
          </a:p>
        </p:txBody>
      </p:sp>
      <p:sp>
        <p:nvSpPr>
          <p:cNvPr id="5" name="Espace réservé du pied de page 4">
            <a:extLst>
              <a:ext uri="{FF2B5EF4-FFF2-40B4-BE49-F238E27FC236}">
                <a16:creationId xmlns:a16="http://schemas.microsoft.com/office/drawing/2014/main" xmlns="" id="{D1B7A9B0-FBB6-274C-97E4-B05304B0B70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6DC12C6C-B365-2843-B324-1E48ABFC116D}"/>
              </a:ext>
            </a:extLst>
          </p:cNvPr>
          <p:cNvSpPr>
            <a:spLocks noGrp="1"/>
          </p:cNvSpPr>
          <p:nvPr>
            <p:ph type="sldNum" sz="quarter" idx="12"/>
          </p:nvPr>
        </p:nvSpPr>
        <p:spPr/>
        <p:txBody>
          <a:bodyPr/>
          <a:lstStyle/>
          <a:p>
            <a:fld id="{995DDE43-BE53-4946-BB32-D5732AAED750}" type="slidenum">
              <a:rPr lang="fr-FR" smtClean="0"/>
              <a:t>‹N°›</a:t>
            </a:fld>
            <a:endParaRPr lang="fr-FR"/>
          </a:p>
        </p:txBody>
      </p:sp>
    </p:spTree>
    <p:extLst>
      <p:ext uri="{BB962C8B-B14F-4D97-AF65-F5344CB8AC3E}">
        <p14:creationId xmlns:p14="http://schemas.microsoft.com/office/powerpoint/2010/main" val="2839630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xmlns="" id="{1C0461CE-6BAE-674B-A69D-F84CABA8B60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xmlns="" id="{335D314B-0402-5E40-A87D-D4785F1822EA}"/>
              </a:ext>
            </a:extLst>
          </p:cNvPr>
          <p:cNvSpPr>
            <a:spLocks noGrp="1"/>
          </p:cNvSpPr>
          <p:nvPr>
            <p:ph type="body" orient="vert" idx="1"/>
          </p:nvPr>
        </p:nvSpPr>
        <p:spPr>
          <a:xfrm>
            <a:off x="838200" y="365125"/>
            <a:ext cx="7734300" cy="5811838"/>
          </a:xfrm>
        </p:spPr>
        <p:txBody>
          <a:bodyPr vert="eaVert"/>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xmlns="" id="{DC3413C3-2199-604A-A471-96E3C424F528}"/>
              </a:ext>
            </a:extLst>
          </p:cNvPr>
          <p:cNvSpPr>
            <a:spLocks noGrp="1"/>
          </p:cNvSpPr>
          <p:nvPr>
            <p:ph type="dt" sz="half" idx="10"/>
          </p:nvPr>
        </p:nvSpPr>
        <p:spPr/>
        <p:txBody>
          <a:bodyPr/>
          <a:lstStyle/>
          <a:p>
            <a:fld id="{459AF697-3026-0348-99B0-AF94D64F1578}" type="datetimeFigureOut">
              <a:rPr lang="fr-FR" smtClean="0"/>
              <a:t>17/05/2019</a:t>
            </a:fld>
            <a:endParaRPr lang="fr-FR"/>
          </a:p>
        </p:txBody>
      </p:sp>
      <p:sp>
        <p:nvSpPr>
          <p:cNvPr id="5" name="Espace réservé du pied de page 4">
            <a:extLst>
              <a:ext uri="{FF2B5EF4-FFF2-40B4-BE49-F238E27FC236}">
                <a16:creationId xmlns:a16="http://schemas.microsoft.com/office/drawing/2014/main" xmlns="" id="{BDE5E95A-9B3B-3941-8D92-2E619900DE7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EDA99BD3-CC03-374A-A8DC-7AFFA77F9320}"/>
              </a:ext>
            </a:extLst>
          </p:cNvPr>
          <p:cNvSpPr>
            <a:spLocks noGrp="1"/>
          </p:cNvSpPr>
          <p:nvPr>
            <p:ph type="sldNum" sz="quarter" idx="12"/>
          </p:nvPr>
        </p:nvSpPr>
        <p:spPr/>
        <p:txBody>
          <a:bodyPr/>
          <a:lstStyle/>
          <a:p>
            <a:fld id="{995DDE43-BE53-4946-BB32-D5732AAED750}" type="slidenum">
              <a:rPr lang="fr-FR" smtClean="0"/>
              <a:t>‹N°›</a:t>
            </a:fld>
            <a:endParaRPr lang="fr-FR"/>
          </a:p>
        </p:txBody>
      </p:sp>
    </p:spTree>
    <p:extLst>
      <p:ext uri="{BB962C8B-B14F-4D97-AF65-F5344CB8AC3E}">
        <p14:creationId xmlns:p14="http://schemas.microsoft.com/office/powerpoint/2010/main" val="2628494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8A19B9A-7CC1-6248-B45B-C2064EF9F0C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xmlns="" id="{8968AB03-54DD-4449-B36F-DC4F84DBCEAC}"/>
              </a:ext>
            </a:extLst>
          </p:cNvPr>
          <p:cNvSpPr>
            <a:spLocks noGrp="1"/>
          </p:cNvSpPr>
          <p:nvPr>
            <p:ph idx="1"/>
          </p:nvPr>
        </p:nvSpPr>
        <p:spPr/>
        <p:txBody>
          <a:bodyPr/>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xmlns="" id="{082EC8D4-5510-A941-B4F6-52AADAE2470A}"/>
              </a:ext>
            </a:extLst>
          </p:cNvPr>
          <p:cNvSpPr>
            <a:spLocks noGrp="1"/>
          </p:cNvSpPr>
          <p:nvPr>
            <p:ph type="dt" sz="half" idx="10"/>
          </p:nvPr>
        </p:nvSpPr>
        <p:spPr/>
        <p:txBody>
          <a:bodyPr/>
          <a:lstStyle/>
          <a:p>
            <a:fld id="{459AF697-3026-0348-99B0-AF94D64F1578}" type="datetimeFigureOut">
              <a:rPr lang="fr-FR" smtClean="0"/>
              <a:t>17/05/2019</a:t>
            </a:fld>
            <a:endParaRPr lang="fr-FR"/>
          </a:p>
        </p:txBody>
      </p:sp>
      <p:sp>
        <p:nvSpPr>
          <p:cNvPr id="5" name="Espace réservé du pied de page 4">
            <a:extLst>
              <a:ext uri="{FF2B5EF4-FFF2-40B4-BE49-F238E27FC236}">
                <a16:creationId xmlns:a16="http://schemas.microsoft.com/office/drawing/2014/main" xmlns="" id="{38F7CFFE-AFEC-1A43-8DFB-2B4B096BCEF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B9B92EA2-334C-8B40-90D2-CF1C0D94F46E}"/>
              </a:ext>
            </a:extLst>
          </p:cNvPr>
          <p:cNvSpPr>
            <a:spLocks noGrp="1"/>
          </p:cNvSpPr>
          <p:nvPr>
            <p:ph type="sldNum" sz="quarter" idx="12"/>
          </p:nvPr>
        </p:nvSpPr>
        <p:spPr/>
        <p:txBody>
          <a:bodyPr/>
          <a:lstStyle/>
          <a:p>
            <a:fld id="{995DDE43-BE53-4946-BB32-D5732AAED750}" type="slidenum">
              <a:rPr lang="fr-FR" smtClean="0"/>
              <a:t>‹N°›</a:t>
            </a:fld>
            <a:endParaRPr lang="fr-FR"/>
          </a:p>
        </p:txBody>
      </p:sp>
    </p:spTree>
    <p:extLst>
      <p:ext uri="{BB962C8B-B14F-4D97-AF65-F5344CB8AC3E}">
        <p14:creationId xmlns:p14="http://schemas.microsoft.com/office/powerpoint/2010/main" val="4154720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3107516-794B-0A4C-A76A-0CFE5BE45DF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xmlns="" id="{4F8F9F83-227F-BA49-9484-A3005FE64A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xmlns="" id="{F31EF12B-62ED-B34D-B07A-534324F79E01}"/>
              </a:ext>
            </a:extLst>
          </p:cNvPr>
          <p:cNvSpPr>
            <a:spLocks noGrp="1"/>
          </p:cNvSpPr>
          <p:nvPr>
            <p:ph type="dt" sz="half" idx="10"/>
          </p:nvPr>
        </p:nvSpPr>
        <p:spPr/>
        <p:txBody>
          <a:bodyPr/>
          <a:lstStyle/>
          <a:p>
            <a:fld id="{459AF697-3026-0348-99B0-AF94D64F1578}" type="datetimeFigureOut">
              <a:rPr lang="fr-FR" smtClean="0"/>
              <a:t>17/05/2019</a:t>
            </a:fld>
            <a:endParaRPr lang="fr-FR"/>
          </a:p>
        </p:txBody>
      </p:sp>
      <p:sp>
        <p:nvSpPr>
          <p:cNvPr id="5" name="Espace réservé du pied de page 4">
            <a:extLst>
              <a:ext uri="{FF2B5EF4-FFF2-40B4-BE49-F238E27FC236}">
                <a16:creationId xmlns:a16="http://schemas.microsoft.com/office/drawing/2014/main" xmlns="" id="{33A9849A-8551-BA4B-BA5D-69D4C540A90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3A44CA09-BD48-0242-819C-BD68C02EFCCB}"/>
              </a:ext>
            </a:extLst>
          </p:cNvPr>
          <p:cNvSpPr>
            <a:spLocks noGrp="1"/>
          </p:cNvSpPr>
          <p:nvPr>
            <p:ph type="sldNum" sz="quarter" idx="12"/>
          </p:nvPr>
        </p:nvSpPr>
        <p:spPr/>
        <p:txBody>
          <a:bodyPr/>
          <a:lstStyle/>
          <a:p>
            <a:fld id="{995DDE43-BE53-4946-BB32-D5732AAED750}" type="slidenum">
              <a:rPr lang="fr-FR" smtClean="0"/>
              <a:t>‹N°›</a:t>
            </a:fld>
            <a:endParaRPr lang="fr-FR"/>
          </a:p>
        </p:txBody>
      </p:sp>
    </p:spTree>
    <p:extLst>
      <p:ext uri="{BB962C8B-B14F-4D97-AF65-F5344CB8AC3E}">
        <p14:creationId xmlns:p14="http://schemas.microsoft.com/office/powerpoint/2010/main" val="1995875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E21E158-AD9C-7244-B748-584AF764345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xmlns="" id="{9712F46B-C4B7-0E45-89D9-76CEC461D8BB}"/>
              </a:ext>
            </a:extLst>
          </p:cNvPr>
          <p:cNvSpPr>
            <a:spLocks noGrp="1"/>
          </p:cNvSpPr>
          <p:nvPr>
            <p:ph sz="half" idx="1"/>
          </p:nvPr>
        </p:nvSpPr>
        <p:spPr>
          <a:xfrm>
            <a:off x="838200" y="1825625"/>
            <a:ext cx="5181600" cy="4351338"/>
          </a:xfrm>
        </p:spPr>
        <p:txBody>
          <a:bodyPr/>
          <a:lstStyle/>
          <a:p>
            <a:r>
              <a:rPr lang="fr-FR"/>
              <a:t>Modifier les styles du texte du masque
Deuxième niveau
Troisième niveau
Quatrième niveau
Cinquième niveau</a:t>
            </a:r>
          </a:p>
        </p:txBody>
      </p:sp>
      <p:sp>
        <p:nvSpPr>
          <p:cNvPr id="4" name="Espace réservé du contenu 3">
            <a:extLst>
              <a:ext uri="{FF2B5EF4-FFF2-40B4-BE49-F238E27FC236}">
                <a16:creationId xmlns:a16="http://schemas.microsoft.com/office/drawing/2014/main" xmlns="" id="{28B0B7DC-5BF9-9842-958A-A0E47D9C2B2C}"/>
              </a:ext>
            </a:extLst>
          </p:cNvPr>
          <p:cNvSpPr>
            <a:spLocks noGrp="1"/>
          </p:cNvSpPr>
          <p:nvPr>
            <p:ph sz="half" idx="2"/>
          </p:nvPr>
        </p:nvSpPr>
        <p:spPr>
          <a:xfrm>
            <a:off x="6172200" y="1825625"/>
            <a:ext cx="5181600" cy="4351338"/>
          </a:xfrm>
        </p:spPr>
        <p:txBody>
          <a:bodyPr/>
          <a:lstStyle/>
          <a:p>
            <a:r>
              <a:rPr lang="fr-FR"/>
              <a:t>Modifier les styles du texte du masque
Deuxième niveau
Troisième niveau
Quatrième niveau
Cinquième niveau</a:t>
            </a:r>
          </a:p>
        </p:txBody>
      </p:sp>
      <p:sp>
        <p:nvSpPr>
          <p:cNvPr id="5" name="Espace réservé de la date 4">
            <a:extLst>
              <a:ext uri="{FF2B5EF4-FFF2-40B4-BE49-F238E27FC236}">
                <a16:creationId xmlns:a16="http://schemas.microsoft.com/office/drawing/2014/main" xmlns="" id="{952D3F6F-DEB9-6640-8095-FAACFAF8DDCE}"/>
              </a:ext>
            </a:extLst>
          </p:cNvPr>
          <p:cNvSpPr>
            <a:spLocks noGrp="1"/>
          </p:cNvSpPr>
          <p:nvPr>
            <p:ph type="dt" sz="half" idx="10"/>
          </p:nvPr>
        </p:nvSpPr>
        <p:spPr/>
        <p:txBody>
          <a:bodyPr/>
          <a:lstStyle/>
          <a:p>
            <a:fld id="{459AF697-3026-0348-99B0-AF94D64F1578}" type="datetimeFigureOut">
              <a:rPr lang="fr-FR" smtClean="0"/>
              <a:t>17/05/2019</a:t>
            </a:fld>
            <a:endParaRPr lang="fr-FR"/>
          </a:p>
        </p:txBody>
      </p:sp>
      <p:sp>
        <p:nvSpPr>
          <p:cNvPr id="6" name="Espace réservé du pied de page 5">
            <a:extLst>
              <a:ext uri="{FF2B5EF4-FFF2-40B4-BE49-F238E27FC236}">
                <a16:creationId xmlns:a16="http://schemas.microsoft.com/office/drawing/2014/main" xmlns="" id="{2B4A8990-111C-3441-B2F8-C08402E6D05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3D6C9BA2-75D8-624E-8805-8DDE1FCE20C1}"/>
              </a:ext>
            </a:extLst>
          </p:cNvPr>
          <p:cNvSpPr>
            <a:spLocks noGrp="1"/>
          </p:cNvSpPr>
          <p:nvPr>
            <p:ph type="sldNum" sz="quarter" idx="12"/>
          </p:nvPr>
        </p:nvSpPr>
        <p:spPr/>
        <p:txBody>
          <a:bodyPr/>
          <a:lstStyle/>
          <a:p>
            <a:fld id="{995DDE43-BE53-4946-BB32-D5732AAED750}" type="slidenum">
              <a:rPr lang="fr-FR" smtClean="0"/>
              <a:t>‹N°›</a:t>
            </a:fld>
            <a:endParaRPr lang="fr-FR"/>
          </a:p>
        </p:txBody>
      </p:sp>
    </p:spTree>
    <p:extLst>
      <p:ext uri="{BB962C8B-B14F-4D97-AF65-F5344CB8AC3E}">
        <p14:creationId xmlns:p14="http://schemas.microsoft.com/office/powerpoint/2010/main" val="3354039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CFAC104-AF8B-D447-A6E4-03D37446F0B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xmlns="" id="{CB53B34B-95CF-C642-A604-7D5E561D0C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a:t>Modifier les styles du texte du masque
Deuxième niveau
Troisième niveau
Quatrième niveau
Cinquième niveau</a:t>
            </a:r>
          </a:p>
        </p:txBody>
      </p:sp>
      <p:sp>
        <p:nvSpPr>
          <p:cNvPr id="4" name="Espace réservé du contenu 3">
            <a:extLst>
              <a:ext uri="{FF2B5EF4-FFF2-40B4-BE49-F238E27FC236}">
                <a16:creationId xmlns:a16="http://schemas.microsoft.com/office/drawing/2014/main" xmlns="" id="{2942FF9B-A4CB-2F47-B4E7-18F145F4604E}"/>
              </a:ext>
            </a:extLst>
          </p:cNvPr>
          <p:cNvSpPr>
            <a:spLocks noGrp="1"/>
          </p:cNvSpPr>
          <p:nvPr>
            <p:ph sz="half" idx="2"/>
          </p:nvPr>
        </p:nvSpPr>
        <p:spPr>
          <a:xfrm>
            <a:off x="839788" y="2505075"/>
            <a:ext cx="5157787" cy="3684588"/>
          </a:xfrm>
        </p:spPr>
        <p:txBody>
          <a:bodyPr/>
          <a:lstStyle/>
          <a:p>
            <a:r>
              <a:rPr lang="fr-FR"/>
              <a:t>Modifier les styles du texte du masque
Deuxième niveau
Troisième niveau
Quatrième niveau
Cinquième niveau</a:t>
            </a:r>
          </a:p>
        </p:txBody>
      </p:sp>
      <p:sp>
        <p:nvSpPr>
          <p:cNvPr id="5" name="Espace réservé du texte 4">
            <a:extLst>
              <a:ext uri="{FF2B5EF4-FFF2-40B4-BE49-F238E27FC236}">
                <a16:creationId xmlns:a16="http://schemas.microsoft.com/office/drawing/2014/main" xmlns="" id="{41BD4AF7-C75F-DF41-9D03-D5B28A8720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a:t>Modifier les styles du texte du masque
Deuxième niveau
Troisième niveau
Quatrième niveau
Cinquième niveau</a:t>
            </a:r>
          </a:p>
        </p:txBody>
      </p:sp>
      <p:sp>
        <p:nvSpPr>
          <p:cNvPr id="6" name="Espace réservé du contenu 5">
            <a:extLst>
              <a:ext uri="{FF2B5EF4-FFF2-40B4-BE49-F238E27FC236}">
                <a16:creationId xmlns:a16="http://schemas.microsoft.com/office/drawing/2014/main" xmlns="" id="{95C5C882-C5A7-3746-88CC-5C5235B9CB53}"/>
              </a:ext>
            </a:extLst>
          </p:cNvPr>
          <p:cNvSpPr>
            <a:spLocks noGrp="1"/>
          </p:cNvSpPr>
          <p:nvPr>
            <p:ph sz="quarter" idx="4"/>
          </p:nvPr>
        </p:nvSpPr>
        <p:spPr>
          <a:xfrm>
            <a:off x="6172200" y="2505075"/>
            <a:ext cx="5183188" cy="3684588"/>
          </a:xfrm>
        </p:spPr>
        <p:txBody>
          <a:bodyPr/>
          <a:lstStyle/>
          <a:p>
            <a:r>
              <a:rPr lang="fr-FR"/>
              <a:t>Modifier les styles du texte du masque
Deuxième niveau
Troisième niveau
Quatrième niveau
Cinquième niveau</a:t>
            </a:r>
          </a:p>
        </p:txBody>
      </p:sp>
      <p:sp>
        <p:nvSpPr>
          <p:cNvPr id="7" name="Espace réservé de la date 6">
            <a:extLst>
              <a:ext uri="{FF2B5EF4-FFF2-40B4-BE49-F238E27FC236}">
                <a16:creationId xmlns:a16="http://schemas.microsoft.com/office/drawing/2014/main" xmlns="" id="{89119D15-694D-7E4E-91A4-56E48C3B4F65}"/>
              </a:ext>
            </a:extLst>
          </p:cNvPr>
          <p:cNvSpPr>
            <a:spLocks noGrp="1"/>
          </p:cNvSpPr>
          <p:nvPr>
            <p:ph type="dt" sz="half" idx="10"/>
          </p:nvPr>
        </p:nvSpPr>
        <p:spPr/>
        <p:txBody>
          <a:bodyPr/>
          <a:lstStyle/>
          <a:p>
            <a:fld id="{459AF697-3026-0348-99B0-AF94D64F1578}" type="datetimeFigureOut">
              <a:rPr lang="fr-FR" smtClean="0"/>
              <a:t>17/05/2019</a:t>
            </a:fld>
            <a:endParaRPr lang="fr-FR"/>
          </a:p>
        </p:txBody>
      </p:sp>
      <p:sp>
        <p:nvSpPr>
          <p:cNvPr id="8" name="Espace réservé du pied de page 7">
            <a:extLst>
              <a:ext uri="{FF2B5EF4-FFF2-40B4-BE49-F238E27FC236}">
                <a16:creationId xmlns:a16="http://schemas.microsoft.com/office/drawing/2014/main" xmlns="" id="{4DD05B6F-111B-7443-9883-664664304D4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xmlns="" id="{CF64C78F-36B2-E643-A942-BDAF5675615F}"/>
              </a:ext>
            </a:extLst>
          </p:cNvPr>
          <p:cNvSpPr>
            <a:spLocks noGrp="1"/>
          </p:cNvSpPr>
          <p:nvPr>
            <p:ph type="sldNum" sz="quarter" idx="12"/>
          </p:nvPr>
        </p:nvSpPr>
        <p:spPr/>
        <p:txBody>
          <a:bodyPr/>
          <a:lstStyle/>
          <a:p>
            <a:fld id="{995DDE43-BE53-4946-BB32-D5732AAED750}" type="slidenum">
              <a:rPr lang="fr-FR" smtClean="0"/>
              <a:t>‹N°›</a:t>
            </a:fld>
            <a:endParaRPr lang="fr-FR"/>
          </a:p>
        </p:txBody>
      </p:sp>
    </p:spTree>
    <p:extLst>
      <p:ext uri="{BB962C8B-B14F-4D97-AF65-F5344CB8AC3E}">
        <p14:creationId xmlns:p14="http://schemas.microsoft.com/office/powerpoint/2010/main" val="2943592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26280AFB-ACC1-A84B-A993-D12CF7E883C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xmlns="" id="{5EA26D61-0BE1-9241-8481-12913FEC4940}"/>
              </a:ext>
            </a:extLst>
          </p:cNvPr>
          <p:cNvSpPr>
            <a:spLocks noGrp="1"/>
          </p:cNvSpPr>
          <p:nvPr>
            <p:ph type="dt" sz="half" idx="10"/>
          </p:nvPr>
        </p:nvSpPr>
        <p:spPr/>
        <p:txBody>
          <a:bodyPr/>
          <a:lstStyle/>
          <a:p>
            <a:fld id="{459AF697-3026-0348-99B0-AF94D64F1578}" type="datetimeFigureOut">
              <a:rPr lang="fr-FR" smtClean="0"/>
              <a:t>17/05/2019</a:t>
            </a:fld>
            <a:endParaRPr lang="fr-FR"/>
          </a:p>
        </p:txBody>
      </p:sp>
      <p:sp>
        <p:nvSpPr>
          <p:cNvPr id="4" name="Espace réservé du pied de page 3">
            <a:extLst>
              <a:ext uri="{FF2B5EF4-FFF2-40B4-BE49-F238E27FC236}">
                <a16:creationId xmlns:a16="http://schemas.microsoft.com/office/drawing/2014/main" xmlns="" id="{7F8F165B-4FA2-5B4A-AF98-7D8BBB285D9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xmlns="" id="{DE512434-3098-7343-AF1D-09EA9B18A9AD}"/>
              </a:ext>
            </a:extLst>
          </p:cNvPr>
          <p:cNvSpPr>
            <a:spLocks noGrp="1"/>
          </p:cNvSpPr>
          <p:nvPr>
            <p:ph type="sldNum" sz="quarter" idx="12"/>
          </p:nvPr>
        </p:nvSpPr>
        <p:spPr/>
        <p:txBody>
          <a:bodyPr/>
          <a:lstStyle/>
          <a:p>
            <a:fld id="{995DDE43-BE53-4946-BB32-D5732AAED750}" type="slidenum">
              <a:rPr lang="fr-FR" smtClean="0"/>
              <a:t>‹N°›</a:t>
            </a:fld>
            <a:endParaRPr lang="fr-FR"/>
          </a:p>
        </p:txBody>
      </p:sp>
    </p:spTree>
    <p:extLst>
      <p:ext uri="{BB962C8B-B14F-4D97-AF65-F5344CB8AC3E}">
        <p14:creationId xmlns:p14="http://schemas.microsoft.com/office/powerpoint/2010/main" val="1002272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xmlns="" id="{46AF2AFC-7DEC-6B44-91AD-9179E4066739}"/>
              </a:ext>
            </a:extLst>
          </p:cNvPr>
          <p:cNvSpPr>
            <a:spLocks noGrp="1"/>
          </p:cNvSpPr>
          <p:nvPr>
            <p:ph type="dt" sz="half" idx="10"/>
          </p:nvPr>
        </p:nvSpPr>
        <p:spPr/>
        <p:txBody>
          <a:bodyPr/>
          <a:lstStyle/>
          <a:p>
            <a:fld id="{459AF697-3026-0348-99B0-AF94D64F1578}" type="datetimeFigureOut">
              <a:rPr lang="fr-FR" smtClean="0"/>
              <a:t>17/05/2019</a:t>
            </a:fld>
            <a:endParaRPr lang="fr-FR"/>
          </a:p>
        </p:txBody>
      </p:sp>
      <p:sp>
        <p:nvSpPr>
          <p:cNvPr id="3" name="Espace réservé du pied de page 2">
            <a:extLst>
              <a:ext uri="{FF2B5EF4-FFF2-40B4-BE49-F238E27FC236}">
                <a16:creationId xmlns:a16="http://schemas.microsoft.com/office/drawing/2014/main" xmlns="" id="{76F1DB95-919F-654A-BB5C-F6A431BED12A}"/>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xmlns="" id="{6A508B2F-D8A9-3F41-847F-E61220779C56}"/>
              </a:ext>
            </a:extLst>
          </p:cNvPr>
          <p:cNvSpPr>
            <a:spLocks noGrp="1"/>
          </p:cNvSpPr>
          <p:nvPr>
            <p:ph type="sldNum" sz="quarter" idx="12"/>
          </p:nvPr>
        </p:nvSpPr>
        <p:spPr/>
        <p:txBody>
          <a:bodyPr/>
          <a:lstStyle/>
          <a:p>
            <a:fld id="{995DDE43-BE53-4946-BB32-D5732AAED750}" type="slidenum">
              <a:rPr lang="fr-FR" smtClean="0"/>
              <a:t>‹N°›</a:t>
            </a:fld>
            <a:endParaRPr lang="fr-FR"/>
          </a:p>
        </p:txBody>
      </p:sp>
    </p:spTree>
    <p:extLst>
      <p:ext uri="{BB962C8B-B14F-4D97-AF65-F5344CB8AC3E}">
        <p14:creationId xmlns:p14="http://schemas.microsoft.com/office/powerpoint/2010/main" val="3347630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1FB5004-9AA7-4847-86F7-A4169A3996D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xmlns="" id="{A6278C29-5DA4-BA47-8BEA-66ADACCE9E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fr-FR"/>
              <a:t>Modifier les styles du texte du masque
Deuxième niveau
Troisième niveau
Quatrième niveau
Cinquième niveau</a:t>
            </a:r>
          </a:p>
        </p:txBody>
      </p:sp>
      <p:sp>
        <p:nvSpPr>
          <p:cNvPr id="4" name="Espace réservé du texte 3">
            <a:extLst>
              <a:ext uri="{FF2B5EF4-FFF2-40B4-BE49-F238E27FC236}">
                <a16:creationId xmlns:a16="http://schemas.microsoft.com/office/drawing/2014/main" xmlns="" id="{B13A0A25-BE21-6B4A-9EFF-5084950763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fr-FR"/>
              <a:t>Modifier les styles du texte du masque
Deuxième niveau
Troisième niveau
Quatrième niveau
Cinquième niveau</a:t>
            </a:r>
          </a:p>
        </p:txBody>
      </p:sp>
      <p:sp>
        <p:nvSpPr>
          <p:cNvPr id="5" name="Espace réservé de la date 4">
            <a:extLst>
              <a:ext uri="{FF2B5EF4-FFF2-40B4-BE49-F238E27FC236}">
                <a16:creationId xmlns:a16="http://schemas.microsoft.com/office/drawing/2014/main" xmlns="" id="{F842736A-26B6-F14B-B3E7-BEEA49EC23A3}"/>
              </a:ext>
            </a:extLst>
          </p:cNvPr>
          <p:cNvSpPr>
            <a:spLocks noGrp="1"/>
          </p:cNvSpPr>
          <p:nvPr>
            <p:ph type="dt" sz="half" idx="10"/>
          </p:nvPr>
        </p:nvSpPr>
        <p:spPr/>
        <p:txBody>
          <a:bodyPr/>
          <a:lstStyle/>
          <a:p>
            <a:fld id="{459AF697-3026-0348-99B0-AF94D64F1578}" type="datetimeFigureOut">
              <a:rPr lang="fr-FR" smtClean="0"/>
              <a:t>17/05/2019</a:t>
            </a:fld>
            <a:endParaRPr lang="fr-FR"/>
          </a:p>
        </p:txBody>
      </p:sp>
      <p:sp>
        <p:nvSpPr>
          <p:cNvPr id="6" name="Espace réservé du pied de page 5">
            <a:extLst>
              <a:ext uri="{FF2B5EF4-FFF2-40B4-BE49-F238E27FC236}">
                <a16:creationId xmlns:a16="http://schemas.microsoft.com/office/drawing/2014/main" xmlns="" id="{D30448EE-DFAC-1746-9848-7859A97D5BA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975D7954-FBE7-3A45-B1A0-5E133A4A999C}"/>
              </a:ext>
            </a:extLst>
          </p:cNvPr>
          <p:cNvSpPr>
            <a:spLocks noGrp="1"/>
          </p:cNvSpPr>
          <p:nvPr>
            <p:ph type="sldNum" sz="quarter" idx="12"/>
          </p:nvPr>
        </p:nvSpPr>
        <p:spPr/>
        <p:txBody>
          <a:bodyPr/>
          <a:lstStyle/>
          <a:p>
            <a:fld id="{995DDE43-BE53-4946-BB32-D5732AAED750}" type="slidenum">
              <a:rPr lang="fr-FR" smtClean="0"/>
              <a:t>‹N°›</a:t>
            </a:fld>
            <a:endParaRPr lang="fr-FR"/>
          </a:p>
        </p:txBody>
      </p:sp>
    </p:spTree>
    <p:extLst>
      <p:ext uri="{BB962C8B-B14F-4D97-AF65-F5344CB8AC3E}">
        <p14:creationId xmlns:p14="http://schemas.microsoft.com/office/powerpoint/2010/main" val="1246019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3D05FB5-0F76-2C4C-BC2C-C45D75095A7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xmlns="" id="{A1FC6A36-80CB-B54C-BCF1-FE4AC82860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xmlns="" id="{3B7FF489-7F18-4643-83B1-59ECE3B23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fr-FR"/>
              <a:t>Modifier les styles du texte du masque
Deuxième niveau
Troisième niveau
Quatrième niveau
Cinquième niveau</a:t>
            </a:r>
          </a:p>
        </p:txBody>
      </p:sp>
      <p:sp>
        <p:nvSpPr>
          <p:cNvPr id="5" name="Espace réservé de la date 4">
            <a:extLst>
              <a:ext uri="{FF2B5EF4-FFF2-40B4-BE49-F238E27FC236}">
                <a16:creationId xmlns:a16="http://schemas.microsoft.com/office/drawing/2014/main" xmlns="" id="{7873C875-A814-B04C-B119-4FC9A6862218}"/>
              </a:ext>
            </a:extLst>
          </p:cNvPr>
          <p:cNvSpPr>
            <a:spLocks noGrp="1"/>
          </p:cNvSpPr>
          <p:nvPr>
            <p:ph type="dt" sz="half" idx="10"/>
          </p:nvPr>
        </p:nvSpPr>
        <p:spPr/>
        <p:txBody>
          <a:bodyPr/>
          <a:lstStyle/>
          <a:p>
            <a:fld id="{459AF697-3026-0348-99B0-AF94D64F1578}" type="datetimeFigureOut">
              <a:rPr lang="fr-FR" smtClean="0"/>
              <a:t>17/05/2019</a:t>
            </a:fld>
            <a:endParaRPr lang="fr-FR"/>
          </a:p>
        </p:txBody>
      </p:sp>
      <p:sp>
        <p:nvSpPr>
          <p:cNvPr id="6" name="Espace réservé du pied de page 5">
            <a:extLst>
              <a:ext uri="{FF2B5EF4-FFF2-40B4-BE49-F238E27FC236}">
                <a16:creationId xmlns:a16="http://schemas.microsoft.com/office/drawing/2014/main" xmlns="" id="{7F2658E6-1A25-6043-85D9-B550ACA057C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1613F346-8427-5341-B1FA-68F44B272CF9}"/>
              </a:ext>
            </a:extLst>
          </p:cNvPr>
          <p:cNvSpPr>
            <a:spLocks noGrp="1"/>
          </p:cNvSpPr>
          <p:nvPr>
            <p:ph type="sldNum" sz="quarter" idx="12"/>
          </p:nvPr>
        </p:nvSpPr>
        <p:spPr/>
        <p:txBody>
          <a:bodyPr/>
          <a:lstStyle/>
          <a:p>
            <a:fld id="{995DDE43-BE53-4946-BB32-D5732AAED750}" type="slidenum">
              <a:rPr lang="fr-FR" smtClean="0"/>
              <a:t>‹N°›</a:t>
            </a:fld>
            <a:endParaRPr lang="fr-FR"/>
          </a:p>
        </p:txBody>
      </p:sp>
    </p:spTree>
    <p:extLst>
      <p:ext uri="{BB962C8B-B14F-4D97-AF65-F5344CB8AC3E}">
        <p14:creationId xmlns:p14="http://schemas.microsoft.com/office/powerpoint/2010/main" val="2129671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xmlns="" id="{34524B13-01BC-FC40-B108-9701D6971B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xmlns="" id="{CF5A6A5D-9AA1-1C46-971D-A9FA06F7AF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xmlns="" id="{A5C28ED1-BC15-AE46-BC21-3AD20E3B7B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9AF697-3026-0348-99B0-AF94D64F1578}" type="datetimeFigureOut">
              <a:rPr lang="fr-FR" smtClean="0"/>
              <a:t>17/05/2019</a:t>
            </a:fld>
            <a:endParaRPr lang="fr-FR"/>
          </a:p>
        </p:txBody>
      </p:sp>
      <p:sp>
        <p:nvSpPr>
          <p:cNvPr id="5" name="Espace réservé du pied de page 4">
            <a:extLst>
              <a:ext uri="{FF2B5EF4-FFF2-40B4-BE49-F238E27FC236}">
                <a16:creationId xmlns:a16="http://schemas.microsoft.com/office/drawing/2014/main" xmlns="" id="{8E1CC8CA-B34B-4342-B065-5951B55300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xmlns="" id="{06D28426-DD87-534D-BE34-F9FCF81E97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5DDE43-BE53-4946-BB32-D5732AAED750}" type="slidenum">
              <a:rPr lang="fr-FR" smtClean="0"/>
              <a:t>‹N°›</a:t>
            </a:fld>
            <a:endParaRPr lang="fr-FR"/>
          </a:p>
        </p:txBody>
      </p:sp>
    </p:spTree>
    <p:extLst>
      <p:ext uri="{BB962C8B-B14F-4D97-AF65-F5344CB8AC3E}">
        <p14:creationId xmlns:p14="http://schemas.microsoft.com/office/powerpoint/2010/main" val="1641978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heesoo37/120-years-of-olympic-history-athletes-and-results"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xmlns="" id="{25182F03-9C76-F745-8EB8-9F76959C159D}"/>
              </a:ext>
            </a:extLst>
          </p:cNvPr>
          <p:cNvSpPr txBox="1"/>
          <p:nvPr/>
        </p:nvSpPr>
        <p:spPr>
          <a:xfrm>
            <a:off x="4729116" y="3371823"/>
            <a:ext cx="2735429" cy="461665"/>
          </a:xfrm>
          <a:prstGeom prst="rect">
            <a:avLst/>
          </a:prstGeom>
          <a:noFill/>
        </p:spPr>
        <p:txBody>
          <a:bodyPr wrap="none" rtlCol="0">
            <a:spAutoFit/>
          </a:bodyPr>
          <a:lstStyle/>
          <a:p>
            <a:r>
              <a:rPr lang="fr-FR" sz="2400" dirty="0">
                <a:solidFill>
                  <a:schemeClr val="accent1"/>
                </a:solidFill>
              </a:rPr>
              <a:t>Projet de fin d’étude</a:t>
            </a:r>
          </a:p>
        </p:txBody>
      </p:sp>
    </p:spTree>
    <p:extLst>
      <p:ext uri="{BB962C8B-B14F-4D97-AF65-F5344CB8AC3E}">
        <p14:creationId xmlns:p14="http://schemas.microsoft.com/office/powerpoint/2010/main" val="3386596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xmlns="" id="{1A0883B3-8606-8242-B9E9-F69EF58EE936}"/>
              </a:ext>
            </a:extLst>
          </p:cNvPr>
          <p:cNvSpPr txBox="1"/>
          <p:nvPr/>
        </p:nvSpPr>
        <p:spPr>
          <a:xfrm>
            <a:off x="1188857" y="2424352"/>
            <a:ext cx="9923928" cy="1815882"/>
          </a:xfrm>
          <a:prstGeom prst="rect">
            <a:avLst/>
          </a:prstGeom>
          <a:noFill/>
        </p:spPr>
        <p:txBody>
          <a:bodyPr wrap="square" rtlCol="0">
            <a:spAutoFit/>
          </a:bodyPr>
          <a:lstStyle/>
          <a:p>
            <a:pPr marL="285750" indent="-285750">
              <a:buFontTx/>
              <a:buChar char="-"/>
            </a:pPr>
            <a:r>
              <a:rPr lang="en-US" sz="1600" b="1" dirty="0"/>
              <a:t>UC2 – Data Visualization </a:t>
            </a:r>
            <a:r>
              <a:rPr lang="en-US" sz="1600" b="1" dirty="0">
                <a:solidFill>
                  <a:srgbClr val="FF0000"/>
                </a:solidFill>
              </a:rPr>
              <a:t>(7.5 points)</a:t>
            </a:r>
            <a:r>
              <a:rPr lang="en-US" sz="1600" b="1" dirty="0"/>
              <a:t> : </a:t>
            </a:r>
            <a:r>
              <a:rPr lang="en-US" sz="1600" dirty="0"/>
              <a:t>Based on the previous generated metrics table(s) on the </a:t>
            </a:r>
            <a:r>
              <a:rPr lang="en-US" sz="1600" dirty="0" err="1"/>
              <a:t>Datalake</a:t>
            </a:r>
            <a:r>
              <a:rPr lang="en-US" sz="1600" dirty="0"/>
              <a:t>, and any additional data structures, create the following reports ( Tableau, </a:t>
            </a:r>
            <a:r>
              <a:rPr lang="en-US" sz="1600" dirty="0" err="1"/>
              <a:t>WebUI</a:t>
            </a:r>
            <a:r>
              <a:rPr lang="en-US" sz="1600" dirty="0"/>
              <a:t>, Excel … ) : </a:t>
            </a:r>
          </a:p>
          <a:p>
            <a:pPr marL="285750" indent="-285750">
              <a:buFontTx/>
              <a:buChar char="-"/>
            </a:pPr>
            <a:endParaRPr lang="en-US" sz="1600" dirty="0"/>
          </a:p>
          <a:p>
            <a:pPr marL="800100" lvl="1" indent="-342900">
              <a:buFont typeface="+mj-lt"/>
              <a:buAutoNum type="arabicPeriod"/>
            </a:pPr>
            <a:r>
              <a:rPr lang="en-US" sz="1600" dirty="0"/>
              <a:t>A static report of the the last Olympic games to list the average athletes age, the top 5 female and male athletes, and the top 5 best countries.</a:t>
            </a:r>
          </a:p>
          <a:p>
            <a:pPr marL="800100" lvl="1" indent="-342900">
              <a:buFont typeface="+mj-lt"/>
              <a:buAutoNum type="arabicPeriod"/>
            </a:pPr>
            <a:r>
              <a:rPr lang="en-US" sz="1600" dirty="0"/>
              <a:t>A dynamic chart showing the evolution of a country over the last 5 years ( number of medals earned )</a:t>
            </a:r>
          </a:p>
          <a:p>
            <a:pPr marL="800100" lvl="1" indent="-342900">
              <a:buFont typeface="+mj-lt"/>
              <a:buAutoNum type="arabicPeriod"/>
            </a:pPr>
            <a:r>
              <a:rPr lang="en-US" sz="1600" dirty="0"/>
              <a:t>A dynamic report that lists the average age of athletes per country over the last 5 years</a:t>
            </a:r>
          </a:p>
        </p:txBody>
      </p:sp>
      <p:sp>
        <p:nvSpPr>
          <p:cNvPr id="8" name="ZoneTexte 7">
            <a:extLst>
              <a:ext uri="{FF2B5EF4-FFF2-40B4-BE49-F238E27FC236}">
                <a16:creationId xmlns:a16="http://schemas.microsoft.com/office/drawing/2014/main" xmlns="" id="{25182F03-9C76-F745-8EB8-9F76959C159D}"/>
              </a:ext>
            </a:extLst>
          </p:cNvPr>
          <p:cNvSpPr txBox="1"/>
          <p:nvPr/>
        </p:nvSpPr>
        <p:spPr>
          <a:xfrm>
            <a:off x="714678" y="394447"/>
            <a:ext cx="3076996" cy="461665"/>
          </a:xfrm>
          <a:prstGeom prst="rect">
            <a:avLst/>
          </a:prstGeom>
          <a:noFill/>
        </p:spPr>
        <p:txBody>
          <a:bodyPr wrap="none" rtlCol="0">
            <a:spAutoFit/>
          </a:bodyPr>
          <a:lstStyle/>
          <a:p>
            <a:r>
              <a:rPr lang="en-US" sz="2400">
                <a:solidFill>
                  <a:schemeClr val="accent1"/>
                </a:solidFill>
              </a:rPr>
              <a:t>Business Requirements</a:t>
            </a:r>
          </a:p>
        </p:txBody>
      </p:sp>
    </p:spTree>
    <p:extLst>
      <p:ext uri="{BB962C8B-B14F-4D97-AF65-F5344CB8AC3E}">
        <p14:creationId xmlns:p14="http://schemas.microsoft.com/office/powerpoint/2010/main" val="797657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xmlns="" id="{1A0883B3-8606-8242-B9E9-F69EF58EE936}"/>
              </a:ext>
            </a:extLst>
          </p:cNvPr>
          <p:cNvSpPr txBox="1"/>
          <p:nvPr/>
        </p:nvSpPr>
        <p:spPr>
          <a:xfrm>
            <a:off x="1106796" y="1779583"/>
            <a:ext cx="9923928" cy="3539430"/>
          </a:xfrm>
          <a:prstGeom prst="rect">
            <a:avLst/>
          </a:prstGeom>
          <a:noFill/>
        </p:spPr>
        <p:txBody>
          <a:bodyPr wrap="square" rtlCol="0">
            <a:spAutoFit/>
          </a:bodyPr>
          <a:lstStyle/>
          <a:p>
            <a:pPr marL="285750" indent="-285750">
              <a:buFontTx/>
              <a:buChar char="-"/>
            </a:pPr>
            <a:r>
              <a:rPr lang="en-US" sz="1600" b="1" dirty="0"/>
              <a:t>UC3  - Operational &amp; Realtime </a:t>
            </a:r>
            <a:r>
              <a:rPr lang="en-US" sz="1600" b="1" dirty="0">
                <a:solidFill>
                  <a:srgbClr val="FF0000"/>
                </a:solidFill>
              </a:rPr>
              <a:t>(20 points)</a:t>
            </a:r>
            <a:r>
              <a:rPr lang="en-US" sz="1600" b="1" dirty="0"/>
              <a:t> :  </a:t>
            </a:r>
            <a:r>
              <a:rPr lang="en-US" sz="1600" dirty="0"/>
              <a:t>Our operational team is doing many random R/W operations (adjustment, modifications, simulations, ad-hoc queries) on the last Olympic games. the performances aren’t too good on the </a:t>
            </a:r>
            <a:r>
              <a:rPr lang="en-US" sz="1600" dirty="0" err="1"/>
              <a:t>Datalake</a:t>
            </a:r>
            <a:r>
              <a:rPr lang="en-US" sz="1600" dirty="0"/>
              <a:t> due to in nature ( not operational oriented ), therefore, an operational database with only the last Olympic games data is required in order to execute near real-time operations : </a:t>
            </a:r>
          </a:p>
          <a:p>
            <a:pPr marL="800100" lvl="1" indent="-342900">
              <a:buFont typeface="+mj-lt"/>
              <a:buAutoNum type="arabicPeriod"/>
            </a:pPr>
            <a:r>
              <a:rPr lang="en-US" sz="1600" dirty="0"/>
              <a:t>Create the initial load script(s), to initiate the database with the the last Olympics game data from the </a:t>
            </a:r>
            <a:r>
              <a:rPr lang="en-US" sz="1600" dirty="0" err="1"/>
              <a:t>Datalake</a:t>
            </a:r>
            <a:endParaRPr lang="en-US" sz="1600" dirty="0"/>
          </a:p>
          <a:p>
            <a:pPr marL="800100" lvl="1" indent="-342900">
              <a:buFont typeface="+mj-lt"/>
              <a:buAutoNum type="arabicPeriod"/>
            </a:pPr>
            <a:r>
              <a:rPr lang="en-US" sz="1600" dirty="0"/>
              <a:t>Define an optimized for read structure ( document/table … ) to return the list of the best athletes per country and per sport.</a:t>
            </a:r>
          </a:p>
          <a:p>
            <a:pPr marL="800100" lvl="1" indent="-342900">
              <a:buFont typeface="+mj-lt"/>
              <a:buAutoNum type="arabicPeriod"/>
            </a:pPr>
            <a:r>
              <a:rPr lang="en-US" sz="1600" dirty="0"/>
              <a:t>Define an optimized for read structure ( document/table … ) to return the list of athletes per range of weight (40-, 40-60, 60-80, 80-100,100+) </a:t>
            </a:r>
          </a:p>
          <a:p>
            <a:pPr marL="800100" lvl="1" indent="-342900">
              <a:buFont typeface="+mj-lt"/>
              <a:buAutoNum type="arabicPeriod"/>
            </a:pPr>
            <a:r>
              <a:rPr lang="en-US" sz="1600" dirty="0"/>
              <a:t>Choose the most suitable operational database (explain your choices - argue)</a:t>
            </a:r>
          </a:p>
          <a:p>
            <a:pPr marL="800100" lvl="1" indent="-342900">
              <a:buFont typeface="+mj-lt"/>
              <a:buAutoNum type="arabicPeriod"/>
            </a:pPr>
            <a:r>
              <a:rPr lang="en-US" sz="1600" dirty="0"/>
              <a:t>Define the operational database architecture :  Technology, Tables/Documents Structure, </a:t>
            </a:r>
            <a:r>
              <a:rPr lang="en-US" sz="1600" dirty="0" err="1"/>
              <a:t>DesignByQuery</a:t>
            </a:r>
            <a:r>
              <a:rPr lang="en-US" sz="1600" dirty="0"/>
              <a:t> structure / Indexes (explain your choices - argue)</a:t>
            </a:r>
          </a:p>
          <a:p>
            <a:pPr marL="285750" indent="-285750">
              <a:buFontTx/>
              <a:buChar char="-"/>
            </a:pPr>
            <a:endParaRPr lang="en-US" sz="1600" dirty="0"/>
          </a:p>
        </p:txBody>
      </p:sp>
      <p:sp>
        <p:nvSpPr>
          <p:cNvPr id="8" name="ZoneTexte 7">
            <a:extLst>
              <a:ext uri="{FF2B5EF4-FFF2-40B4-BE49-F238E27FC236}">
                <a16:creationId xmlns:a16="http://schemas.microsoft.com/office/drawing/2014/main" xmlns="" id="{25182F03-9C76-F745-8EB8-9F76959C159D}"/>
              </a:ext>
            </a:extLst>
          </p:cNvPr>
          <p:cNvSpPr txBox="1"/>
          <p:nvPr/>
        </p:nvSpPr>
        <p:spPr>
          <a:xfrm>
            <a:off x="714678" y="394447"/>
            <a:ext cx="3076996" cy="461665"/>
          </a:xfrm>
          <a:prstGeom prst="rect">
            <a:avLst/>
          </a:prstGeom>
          <a:noFill/>
        </p:spPr>
        <p:txBody>
          <a:bodyPr wrap="none" rtlCol="0">
            <a:spAutoFit/>
          </a:bodyPr>
          <a:lstStyle/>
          <a:p>
            <a:r>
              <a:rPr lang="en-US" sz="2400">
                <a:solidFill>
                  <a:schemeClr val="accent1"/>
                </a:solidFill>
              </a:rPr>
              <a:t>Business Requirements</a:t>
            </a:r>
          </a:p>
        </p:txBody>
      </p:sp>
    </p:spTree>
    <p:extLst>
      <p:ext uri="{BB962C8B-B14F-4D97-AF65-F5344CB8AC3E}">
        <p14:creationId xmlns:p14="http://schemas.microsoft.com/office/powerpoint/2010/main" val="1915386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xmlns="" id="{25182F03-9C76-F745-8EB8-9F76959C159D}"/>
              </a:ext>
            </a:extLst>
          </p:cNvPr>
          <p:cNvSpPr txBox="1"/>
          <p:nvPr/>
        </p:nvSpPr>
        <p:spPr>
          <a:xfrm>
            <a:off x="3981985" y="3014984"/>
            <a:ext cx="2564100" cy="461665"/>
          </a:xfrm>
          <a:prstGeom prst="rect">
            <a:avLst/>
          </a:prstGeom>
          <a:noFill/>
        </p:spPr>
        <p:txBody>
          <a:bodyPr wrap="none" rtlCol="0">
            <a:spAutoFit/>
          </a:bodyPr>
          <a:lstStyle/>
          <a:p>
            <a:r>
              <a:rPr lang="fr-FR" sz="2400" dirty="0">
                <a:solidFill>
                  <a:schemeClr val="accent1"/>
                </a:solidFill>
              </a:rPr>
              <a:t>Former les équipes</a:t>
            </a:r>
          </a:p>
        </p:txBody>
      </p:sp>
    </p:spTree>
    <p:extLst>
      <p:ext uri="{BB962C8B-B14F-4D97-AF65-F5344CB8AC3E}">
        <p14:creationId xmlns:p14="http://schemas.microsoft.com/office/powerpoint/2010/main" val="233925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xmlns="" id="{1A0883B3-8606-8242-B9E9-F69EF58EE936}"/>
              </a:ext>
            </a:extLst>
          </p:cNvPr>
          <p:cNvSpPr txBox="1"/>
          <p:nvPr/>
        </p:nvSpPr>
        <p:spPr>
          <a:xfrm>
            <a:off x="1165411" y="1111368"/>
            <a:ext cx="9923928" cy="1077218"/>
          </a:xfrm>
          <a:prstGeom prst="rect">
            <a:avLst/>
          </a:prstGeom>
          <a:noFill/>
        </p:spPr>
        <p:txBody>
          <a:bodyPr wrap="square" rtlCol="0">
            <a:spAutoFit/>
          </a:bodyPr>
          <a:lstStyle/>
          <a:p>
            <a:pPr marL="285750" indent="-285750">
              <a:buFontTx/>
              <a:buChar char="-"/>
            </a:pPr>
            <a:r>
              <a:rPr lang="en-US" sz="1600" b="1" strike="sngStrike" dirty="0"/>
              <a:t>UC4 – Search : </a:t>
            </a:r>
            <a:r>
              <a:rPr lang="en-US" sz="1600" strike="sngStrike" dirty="0"/>
              <a:t>For an analytical purpose, create a search engine that allows to do full search on the athletes by their name, country and team. </a:t>
            </a:r>
            <a:r>
              <a:rPr lang="en-US" sz="1600" strike="sngStrike" dirty="0">
                <a:solidFill>
                  <a:srgbClr val="FF0000"/>
                </a:solidFill>
              </a:rPr>
              <a:t>*</a:t>
            </a:r>
            <a:endParaRPr lang="en-US" sz="1600" strike="sngStrike" dirty="0"/>
          </a:p>
          <a:p>
            <a:endParaRPr lang="en-US" sz="1600" strike="sngStrike" dirty="0"/>
          </a:p>
          <a:p>
            <a:pPr marL="285750" indent="-285750">
              <a:buFontTx/>
              <a:buChar char="-"/>
            </a:pPr>
            <a:r>
              <a:rPr lang="en-US" sz="1600" b="1" strike="sngStrike" dirty="0"/>
              <a:t>UC5  - </a:t>
            </a:r>
            <a:r>
              <a:rPr lang="en-US" sz="1600" b="1" strike="sngStrike" dirty="0" err="1"/>
              <a:t>Datascience</a:t>
            </a:r>
            <a:r>
              <a:rPr lang="en-US" sz="1600" b="1" strike="sngStrike" dirty="0"/>
              <a:t>.&amp; ML :  </a:t>
            </a:r>
            <a:r>
              <a:rPr lang="en-US" sz="1600" strike="sngStrike" dirty="0" err="1"/>
              <a:t>Predicte</a:t>
            </a:r>
            <a:r>
              <a:rPr lang="en-US" sz="1600" strike="sngStrike" dirty="0"/>
              <a:t> the number of medals that each country will win in the next Olympics games </a:t>
            </a:r>
            <a:r>
              <a:rPr lang="en-US" sz="1600" strike="sngStrike" dirty="0">
                <a:solidFill>
                  <a:srgbClr val="FF0000"/>
                </a:solidFill>
              </a:rPr>
              <a:t>*</a:t>
            </a:r>
          </a:p>
        </p:txBody>
      </p:sp>
      <p:sp>
        <p:nvSpPr>
          <p:cNvPr id="8" name="ZoneTexte 7">
            <a:extLst>
              <a:ext uri="{FF2B5EF4-FFF2-40B4-BE49-F238E27FC236}">
                <a16:creationId xmlns:a16="http://schemas.microsoft.com/office/drawing/2014/main" xmlns="" id="{25182F03-9C76-F745-8EB8-9F76959C159D}"/>
              </a:ext>
            </a:extLst>
          </p:cNvPr>
          <p:cNvSpPr txBox="1"/>
          <p:nvPr/>
        </p:nvSpPr>
        <p:spPr>
          <a:xfrm>
            <a:off x="714678" y="394447"/>
            <a:ext cx="6147324" cy="461665"/>
          </a:xfrm>
          <a:prstGeom prst="rect">
            <a:avLst/>
          </a:prstGeom>
          <a:noFill/>
        </p:spPr>
        <p:txBody>
          <a:bodyPr wrap="none" rtlCol="0">
            <a:spAutoFit/>
          </a:bodyPr>
          <a:lstStyle/>
          <a:p>
            <a:r>
              <a:rPr lang="en-US" sz="2400" strike="sngStrike" dirty="0">
                <a:solidFill>
                  <a:schemeClr val="accent1"/>
                </a:solidFill>
              </a:rPr>
              <a:t>Business Requirements. ( Optional </a:t>
            </a:r>
            <a:r>
              <a:rPr lang="en-US" sz="2400" b="1" strike="sngStrike" dirty="0">
                <a:solidFill>
                  <a:srgbClr val="FF0000"/>
                </a:solidFill>
              </a:rPr>
              <a:t>7.5 points</a:t>
            </a:r>
            <a:r>
              <a:rPr lang="en-US" sz="2400" b="1" strike="sngStrike" dirty="0"/>
              <a:t> </a:t>
            </a:r>
            <a:r>
              <a:rPr lang="en-US" sz="2400" strike="sngStrike" dirty="0">
                <a:solidFill>
                  <a:schemeClr val="accent1"/>
                </a:solidFill>
              </a:rPr>
              <a:t>)</a:t>
            </a:r>
          </a:p>
        </p:txBody>
      </p:sp>
    </p:spTree>
    <p:extLst>
      <p:ext uri="{BB962C8B-B14F-4D97-AF65-F5344CB8AC3E}">
        <p14:creationId xmlns:p14="http://schemas.microsoft.com/office/powerpoint/2010/main" val="654250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xmlns="" id="{25182F03-9C76-F745-8EB8-9F76959C159D}"/>
              </a:ext>
            </a:extLst>
          </p:cNvPr>
          <p:cNvSpPr txBox="1"/>
          <p:nvPr/>
        </p:nvSpPr>
        <p:spPr>
          <a:xfrm>
            <a:off x="3981985" y="3014984"/>
            <a:ext cx="3684598" cy="461665"/>
          </a:xfrm>
          <a:prstGeom prst="rect">
            <a:avLst/>
          </a:prstGeom>
          <a:noFill/>
        </p:spPr>
        <p:txBody>
          <a:bodyPr wrap="none" rtlCol="0">
            <a:spAutoFit/>
          </a:bodyPr>
          <a:lstStyle/>
          <a:p>
            <a:r>
              <a:rPr lang="fr-FR" sz="2400" dirty="0">
                <a:solidFill>
                  <a:schemeClr val="accent1"/>
                </a:solidFill>
              </a:rPr>
              <a:t>Atelier questions / réponses</a:t>
            </a:r>
          </a:p>
        </p:txBody>
      </p:sp>
    </p:spTree>
    <p:extLst>
      <p:ext uri="{BB962C8B-B14F-4D97-AF65-F5344CB8AC3E}">
        <p14:creationId xmlns:p14="http://schemas.microsoft.com/office/powerpoint/2010/main" val="1697126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xmlns="" id="{25182F03-9C76-F745-8EB8-9F76959C159D}"/>
              </a:ext>
            </a:extLst>
          </p:cNvPr>
          <p:cNvSpPr txBox="1"/>
          <p:nvPr/>
        </p:nvSpPr>
        <p:spPr>
          <a:xfrm>
            <a:off x="3981985" y="3014984"/>
            <a:ext cx="1913794" cy="461665"/>
          </a:xfrm>
          <a:prstGeom prst="rect">
            <a:avLst/>
          </a:prstGeom>
          <a:noFill/>
        </p:spPr>
        <p:txBody>
          <a:bodyPr wrap="none" rtlCol="0">
            <a:spAutoFit/>
          </a:bodyPr>
          <a:lstStyle/>
          <a:p>
            <a:r>
              <a:rPr lang="fr-FR" sz="2400" dirty="0">
                <a:solidFill>
                  <a:schemeClr val="accent1"/>
                </a:solidFill>
              </a:rPr>
              <a:t>Créer vos GIT</a:t>
            </a:r>
          </a:p>
        </p:txBody>
      </p:sp>
    </p:spTree>
    <p:extLst>
      <p:ext uri="{BB962C8B-B14F-4D97-AF65-F5344CB8AC3E}">
        <p14:creationId xmlns:p14="http://schemas.microsoft.com/office/powerpoint/2010/main" val="1107213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xmlns="" id="{25182F03-9C76-F745-8EB8-9F76959C159D}"/>
              </a:ext>
            </a:extLst>
          </p:cNvPr>
          <p:cNvSpPr txBox="1"/>
          <p:nvPr/>
        </p:nvSpPr>
        <p:spPr>
          <a:xfrm>
            <a:off x="3692053" y="2925775"/>
            <a:ext cx="4531305" cy="461665"/>
          </a:xfrm>
          <a:prstGeom prst="rect">
            <a:avLst/>
          </a:prstGeom>
          <a:noFill/>
        </p:spPr>
        <p:txBody>
          <a:bodyPr wrap="none" rtlCol="0">
            <a:spAutoFit/>
          </a:bodyPr>
          <a:lstStyle/>
          <a:p>
            <a:r>
              <a:rPr lang="fr-FR" sz="2400" dirty="0">
                <a:solidFill>
                  <a:schemeClr val="accent1"/>
                </a:solidFill>
              </a:rPr>
              <a:t>Début du PFE et Accompagnement</a:t>
            </a:r>
          </a:p>
        </p:txBody>
      </p:sp>
    </p:spTree>
    <p:extLst>
      <p:ext uri="{BB962C8B-B14F-4D97-AF65-F5344CB8AC3E}">
        <p14:creationId xmlns:p14="http://schemas.microsoft.com/office/powerpoint/2010/main" val="987199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xmlns="" id="{25182F03-9C76-F745-8EB8-9F76959C159D}"/>
              </a:ext>
            </a:extLst>
          </p:cNvPr>
          <p:cNvSpPr txBox="1"/>
          <p:nvPr/>
        </p:nvSpPr>
        <p:spPr>
          <a:xfrm>
            <a:off x="714678" y="394447"/>
            <a:ext cx="2735429" cy="461665"/>
          </a:xfrm>
          <a:prstGeom prst="rect">
            <a:avLst/>
          </a:prstGeom>
          <a:noFill/>
        </p:spPr>
        <p:txBody>
          <a:bodyPr wrap="none" rtlCol="0">
            <a:spAutoFit/>
          </a:bodyPr>
          <a:lstStyle/>
          <a:p>
            <a:r>
              <a:rPr lang="fr-FR" sz="2400" dirty="0">
                <a:solidFill>
                  <a:schemeClr val="accent1"/>
                </a:solidFill>
              </a:rPr>
              <a:t>Projet de fin d’étude</a:t>
            </a:r>
          </a:p>
        </p:txBody>
      </p:sp>
      <p:sp>
        <p:nvSpPr>
          <p:cNvPr id="2" name="ZoneTexte 1">
            <a:extLst>
              <a:ext uri="{FF2B5EF4-FFF2-40B4-BE49-F238E27FC236}">
                <a16:creationId xmlns:a16="http://schemas.microsoft.com/office/drawing/2014/main" xmlns="" id="{445E09BF-215A-AE46-8079-429577A04034}"/>
              </a:ext>
            </a:extLst>
          </p:cNvPr>
          <p:cNvSpPr txBox="1"/>
          <p:nvPr/>
        </p:nvSpPr>
        <p:spPr>
          <a:xfrm>
            <a:off x="2200803" y="1984924"/>
            <a:ext cx="8860132" cy="2585323"/>
          </a:xfrm>
          <a:prstGeom prst="rect">
            <a:avLst/>
          </a:prstGeom>
          <a:noFill/>
        </p:spPr>
        <p:txBody>
          <a:bodyPr wrap="square" rtlCol="0">
            <a:spAutoFit/>
          </a:bodyPr>
          <a:lstStyle/>
          <a:p>
            <a:pPr marL="285750" indent="-285750">
              <a:buFont typeface="Arial" panose="020B0604020202020204" pitchFamily="34" charset="0"/>
              <a:buChar char="•"/>
            </a:pPr>
            <a:r>
              <a:rPr lang="fr-FR" b="1" dirty="0"/>
              <a:t>Présentation du Projet de Fin d'Etudes (projet, dates soutenances...)</a:t>
            </a:r>
          </a:p>
          <a:p>
            <a:pPr marL="285750" indent="-285750">
              <a:buFont typeface="Arial" panose="020B0604020202020204" pitchFamily="34" charset="0"/>
              <a:buChar char="•"/>
            </a:pPr>
            <a:endParaRPr lang="fr-FR" b="1" dirty="0"/>
          </a:p>
          <a:p>
            <a:pPr marL="285750" indent="-285750">
              <a:buFont typeface="Arial" panose="020B0604020202020204" pitchFamily="34" charset="0"/>
              <a:buChar char="•"/>
            </a:pPr>
            <a:r>
              <a:rPr lang="fr-FR" b="1" dirty="0"/>
              <a:t>Constitution des équipes</a:t>
            </a:r>
          </a:p>
          <a:p>
            <a:pPr marL="285750" indent="-285750">
              <a:buFont typeface="Arial" panose="020B0604020202020204" pitchFamily="34" charset="0"/>
              <a:buChar char="•"/>
            </a:pPr>
            <a:endParaRPr lang="fr-FR" b="1" dirty="0"/>
          </a:p>
          <a:p>
            <a:pPr marL="285750" indent="-285750">
              <a:buFont typeface="Arial" panose="020B0604020202020204" pitchFamily="34" charset="0"/>
              <a:buChar char="•"/>
            </a:pPr>
            <a:r>
              <a:rPr lang="fr-FR" b="1" dirty="0"/>
              <a:t>Atelier questions/réponses techniques</a:t>
            </a:r>
          </a:p>
          <a:p>
            <a:pPr marL="285750" indent="-285750">
              <a:buFont typeface="Arial" panose="020B0604020202020204" pitchFamily="34" charset="0"/>
              <a:buChar char="•"/>
            </a:pPr>
            <a:endParaRPr lang="fr-FR" b="1" dirty="0"/>
          </a:p>
          <a:p>
            <a:pPr marL="285750" indent="-285750">
              <a:buFont typeface="Arial" panose="020B0604020202020204" pitchFamily="34" charset="0"/>
              <a:buChar char="•"/>
            </a:pPr>
            <a:r>
              <a:rPr lang="fr-FR" b="1" dirty="0"/>
              <a:t>Atelier questions/réponses générales ( missions, TJM, livre blanc ... )</a:t>
            </a:r>
          </a:p>
          <a:p>
            <a:pPr marL="285750" indent="-285750">
              <a:buFont typeface="Arial" panose="020B0604020202020204" pitchFamily="34" charset="0"/>
              <a:buChar char="•"/>
            </a:pPr>
            <a:endParaRPr lang="fr-FR" b="1" dirty="0"/>
          </a:p>
          <a:p>
            <a:pPr marL="285750" indent="-285750">
              <a:buFont typeface="Arial" panose="020B0604020202020204" pitchFamily="34" charset="0"/>
              <a:buChar char="•"/>
            </a:pPr>
            <a:r>
              <a:rPr lang="fr-FR" b="1" dirty="0"/>
              <a:t>Début du PFE et accompagnement des équipes</a:t>
            </a:r>
          </a:p>
        </p:txBody>
      </p:sp>
    </p:spTree>
    <p:extLst>
      <p:ext uri="{BB962C8B-B14F-4D97-AF65-F5344CB8AC3E}">
        <p14:creationId xmlns:p14="http://schemas.microsoft.com/office/powerpoint/2010/main" val="3519643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xmlns="" id="{25182F03-9C76-F745-8EB8-9F76959C159D}"/>
              </a:ext>
            </a:extLst>
          </p:cNvPr>
          <p:cNvSpPr txBox="1"/>
          <p:nvPr/>
        </p:nvSpPr>
        <p:spPr>
          <a:xfrm>
            <a:off x="714678" y="394447"/>
            <a:ext cx="3568990" cy="461665"/>
          </a:xfrm>
          <a:prstGeom prst="rect">
            <a:avLst/>
          </a:prstGeom>
          <a:noFill/>
        </p:spPr>
        <p:txBody>
          <a:bodyPr wrap="none" rtlCol="0">
            <a:spAutoFit/>
          </a:bodyPr>
          <a:lstStyle/>
          <a:p>
            <a:r>
              <a:rPr lang="fr-FR" sz="2400" dirty="0">
                <a:solidFill>
                  <a:schemeClr val="accent1"/>
                </a:solidFill>
              </a:rPr>
              <a:t>Projet de fin d’étude - Quoi</a:t>
            </a:r>
          </a:p>
        </p:txBody>
      </p:sp>
      <p:sp>
        <p:nvSpPr>
          <p:cNvPr id="2" name="ZoneTexte 1">
            <a:extLst>
              <a:ext uri="{FF2B5EF4-FFF2-40B4-BE49-F238E27FC236}">
                <a16:creationId xmlns:a16="http://schemas.microsoft.com/office/drawing/2014/main" xmlns="" id="{445E09BF-215A-AE46-8079-429577A04034}"/>
              </a:ext>
            </a:extLst>
          </p:cNvPr>
          <p:cNvSpPr txBox="1"/>
          <p:nvPr/>
        </p:nvSpPr>
        <p:spPr>
          <a:xfrm>
            <a:off x="2200803" y="1984924"/>
            <a:ext cx="8860132" cy="3139321"/>
          </a:xfrm>
          <a:prstGeom prst="rect">
            <a:avLst/>
          </a:prstGeom>
          <a:noFill/>
        </p:spPr>
        <p:txBody>
          <a:bodyPr wrap="square" rtlCol="0">
            <a:spAutoFit/>
          </a:bodyPr>
          <a:lstStyle/>
          <a:p>
            <a:pPr marL="285750" indent="-285750">
              <a:buFont typeface="Arial" panose="020B0604020202020204" pitchFamily="34" charset="0"/>
              <a:buChar char="•"/>
            </a:pPr>
            <a:r>
              <a:rPr lang="fr-FR" b="1" dirty="0"/>
              <a:t>Projet à réaliser </a:t>
            </a:r>
            <a:r>
              <a:rPr lang="fr-FR" b="1" dirty="0">
                <a:solidFill>
                  <a:srgbClr val="FF0000"/>
                </a:solidFill>
              </a:rPr>
              <a:t>(50 Points)</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b="1" dirty="0"/>
              <a:t>Questions sur le projet </a:t>
            </a:r>
            <a:r>
              <a:rPr lang="fr-FR" b="1" dirty="0">
                <a:solidFill>
                  <a:srgbClr val="FF0000"/>
                </a:solidFill>
              </a:rPr>
              <a:t>( 20 Points ) </a:t>
            </a:r>
            <a:endParaRPr lang="fr-FR" dirty="0"/>
          </a:p>
          <a:p>
            <a:endParaRPr lang="fr-FR" dirty="0"/>
          </a:p>
          <a:p>
            <a:pPr marL="285750" indent="-285750">
              <a:buFont typeface="Arial" panose="020B0604020202020204" pitchFamily="34" charset="0"/>
              <a:buChar char="•"/>
            </a:pPr>
            <a:r>
              <a:rPr lang="fr-FR" b="1" dirty="0"/>
              <a:t>Questions générales </a:t>
            </a:r>
            <a:r>
              <a:rPr lang="fr-FR" b="1" dirty="0">
                <a:solidFill>
                  <a:srgbClr val="FF0000"/>
                </a:solidFill>
              </a:rPr>
              <a:t>( 30 Points )</a:t>
            </a:r>
          </a:p>
          <a:p>
            <a:endParaRPr lang="fr-FR" dirty="0"/>
          </a:p>
          <a:p>
            <a:pPr marL="285750" indent="-285750">
              <a:buFont typeface="Arial" panose="020B0604020202020204" pitchFamily="34" charset="0"/>
              <a:buChar char="•"/>
            </a:pPr>
            <a:r>
              <a:rPr lang="fr-FR" b="1" dirty="0"/>
              <a:t>Réussite : </a:t>
            </a:r>
            <a:r>
              <a:rPr lang="fr-FR" dirty="0"/>
              <a:t> a partir de 60 points</a:t>
            </a:r>
          </a:p>
          <a:p>
            <a:endParaRPr lang="fr-FR" dirty="0"/>
          </a:p>
          <a:p>
            <a:pPr marL="285750" indent="-285750">
              <a:buFont typeface="Arial" panose="020B0604020202020204" pitchFamily="34" charset="0"/>
              <a:buChar char="•"/>
            </a:pPr>
            <a:r>
              <a:rPr lang="fr-FR" b="1" dirty="0"/>
              <a:t>Date de soutenance : </a:t>
            </a:r>
            <a:r>
              <a:rPr lang="fr-FR" dirty="0"/>
              <a:t> </a:t>
            </a:r>
            <a:r>
              <a:rPr lang="fr-FR"/>
              <a:t>22 Septembre </a:t>
            </a:r>
            <a:r>
              <a:rPr lang="fr-FR" dirty="0"/>
              <a:t>2019</a:t>
            </a:r>
          </a:p>
          <a:p>
            <a:endParaRPr lang="fr-FR" b="1" dirty="0"/>
          </a:p>
          <a:p>
            <a:pPr marL="285750" indent="-285750">
              <a:buFont typeface="Arial" panose="020B0604020202020204" pitchFamily="34" charset="0"/>
              <a:buChar char="•"/>
            </a:pPr>
            <a:r>
              <a:rPr lang="fr-FR" b="1" dirty="0"/>
              <a:t>Formations des 3 équipes</a:t>
            </a:r>
          </a:p>
        </p:txBody>
      </p:sp>
    </p:spTree>
    <p:extLst>
      <p:ext uri="{BB962C8B-B14F-4D97-AF65-F5344CB8AC3E}">
        <p14:creationId xmlns:p14="http://schemas.microsoft.com/office/powerpoint/2010/main" val="4219589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xmlns="" id="{25182F03-9C76-F745-8EB8-9F76959C159D}"/>
              </a:ext>
            </a:extLst>
          </p:cNvPr>
          <p:cNvSpPr txBox="1"/>
          <p:nvPr/>
        </p:nvSpPr>
        <p:spPr>
          <a:xfrm>
            <a:off x="714678" y="394447"/>
            <a:ext cx="4199291" cy="461665"/>
          </a:xfrm>
          <a:prstGeom prst="rect">
            <a:avLst/>
          </a:prstGeom>
          <a:noFill/>
        </p:spPr>
        <p:txBody>
          <a:bodyPr wrap="none" rtlCol="0">
            <a:spAutoFit/>
          </a:bodyPr>
          <a:lstStyle/>
          <a:p>
            <a:r>
              <a:rPr lang="fr-FR" sz="2400" dirty="0">
                <a:solidFill>
                  <a:schemeClr val="accent1"/>
                </a:solidFill>
              </a:rPr>
              <a:t>Projet de fin d’étude - Comment</a:t>
            </a:r>
          </a:p>
        </p:txBody>
      </p:sp>
      <p:sp>
        <p:nvSpPr>
          <p:cNvPr id="2" name="ZoneTexte 1">
            <a:extLst>
              <a:ext uri="{FF2B5EF4-FFF2-40B4-BE49-F238E27FC236}">
                <a16:creationId xmlns:a16="http://schemas.microsoft.com/office/drawing/2014/main" xmlns="" id="{445E09BF-215A-AE46-8079-429577A04034}"/>
              </a:ext>
            </a:extLst>
          </p:cNvPr>
          <p:cNvSpPr txBox="1"/>
          <p:nvPr/>
        </p:nvSpPr>
        <p:spPr>
          <a:xfrm>
            <a:off x="2082392" y="1838316"/>
            <a:ext cx="7582829" cy="3139321"/>
          </a:xfrm>
          <a:prstGeom prst="rect">
            <a:avLst/>
          </a:prstGeom>
          <a:noFill/>
        </p:spPr>
        <p:txBody>
          <a:bodyPr wrap="square" rtlCol="0">
            <a:spAutoFit/>
          </a:bodyPr>
          <a:lstStyle/>
          <a:p>
            <a:pPr marL="285750" indent="-285750">
              <a:buFont typeface="Arial" panose="020B0604020202020204" pitchFamily="34" charset="0"/>
              <a:buChar char="•"/>
            </a:pPr>
            <a:r>
              <a:rPr lang="fr-FR" b="1" dirty="0"/>
              <a:t>Soutenance  : </a:t>
            </a:r>
          </a:p>
          <a:p>
            <a:pPr marL="285750" indent="-285750">
              <a:buFont typeface="Arial" panose="020B0604020202020204" pitchFamily="34" charset="0"/>
              <a:buChar char="•"/>
            </a:pPr>
            <a:endParaRPr lang="fr-FR" b="1" dirty="0"/>
          </a:p>
          <a:p>
            <a:pPr marL="742950" lvl="1" indent="-285750">
              <a:buFont typeface="Arial" panose="020B0604020202020204" pitchFamily="34" charset="0"/>
              <a:buChar char="•"/>
            </a:pPr>
            <a:r>
              <a:rPr lang="fr-FR" dirty="0"/>
              <a:t>Jury 4 personnes ( Formateur, CEGEFOS, Salarié BDA, …)</a:t>
            </a:r>
          </a:p>
          <a:p>
            <a:pPr marL="742950" lvl="1" indent="-285750">
              <a:buFont typeface="Arial" panose="020B0604020202020204" pitchFamily="34" charset="0"/>
              <a:buChar char="•"/>
            </a:pPr>
            <a:endParaRPr lang="fr-FR" dirty="0"/>
          </a:p>
          <a:p>
            <a:pPr marL="742950" lvl="1" indent="-285750">
              <a:buFont typeface="Arial" panose="020B0604020202020204" pitchFamily="34" charset="0"/>
              <a:buChar char="•"/>
            </a:pPr>
            <a:r>
              <a:rPr lang="fr-FR" dirty="0"/>
              <a:t>Présentation du sujet en 45min</a:t>
            </a:r>
          </a:p>
          <a:p>
            <a:pPr marL="742950" lvl="1" indent="-285750">
              <a:buFont typeface="Arial" panose="020B0604020202020204" pitchFamily="34" charset="0"/>
              <a:buChar char="•"/>
            </a:pPr>
            <a:endParaRPr lang="fr-FR" dirty="0"/>
          </a:p>
          <a:p>
            <a:pPr marL="742950" lvl="1" indent="-285750">
              <a:buFont typeface="Arial" panose="020B0604020202020204" pitchFamily="34" charset="0"/>
              <a:buChar char="•"/>
            </a:pPr>
            <a:r>
              <a:rPr lang="fr-FR" dirty="0"/>
              <a:t>Questions/Réponses en 45 min</a:t>
            </a:r>
          </a:p>
          <a:p>
            <a:pPr marL="742950" lvl="1" indent="-285750">
              <a:buFont typeface="Arial" panose="020B0604020202020204" pitchFamily="34" charset="0"/>
              <a:buChar char="•"/>
            </a:pPr>
            <a:endParaRPr lang="fr-FR" dirty="0"/>
          </a:p>
          <a:p>
            <a:pPr marL="742950" lvl="1" indent="-285750">
              <a:buFont typeface="Arial" panose="020B0604020202020204" pitchFamily="34" charset="0"/>
              <a:buChar char="•"/>
            </a:pPr>
            <a:r>
              <a:rPr lang="fr-FR" dirty="0"/>
              <a:t>Délibération en 20 min</a:t>
            </a:r>
          </a:p>
          <a:p>
            <a:pPr marL="742950" lvl="1" indent="-285750">
              <a:buFont typeface="Arial" panose="020B0604020202020204" pitchFamily="34" charset="0"/>
              <a:buChar char="•"/>
            </a:pPr>
            <a:endParaRPr lang="fr-FR" dirty="0"/>
          </a:p>
          <a:p>
            <a:pPr marL="742950" lvl="1" indent="-285750">
              <a:buFont typeface="Arial" panose="020B0604020202020204" pitchFamily="34" charset="0"/>
              <a:buChar char="•"/>
            </a:pPr>
            <a:endParaRPr lang="fr-FR" dirty="0"/>
          </a:p>
        </p:txBody>
      </p:sp>
    </p:spTree>
    <p:extLst>
      <p:ext uri="{BB962C8B-B14F-4D97-AF65-F5344CB8AC3E}">
        <p14:creationId xmlns:p14="http://schemas.microsoft.com/office/powerpoint/2010/main" val="3480160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xmlns="" id="{25182F03-9C76-F745-8EB8-9F76959C159D}"/>
              </a:ext>
            </a:extLst>
          </p:cNvPr>
          <p:cNvSpPr txBox="1"/>
          <p:nvPr/>
        </p:nvSpPr>
        <p:spPr>
          <a:xfrm>
            <a:off x="714678" y="394447"/>
            <a:ext cx="2735429" cy="461665"/>
          </a:xfrm>
          <a:prstGeom prst="rect">
            <a:avLst/>
          </a:prstGeom>
          <a:noFill/>
        </p:spPr>
        <p:txBody>
          <a:bodyPr wrap="none" rtlCol="0">
            <a:spAutoFit/>
          </a:bodyPr>
          <a:lstStyle/>
          <a:p>
            <a:r>
              <a:rPr lang="fr-FR" sz="2400" dirty="0">
                <a:solidFill>
                  <a:schemeClr val="accent1"/>
                </a:solidFill>
              </a:rPr>
              <a:t>Projet de fin d’étude</a:t>
            </a:r>
          </a:p>
        </p:txBody>
      </p:sp>
      <p:sp>
        <p:nvSpPr>
          <p:cNvPr id="2" name="ZoneTexte 1">
            <a:extLst>
              <a:ext uri="{FF2B5EF4-FFF2-40B4-BE49-F238E27FC236}">
                <a16:creationId xmlns:a16="http://schemas.microsoft.com/office/drawing/2014/main" xmlns="" id="{445E09BF-215A-AE46-8079-429577A04034}"/>
              </a:ext>
            </a:extLst>
          </p:cNvPr>
          <p:cNvSpPr txBox="1"/>
          <p:nvPr/>
        </p:nvSpPr>
        <p:spPr>
          <a:xfrm>
            <a:off x="1838378" y="1408658"/>
            <a:ext cx="7582829" cy="4247317"/>
          </a:xfrm>
          <a:prstGeom prst="rect">
            <a:avLst/>
          </a:prstGeom>
          <a:noFill/>
        </p:spPr>
        <p:txBody>
          <a:bodyPr wrap="square" rtlCol="0">
            <a:spAutoFit/>
          </a:bodyPr>
          <a:lstStyle/>
          <a:p>
            <a:endParaRPr lang="fr-FR" dirty="0"/>
          </a:p>
          <a:p>
            <a:pPr marL="285750" indent="-285750">
              <a:buFont typeface="Arial" panose="020B0604020202020204" pitchFamily="34" charset="0"/>
              <a:buChar char="•"/>
            </a:pPr>
            <a:r>
              <a:rPr lang="fr-FR" b="1" dirty="0"/>
              <a:t>Questions individuelles et de groupe</a:t>
            </a:r>
          </a:p>
          <a:p>
            <a:pPr marL="285750" indent="-285750">
              <a:buFont typeface="Arial" panose="020B0604020202020204" pitchFamily="34" charset="0"/>
              <a:buChar char="•"/>
            </a:pPr>
            <a:endParaRPr lang="fr-FR" dirty="0"/>
          </a:p>
          <a:p>
            <a:pPr marL="742950" lvl="1" indent="-285750">
              <a:buFont typeface="Arial" panose="020B0604020202020204" pitchFamily="34" charset="0"/>
              <a:buChar char="•"/>
            </a:pPr>
            <a:r>
              <a:rPr lang="fr-FR" dirty="0"/>
              <a:t>Questions sur l’architecture mise en place</a:t>
            </a:r>
          </a:p>
          <a:p>
            <a:pPr marL="742950" lvl="1" indent="-285750">
              <a:buFont typeface="Arial" panose="020B0604020202020204" pitchFamily="34" charset="0"/>
              <a:buChar char="•"/>
            </a:pPr>
            <a:endParaRPr lang="fr-FR" dirty="0"/>
          </a:p>
          <a:p>
            <a:pPr marL="742950" lvl="1" indent="-285750">
              <a:buFont typeface="Arial" panose="020B0604020202020204" pitchFamily="34" charset="0"/>
              <a:buChar char="•"/>
            </a:pPr>
            <a:r>
              <a:rPr lang="fr-FR" dirty="0"/>
              <a:t>Questions sur les choix technologiques</a:t>
            </a:r>
          </a:p>
          <a:p>
            <a:pPr marL="742950" lvl="1" indent="-285750">
              <a:buFont typeface="Arial" panose="020B0604020202020204" pitchFamily="34" charset="0"/>
              <a:buChar char="•"/>
            </a:pPr>
            <a:endParaRPr lang="fr-FR" dirty="0"/>
          </a:p>
          <a:p>
            <a:pPr marL="742950" lvl="1" indent="-285750">
              <a:buFont typeface="Arial" panose="020B0604020202020204" pitchFamily="34" charset="0"/>
              <a:buChar char="•"/>
            </a:pPr>
            <a:r>
              <a:rPr lang="fr-FR" dirty="0"/>
              <a:t>Questions sur le code / scripts développés</a:t>
            </a:r>
          </a:p>
          <a:p>
            <a:pPr marL="742950" lvl="1" indent="-285750">
              <a:buFont typeface="Arial" panose="020B0604020202020204" pitchFamily="34" charset="0"/>
              <a:buChar char="•"/>
            </a:pPr>
            <a:endParaRPr lang="fr-FR" dirty="0"/>
          </a:p>
          <a:p>
            <a:pPr marL="742950" lvl="1" indent="-285750">
              <a:buFont typeface="Arial" panose="020B0604020202020204" pitchFamily="34" charset="0"/>
              <a:buChar char="•"/>
            </a:pPr>
            <a:r>
              <a:rPr lang="fr-FR" dirty="0"/>
              <a:t>Questions sur l’optimisation et les potentiels améliorations possibles</a:t>
            </a:r>
          </a:p>
          <a:p>
            <a:pPr marL="742950" lvl="1" indent="-285750">
              <a:buFont typeface="Arial" panose="020B0604020202020204" pitchFamily="34" charset="0"/>
              <a:buChar char="•"/>
            </a:pPr>
            <a:endParaRPr lang="fr-FR" dirty="0"/>
          </a:p>
          <a:p>
            <a:pPr marL="742950" lvl="1" indent="-285750">
              <a:buFont typeface="Arial" panose="020B0604020202020204" pitchFamily="34" charset="0"/>
              <a:buChar char="•"/>
            </a:pPr>
            <a:r>
              <a:rPr lang="fr-FR" dirty="0"/>
              <a:t>Questions individuelles sur les technologies et les concepts</a:t>
            </a:r>
          </a:p>
          <a:p>
            <a:pPr marL="742950" lvl="1" indent="-285750">
              <a:buFont typeface="Arial" panose="020B0604020202020204" pitchFamily="34" charset="0"/>
              <a:buChar char="•"/>
            </a:pPr>
            <a:endParaRPr lang="fr-FR" dirty="0"/>
          </a:p>
          <a:p>
            <a:pPr marL="742950" lvl="1" indent="-285750">
              <a:buFont typeface="Arial" panose="020B0604020202020204" pitchFamily="34" charset="0"/>
              <a:buChar char="•"/>
            </a:pPr>
            <a:r>
              <a:rPr lang="fr-FR" dirty="0"/>
              <a:t>Questions individuelles sur la comparaison entre technologies</a:t>
            </a:r>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2890226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xmlns="" id="{25182F03-9C76-F745-8EB8-9F76959C159D}"/>
              </a:ext>
            </a:extLst>
          </p:cNvPr>
          <p:cNvSpPr txBox="1"/>
          <p:nvPr/>
        </p:nvSpPr>
        <p:spPr>
          <a:xfrm>
            <a:off x="5070639" y="3382840"/>
            <a:ext cx="2148922" cy="461665"/>
          </a:xfrm>
          <a:prstGeom prst="rect">
            <a:avLst/>
          </a:prstGeom>
          <a:noFill/>
        </p:spPr>
        <p:txBody>
          <a:bodyPr wrap="none" rtlCol="0">
            <a:spAutoFit/>
          </a:bodyPr>
          <a:lstStyle/>
          <a:p>
            <a:r>
              <a:rPr lang="fr-FR" sz="2400" dirty="0">
                <a:solidFill>
                  <a:schemeClr val="accent1"/>
                </a:solidFill>
              </a:rPr>
              <a:t>Projet à réaliser</a:t>
            </a:r>
          </a:p>
        </p:txBody>
      </p:sp>
    </p:spTree>
    <p:extLst>
      <p:ext uri="{BB962C8B-B14F-4D97-AF65-F5344CB8AC3E}">
        <p14:creationId xmlns:p14="http://schemas.microsoft.com/office/powerpoint/2010/main" val="3900454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xmlns="" id="{1A0883B3-8606-8242-B9E9-F69EF58EE936}"/>
              </a:ext>
            </a:extLst>
          </p:cNvPr>
          <p:cNvSpPr txBox="1"/>
          <p:nvPr/>
        </p:nvSpPr>
        <p:spPr>
          <a:xfrm>
            <a:off x="1165411" y="1111368"/>
            <a:ext cx="9923928" cy="2585323"/>
          </a:xfrm>
          <a:prstGeom prst="rect">
            <a:avLst/>
          </a:prstGeom>
          <a:noFill/>
        </p:spPr>
        <p:txBody>
          <a:bodyPr wrap="square" rtlCol="0">
            <a:spAutoFit/>
          </a:bodyPr>
          <a:lstStyle/>
          <a:p>
            <a:pPr marL="285750" indent="-285750">
              <a:buFontTx/>
              <a:buChar char="-"/>
            </a:pPr>
            <a:r>
              <a:rPr lang="fr-FR" b="1" dirty="0"/>
              <a:t> Data : </a:t>
            </a:r>
            <a:r>
              <a:rPr lang="fr-FR" dirty="0" err="1"/>
              <a:t>Historical</a:t>
            </a:r>
            <a:r>
              <a:rPr lang="fr-FR" dirty="0"/>
              <a:t> </a:t>
            </a:r>
            <a:r>
              <a:rPr lang="fr-FR" dirty="0" err="1"/>
              <a:t>dataset</a:t>
            </a:r>
            <a:r>
              <a:rPr lang="fr-FR" dirty="0"/>
              <a:t> on the modern Olympic </a:t>
            </a:r>
            <a:r>
              <a:rPr lang="fr-FR" dirty="0" err="1"/>
              <a:t>Games</a:t>
            </a:r>
            <a:r>
              <a:rPr lang="fr-FR" dirty="0"/>
              <a:t>, </a:t>
            </a:r>
            <a:r>
              <a:rPr lang="fr-FR" dirty="0" err="1"/>
              <a:t>including</a:t>
            </a:r>
            <a:r>
              <a:rPr lang="fr-FR" dirty="0"/>
              <a:t> all the </a:t>
            </a:r>
            <a:r>
              <a:rPr lang="fr-FR" dirty="0" err="1"/>
              <a:t>Games</a:t>
            </a:r>
            <a:r>
              <a:rPr lang="fr-FR" dirty="0"/>
              <a:t> </a:t>
            </a:r>
            <a:r>
              <a:rPr lang="fr-FR" dirty="0" err="1"/>
              <a:t>from</a:t>
            </a:r>
            <a:r>
              <a:rPr lang="fr-FR" dirty="0"/>
              <a:t> </a:t>
            </a:r>
            <a:r>
              <a:rPr lang="fr-FR" dirty="0" err="1"/>
              <a:t>Athens</a:t>
            </a:r>
            <a:r>
              <a:rPr lang="fr-FR" dirty="0"/>
              <a:t> 1896 to Rio 2016</a:t>
            </a:r>
          </a:p>
          <a:p>
            <a:pPr marL="285750" indent="-285750">
              <a:buFontTx/>
              <a:buChar char="-"/>
            </a:pPr>
            <a:endParaRPr lang="fr-FR" b="1" dirty="0"/>
          </a:p>
          <a:p>
            <a:pPr marL="285750" indent="-285750">
              <a:buFontTx/>
              <a:buChar char="-"/>
            </a:pPr>
            <a:r>
              <a:rPr lang="fr-FR" b="1" dirty="0" err="1"/>
              <a:t>Details</a:t>
            </a:r>
            <a:r>
              <a:rPr lang="fr-FR" b="1" dirty="0"/>
              <a:t> : </a:t>
            </a:r>
          </a:p>
          <a:p>
            <a:pPr marL="742950" lvl="1" indent="-285750">
              <a:buFontTx/>
              <a:buChar char="-"/>
            </a:pPr>
            <a:r>
              <a:rPr lang="fr-FR" dirty="0"/>
              <a:t>Winter and </a:t>
            </a:r>
            <a:r>
              <a:rPr lang="fr-FR" dirty="0" err="1"/>
              <a:t>Summer</a:t>
            </a:r>
            <a:r>
              <a:rPr lang="fr-FR" dirty="0"/>
              <a:t> </a:t>
            </a:r>
            <a:r>
              <a:rPr lang="fr-FR" dirty="0" err="1"/>
              <a:t>Games</a:t>
            </a:r>
            <a:r>
              <a:rPr lang="fr-FR" dirty="0"/>
              <a:t> </a:t>
            </a:r>
            <a:r>
              <a:rPr lang="fr-FR" dirty="0" err="1"/>
              <a:t>were</a:t>
            </a:r>
            <a:r>
              <a:rPr lang="fr-FR" dirty="0"/>
              <a:t> </a:t>
            </a:r>
            <a:r>
              <a:rPr lang="fr-FR" dirty="0" err="1"/>
              <a:t>organized</a:t>
            </a:r>
            <a:r>
              <a:rPr lang="fr-FR" dirty="0"/>
              <a:t> on the </a:t>
            </a:r>
            <a:r>
              <a:rPr lang="fr-FR" dirty="0" err="1"/>
              <a:t>same</a:t>
            </a:r>
            <a:r>
              <a:rPr lang="fr-FR" dirty="0"/>
              <a:t> </a:t>
            </a:r>
            <a:r>
              <a:rPr lang="fr-FR" dirty="0" err="1"/>
              <a:t>year</a:t>
            </a:r>
            <a:r>
              <a:rPr lang="fr-FR" dirty="0"/>
              <a:t> </a:t>
            </a:r>
            <a:r>
              <a:rPr lang="fr-FR" dirty="0" err="1"/>
              <a:t>until</a:t>
            </a:r>
            <a:r>
              <a:rPr lang="fr-FR" dirty="0"/>
              <a:t> 1992</a:t>
            </a:r>
          </a:p>
          <a:p>
            <a:pPr marL="742950" lvl="1" indent="-285750">
              <a:buFontTx/>
              <a:buChar char="-"/>
            </a:pPr>
            <a:r>
              <a:rPr lang="fr-FR" dirty="0" err="1"/>
              <a:t>After</a:t>
            </a:r>
            <a:r>
              <a:rPr lang="fr-FR" dirty="0"/>
              <a:t> </a:t>
            </a:r>
            <a:r>
              <a:rPr lang="fr-FR" dirty="0" err="1"/>
              <a:t>that</a:t>
            </a:r>
            <a:r>
              <a:rPr lang="fr-FR" dirty="0"/>
              <a:t>, </a:t>
            </a:r>
            <a:r>
              <a:rPr lang="fr-FR" dirty="0" err="1"/>
              <a:t>they</a:t>
            </a:r>
            <a:r>
              <a:rPr lang="fr-FR" dirty="0"/>
              <a:t> </a:t>
            </a:r>
            <a:r>
              <a:rPr lang="fr-FR" dirty="0" err="1"/>
              <a:t>was</a:t>
            </a:r>
            <a:r>
              <a:rPr lang="fr-FR" dirty="0"/>
              <a:t> </a:t>
            </a:r>
            <a:r>
              <a:rPr lang="fr-FR" dirty="0" err="1"/>
              <a:t>held</a:t>
            </a:r>
            <a:r>
              <a:rPr lang="fr-FR" dirty="0"/>
              <a:t> </a:t>
            </a:r>
            <a:r>
              <a:rPr lang="fr-FR" dirty="0" err="1"/>
              <a:t>each</a:t>
            </a:r>
            <a:r>
              <a:rPr lang="fr-FR" dirty="0"/>
              <a:t> 4 </a:t>
            </a:r>
            <a:r>
              <a:rPr lang="fr-FR" dirty="0" err="1"/>
              <a:t>years</a:t>
            </a:r>
            <a:r>
              <a:rPr lang="fr-FR" dirty="0"/>
              <a:t> </a:t>
            </a:r>
            <a:r>
              <a:rPr lang="fr-FR" dirty="0" err="1"/>
              <a:t>starting</a:t>
            </a:r>
            <a:r>
              <a:rPr lang="fr-FR" dirty="0"/>
              <a:t> </a:t>
            </a:r>
            <a:r>
              <a:rPr lang="fr-FR" dirty="0" err="1"/>
              <a:t>from</a:t>
            </a:r>
            <a:r>
              <a:rPr lang="fr-FR" dirty="0"/>
              <a:t> 1994 for Winter, and 1996 for </a:t>
            </a:r>
            <a:r>
              <a:rPr lang="fr-FR" dirty="0" err="1"/>
              <a:t>summer</a:t>
            </a:r>
            <a:r>
              <a:rPr lang="fr-FR" dirty="0"/>
              <a:t>.</a:t>
            </a:r>
          </a:p>
          <a:p>
            <a:pPr marL="742950" lvl="1" indent="-285750">
              <a:buFontTx/>
              <a:buChar char="-"/>
            </a:pPr>
            <a:r>
              <a:rPr lang="fr-FR" dirty="0"/>
              <a:t>The original file </a:t>
            </a:r>
            <a:r>
              <a:rPr lang="fr-FR" dirty="0" err="1"/>
              <a:t>is</a:t>
            </a:r>
            <a:r>
              <a:rPr lang="fr-FR" dirty="0"/>
              <a:t> </a:t>
            </a:r>
            <a:r>
              <a:rPr lang="fr-FR" dirty="0" err="1"/>
              <a:t>splited</a:t>
            </a:r>
            <a:r>
              <a:rPr lang="fr-FR" dirty="0"/>
              <a:t> : </a:t>
            </a:r>
            <a:r>
              <a:rPr lang="fr-FR" dirty="0" err="1"/>
              <a:t>each</a:t>
            </a:r>
            <a:r>
              <a:rPr lang="fr-FR" dirty="0"/>
              <a:t> file </a:t>
            </a:r>
            <a:r>
              <a:rPr lang="fr-FR" dirty="0" err="1"/>
              <a:t>contains</a:t>
            </a:r>
            <a:r>
              <a:rPr lang="fr-FR" dirty="0"/>
              <a:t> 10 000 </a:t>
            </a:r>
            <a:r>
              <a:rPr lang="fr-FR" dirty="0" err="1"/>
              <a:t>rows</a:t>
            </a:r>
            <a:r>
              <a:rPr lang="fr-FR" dirty="0"/>
              <a:t> ( 28 files )</a:t>
            </a:r>
          </a:p>
          <a:p>
            <a:endParaRPr lang="fr-FR" b="1" dirty="0"/>
          </a:p>
          <a:p>
            <a:pPr marL="285750" indent="-285750">
              <a:buFontTx/>
              <a:buChar char="-"/>
            </a:pPr>
            <a:r>
              <a:rPr lang="fr-FR" b="1" dirty="0"/>
              <a:t>URL</a:t>
            </a:r>
            <a:r>
              <a:rPr lang="fr-FR" dirty="0"/>
              <a:t> : </a:t>
            </a:r>
            <a:r>
              <a:rPr lang="fr-FR" dirty="0">
                <a:hlinkClick r:id="rId3"/>
              </a:rPr>
              <a:t>https://www.kaggle.com/heesoo37/120-years-of-olympic-history-athletes-and-results</a:t>
            </a:r>
            <a:endParaRPr lang="fr-FR" dirty="0"/>
          </a:p>
        </p:txBody>
      </p:sp>
      <p:sp>
        <p:nvSpPr>
          <p:cNvPr id="8" name="ZoneTexte 7">
            <a:extLst>
              <a:ext uri="{FF2B5EF4-FFF2-40B4-BE49-F238E27FC236}">
                <a16:creationId xmlns:a16="http://schemas.microsoft.com/office/drawing/2014/main" xmlns="" id="{25182F03-9C76-F745-8EB8-9F76959C159D}"/>
              </a:ext>
            </a:extLst>
          </p:cNvPr>
          <p:cNvSpPr txBox="1"/>
          <p:nvPr/>
        </p:nvSpPr>
        <p:spPr>
          <a:xfrm>
            <a:off x="714678" y="394447"/>
            <a:ext cx="1139736" cy="461665"/>
          </a:xfrm>
          <a:prstGeom prst="rect">
            <a:avLst/>
          </a:prstGeom>
          <a:noFill/>
        </p:spPr>
        <p:txBody>
          <a:bodyPr wrap="none" rtlCol="0">
            <a:spAutoFit/>
          </a:bodyPr>
          <a:lstStyle/>
          <a:p>
            <a:r>
              <a:rPr lang="fr-FR" sz="2400" err="1">
                <a:solidFill>
                  <a:schemeClr val="accent1"/>
                </a:solidFill>
              </a:rPr>
              <a:t>Dataset</a:t>
            </a:r>
            <a:endParaRPr lang="fr-FR" sz="2400">
              <a:solidFill>
                <a:schemeClr val="accent1"/>
              </a:solidFill>
            </a:endParaRPr>
          </a:p>
        </p:txBody>
      </p:sp>
      <p:sp>
        <p:nvSpPr>
          <p:cNvPr id="2" name="Rectangle 1">
            <a:extLst>
              <a:ext uri="{FF2B5EF4-FFF2-40B4-BE49-F238E27FC236}">
                <a16:creationId xmlns:a16="http://schemas.microsoft.com/office/drawing/2014/main" xmlns="" id="{DEEA487D-34C3-6A4B-9D5C-681DA413BFE5}"/>
              </a:ext>
            </a:extLst>
          </p:cNvPr>
          <p:cNvSpPr/>
          <p:nvPr/>
        </p:nvSpPr>
        <p:spPr>
          <a:xfrm>
            <a:off x="1481934" y="4106683"/>
            <a:ext cx="5236149" cy="2308324"/>
          </a:xfrm>
          <a:prstGeom prst="rect">
            <a:avLst/>
          </a:prstGeom>
        </p:spPr>
        <p:txBody>
          <a:bodyPr wrap="square">
            <a:spAutoFit/>
          </a:bodyPr>
          <a:lstStyle/>
          <a:p>
            <a:pPr fontAlgn="base"/>
            <a:r>
              <a:rPr lang="fr-FR" b="1" dirty="0">
                <a:latin typeface="inherit"/>
              </a:rPr>
              <a:t>ID</a:t>
            </a:r>
            <a:r>
              <a:rPr lang="fr-FR" b="1" dirty="0">
                <a:latin typeface="Atlas Grotesk"/>
              </a:rPr>
              <a:t> - </a:t>
            </a:r>
            <a:r>
              <a:rPr lang="fr-FR" dirty="0">
                <a:latin typeface="Atlas Grotesk"/>
              </a:rPr>
              <a:t>Unique </a:t>
            </a:r>
            <a:r>
              <a:rPr lang="fr-FR" dirty="0" err="1">
                <a:latin typeface="Atlas Grotesk"/>
              </a:rPr>
              <a:t>number</a:t>
            </a:r>
            <a:r>
              <a:rPr lang="fr-FR" dirty="0">
                <a:latin typeface="Atlas Grotesk"/>
              </a:rPr>
              <a:t> for </a:t>
            </a:r>
            <a:r>
              <a:rPr lang="fr-FR" dirty="0" err="1">
                <a:latin typeface="Atlas Grotesk"/>
              </a:rPr>
              <a:t>each</a:t>
            </a:r>
            <a:r>
              <a:rPr lang="fr-FR" dirty="0">
                <a:latin typeface="Atlas Grotesk"/>
              </a:rPr>
              <a:t> </a:t>
            </a:r>
            <a:r>
              <a:rPr lang="fr-FR" dirty="0" err="1">
                <a:latin typeface="Atlas Grotesk"/>
              </a:rPr>
              <a:t>athlete</a:t>
            </a:r>
            <a:endParaRPr lang="fr-FR" dirty="0">
              <a:latin typeface="Atlas Grotesk"/>
            </a:endParaRPr>
          </a:p>
          <a:p>
            <a:pPr fontAlgn="base"/>
            <a:r>
              <a:rPr lang="fr-FR" b="1" dirty="0">
                <a:latin typeface="inherit"/>
              </a:rPr>
              <a:t>Name</a:t>
            </a:r>
            <a:r>
              <a:rPr lang="fr-FR" b="1" dirty="0">
                <a:latin typeface="Atlas Grotesk"/>
              </a:rPr>
              <a:t> - </a:t>
            </a:r>
            <a:r>
              <a:rPr lang="fr-FR" dirty="0" err="1">
                <a:latin typeface="Atlas Grotesk"/>
              </a:rPr>
              <a:t>Athlete's</a:t>
            </a:r>
            <a:r>
              <a:rPr lang="fr-FR" dirty="0">
                <a:latin typeface="Atlas Grotesk"/>
              </a:rPr>
              <a:t> </a:t>
            </a:r>
            <a:r>
              <a:rPr lang="fr-FR" dirty="0" err="1">
                <a:latin typeface="Atlas Grotesk"/>
              </a:rPr>
              <a:t>name</a:t>
            </a:r>
            <a:endParaRPr lang="fr-FR" dirty="0">
              <a:latin typeface="Atlas Grotesk"/>
            </a:endParaRPr>
          </a:p>
          <a:p>
            <a:pPr fontAlgn="base"/>
            <a:r>
              <a:rPr lang="fr-FR" b="1" dirty="0" err="1">
                <a:latin typeface="inherit"/>
              </a:rPr>
              <a:t>Sex</a:t>
            </a:r>
            <a:r>
              <a:rPr lang="fr-FR" b="1" dirty="0">
                <a:latin typeface="Atlas Grotesk"/>
              </a:rPr>
              <a:t> - </a:t>
            </a:r>
            <a:r>
              <a:rPr lang="fr-FR" dirty="0">
                <a:latin typeface="Atlas Grotesk"/>
              </a:rPr>
              <a:t>M or F</a:t>
            </a:r>
          </a:p>
          <a:p>
            <a:pPr fontAlgn="base"/>
            <a:r>
              <a:rPr lang="fr-FR" b="1" dirty="0">
                <a:latin typeface="inherit"/>
              </a:rPr>
              <a:t>Age</a:t>
            </a:r>
            <a:r>
              <a:rPr lang="fr-FR" b="1" dirty="0">
                <a:latin typeface="Atlas Grotesk"/>
              </a:rPr>
              <a:t> - </a:t>
            </a:r>
            <a:r>
              <a:rPr lang="fr-FR" dirty="0" err="1">
                <a:latin typeface="Atlas Grotesk"/>
              </a:rPr>
              <a:t>Integer</a:t>
            </a:r>
            <a:endParaRPr lang="fr-FR" dirty="0">
              <a:latin typeface="Atlas Grotesk"/>
            </a:endParaRPr>
          </a:p>
          <a:p>
            <a:pPr fontAlgn="base"/>
            <a:r>
              <a:rPr lang="fr-FR" b="1" dirty="0" err="1">
                <a:latin typeface="inherit"/>
              </a:rPr>
              <a:t>Height</a:t>
            </a:r>
            <a:r>
              <a:rPr lang="fr-FR" b="1" dirty="0">
                <a:latin typeface="Atlas Grotesk"/>
              </a:rPr>
              <a:t> - </a:t>
            </a:r>
            <a:r>
              <a:rPr lang="fr-FR" dirty="0">
                <a:latin typeface="Atlas Grotesk"/>
              </a:rPr>
              <a:t>In </a:t>
            </a:r>
            <a:r>
              <a:rPr lang="fr-FR" dirty="0" err="1">
                <a:latin typeface="Atlas Grotesk"/>
              </a:rPr>
              <a:t>centimeters</a:t>
            </a:r>
            <a:endParaRPr lang="fr-FR" dirty="0">
              <a:latin typeface="Atlas Grotesk"/>
            </a:endParaRPr>
          </a:p>
          <a:p>
            <a:pPr fontAlgn="base"/>
            <a:r>
              <a:rPr lang="fr-FR" b="1" dirty="0" err="1">
                <a:latin typeface="inherit"/>
              </a:rPr>
              <a:t>Weight</a:t>
            </a:r>
            <a:r>
              <a:rPr lang="fr-FR" b="1" dirty="0">
                <a:latin typeface="Atlas Grotesk"/>
              </a:rPr>
              <a:t> - </a:t>
            </a:r>
            <a:r>
              <a:rPr lang="fr-FR" dirty="0">
                <a:latin typeface="Atlas Grotesk"/>
              </a:rPr>
              <a:t>In </a:t>
            </a:r>
            <a:r>
              <a:rPr lang="fr-FR" dirty="0" err="1">
                <a:latin typeface="Atlas Grotesk"/>
              </a:rPr>
              <a:t>kilograms</a:t>
            </a:r>
            <a:endParaRPr lang="fr-FR" dirty="0">
              <a:latin typeface="Atlas Grotesk"/>
            </a:endParaRPr>
          </a:p>
          <a:p>
            <a:pPr fontAlgn="base"/>
            <a:r>
              <a:rPr lang="fr-FR" b="1" dirty="0">
                <a:latin typeface="inherit"/>
              </a:rPr>
              <a:t>Team</a:t>
            </a:r>
            <a:r>
              <a:rPr lang="fr-FR" b="1" dirty="0">
                <a:latin typeface="Atlas Grotesk"/>
              </a:rPr>
              <a:t> - </a:t>
            </a:r>
            <a:r>
              <a:rPr lang="fr-FR" dirty="0">
                <a:latin typeface="Atlas Grotesk"/>
              </a:rPr>
              <a:t>Team </a:t>
            </a:r>
            <a:r>
              <a:rPr lang="fr-FR" dirty="0" err="1">
                <a:latin typeface="Atlas Grotesk"/>
              </a:rPr>
              <a:t>name</a:t>
            </a:r>
            <a:endParaRPr lang="fr-FR" dirty="0">
              <a:latin typeface="Atlas Grotesk"/>
            </a:endParaRPr>
          </a:p>
          <a:p>
            <a:pPr fontAlgn="base"/>
            <a:r>
              <a:rPr lang="fr-FR" b="1" dirty="0">
                <a:latin typeface="inherit"/>
              </a:rPr>
              <a:t>NOC</a:t>
            </a:r>
            <a:r>
              <a:rPr lang="fr-FR" b="1" dirty="0">
                <a:latin typeface="Atlas Grotesk"/>
              </a:rPr>
              <a:t> - </a:t>
            </a:r>
            <a:r>
              <a:rPr lang="fr-FR" dirty="0">
                <a:latin typeface="Atlas Grotesk"/>
              </a:rPr>
              <a:t>National Olympic </a:t>
            </a:r>
            <a:r>
              <a:rPr lang="fr-FR" dirty="0" err="1">
                <a:latin typeface="Atlas Grotesk"/>
              </a:rPr>
              <a:t>Committee</a:t>
            </a:r>
            <a:r>
              <a:rPr lang="fr-FR" dirty="0">
                <a:latin typeface="Atlas Grotesk"/>
              </a:rPr>
              <a:t> 3-letter code</a:t>
            </a:r>
          </a:p>
        </p:txBody>
      </p:sp>
      <p:sp>
        <p:nvSpPr>
          <p:cNvPr id="3" name="Rectangle 2">
            <a:extLst>
              <a:ext uri="{FF2B5EF4-FFF2-40B4-BE49-F238E27FC236}">
                <a16:creationId xmlns:a16="http://schemas.microsoft.com/office/drawing/2014/main" xmlns="" id="{F4828CAA-96E5-094F-BFE3-9E0078E8962F}"/>
              </a:ext>
            </a:extLst>
          </p:cNvPr>
          <p:cNvSpPr/>
          <p:nvPr/>
        </p:nvSpPr>
        <p:spPr>
          <a:xfrm>
            <a:off x="6718083" y="4106683"/>
            <a:ext cx="3799344" cy="2031325"/>
          </a:xfrm>
          <a:prstGeom prst="rect">
            <a:avLst/>
          </a:prstGeom>
        </p:spPr>
        <p:txBody>
          <a:bodyPr wrap="square">
            <a:spAutoFit/>
          </a:bodyPr>
          <a:lstStyle/>
          <a:p>
            <a:pPr fontAlgn="base"/>
            <a:r>
              <a:rPr lang="fr-FR" b="1" dirty="0" err="1">
                <a:latin typeface="inherit"/>
              </a:rPr>
              <a:t>Games</a:t>
            </a:r>
            <a:r>
              <a:rPr lang="fr-FR" b="1" dirty="0">
                <a:latin typeface="Atlas Grotesk"/>
              </a:rPr>
              <a:t> - </a:t>
            </a:r>
            <a:r>
              <a:rPr lang="fr-FR" dirty="0" err="1">
                <a:latin typeface="Atlas Grotesk"/>
              </a:rPr>
              <a:t>Year</a:t>
            </a:r>
            <a:r>
              <a:rPr lang="fr-FR" dirty="0">
                <a:latin typeface="Atlas Grotesk"/>
              </a:rPr>
              <a:t> and </a:t>
            </a:r>
            <a:r>
              <a:rPr lang="fr-FR" dirty="0" err="1">
                <a:latin typeface="Atlas Grotesk"/>
              </a:rPr>
              <a:t>season</a:t>
            </a:r>
            <a:endParaRPr lang="fr-FR" dirty="0">
              <a:latin typeface="Atlas Grotesk"/>
            </a:endParaRPr>
          </a:p>
          <a:p>
            <a:pPr fontAlgn="base"/>
            <a:r>
              <a:rPr lang="fr-FR" b="1" dirty="0" err="1">
                <a:latin typeface="inherit"/>
              </a:rPr>
              <a:t>Year</a:t>
            </a:r>
            <a:r>
              <a:rPr lang="fr-FR" b="1" dirty="0">
                <a:latin typeface="Atlas Grotesk"/>
              </a:rPr>
              <a:t> - </a:t>
            </a:r>
            <a:r>
              <a:rPr lang="fr-FR" dirty="0" err="1">
                <a:latin typeface="Atlas Grotesk"/>
              </a:rPr>
              <a:t>Integer</a:t>
            </a:r>
            <a:endParaRPr lang="fr-FR" dirty="0">
              <a:latin typeface="Atlas Grotesk"/>
            </a:endParaRPr>
          </a:p>
          <a:p>
            <a:pPr fontAlgn="base"/>
            <a:r>
              <a:rPr lang="fr-FR" b="1" dirty="0" err="1">
                <a:latin typeface="inherit"/>
              </a:rPr>
              <a:t>Season</a:t>
            </a:r>
            <a:r>
              <a:rPr lang="fr-FR" b="1" dirty="0">
                <a:latin typeface="Atlas Grotesk"/>
              </a:rPr>
              <a:t> - </a:t>
            </a:r>
            <a:r>
              <a:rPr lang="fr-FR" dirty="0" err="1">
                <a:latin typeface="Atlas Grotesk"/>
              </a:rPr>
              <a:t>Summer</a:t>
            </a:r>
            <a:r>
              <a:rPr lang="fr-FR" dirty="0">
                <a:latin typeface="Atlas Grotesk"/>
              </a:rPr>
              <a:t> or Winter</a:t>
            </a:r>
          </a:p>
          <a:p>
            <a:pPr fontAlgn="base"/>
            <a:r>
              <a:rPr lang="fr-FR" b="1" dirty="0">
                <a:latin typeface="inherit"/>
              </a:rPr>
              <a:t>City</a:t>
            </a:r>
            <a:r>
              <a:rPr lang="fr-FR" b="1" dirty="0">
                <a:latin typeface="Atlas Grotesk"/>
              </a:rPr>
              <a:t> - </a:t>
            </a:r>
            <a:r>
              <a:rPr lang="fr-FR" dirty="0">
                <a:latin typeface="Atlas Grotesk"/>
              </a:rPr>
              <a:t>Host city</a:t>
            </a:r>
          </a:p>
          <a:p>
            <a:pPr fontAlgn="base"/>
            <a:r>
              <a:rPr lang="fr-FR" b="1" dirty="0">
                <a:latin typeface="inherit"/>
              </a:rPr>
              <a:t>Sport</a:t>
            </a:r>
            <a:r>
              <a:rPr lang="fr-FR" b="1" dirty="0">
                <a:latin typeface="Atlas Grotesk"/>
              </a:rPr>
              <a:t> - </a:t>
            </a:r>
            <a:r>
              <a:rPr lang="fr-FR" dirty="0">
                <a:latin typeface="Atlas Grotesk"/>
              </a:rPr>
              <a:t>Sport</a:t>
            </a:r>
          </a:p>
          <a:p>
            <a:pPr fontAlgn="base"/>
            <a:r>
              <a:rPr lang="fr-FR" b="1" dirty="0">
                <a:latin typeface="inherit"/>
              </a:rPr>
              <a:t>Event</a:t>
            </a:r>
            <a:r>
              <a:rPr lang="fr-FR" b="1" dirty="0">
                <a:latin typeface="Atlas Grotesk"/>
              </a:rPr>
              <a:t> - </a:t>
            </a:r>
            <a:r>
              <a:rPr lang="fr-FR" dirty="0">
                <a:latin typeface="Atlas Grotesk"/>
              </a:rPr>
              <a:t>Event</a:t>
            </a:r>
          </a:p>
          <a:p>
            <a:pPr fontAlgn="base"/>
            <a:r>
              <a:rPr lang="fr-FR" b="1" dirty="0">
                <a:latin typeface="inherit"/>
              </a:rPr>
              <a:t>Medal</a:t>
            </a:r>
            <a:r>
              <a:rPr lang="fr-FR" b="1" dirty="0">
                <a:latin typeface="Atlas Grotesk"/>
              </a:rPr>
              <a:t> - </a:t>
            </a:r>
            <a:r>
              <a:rPr lang="fr-FR" dirty="0">
                <a:latin typeface="Atlas Grotesk"/>
              </a:rPr>
              <a:t>Gold, </a:t>
            </a:r>
            <a:r>
              <a:rPr lang="fr-FR" dirty="0" err="1">
                <a:latin typeface="Atlas Grotesk"/>
              </a:rPr>
              <a:t>Silver</a:t>
            </a:r>
            <a:r>
              <a:rPr lang="fr-FR" dirty="0">
                <a:latin typeface="Atlas Grotesk"/>
              </a:rPr>
              <a:t>, Bronze, or NA</a:t>
            </a:r>
          </a:p>
        </p:txBody>
      </p:sp>
    </p:spTree>
    <p:extLst>
      <p:ext uri="{BB962C8B-B14F-4D97-AF65-F5344CB8AC3E}">
        <p14:creationId xmlns:p14="http://schemas.microsoft.com/office/powerpoint/2010/main" val="737165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F83BBB35-1F73-9445-AAA0-3A5EEB3E39AA}"/>
              </a:ext>
            </a:extLst>
          </p:cNvPr>
          <p:cNvSpPr/>
          <p:nvPr/>
        </p:nvSpPr>
        <p:spPr>
          <a:xfrm>
            <a:off x="1844566" y="1434662"/>
            <a:ext cx="8481848" cy="3693319"/>
          </a:xfrm>
          <a:prstGeom prst="rect">
            <a:avLst/>
          </a:prstGeom>
        </p:spPr>
        <p:txBody>
          <a:bodyPr wrap="square">
            <a:spAutoFit/>
          </a:bodyPr>
          <a:lstStyle/>
          <a:p>
            <a:r>
              <a:rPr lang="en-US" b="1" dirty="0"/>
              <a:t>As discussed, For better understanding of the subject, please consider/imagine that : </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each given CSV file as a huge 40GB file which are available after each Olympic game in a shared folder </a:t>
            </a:r>
            <a:r>
              <a:rPr lang="en-US" b="1" dirty="0">
                <a:sym typeface="Wingdings" pitchFamily="2" charset="2"/>
              </a:rPr>
              <a:t> ex : 1996-summer, 2016-summer</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fr-FR" b="1" dirty="0">
                <a:sym typeface="Wingdings" pitchFamily="2" charset="2"/>
              </a:rPr>
              <a:t>Split the original data by </a:t>
            </a:r>
            <a:r>
              <a:rPr lang="fr-FR" b="1" dirty="0" err="1">
                <a:sym typeface="Wingdings" pitchFamily="2" charset="2"/>
              </a:rPr>
              <a:t>event</a:t>
            </a:r>
            <a:r>
              <a:rPr lang="fr-FR" b="1" dirty="0">
                <a:sym typeface="Wingdings" pitchFamily="2" charset="2"/>
              </a:rPr>
              <a:t> dates </a:t>
            </a:r>
            <a:r>
              <a:rPr lang="fr-FR" b="1" dirty="0" err="1">
                <a:sym typeface="Wingdings" pitchFamily="2" charset="2"/>
              </a:rPr>
              <a:t>before</a:t>
            </a:r>
            <a:r>
              <a:rPr lang="fr-FR" b="1" dirty="0">
                <a:sym typeface="Wingdings" pitchFamily="2" charset="2"/>
              </a:rPr>
              <a:t> </a:t>
            </a:r>
            <a:r>
              <a:rPr lang="fr-FR" b="1" dirty="0" err="1">
                <a:sym typeface="Wingdings" pitchFamily="2" charset="2"/>
              </a:rPr>
              <a:t>ingesting</a:t>
            </a:r>
            <a:r>
              <a:rPr lang="fr-FR" b="1" dirty="0">
                <a:sym typeface="Wingdings" pitchFamily="2" charset="2"/>
              </a:rPr>
              <a:t> </a:t>
            </a:r>
            <a:r>
              <a:rPr lang="fr-FR" b="1" dirty="0" err="1">
                <a:sym typeface="Wingdings" pitchFamily="2" charset="2"/>
              </a:rPr>
              <a:t>it</a:t>
            </a:r>
            <a:endParaRPr lang="fr-FR" b="1" dirty="0">
              <a:sym typeface="Wingdings" pitchFamily="2" charset="2"/>
            </a:endParaRPr>
          </a:p>
          <a:p>
            <a:pPr marL="285750" indent="-285750">
              <a:buFont typeface="Arial" panose="020B0604020202020204" pitchFamily="34" charset="0"/>
              <a:buChar char="•"/>
            </a:pPr>
            <a:endParaRPr lang="fr-FR" b="1" dirty="0">
              <a:sym typeface="Wingdings" pitchFamily="2" charset="2"/>
            </a:endParaRPr>
          </a:p>
          <a:p>
            <a:pPr marL="285750" indent="-285750">
              <a:buFont typeface="Arial" panose="020B0604020202020204" pitchFamily="34" charset="0"/>
              <a:buChar char="•"/>
            </a:pPr>
            <a:r>
              <a:rPr lang="fr-FR" b="1" dirty="0" err="1">
                <a:sym typeface="Wingdings" pitchFamily="2" charset="2"/>
              </a:rPr>
              <a:t>please</a:t>
            </a:r>
            <a:r>
              <a:rPr lang="fr-FR" b="1" dirty="0">
                <a:sym typeface="Wingdings" pitchFamily="2" charset="2"/>
              </a:rPr>
              <a:t> </a:t>
            </a:r>
            <a:r>
              <a:rPr lang="fr-FR" b="1" dirty="0" err="1">
                <a:sym typeface="Wingdings" pitchFamily="2" charset="2"/>
              </a:rPr>
              <a:t>run</a:t>
            </a:r>
            <a:r>
              <a:rPr lang="fr-FR" b="1" dirty="0">
                <a:sym typeface="Wingdings" pitchFamily="2" charset="2"/>
              </a:rPr>
              <a:t> all </a:t>
            </a:r>
            <a:r>
              <a:rPr lang="fr-FR" b="1" dirty="0" err="1">
                <a:sym typeface="Wingdings" pitchFamily="2" charset="2"/>
              </a:rPr>
              <a:t>your</a:t>
            </a:r>
            <a:r>
              <a:rPr lang="fr-FR" b="1" dirty="0">
                <a:sym typeface="Wingdings" pitchFamily="2" charset="2"/>
              </a:rPr>
              <a:t> test and computation </a:t>
            </a:r>
            <a:r>
              <a:rPr lang="fr-FR" b="1" dirty="0" err="1">
                <a:sym typeface="Wingdings" pitchFamily="2" charset="2"/>
              </a:rPr>
              <a:t>after</a:t>
            </a:r>
            <a:r>
              <a:rPr lang="fr-FR" b="1" dirty="0">
                <a:sym typeface="Wingdings" pitchFamily="2" charset="2"/>
              </a:rPr>
              <a:t> </a:t>
            </a:r>
            <a:r>
              <a:rPr lang="fr-FR" b="1" dirty="0" err="1">
                <a:sym typeface="Wingdings" pitchFamily="2" charset="2"/>
              </a:rPr>
              <a:t>ingesting</a:t>
            </a:r>
            <a:r>
              <a:rPr lang="fr-FR" b="1" dirty="0">
                <a:sym typeface="Wingdings" pitchFamily="2" charset="2"/>
              </a:rPr>
              <a:t> all the data, in </a:t>
            </a:r>
            <a:r>
              <a:rPr lang="fr-FR" b="1" dirty="0" err="1">
                <a:sym typeface="Wingdings" pitchFamily="2" charset="2"/>
              </a:rPr>
              <a:t>order</a:t>
            </a:r>
            <a:r>
              <a:rPr lang="fr-FR" b="1" dirty="0">
                <a:sym typeface="Wingdings" pitchFamily="2" charset="2"/>
              </a:rPr>
              <a:t> to have correct and </a:t>
            </a:r>
            <a:r>
              <a:rPr lang="fr-FR" b="1" dirty="0" err="1">
                <a:sym typeface="Wingdings" pitchFamily="2" charset="2"/>
              </a:rPr>
              <a:t>homogenious</a:t>
            </a:r>
            <a:r>
              <a:rPr lang="fr-FR" b="1" dirty="0">
                <a:sym typeface="Wingdings" pitchFamily="2" charset="2"/>
              </a:rPr>
              <a:t> values.</a:t>
            </a:r>
          </a:p>
          <a:p>
            <a:pPr marL="285750" indent="-285750">
              <a:buFont typeface="Arial" panose="020B0604020202020204" pitchFamily="34" charset="0"/>
              <a:buChar char="•"/>
            </a:pPr>
            <a:endParaRPr lang="fr-FR" b="1" dirty="0">
              <a:sym typeface="Wingdings" pitchFamily="2" charset="2"/>
            </a:endParaRPr>
          </a:p>
          <a:p>
            <a:pPr marL="285750" indent="-285750">
              <a:buFont typeface="Arial" panose="020B0604020202020204" pitchFamily="34" charset="0"/>
              <a:buChar char="•"/>
            </a:pPr>
            <a:r>
              <a:rPr lang="fr-FR" b="1" dirty="0">
                <a:sym typeface="Wingdings" pitchFamily="2" charset="2"/>
              </a:rPr>
              <a:t>Dont </a:t>
            </a:r>
            <a:r>
              <a:rPr lang="fr-FR" b="1" dirty="0" err="1">
                <a:sym typeface="Wingdings" pitchFamily="2" charset="2"/>
              </a:rPr>
              <a:t>forget</a:t>
            </a:r>
            <a:r>
              <a:rPr lang="fr-FR" b="1" dirty="0">
                <a:sym typeface="Wingdings" pitchFamily="2" charset="2"/>
              </a:rPr>
              <a:t> </a:t>
            </a:r>
            <a:r>
              <a:rPr lang="fr-FR" b="1" dirty="0" err="1">
                <a:sym typeface="Wingdings" pitchFamily="2" charset="2"/>
              </a:rPr>
              <a:t>that</a:t>
            </a:r>
            <a:r>
              <a:rPr lang="fr-FR" b="1" dirty="0">
                <a:sym typeface="Wingdings" pitchFamily="2" charset="2"/>
              </a:rPr>
              <a:t> the use case and data are </a:t>
            </a:r>
            <a:r>
              <a:rPr lang="fr-FR" b="1" dirty="0" err="1">
                <a:sym typeface="Wingdings" pitchFamily="2" charset="2"/>
              </a:rPr>
              <a:t>here</a:t>
            </a:r>
            <a:r>
              <a:rPr lang="fr-FR" b="1" dirty="0">
                <a:sym typeface="Wingdings" pitchFamily="2" charset="2"/>
              </a:rPr>
              <a:t> </a:t>
            </a:r>
            <a:r>
              <a:rPr lang="fr-FR" b="1" dirty="0" err="1">
                <a:sym typeface="Wingdings" pitchFamily="2" charset="2"/>
              </a:rPr>
              <a:t>just</a:t>
            </a:r>
            <a:r>
              <a:rPr lang="fr-FR" b="1" dirty="0">
                <a:sym typeface="Wingdings" pitchFamily="2" charset="2"/>
              </a:rPr>
              <a:t> to </a:t>
            </a:r>
            <a:r>
              <a:rPr lang="fr-FR" b="1" dirty="0" err="1">
                <a:sym typeface="Wingdings" pitchFamily="2" charset="2"/>
              </a:rPr>
              <a:t>validate</a:t>
            </a:r>
            <a:r>
              <a:rPr lang="fr-FR" b="1" dirty="0">
                <a:sym typeface="Wingdings" pitchFamily="2" charset="2"/>
              </a:rPr>
              <a:t> </a:t>
            </a:r>
            <a:r>
              <a:rPr lang="fr-FR" b="1" dirty="0" err="1">
                <a:sym typeface="Wingdings" pitchFamily="2" charset="2"/>
              </a:rPr>
              <a:t>your</a:t>
            </a:r>
            <a:r>
              <a:rPr lang="fr-FR" b="1" dirty="0">
                <a:sym typeface="Wingdings" pitchFamily="2" charset="2"/>
              </a:rPr>
              <a:t> </a:t>
            </a:r>
            <a:r>
              <a:rPr lang="fr-FR" b="1" dirty="0" err="1">
                <a:sym typeface="Wingdings" pitchFamily="2" charset="2"/>
              </a:rPr>
              <a:t>comprehension</a:t>
            </a:r>
            <a:r>
              <a:rPr lang="fr-FR" b="1" dirty="0">
                <a:sym typeface="Wingdings" pitchFamily="2" charset="2"/>
              </a:rPr>
              <a:t> of the </a:t>
            </a:r>
            <a:r>
              <a:rPr lang="fr-FR" b="1" dirty="0" err="1">
                <a:sym typeface="Wingdings" pitchFamily="2" charset="2"/>
              </a:rPr>
              <a:t>subject</a:t>
            </a:r>
            <a:r>
              <a:rPr lang="fr-FR" b="1" dirty="0">
                <a:sym typeface="Wingdings" pitchFamily="2" charset="2"/>
              </a:rPr>
              <a:t>, as </a:t>
            </a:r>
            <a:r>
              <a:rPr lang="fr-FR" b="1" dirty="0" err="1">
                <a:sym typeface="Wingdings" pitchFamily="2" charset="2"/>
              </a:rPr>
              <a:t>we</a:t>
            </a:r>
            <a:r>
              <a:rPr lang="fr-FR" b="1" dirty="0">
                <a:sym typeface="Wingdings" pitchFamily="2" charset="2"/>
              </a:rPr>
              <a:t> are not able to </a:t>
            </a:r>
            <a:r>
              <a:rPr lang="fr-FR" b="1" dirty="0" err="1">
                <a:sym typeface="Wingdings" pitchFamily="2" charset="2"/>
              </a:rPr>
              <a:t>provide</a:t>
            </a:r>
            <a:r>
              <a:rPr lang="fr-FR" b="1" dirty="0">
                <a:sym typeface="Wingdings" pitchFamily="2" charset="2"/>
              </a:rPr>
              <a:t> </a:t>
            </a:r>
            <a:r>
              <a:rPr lang="fr-FR" b="1" dirty="0" err="1">
                <a:sym typeface="Wingdings" pitchFamily="2" charset="2"/>
              </a:rPr>
              <a:t>you</a:t>
            </a:r>
            <a:r>
              <a:rPr lang="fr-FR" b="1" dirty="0">
                <a:sym typeface="Wingdings" pitchFamily="2" charset="2"/>
              </a:rPr>
              <a:t> </a:t>
            </a:r>
            <a:r>
              <a:rPr lang="fr-FR" b="1" dirty="0" err="1">
                <a:sym typeface="Wingdings" pitchFamily="2" charset="2"/>
              </a:rPr>
              <a:t>with</a:t>
            </a:r>
            <a:r>
              <a:rPr lang="fr-FR" b="1" dirty="0">
                <a:sym typeface="Wingdings" pitchFamily="2" charset="2"/>
              </a:rPr>
              <a:t> a </a:t>
            </a:r>
            <a:r>
              <a:rPr lang="fr-FR" b="1" dirty="0" err="1">
                <a:sym typeface="Wingdings" pitchFamily="2" charset="2"/>
              </a:rPr>
              <a:t>suitable</a:t>
            </a:r>
            <a:r>
              <a:rPr lang="fr-FR" b="1" dirty="0">
                <a:sym typeface="Wingdings" pitchFamily="2" charset="2"/>
              </a:rPr>
              <a:t> infrastructure in </a:t>
            </a:r>
            <a:r>
              <a:rPr lang="fr-FR" b="1" dirty="0" err="1">
                <a:sym typeface="Wingdings" pitchFamily="2" charset="2"/>
              </a:rPr>
              <a:t>order</a:t>
            </a:r>
            <a:r>
              <a:rPr lang="fr-FR" b="1" dirty="0">
                <a:sym typeface="Wingdings" pitchFamily="2" charset="2"/>
              </a:rPr>
              <a:t> to manage real </a:t>
            </a:r>
            <a:r>
              <a:rPr lang="fr-FR" b="1" dirty="0" err="1">
                <a:sym typeface="Wingdings" pitchFamily="2" charset="2"/>
              </a:rPr>
              <a:t>huge</a:t>
            </a:r>
            <a:r>
              <a:rPr lang="fr-FR" b="1" dirty="0">
                <a:sym typeface="Wingdings" pitchFamily="2" charset="2"/>
              </a:rPr>
              <a:t> </a:t>
            </a:r>
            <a:r>
              <a:rPr lang="fr-FR" b="1" dirty="0" err="1">
                <a:sym typeface="Wingdings" pitchFamily="2" charset="2"/>
              </a:rPr>
              <a:t>big</a:t>
            </a:r>
            <a:r>
              <a:rPr lang="fr-FR" b="1" dirty="0">
                <a:sym typeface="Wingdings" pitchFamily="2" charset="2"/>
              </a:rPr>
              <a:t> data files ( simulation )</a:t>
            </a:r>
          </a:p>
        </p:txBody>
      </p:sp>
    </p:spTree>
    <p:extLst>
      <p:ext uri="{BB962C8B-B14F-4D97-AF65-F5344CB8AC3E}">
        <p14:creationId xmlns:p14="http://schemas.microsoft.com/office/powerpoint/2010/main" val="3668596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xmlns="" id="{1A0883B3-8606-8242-B9E9-F69EF58EE936}"/>
              </a:ext>
            </a:extLst>
          </p:cNvPr>
          <p:cNvSpPr txBox="1"/>
          <p:nvPr/>
        </p:nvSpPr>
        <p:spPr>
          <a:xfrm>
            <a:off x="1165411" y="1111368"/>
            <a:ext cx="9923928" cy="2739211"/>
          </a:xfrm>
          <a:prstGeom prst="rect">
            <a:avLst/>
          </a:prstGeom>
          <a:noFill/>
        </p:spPr>
        <p:txBody>
          <a:bodyPr wrap="square" rtlCol="0">
            <a:spAutoFit/>
          </a:bodyPr>
          <a:lstStyle/>
          <a:p>
            <a:endParaRPr lang="en-US" sz="1600" b="1" dirty="0"/>
          </a:p>
          <a:p>
            <a:endParaRPr lang="en-US" sz="1600" b="1" dirty="0"/>
          </a:p>
          <a:p>
            <a:pPr marL="285750" indent="-285750">
              <a:buFontTx/>
              <a:buChar char="-"/>
            </a:pPr>
            <a:r>
              <a:rPr lang="en-US" sz="1600" b="1" dirty="0"/>
              <a:t>UC1 – </a:t>
            </a:r>
            <a:r>
              <a:rPr lang="en-US" sz="1600" b="1" dirty="0" err="1"/>
              <a:t>Datalake</a:t>
            </a:r>
            <a:r>
              <a:rPr lang="en-US" sz="1600" b="1" dirty="0"/>
              <a:t> </a:t>
            </a:r>
            <a:r>
              <a:rPr lang="en-US" sz="1600" b="1" dirty="0">
                <a:solidFill>
                  <a:srgbClr val="FF0000"/>
                </a:solidFill>
              </a:rPr>
              <a:t>(22.5 points)</a:t>
            </a:r>
            <a:r>
              <a:rPr lang="en-US" sz="1600" b="1" dirty="0"/>
              <a:t> :  </a:t>
            </a:r>
            <a:r>
              <a:rPr lang="en-US" sz="1600" dirty="0"/>
              <a:t>A </a:t>
            </a:r>
            <a:r>
              <a:rPr lang="en-US" sz="1600" dirty="0" err="1"/>
              <a:t>Datalake</a:t>
            </a:r>
            <a:r>
              <a:rPr lang="en-US" sz="1600" dirty="0"/>
              <a:t> is required to store, analyze and expose the original and newly created data, your job is to deliver the following solutions : </a:t>
            </a:r>
          </a:p>
          <a:p>
            <a:pPr marL="285750" indent="-285750">
              <a:buFontTx/>
              <a:buChar char="-"/>
            </a:pPr>
            <a:endParaRPr lang="en-US" sz="1200" dirty="0"/>
          </a:p>
          <a:p>
            <a:pPr marL="800100" lvl="1" indent="-342900">
              <a:buFont typeface="+mj-lt"/>
              <a:buAutoNum type="arabicPeriod"/>
            </a:pPr>
            <a:r>
              <a:rPr lang="en-US" sz="1600" dirty="0"/>
              <a:t>An event ingestion script that stores the CSV file in a historical hierarchy, according to ingestion date, ( the file are stored in a folder with the following structure YEAR-SEASON )</a:t>
            </a:r>
          </a:p>
          <a:p>
            <a:pPr marL="800100" lvl="1" indent="-342900">
              <a:buFont typeface="+mj-lt"/>
              <a:buAutoNum type="arabicPeriod"/>
            </a:pPr>
            <a:r>
              <a:rPr lang="en-US" sz="1600" dirty="0"/>
              <a:t>Convert yearly and on demand the ingested RAW CSV files to an analytical format, the analytics will be done yearly, choose the best file format, folder structure and add all the necessary processing steps in order to have the best performances for a BI like queries (Analytic purpose).</a:t>
            </a:r>
          </a:p>
          <a:p>
            <a:pPr marL="800100" lvl="1" indent="-342900">
              <a:buFont typeface="+mj-lt"/>
              <a:buAutoNum type="arabicPeriod"/>
            </a:pPr>
            <a:r>
              <a:rPr lang="en-US" sz="1600" dirty="0"/>
              <a:t>Create a script(s) which generates a metrics table(s) with the following information : </a:t>
            </a:r>
          </a:p>
        </p:txBody>
      </p:sp>
      <p:sp>
        <p:nvSpPr>
          <p:cNvPr id="8" name="ZoneTexte 7">
            <a:extLst>
              <a:ext uri="{FF2B5EF4-FFF2-40B4-BE49-F238E27FC236}">
                <a16:creationId xmlns:a16="http://schemas.microsoft.com/office/drawing/2014/main" xmlns="" id="{25182F03-9C76-F745-8EB8-9F76959C159D}"/>
              </a:ext>
            </a:extLst>
          </p:cNvPr>
          <p:cNvSpPr txBox="1"/>
          <p:nvPr/>
        </p:nvSpPr>
        <p:spPr>
          <a:xfrm>
            <a:off x="714678" y="394447"/>
            <a:ext cx="3076996" cy="461665"/>
          </a:xfrm>
          <a:prstGeom prst="rect">
            <a:avLst/>
          </a:prstGeom>
          <a:noFill/>
        </p:spPr>
        <p:txBody>
          <a:bodyPr wrap="none" rtlCol="0">
            <a:spAutoFit/>
          </a:bodyPr>
          <a:lstStyle/>
          <a:p>
            <a:r>
              <a:rPr lang="en-US" sz="2400" dirty="0">
                <a:solidFill>
                  <a:schemeClr val="accent1"/>
                </a:solidFill>
              </a:rPr>
              <a:t>Business Requirements</a:t>
            </a:r>
          </a:p>
        </p:txBody>
      </p:sp>
      <p:sp>
        <p:nvSpPr>
          <p:cNvPr id="6" name="Rectangle 5">
            <a:extLst>
              <a:ext uri="{FF2B5EF4-FFF2-40B4-BE49-F238E27FC236}">
                <a16:creationId xmlns:a16="http://schemas.microsoft.com/office/drawing/2014/main" xmlns="" id="{597CA3C4-DE4D-C340-9E81-36BDC1623255}"/>
              </a:ext>
            </a:extLst>
          </p:cNvPr>
          <p:cNvSpPr/>
          <p:nvPr/>
        </p:nvSpPr>
        <p:spPr>
          <a:xfrm>
            <a:off x="1124034" y="3958175"/>
            <a:ext cx="5733966" cy="954107"/>
          </a:xfrm>
          <a:prstGeom prst="rect">
            <a:avLst/>
          </a:prstGeom>
        </p:spPr>
        <p:txBody>
          <a:bodyPr wrap="square">
            <a:spAutoFit/>
          </a:bodyPr>
          <a:lstStyle/>
          <a:p>
            <a:pPr marL="1257300" lvl="2" indent="-342900">
              <a:buFont typeface="+mj-lt"/>
              <a:buAutoNum type="arabicPeriod"/>
            </a:pPr>
            <a:r>
              <a:rPr lang="en-US" sz="1400" dirty="0"/>
              <a:t>TOP 5 male and female athletes in the last Olympic games</a:t>
            </a:r>
          </a:p>
          <a:p>
            <a:pPr marL="1257300" lvl="2" indent="-342900">
              <a:buFont typeface="+mj-lt"/>
              <a:buAutoNum type="arabicPeriod"/>
            </a:pPr>
            <a:r>
              <a:rPr lang="en-US" sz="1400" dirty="0"/>
              <a:t>TOP 5 athletes per country</a:t>
            </a:r>
          </a:p>
          <a:p>
            <a:pPr marL="1257300" lvl="2" indent="-342900">
              <a:buFont typeface="+mj-lt"/>
              <a:buAutoNum type="arabicPeriod"/>
            </a:pPr>
            <a:r>
              <a:rPr lang="en-US" sz="1400" dirty="0"/>
              <a:t>TOP 5 best athletes per sport</a:t>
            </a:r>
          </a:p>
          <a:p>
            <a:pPr marL="1257300" lvl="2" indent="-342900">
              <a:buFont typeface="+mj-lt"/>
              <a:buAutoNum type="arabicPeriod"/>
            </a:pPr>
            <a:r>
              <a:rPr lang="en-US" sz="1400" dirty="0"/>
              <a:t>TOP 5 best countries per year</a:t>
            </a:r>
          </a:p>
        </p:txBody>
      </p:sp>
      <p:sp>
        <p:nvSpPr>
          <p:cNvPr id="10" name="Rectangle 9">
            <a:extLst>
              <a:ext uri="{FF2B5EF4-FFF2-40B4-BE49-F238E27FC236}">
                <a16:creationId xmlns:a16="http://schemas.microsoft.com/office/drawing/2014/main" xmlns="" id="{7F8581C0-03A5-6A42-A69E-A2A7F7BF626D}"/>
              </a:ext>
            </a:extLst>
          </p:cNvPr>
          <p:cNvSpPr/>
          <p:nvPr/>
        </p:nvSpPr>
        <p:spPr>
          <a:xfrm>
            <a:off x="6127375" y="3979540"/>
            <a:ext cx="5514291" cy="954107"/>
          </a:xfrm>
          <a:prstGeom prst="rect">
            <a:avLst/>
          </a:prstGeom>
        </p:spPr>
        <p:txBody>
          <a:bodyPr wrap="square">
            <a:spAutoFit/>
          </a:bodyPr>
          <a:lstStyle/>
          <a:p>
            <a:pPr marL="1257300" lvl="2" indent="-342900">
              <a:buFont typeface="+mj-lt"/>
              <a:buAutoNum type="arabicPeriod" startAt="5"/>
            </a:pPr>
            <a:r>
              <a:rPr lang="en-US" sz="1400" dirty="0"/>
              <a:t>TOP 5 sports per country</a:t>
            </a:r>
          </a:p>
          <a:p>
            <a:pPr marL="1257300" lvl="2" indent="-342900">
              <a:buFont typeface="+mj-lt"/>
              <a:buAutoNum type="arabicPeriod" startAt="5"/>
            </a:pPr>
            <a:r>
              <a:rPr lang="en-US" sz="1400" dirty="0"/>
              <a:t>Average athletes age per year</a:t>
            </a:r>
          </a:p>
          <a:p>
            <a:pPr marL="1257300" lvl="2" indent="-342900">
              <a:buFont typeface="+mj-lt"/>
              <a:buAutoNum type="arabicPeriod" startAt="5"/>
            </a:pPr>
            <a:r>
              <a:rPr lang="en-US" sz="1400" dirty="0"/>
              <a:t>Number of Gold, Silver and Bronze medals per country</a:t>
            </a:r>
          </a:p>
          <a:p>
            <a:pPr marL="1257300" lvl="2" indent="-342900">
              <a:buFont typeface="+mj-lt"/>
              <a:buAutoNum type="arabicPeriod" startAt="5"/>
            </a:pPr>
            <a:r>
              <a:rPr lang="en-US" sz="1400" dirty="0"/>
              <a:t>Number of Gold, Silver and Bronze medals per athlete</a:t>
            </a:r>
          </a:p>
        </p:txBody>
      </p:sp>
      <p:sp>
        <p:nvSpPr>
          <p:cNvPr id="12" name="Rectangle 11">
            <a:extLst>
              <a:ext uri="{FF2B5EF4-FFF2-40B4-BE49-F238E27FC236}">
                <a16:creationId xmlns:a16="http://schemas.microsoft.com/office/drawing/2014/main" xmlns="" id="{2C435F08-3544-274B-B6FC-BBB07B195F80}"/>
              </a:ext>
            </a:extLst>
          </p:cNvPr>
          <p:cNvSpPr/>
          <p:nvPr/>
        </p:nvSpPr>
        <p:spPr>
          <a:xfrm>
            <a:off x="1124034" y="5099361"/>
            <a:ext cx="10286957" cy="1077218"/>
          </a:xfrm>
          <a:prstGeom prst="rect">
            <a:avLst/>
          </a:prstGeom>
        </p:spPr>
        <p:txBody>
          <a:bodyPr wrap="square">
            <a:spAutoFit/>
          </a:bodyPr>
          <a:lstStyle/>
          <a:p>
            <a:pPr marL="800100" lvl="1" indent="-342900">
              <a:buFont typeface="+mj-lt"/>
              <a:buAutoNum type="arabicPeriod" startAt="4"/>
            </a:pPr>
            <a:r>
              <a:rPr lang="en-US" sz="1600" dirty="0"/>
              <a:t>Define the </a:t>
            </a:r>
            <a:r>
              <a:rPr lang="en-US" sz="1600" dirty="0" err="1"/>
              <a:t>Datalake</a:t>
            </a:r>
            <a:r>
              <a:rPr lang="en-US" sz="1600" dirty="0"/>
              <a:t> architecture :  structure, filetypes, technologies, tables, scripts; processing workflow (explain your choices - argue)</a:t>
            </a:r>
          </a:p>
          <a:p>
            <a:pPr marL="800100" lvl="1" indent="-342900">
              <a:buFont typeface="+mj-lt"/>
              <a:buAutoNum type="arabicPeriod" startAt="4"/>
            </a:pPr>
            <a:r>
              <a:rPr lang="en-US" sz="1600" dirty="0"/>
              <a:t>Setup the </a:t>
            </a:r>
            <a:r>
              <a:rPr lang="en-US" sz="1600" dirty="0" err="1"/>
              <a:t>Datalake</a:t>
            </a:r>
            <a:r>
              <a:rPr lang="en-US" sz="1600" dirty="0"/>
              <a:t> and create an initialization script (structure creation)</a:t>
            </a:r>
          </a:p>
          <a:p>
            <a:pPr marL="800100" lvl="1" indent="-342900">
              <a:buFont typeface="+mj-lt"/>
              <a:buAutoNum type="arabicPeriod" startAt="4"/>
            </a:pPr>
            <a:r>
              <a:rPr lang="en-US" sz="1600" dirty="0"/>
              <a:t>Create all the requested and the necessary scripts &amp; workflows</a:t>
            </a:r>
          </a:p>
        </p:txBody>
      </p:sp>
    </p:spTree>
    <p:extLst>
      <p:ext uri="{BB962C8B-B14F-4D97-AF65-F5344CB8AC3E}">
        <p14:creationId xmlns:p14="http://schemas.microsoft.com/office/powerpoint/2010/main" val="218435996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17729</TotalTime>
  <Words>1065</Words>
  <Application>Microsoft Office PowerPoint</Application>
  <PresentationFormat>Grand écran</PresentationFormat>
  <Paragraphs>149</Paragraphs>
  <Slides>16</Slides>
  <Notes>16</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16</vt:i4>
      </vt:variant>
    </vt:vector>
  </HeadingPairs>
  <TitlesOfParts>
    <vt:vector size="23" baseType="lpstr">
      <vt:lpstr>Arial</vt:lpstr>
      <vt:lpstr>Atlas Grotesk</vt:lpstr>
      <vt:lpstr>Calibri</vt:lpstr>
      <vt:lpstr>Calibri Light</vt:lpstr>
      <vt:lpstr>inherit</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Microsoft Office</dc:creator>
  <cp:lastModifiedBy>Arthur Cheping</cp:lastModifiedBy>
  <cp:revision>389</cp:revision>
  <dcterms:created xsi:type="dcterms:W3CDTF">2019-02-17T20:10:10Z</dcterms:created>
  <dcterms:modified xsi:type="dcterms:W3CDTF">2019-05-25T07:02:32Z</dcterms:modified>
</cp:coreProperties>
</file>