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35"/>
  </p:notesMasterIdLst>
  <p:sldIdLst>
    <p:sldId id="256" r:id="rId2"/>
    <p:sldId id="281" r:id="rId3"/>
    <p:sldId id="303" r:id="rId4"/>
    <p:sldId id="273" r:id="rId5"/>
    <p:sldId id="262" r:id="rId6"/>
    <p:sldId id="308" r:id="rId7"/>
    <p:sldId id="278" r:id="rId8"/>
    <p:sldId id="282" r:id="rId9"/>
    <p:sldId id="266" r:id="rId10"/>
    <p:sldId id="289" r:id="rId11"/>
    <p:sldId id="271" r:id="rId12"/>
    <p:sldId id="283" r:id="rId13"/>
    <p:sldId id="280" r:id="rId14"/>
    <p:sldId id="286" r:id="rId15"/>
    <p:sldId id="287" r:id="rId16"/>
    <p:sldId id="288" r:id="rId17"/>
    <p:sldId id="284" r:id="rId18"/>
    <p:sldId id="279" r:id="rId19"/>
    <p:sldId id="291" r:id="rId20"/>
    <p:sldId id="292" r:id="rId21"/>
    <p:sldId id="290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4" r:id="rId30"/>
    <p:sldId id="300" r:id="rId31"/>
    <p:sldId id="306" r:id="rId32"/>
    <p:sldId id="307" r:id="rId33"/>
    <p:sldId id="302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34" y="-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9:12:53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24575,'334'13'0,"603"-13"0,-692 13 0,-1 1 0,-200-14 0,0 2 0,0 1 0,65 15 0,-29 0 0,-29-8 0,0 2 0,0 2 0,-2 3 0,52 24 0,-38-12 0,-42-20 0,0 0 0,-1 2 0,26 17 0,-31-17 0,1-1 0,1-1 0,-1-1 0,1 0 0,1-1 0,0-1 0,32 7 0,7-2 0,67 2 0,-116-12 0,18 3 0,0 2 0,0 0 0,-1 2 0,24 12 0,-37-16 0,104 51 0,-52-16 0,-35-28 0,10 2 0,47 24 0,-80-33 0,1 1 0,-1-1 0,0 1 0,0 0 0,0 1 0,-1-1 0,0 1 0,0 0 0,0 1 0,-1-1 0,0 1 0,6 13 0,-7-14 0,-1 0 0,0-1 0,0 1 0,-1 0 0,1 0 0,-1 0 0,-1 1 0,1-1 0,-1 0 0,0 0 0,0 0 0,-1 0 0,0 1 0,0-1 0,0 0 0,-1 0 0,-3 6 0,3-9 0,0 1 0,-1-1 0,0 1 0,0-1 0,0 0 0,0 0 0,-7 5 0,-14 14 0,3 3 0,17-22 0,0 1 0,1 0 0,0-1 0,0 1 0,0 0 0,0 1 0,1-1 0,-1 0 0,1 1 0,0-1 0,0 1 0,1 0 0,-1 0 0,1-1 0,0 7 0,-2 40 0,6 95 0,-2-144 0,-1 1 0,1-1 0,-1 0 0,1 0 0,0 0 0,0 0 0,0 0 0,0 0 0,0 0 0,1 0 0,-1 0 0,0-1 0,1 1 0,0 0 0,-1-1 0,1 1 0,0-1 0,0 0 0,0 1 0,-1-1 0,1 0 0,1 0 0,-1-1 0,0 1 0,0 0 0,0-1 0,0 1 0,0-1 0,1 1 0,2-1 0,2 1 0,-1-1 0,1 0 0,-1 0 0,0 0 0,1-1 0,-1 0 0,1 0 0,-1-1 0,12-4 0,-15 4 0,0 0 0,0 0 0,0 0 0,0-1 0,-1 1 0,1-1 0,-1 0 0,0 0 0,0 0 0,0 0 0,0 0 0,0 0 0,2-5 0,-3 5 0,0-1 0,1 1 0,0 0 0,0 0 0,0 0 0,0 0 0,0 0 0,0 1 0,1-1 0,0 1 0,-1-1 0,1 1 0,0 0 0,4-3 0,9-1 0,-3 1 0,0-1 0,0 0 0,21-14 0,72-33 0,10-29 0,-112 78 0,0 0 0,0 1 0,-1-2 0,1 1 0,-1 0 0,0-1 0,0 1 0,-1-1 0,1 0 0,-1 0 0,0 0 0,0 0 0,-1 0 0,1 0 0,-1 0 0,0-9 0,1 6 0,-1 1 0,1-1 0,0 1 0,1-1 0,-1 1 0,2 0 0,3-7 0,23-45 0,-23 42 0,1 0 0,1 1 0,13-19 0,-20 32 0,1-1 0,-1 1 0,1 0 0,0 0 0,0 1 0,0-1 0,1 0 0,-1 1 0,0 0 0,1 0 0,0 0 0,-1 0 0,1 1 0,0-1 0,0 1 0,0 0 0,0 0 0,0 0 0,6 0 0,-8 2 0,-1-1 0,1 0 0,0 1 0,0-1 0,-1 1 0,1 0 0,0 0 0,-1-1 0,1 1 0,-1 0 0,1 0 0,-1 1 0,1-1 0,-1 0 0,0 0 0,0 1 0,1-1 0,-1 0 0,0 1 0,0-1 0,-1 1 0,1 0 0,0-1 0,0 1 0,-1 0 0,1-1 0,-1 1 0,1 0 0,-1 0 0,0-1 0,0 4 0,4 64 0,-4-61 0,0-4 0,0-1 0,0 1 0,0 0 0,-1-1 0,1 1 0,-1-1 0,0 1 0,0-1 0,0 0 0,0 1 0,-1-1 0,1 0 0,-1 0 0,0 0 0,0 0 0,0 0 0,0 0 0,-1 0 0,1-1 0,-1 1 0,0-1 0,1 0 0,-1 0 0,0 0 0,0 0 0,0 0 0,-4 1 0,-1 2 0,-1 0 0,2 0 0,-1 0 0,0 1 0,1 1 0,0-1 0,1 1 0,-1 0 0,1 1 0,1-1 0,-1 1 0,1 0 0,1 1 0,0-1 0,-4 11 0,-13 28 0,13-33 0,1 1 0,1 0 0,-6 25 0,11-36 0,2 0 0,-1 0 0,0 0 0,1 0 0,0 0 0,-1 0 0,2 0 0,-1-1 0,0 1 0,1 0 0,0 0 0,0-1 0,0 1 0,0-1 0,0 0 0,3 3 0,-1-1 0,-1 0 0,1 1 0,-1-1 0,-1 1 0,1-1 0,-1 1 0,3 8 0,-5-11 0,0 0 0,1-1 0,-1 1 0,0 0 0,0-1 0,-1 1 0,1-1 0,0 1 0,-1 0 0,0-1 0,1 1 0,-1-1 0,0 1 0,0-1 0,-1 0 0,1 1 0,-3 2 0,-34 29 0,34-32 0,0 1 0,0 0 0,0 0 0,1 0 0,-1 0 0,1 0 0,0 1 0,0-1 0,0 1 0,0 0 0,0 0 0,1 0 0,0 0 0,0 1 0,0-1 0,0 0 0,1 1 0,-2 4 0,-1 33 0,-1 1 0,1 0 0,5 67 0,0-106 0,0 0 0,0 0 0,0 0 0,1 0 0,0-1 0,-1 1 0,2-1 0,-1 1 0,0-1 0,1 0 0,-1 0 0,1 0 0,0 0 0,0 0 0,0 0 0,0-1 0,0 0 0,1 0 0,-1 0 0,1 0 0,0 0 0,-1 0 0,1-1 0,0 0 0,0 0 0,0 0 0,0 0 0,0-1 0,0 1 0,0-1 0,0 0 0,0 0 0,0-1 0,0 1 0,0-1 0,0 0 0,0 0 0,0 0 0,0-1 0,0 1 0,6-5 0,-5 3 0,1 0 0,-1 0 0,1 0 0,-1 1 0,1 0 0,0 0 0,0 0 0,0 1 0,0-1 0,11 1 0,67 2 0,-37 1 0,-36-1 0,0 0 0,0 1 0,0 0 0,0 1 0,0 0 0,0 1 0,14 8 0,45 12 0,-67-23 0,1 0 0,-1 0 0,0 1 0,0-1 0,0 1 0,0 0 0,0-1 0,-1 1 0,6 5 0,-6-5 0,0 0 0,1 0 0,-1 0 0,1 0 0,-1-1 0,1 1 0,0-1 0,0 1 0,0-1 0,0 0 0,0 0 0,0 0 0,5 0 0,21 0 0,-1-1 0,1-1 0,-1-2 0,55-11 0,-78 13 0,0 0 0,0-1 0,0 1 0,-1-1 0,1 0 0,0-1 0,-1 1 0,1-1 0,-1 0 0,0 0 0,0 0 0,0 0 0,0-1 0,-1 1 0,0-1 0,6-7 0,-6 4 0,0 0 0,-1 0 0,1 0 0,-1 0 0,-1 0 0,1 0 0,-1 0 0,-1-1 0,1 1 0,-2-14 0,1 9 0,0 0 0,0 0 0,1 0 0,0 0 0,7-21 0,-7 30 0,0 0 0,0 0 0,0 0 0,1 0 0,-1 0 0,1 0 0,0 1 0,0-1 0,0 1 0,0-1 0,0 1 0,0 0 0,1 0 0,-1 0 0,1 0 0,0 0 0,-1 1 0,1-1 0,0 1 0,0 0 0,0-1 0,0 1 0,0 1 0,0-1 0,0 0 0,0 1 0,5-1 0,-3 1 0,0-1 0,0 1 0,0 0 0,0 0 0,0 0 0,0 1 0,0-1 0,0 1 0,6 2 0,-9-1 0,0-1 0,-1 1 0,1-1 0,0 1 0,-1 0 0,1 0 0,-1 0 0,1 0 0,-1 0 0,0 0 0,0 0 0,0 0 0,0 0 0,0 0 0,0 1 0,-1-1 0,1 0 0,-1 1 0,0-1 0,1 0 0,-1 1 0,-1 3 0,4 28 0,-4-22 0,1-1 0,1 1 0,0-1 0,1 1 0,0-1 0,0 0 0,1 0 0,1 0 0,0 0 0,1-1 0,-1 1 0,2-1 0,9 13 0,7 5 0,0 0 0,22 40 0,-33-48 0,-2-2 0,0 0 0,2-1 0,20 24 0,16 20 0,-33-41 0,1-1 0,1-1 0,22 21 0,-31-33 0,14 11 0,-2 1 0,0 1 0,-1 0 0,19 26 0,-3 0 0,76 76 0,-39-63 0,-56-47 0,0 0 0,-1 0 0,0 2 0,23 27 0,-17-9 0,-1 1 0,-1 0 0,15 40 0,8 17 0,104 240 0,-91-164 0,0 2 0,-45-139 0,-2 1 0,0 0 0,3 53 0,-4-38 0,6 48 0,0 121 0,-5-34 0,-1-81 0,-5 221 0,-2-164 0,0-147 0,0-1 0,0 1 0,0 0 0,-1-1 0,-6 14 0,5-13 0,1 0 0,0 0 0,0 0 0,0 0 0,0 12 0,-1 3-1365,0-14-5461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4A0B5-9D1A-4409-B547-183BFB2BFDD8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F98AE-2733-46A2-AC4E-EE94B9348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21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3F98AE-2733-46A2-AC4E-EE94B9348D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29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5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3F98AE-2733-46A2-AC4E-EE94B9348D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70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10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3F98AE-2733-46A2-AC4E-EE94B9348D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09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5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3F98AE-2733-46A2-AC4E-EE94B9348D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36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3F98AE-2733-46A2-AC4E-EE94B9348D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20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5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3F98AE-2733-46A2-AC4E-EE94B9348D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56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4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3F98AE-2733-46A2-AC4E-EE94B9348D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60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5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3F98AE-2733-46A2-AC4E-EE94B9348D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18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2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3F98AE-2733-46A2-AC4E-EE94B9348D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18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2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3F98AE-2733-46A2-AC4E-EE94B9348D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13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8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3F98AE-2733-46A2-AC4E-EE94B9348D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90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5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3F98AE-2733-46A2-AC4E-EE94B9348D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49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5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3F98AE-2733-46A2-AC4E-EE94B9348D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64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5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3F98AE-2733-46A2-AC4E-EE94B9348D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67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07D40BD-8E08-4441-B650-369E2DD0BA1F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37D5E0A-64D8-40C5-B3DF-FCFFB4EE21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2048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40BD-8E08-4441-B650-369E2DD0BA1F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5E0A-64D8-40C5-B3DF-FCFFB4EE2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2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40BD-8E08-4441-B650-369E2DD0BA1F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5E0A-64D8-40C5-B3DF-FCFFB4EE2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4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40BD-8E08-4441-B650-369E2DD0BA1F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5E0A-64D8-40C5-B3DF-FCFFB4EE2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33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40BD-8E08-4441-B650-369E2DD0BA1F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5E0A-64D8-40C5-B3DF-FCFFB4EE21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5428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40BD-8E08-4441-B650-369E2DD0BA1F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5E0A-64D8-40C5-B3DF-FCFFB4EE2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7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40BD-8E08-4441-B650-369E2DD0BA1F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5E0A-64D8-40C5-B3DF-FCFFB4EE2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3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40BD-8E08-4441-B650-369E2DD0BA1F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5E0A-64D8-40C5-B3DF-FCFFB4EE2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0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40BD-8E08-4441-B650-369E2DD0BA1F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5E0A-64D8-40C5-B3DF-FCFFB4EE2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1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40BD-8E08-4441-B650-369E2DD0BA1F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5E0A-64D8-40C5-B3DF-FCFFB4EE2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5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40BD-8E08-4441-B650-369E2DD0BA1F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5E0A-64D8-40C5-B3DF-FCFFB4EE2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0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07D40BD-8E08-4441-B650-369E2DD0BA1F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37D5E0A-64D8-40C5-B3DF-FCFFB4EE2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8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70.png"/><Relationship Id="rId4" Type="http://schemas.openxmlformats.org/officeDocument/2006/relationships/customXml" Target="../ink/ink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BA3D8AB-075F-4BA0-86FD-E58CCD85B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R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F614DA-B02F-4FFD-96B0-85F2695C5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406"/>
            <a:ext cx="12201098" cy="68608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76B3A5-493A-486E-9673-07E096C0A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188934"/>
            <a:ext cx="12201099" cy="2669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4452182"/>
            <a:ext cx="9692640" cy="20949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sr-Latn-RS" sz="4400" dirty="0">
                <a:solidFill>
                  <a:schemeClr val="bg1">
                    <a:alpha val="80000"/>
                  </a:schemeClr>
                </a:solidFill>
              </a:rPr>
              <a:t>Statistički klasifikatori</a:t>
            </a:r>
            <a:br>
              <a:rPr lang="sr-Latn-RS" sz="4400" dirty="0">
                <a:solidFill>
                  <a:schemeClr val="bg1">
                    <a:alpha val="80000"/>
                  </a:schemeClr>
                </a:solidFill>
              </a:rPr>
            </a:br>
            <a:br>
              <a:rPr lang="sr-Latn-RS" sz="4400" dirty="0">
                <a:solidFill>
                  <a:schemeClr val="bg1">
                    <a:alpha val="80000"/>
                  </a:schemeClr>
                </a:solidFill>
              </a:rPr>
            </a:br>
            <a:r>
              <a:rPr lang="sr-Latn-RS" sz="4400" dirty="0">
                <a:solidFill>
                  <a:schemeClr val="bg1">
                    <a:alpha val="80000"/>
                  </a:schemeClr>
                </a:solidFill>
              </a:rPr>
              <a:t>ML tips&amp;tricks</a:t>
            </a:r>
            <a:endParaRPr lang="en-US" sz="4400" dirty="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1" y="699990"/>
            <a:ext cx="9542977" cy="3039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182880"/>
            <a:endParaRPr lang="en-US" dirty="0"/>
          </a:p>
          <a:p>
            <a:pPr indent="-182880"/>
            <a:endParaRPr lang="en-US" dirty="0"/>
          </a:p>
          <a:p>
            <a:pPr indent="-182880"/>
            <a:endParaRPr lang="en-US" dirty="0"/>
          </a:p>
          <a:p>
            <a:pPr indent="-182880"/>
            <a:r>
              <a:rPr lang="en-US" sz="2000" dirty="0"/>
              <a:t>Marija </a:t>
            </a:r>
            <a:r>
              <a:rPr lang="en-US" sz="2000" dirty="0" err="1"/>
              <a:t>Nedeljkovi</a:t>
            </a:r>
            <a:r>
              <a:rPr lang="sr-Latn-RS" sz="2000" dirty="0"/>
              <a:t>ć</a:t>
            </a:r>
            <a:r>
              <a:rPr lang="en-US" sz="2000" dirty="0"/>
              <a:t>, </a:t>
            </a:r>
            <a:r>
              <a:rPr lang="sr-Latn-RS" sz="2000" dirty="0"/>
              <a:t>student 4. godine Elektrotehničkog fakulteta u Beogradu</a:t>
            </a:r>
          </a:p>
          <a:p>
            <a:pPr indent="-182880"/>
            <a:r>
              <a:rPr lang="sr-Latn-RS" sz="1400" dirty="0"/>
              <a:t>Prezentaciju pripremao Milomir Stefanović – Data Scientist u MDCS</a:t>
            </a:r>
            <a:endParaRPr lang="en-US" sz="1400" dirty="0"/>
          </a:p>
        </p:txBody>
      </p:sp>
      <p:pic>
        <p:nvPicPr>
          <p:cNvPr id="5" name="Picture 4" descr="Icon&#10;&#10;Description automatically generated with medium confidence">
            <a:extLst>
              <a:ext uri="{FF2B5EF4-FFF2-40B4-BE49-F238E27FC236}">
                <a16:creationId xmlns:a16="http://schemas.microsoft.com/office/drawing/2014/main" id="{0A8B950C-D5BA-60E6-6883-08D3106853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128" y="5598000"/>
            <a:ext cx="1259385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70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DDBDC0EB-EEE4-5C26-726A-EC4B8E523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1577022"/>
            <a:ext cx="6845808" cy="51343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9620F8-2EBC-CE70-7A51-BEA6F6AD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Prikaz</a:t>
            </a:r>
            <a:r>
              <a:rPr lang="en-US" dirty="0"/>
              <a:t> </a:t>
            </a:r>
            <a:r>
              <a:rPr lang="en-US" dirty="0" err="1"/>
              <a:t>klasifikatora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42D28F-BE3D-1F86-3F57-387F141472F6}"/>
              </a:ext>
            </a:extLst>
          </p:cNvPr>
          <p:cNvCxnSpPr>
            <a:cxnSpLocks/>
          </p:cNvCxnSpPr>
          <p:nvPr/>
        </p:nvCxnSpPr>
        <p:spPr>
          <a:xfrm>
            <a:off x="4742323" y="2867281"/>
            <a:ext cx="2139950" cy="271381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7A0018D-5B2B-BECF-5BA2-6EB0300CD6DE}"/>
              </a:ext>
            </a:extLst>
          </p:cNvPr>
          <p:cNvSpPr/>
          <p:nvPr/>
        </p:nvSpPr>
        <p:spPr>
          <a:xfrm>
            <a:off x="6693694" y="3548063"/>
            <a:ext cx="107156" cy="108000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17B3AB-4745-9EF8-0274-DFC0B5BD7572}"/>
              </a:ext>
            </a:extLst>
          </p:cNvPr>
          <p:cNvSpPr/>
          <p:nvPr/>
        </p:nvSpPr>
        <p:spPr>
          <a:xfrm>
            <a:off x="4823746" y="4792320"/>
            <a:ext cx="107156" cy="108000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F7344F9C-8169-6138-A0DB-3F9A8F603207}"/>
              </a:ext>
            </a:extLst>
          </p:cNvPr>
          <p:cNvSpPr/>
          <p:nvPr/>
        </p:nvSpPr>
        <p:spPr>
          <a:xfrm>
            <a:off x="2387600" y="3602062"/>
            <a:ext cx="3688112" cy="3497237"/>
          </a:xfrm>
          <a:prstGeom prst="arc">
            <a:avLst>
              <a:gd name="adj1" fmla="val 15292374"/>
              <a:gd name="adj2" fmla="val 5971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Icon&#10;&#10;Description automatically generated with medium confidence">
            <a:extLst>
              <a:ext uri="{FF2B5EF4-FFF2-40B4-BE49-F238E27FC236}">
                <a16:creationId xmlns:a16="http://schemas.microsoft.com/office/drawing/2014/main" id="{FA8C28D4-C3AE-EF40-F6CA-9B252BD592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358" y="5861126"/>
            <a:ext cx="107947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47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5E6CE9C-4703-2717-6494-DCED4259C99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475858" y="1212894"/>
            <a:ext cx="12192000" cy="58996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Test hipoteza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831642" y="3392231"/>
            <a:ext cx="108000" cy="108000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25642" y="3531931"/>
            <a:ext cx="108000" cy="10800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987342" y="4573331"/>
            <a:ext cx="108000" cy="108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90542" y="4611431"/>
            <a:ext cx="108000" cy="108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419957" y="1212894"/>
                <a:ext cx="18415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9957" y="1212894"/>
                <a:ext cx="1841594" cy="276999"/>
              </a:xfrm>
              <a:prstGeom prst="rect">
                <a:avLst/>
              </a:prstGeom>
              <a:blipFill>
                <a:blip r:embed="rId4"/>
                <a:stretch>
                  <a:fillRect l="-2649" r="-4305" b="-40000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/>
          <p:nvPr/>
        </p:nvSpPr>
        <p:spPr>
          <a:xfrm>
            <a:off x="6850942" y="5665531"/>
            <a:ext cx="108000" cy="108000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7F9730D2-C177-E6B0-0598-71FEC014A2E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358" y="5861126"/>
            <a:ext cx="107947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13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B5C6-AB57-7F81-E4BA-9F5511A20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766219"/>
            <a:ext cx="11274725" cy="1325562"/>
          </a:xfrm>
        </p:spPr>
        <p:txBody>
          <a:bodyPr anchor="ctr"/>
          <a:lstStyle/>
          <a:p>
            <a:pPr algn="ctr"/>
            <a:r>
              <a:rPr lang="sr-Latn-RS" dirty="0"/>
              <a:t>Test hipoteza - sveske</a:t>
            </a:r>
            <a:endParaRPr lang="en-US" dirty="0"/>
          </a:p>
        </p:txBody>
      </p:sp>
      <p:pic>
        <p:nvPicPr>
          <p:cNvPr id="3" name="Picture 2" descr="Icon&#10;&#10;Description automatically generated with medium confidence">
            <a:extLst>
              <a:ext uri="{FF2B5EF4-FFF2-40B4-BE49-F238E27FC236}">
                <a16:creationId xmlns:a16="http://schemas.microsoft.com/office/drawing/2014/main" id="{7F2D2E6C-6DC3-7310-6FB5-7D87D102D9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358" y="5861126"/>
            <a:ext cx="107947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47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D1D-C97C-A4A2-1CC2-242D4CF4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Projektovanje linearnog klasifikatora</a:t>
            </a:r>
            <a:endParaRPr lang="en-US" dirty="0"/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02CC4230-3BB2-6A8D-B4A2-C9572ED69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388" y="1691322"/>
            <a:ext cx="6401224" cy="480091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A750EF-F033-3E2B-10DE-DFA5569BAC45}"/>
              </a:ext>
            </a:extLst>
          </p:cNvPr>
          <p:cNvCxnSpPr>
            <a:cxnSpLocks/>
          </p:cNvCxnSpPr>
          <p:nvPr/>
        </p:nvCxnSpPr>
        <p:spPr>
          <a:xfrm>
            <a:off x="3797716" y="2198255"/>
            <a:ext cx="4349588" cy="407452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 descr="Icon&#10;&#10;Description automatically generated with medium confidence">
            <a:extLst>
              <a:ext uri="{FF2B5EF4-FFF2-40B4-BE49-F238E27FC236}">
                <a16:creationId xmlns:a16="http://schemas.microsoft.com/office/drawing/2014/main" id="{96D2E31A-1875-58EE-EF5F-20EBA9F648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358" y="5861126"/>
            <a:ext cx="107947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74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1C418-12D7-5CEF-7429-9D5570754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Projektovanje</a:t>
            </a:r>
            <a:r>
              <a:rPr lang="en-US" dirty="0"/>
              <a:t> </a:t>
            </a:r>
            <a:r>
              <a:rPr lang="en-US" dirty="0" err="1"/>
              <a:t>linearnog</a:t>
            </a:r>
            <a:r>
              <a:rPr lang="en-US" dirty="0"/>
              <a:t> </a:t>
            </a:r>
            <a:r>
              <a:rPr lang="en-US" dirty="0" err="1"/>
              <a:t>klasifikatora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63B3F4-E8B4-B724-6F32-660BB15CAF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0389" y="2060580"/>
                <a:ext cx="8595360" cy="4351337"/>
              </a:xfrm>
            </p:spPr>
            <p:txBody>
              <a:bodyPr/>
              <a:lstStyle/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63B3F4-E8B4-B724-6F32-660BB15CAF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0389" y="2060580"/>
                <a:ext cx="8595360" cy="435133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EC11C7B-8D84-C980-CFD9-F90F55A692C1}"/>
              </a:ext>
            </a:extLst>
          </p:cNvPr>
          <p:cNvCxnSpPr>
            <a:cxnSpLocks/>
          </p:cNvCxnSpPr>
          <p:nvPr/>
        </p:nvCxnSpPr>
        <p:spPr>
          <a:xfrm flipV="1">
            <a:off x="1261870" y="3419952"/>
            <a:ext cx="8572241" cy="8627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417EA9-5183-ED46-C207-BEBCD009A4A4}"/>
                  </a:ext>
                </a:extLst>
              </p:cNvPr>
              <p:cNvSpPr txBox="1"/>
              <p:nvPr/>
            </p:nvSpPr>
            <p:spPr>
              <a:xfrm>
                <a:off x="4545652" y="3618388"/>
                <a:ext cx="2293705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)&lt;0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417EA9-5183-ED46-C207-BEBCD009A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652" y="3618388"/>
                <a:ext cx="2293705" cy="61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A52810-F10C-EDA6-1477-893D4A6AD51D}"/>
                  </a:ext>
                </a:extLst>
              </p:cNvPr>
              <p:cNvSpPr txBox="1"/>
              <p:nvPr/>
            </p:nvSpPr>
            <p:spPr>
              <a:xfrm>
                <a:off x="4243632" y="4434243"/>
                <a:ext cx="336620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A52810-F10C-EDA6-1477-893D4A6AD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32" y="4434243"/>
                <a:ext cx="3366207" cy="276999"/>
              </a:xfrm>
              <a:prstGeom prst="rect">
                <a:avLst/>
              </a:prstGeom>
              <a:blipFill>
                <a:blip r:embed="rId4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8C9DBF-1E96-D94E-4280-E4B635CB6C6F}"/>
                  </a:ext>
                </a:extLst>
              </p:cNvPr>
              <p:cNvSpPr txBox="1"/>
              <p:nvPr/>
            </p:nvSpPr>
            <p:spPr>
              <a:xfrm>
                <a:off x="4885021" y="4975649"/>
                <a:ext cx="13259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8C9DBF-1E96-D94E-4280-E4B635CB6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21" y="4975649"/>
                <a:ext cx="1325940" cy="276999"/>
              </a:xfrm>
              <a:prstGeom prst="rect">
                <a:avLst/>
              </a:prstGeom>
              <a:blipFill>
                <a:blip r:embed="rId5"/>
                <a:stretch>
                  <a:fillRect l="-3670" r="-3211" b="-10870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288B7F-1FE3-1F26-E6A6-3AEF080A6E98}"/>
                  </a:ext>
                </a:extLst>
              </p:cNvPr>
              <p:cNvSpPr txBox="1"/>
              <p:nvPr/>
            </p:nvSpPr>
            <p:spPr>
              <a:xfrm>
                <a:off x="3750646" y="5761978"/>
                <a:ext cx="4690707" cy="7773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288B7F-1FE3-1F26-E6A6-3AEF080A6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646" y="5761978"/>
                <a:ext cx="4690707" cy="7773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D8F523-8658-D65A-D9DD-4044D7C054ED}"/>
                  </a:ext>
                </a:extLst>
              </p:cNvPr>
              <p:cNvSpPr txBox="1"/>
              <p:nvPr/>
            </p:nvSpPr>
            <p:spPr>
              <a:xfrm>
                <a:off x="10737305" y="6228898"/>
                <a:ext cx="434414" cy="526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D8F523-8658-D65A-D9DD-4044D7C05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305" y="6228898"/>
                <a:ext cx="434414" cy="526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Icon&#10;&#10;Description automatically generated with medium confidence">
            <a:extLst>
              <a:ext uri="{FF2B5EF4-FFF2-40B4-BE49-F238E27FC236}">
                <a16:creationId xmlns:a16="http://schemas.microsoft.com/office/drawing/2014/main" id="{B1FF81EC-8A4E-627F-3323-4DEF07BE34E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358" y="5861126"/>
            <a:ext cx="1079475" cy="1080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6F2B97-D0CB-62B6-0719-1C67E266BC31}"/>
              </a:ext>
            </a:extLst>
          </p:cNvPr>
          <p:cNvCxnSpPr>
            <a:cxnSpLocks/>
          </p:cNvCxnSpPr>
          <p:nvPr/>
        </p:nvCxnSpPr>
        <p:spPr>
          <a:xfrm flipV="1">
            <a:off x="1261869" y="5507553"/>
            <a:ext cx="8572241" cy="8627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372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10015-4DE6-0527-1BA7-230FB566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Projektovanje</a:t>
            </a:r>
            <a:r>
              <a:rPr lang="en-US" dirty="0"/>
              <a:t> </a:t>
            </a:r>
            <a:r>
              <a:rPr lang="en-US" dirty="0" err="1"/>
              <a:t>linearnog</a:t>
            </a:r>
            <a:r>
              <a:rPr lang="en-US" dirty="0"/>
              <a:t> </a:t>
            </a:r>
            <a:r>
              <a:rPr lang="en-US" dirty="0" err="1"/>
              <a:t>klasifikatora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53281A-F575-192E-F43E-A0F73F4AB3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sSup>
                        <m:sSupPr>
                          <m:ctrlPr>
                            <a:rPr lang="sr-Cyrl-R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r-Cyrl-RS" i="1">
                              <a:latin typeface="Cambria Math" panose="02040503050406030204" pitchFamily="18" charset="0"/>
                            </a:rPr>
                            <m:t>Г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sr-Cyrl-R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r>
                        <a:rPr lang="sr-Cyrl-RS" b="0" i="1" smtClean="0">
                          <a:latin typeface="Cambria Math" panose="02040503050406030204" pitchFamily="18" charset="0"/>
                        </a:rPr>
                        <m:t>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1]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53281A-F575-192E-F43E-A0F73F4AB3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DC75C78-D915-5E8B-8FCF-E9B4BA189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084" y="3197167"/>
            <a:ext cx="4393431" cy="329507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BFE640-AF46-4EC6-484C-6E617A31C57B}"/>
              </a:ext>
            </a:extLst>
          </p:cNvPr>
          <p:cNvCxnSpPr>
            <a:cxnSpLocks/>
          </p:cNvCxnSpPr>
          <p:nvPr/>
        </p:nvCxnSpPr>
        <p:spPr>
          <a:xfrm>
            <a:off x="4233672" y="3581215"/>
            <a:ext cx="2459736" cy="256946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9" descr="Icon&#10;&#10;Description automatically generated with medium confidence">
            <a:extLst>
              <a:ext uri="{FF2B5EF4-FFF2-40B4-BE49-F238E27FC236}">
                <a16:creationId xmlns:a16="http://schemas.microsoft.com/office/drawing/2014/main" id="{3EB7E0F5-012B-25B7-B3BB-8DB3E2545D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358" y="5861126"/>
            <a:ext cx="107947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60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2E63-7302-FEE5-5A7E-C20A51A01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Projektovanje</a:t>
            </a:r>
            <a:r>
              <a:rPr lang="en-US" sz="3600" dirty="0"/>
              <a:t> </a:t>
            </a:r>
            <a:r>
              <a:rPr lang="en-US" sz="3600" dirty="0" err="1"/>
              <a:t>polinomialnog</a:t>
            </a:r>
            <a:r>
              <a:rPr lang="en-US" sz="3600" dirty="0"/>
              <a:t> </a:t>
            </a:r>
            <a:r>
              <a:rPr lang="en-US" sz="3600" dirty="0" err="1"/>
              <a:t>klasifikatora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5604E-8F0C-ABB7-D525-96ED83E8A1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98035" y="2049789"/>
                <a:ext cx="4834128" cy="43513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𝜔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5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5604E-8F0C-ABB7-D525-96ED83E8A1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8035" y="2049789"/>
                <a:ext cx="4834128" cy="435133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DFE78745-3105-9675-E252-AF5DC5F6BA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240" y="2179649"/>
            <a:ext cx="4393431" cy="32950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4080EF9-A43C-99ED-0C98-5C2E4CC10D9B}"/>
                  </a:ext>
                </a:extLst>
              </p14:cNvPr>
              <p14:cNvContentPartPr/>
              <p14:nvPr/>
            </p14:nvContentPartPr>
            <p14:xfrm>
              <a:off x="6391843" y="3394361"/>
              <a:ext cx="2210760" cy="1712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4080EF9-A43C-99ED-0C98-5C2E4CC10D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82843" y="3385361"/>
                <a:ext cx="2228400" cy="17298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7B807B8-0CCA-A366-EDDD-41E645250994}"/>
              </a:ext>
            </a:extLst>
          </p:cNvPr>
          <p:cNvSpPr txBox="1"/>
          <p:nvPr/>
        </p:nvSpPr>
        <p:spPr>
          <a:xfrm>
            <a:off x="8413765" y="4119636"/>
            <a:ext cx="9933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N=100</a:t>
            </a:r>
          </a:p>
        </p:txBody>
      </p:sp>
      <p:pic>
        <p:nvPicPr>
          <p:cNvPr id="10" name="Picture 9" descr="Icon&#10;&#10;Description automatically generated with medium confidence">
            <a:extLst>
              <a:ext uri="{FF2B5EF4-FFF2-40B4-BE49-F238E27FC236}">
                <a16:creationId xmlns:a16="http://schemas.microsoft.com/office/drawing/2014/main" id="{01FD5B81-7F88-426D-DB4C-5A8D8259FB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358" y="5861126"/>
            <a:ext cx="107947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24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B5C6-AB57-7F81-E4BA-9F5511A20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766219"/>
            <a:ext cx="11274725" cy="1325562"/>
          </a:xfrm>
        </p:spPr>
        <p:txBody>
          <a:bodyPr anchor="ctr"/>
          <a:lstStyle/>
          <a:p>
            <a:pPr algn="ctr"/>
            <a:r>
              <a:rPr lang="sr-Latn-RS" dirty="0"/>
              <a:t>Linearni klasifikator - sveske</a:t>
            </a:r>
            <a:endParaRPr lang="en-US" dirty="0"/>
          </a:p>
        </p:txBody>
      </p:sp>
      <p:pic>
        <p:nvPicPr>
          <p:cNvPr id="3" name="Picture 2" descr="Icon&#10;&#10;Description automatically generated with medium confidence">
            <a:extLst>
              <a:ext uri="{FF2B5EF4-FFF2-40B4-BE49-F238E27FC236}">
                <a16:creationId xmlns:a16="http://schemas.microsoft.com/office/drawing/2014/main" id="{784929B2-2036-7C98-9687-EC9D08D302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358" y="5861126"/>
            <a:ext cx="107947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45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83396-10BA-F54E-5498-BAA0DB513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1265408" cy="1325563"/>
          </a:xfrm>
        </p:spPr>
        <p:txBody>
          <a:bodyPr anchor="ctr"/>
          <a:lstStyle/>
          <a:p>
            <a:pPr algn="ctr"/>
            <a:r>
              <a:rPr lang="sr-Latn-RS" dirty="0"/>
              <a:t>PAUZA</a:t>
            </a:r>
            <a:endParaRPr lang="en-US" dirty="0"/>
          </a:p>
        </p:txBody>
      </p:sp>
      <p:pic>
        <p:nvPicPr>
          <p:cNvPr id="3" name="Picture 2" descr="Icon&#10;&#10;Description automatically generated with medium confidence">
            <a:extLst>
              <a:ext uri="{FF2B5EF4-FFF2-40B4-BE49-F238E27FC236}">
                <a16:creationId xmlns:a16="http://schemas.microsoft.com/office/drawing/2014/main" id="{1ADBB293-0294-0578-2DC1-355D5E051B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358" y="5861126"/>
            <a:ext cx="107947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82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Problemi u ML sistemima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24627" y="2641600"/>
            <a:ext cx="1968500" cy="800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Izbor</a:t>
            </a:r>
            <a:r>
              <a:rPr lang="en-US" dirty="0"/>
              <a:t> </a:t>
            </a:r>
            <a:r>
              <a:rPr lang="en-US" dirty="0" err="1"/>
              <a:t>podskupa</a:t>
            </a:r>
            <a:r>
              <a:rPr lang="en-US" dirty="0"/>
              <a:t> seta</a:t>
            </a:r>
          </a:p>
        </p:txBody>
      </p:sp>
      <p:sp>
        <p:nvSpPr>
          <p:cNvPr id="5" name="Rectangle 4"/>
          <p:cNvSpPr/>
          <p:nvPr/>
        </p:nvSpPr>
        <p:spPr>
          <a:xfrm>
            <a:off x="64652" y="2628900"/>
            <a:ext cx="1968500" cy="800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Prikupljanje</a:t>
            </a:r>
            <a:r>
              <a:rPr lang="en-US" dirty="0"/>
              <a:t> dataset-a</a:t>
            </a:r>
          </a:p>
        </p:txBody>
      </p:sp>
      <p:sp>
        <p:nvSpPr>
          <p:cNvPr id="6" name="Rectangle 5"/>
          <p:cNvSpPr/>
          <p:nvPr/>
        </p:nvSpPr>
        <p:spPr>
          <a:xfrm>
            <a:off x="4585227" y="2628900"/>
            <a:ext cx="1968500" cy="800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Evaluacija</a:t>
            </a:r>
            <a:r>
              <a:rPr lang="en-US" dirty="0"/>
              <a:t> </a:t>
            </a:r>
            <a:r>
              <a:rPr lang="en-US" dirty="0" err="1"/>
              <a:t>podskupa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46452" y="2628900"/>
            <a:ext cx="1968500" cy="800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Projektovanje</a:t>
            </a:r>
            <a:r>
              <a:rPr lang="en-US" dirty="0"/>
              <a:t> </a:t>
            </a:r>
            <a:r>
              <a:rPr lang="en-US" dirty="0" err="1"/>
              <a:t>klasifikatora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107052" y="2628900"/>
            <a:ext cx="1968500" cy="800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Evaluacija</a:t>
            </a:r>
            <a:r>
              <a:rPr lang="en-US" dirty="0"/>
              <a:t> </a:t>
            </a:r>
            <a:r>
              <a:rPr lang="en-US" dirty="0" err="1"/>
              <a:t>klasifikatora</a:t>
            </a:r>
            <a:endParaRPr lang="en-US" dirty="0"/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4293752" y="3028950"/>
            <a:ext cx="292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2045852" y="3028950"/>
            <a:ext cx="292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8814952" y="3041650"/>
            <a:ext cx="292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amond 13"/>
          <p:cNvSpPr/>
          <p:nvPr/>
        </p:nvSpPr>
        <p:spPr>
          <a:xfrm>
            <a:off x="4909077" y="3889375"/>
            <a:ext cx="1320800" cy="13462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STOP</a:t>
            </a:r>
            <a:r>
              <a:rPr lang="en-US" sz="1400" dirty="0"/>
              <a:t> </a:t>
            </a:r>
            <a:r>
              <a:rPr lang="en-US" sz="700" dirty="0" err="1"/>
              <a:t>kriterijum</a:t>
            </a:r>
            <a:endParaRPr lang="en-US" sz="600" dirty="0"/>
          </a:p>
        </p:txBody>
      </p:sp>
      <p:cxnSp>
        <p:nvCxnSpPr>
          <p:cNvPr id="16" name="Straight Arrow Connector 15"/>
          <p:cNvCxnSpPr>
            <a:cxnSpLocks/>
            <a:stCxn id="6" idx="2"/>
            <a:endCxn id="14" idx="0"/>
          </p:cNvCxnSpPr>
          <p:nvPr/>
        </p:nvCxnSpPr>
        <p:spPr>
          <a:xfrm>
            <a:off x="5569477" y="3429000"/>
            <a:ext cx="0" cy="460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cxnSpLocks/>
            <a:stCxn id="14" idx="1"/>
            <a:endCxn id="4" idx="2"/>
          </p:cNvCxnSpPr>
          <p:nvPr/>
        </p:nvCxnSpPr>
        <p:spPr>
          <a:xfrm rot="10800000">
            <a:off x="3308877" y="3441701"/>
            <a:ext cx="1600200" cy="11207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cxnSpLocks/>
            <a:stCxn id="14" idx="3"/>
            <a:endCxn id="7" idx="1"/>
          </p:cNvCxnSpPr>
          <p:nvPr/>
        </p:nvCxnSpPr>
        <p:spPr>
          <a:xfrm flipV="1">
            <a:off x="6229877" y="3028950"/>
            <a:ext cx="616575" cy="15335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iamond 28"/>
          <p:cNvSpPr/>
          <p:nvPr/>
        </p:nvSpPr>
        <p:spPr>
          <a:xfrm>
            <a:off x="9430902" y="3889375"/>
            <a:ext cx="1320800" cy="13462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STOP</a:t>
            </a:r>
            <a:r>
              <a:rPr lang="en-US" sz="1600" dirty="0"/>
              <a:t> </a:t>
            </a:r>
            <a:r>
              <a:rPr lang="en-US" sz="700" dirty="0" err="1"/>
              <a:t>kriterijum</a:t>
            </a:r>
            <a:endParaRPr lang="en-US" sz="600" dirty="0"/>
          </a:p>
          <a:p>
            <a:pPr algn="ctr"/>
            <a:endParaRPr lang="en-US" sz="800" dirty="0"/>
          </a:p>
        </p:txBody>
      </p:sp>
      <p:cxnSp>
        <p:nvCxnSpPr>
          <p:cNvPr id="33" name="Straight Arrow Connector 32"/>
          <p:cNvCxnSpPr>
            <a:stCxn id="8" idx="2"/>
            <a:endCxn id="29" idx="0"/>
          </p:cNvCxnSpPr>
          <p:nvPr/>
        </p:nvCxnSpPr>
        <p:spPr>
          <a:xfrm>
            <a:off x="10091302" y="3429000"/>
            <a:ext cx="0" cy="460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cxnSpLocks/>
          </p:cNvCxnSpPr>
          <p:nvPr/>
        </p:nvCxnSpPr>
        <p:spPr>
          <a:xfrm rot="10800000">
            <a:off x="7795778" y="3429000"/>
            <a:ext cx="1600200" cy="11334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>
            <a:off x="10751702" y="4562475"/>
            <a:ext cx="415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 descr="Icon&#10;&#10;Description automatically generated with medium confidence">
            <a:extLst>
              <a:ext uri="{FF2B5EF4-FFF2-40B4-BE49-F238E27FC236}">
                <a16:creationId xmlns:a16="http://schemas.microsoft.com/office/drawing/2014/main" id="{07D52282-4623-8599-B74B-837D202D1B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358" y="5861126"/>
            <a:ext cx="107947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00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C3FF4-9B84-E19E-2893-CD2B4CD50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Sadržaj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F4AD2-54CB-1C97-C248-E064FC149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Machine learning sistem</a:t>
            </a:r>
          </a:p>
          <a:p>
            <a:r>
              <a:rPr lang="sr-Latn-RS" dirty="0"/>
              <a:t>Statitička klasifikacija</a:t>
            </a:r>
          </a:p>
          <a:p>
            <a:pPr lvl="1"/>
            <a:r>
              <a:rPr lang="sr-Latn-RS" dirty="0"/>
              <a:t>Naivni Bajas</a:t>
            </a:r>
          </a:p>
          <a:p>
            <a:pPr lvl="1"/>
            <a:r>
              <a:rPr lang="sr-Latn-RS" dirty="0"/>
              <a:t>Euklidski i statistički klasifikator</a:t>
            </a:r>
          </a:p>
          <a:p>
            <a:pPr lvl="1"/>
            <a:r>
              <a:rPr lang="sr-Latn-RS" dirty="0"/>
              <a:t>Testovi hipoteza</a:t>
            </a:r>
          </a:p>
          <a:p>
            <a:pPr lvl="1"/>
            <a:r>
              <a:rPr lang="sr-Latn-RS" dirty="0"/>
              <a:t>Linearni i polinomialni klasifikatori</a:t>
            </a:r>
          </a:p>
          <a:p>
            <a:r>
              <a:rPr lang="sr-Latn-RS" dirty="0"/>
              <a:t>ML problemi i rešenja</a:t>
            </a:r>
          </a:p>
          <a:p>
            <a:pPr lvl="1"/>
            <a:r>
              <a:rPr lang="sr-Latn-RS" dirty="0"/>
              <a:t>Prikupljanje podataka</a:t>
            </a:r>
          </a:p>
          <a:p>
            <a:pPr lvl="1"/>
            <a:r>
              <a:rPr lang="sr-Latn-RS" dirty="0"/>
              <a:t>Izbor podskupa</a:t>
            </a:r>
          </a:p>
          <a:p>
            <a:pPr lvl="1"/>
            <a:r>
              <a:rPr lang="sr-Latn-RS" dirty="0"/>
              <a:t>Evaluacija podskupa</a:t>
            </a:r>
          </a:p>
          <a:p>
            <a:pPr lvl="1"/>
            <a:r>
              <a:rPr lang="sr-Latn-RS" dirty="0"/>
              <a:t>Izbor klasifikatora</a:t>
            </a:r>
          </a:p>
          <a:p>
            <a:pPr lvl="1"/>
            <a:r>
              <a:rPr lang="sr-Latn-RS" dirty="0"/>
              <a:t>Evaluacija klasifikatora</a:t>
            </a:r>
          </a:p>
          <a:p>
            <a:pPr lvl="1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BDC3CB3-16A9-FD73-EC3C-1AD4A5D00DDB}"/>
              </a:ext>
            </a:extLst>
          </p:cNvPr>
          <p:cNvCxnSpPr>
            <a:cxnSpLocks/>
          </p:cNvCxnSpPr>
          <p:nvPr/>
        </p:nvCxnSpPr>
        <p:spPr>
          <a:xfrm flipV="1">
            <a:off x="1261872" y="3873258"/>
            <a:ext cx="8572241" cy="8627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F7F9F39-FA2F-1FD5-4835-38CC2FF8B1B4}"/>
              </a:ext>
            </a:extLst>
          </p:cNvPr>
          <p:cNvSpPr txBox="1"/>
          <p:nvPr/>
        </p:nvSpPr>
        <p:spPr>
          <a:xfrm>
            <a:off x="9092244" y="3562711"/>
            <a:ext cx="84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pauza</a:t>
            </a:r>
            <a:endParaRPr lang="en-US" dirty="0"/>
          </a:p>
        </p:txBody>
      </p:sp>
      <p:pic>
        <p:nvPicPr>
          <p:cNvPr id="8" name="Picture 7" descr="Icon&#10;&#10;Description automatically generated with medium confidence">
            <a:extLst>
              <a:ext uri="{FF2B5EF4-FFF2-40B4-BE49-F238E27FC236}">
                <a16:creationId xmlns:a16="http://schemas.microsoft.com/office/drawing/2014/main" id="{707BA291-DC7A-D565-C9AF-7228B9B107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358" y="5861126"/>
            <a:ext cx="107947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40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F6740-30FD-E309-0EF9-A4299679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Prikupljanje (baze) podataka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4F4E4-5288-DC29-3D04-6E89BC7F7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928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dirty="0"/>
              <a:t>1. Što više podataka, to bolje! Da li je to tačno? Od čega zavisi odgovor?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r>
              <a:rPr lang="sr-Latn-RS" b="1" dirty="0"/>
              <a:t>Savet: Trenirajte sistem sa manje podataka nego što imate i vidite da li to bitno kvari trenutne performanse. Ako je to slučaj, prikupljajte više podataka, a ako se ne menja ili se promeni malo, prikupljanje podataka nije rešenje a izgubićete mnogo vremena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B71549-80E9-2FFB-D853-9C75F56D3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1" y="2303373"/>
            <a:ext cx="3919115" cy="26055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72C9F0-58AA-19ED-1D59-B38AA45A9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513" y="2331366"/>
            <a:ext cx="3919115" cy="2616423"/>
          </a:xfrm>
          <a:prstGeom prst="rect">
            <a:avLst/>
          </a:prstGeom>
        </p:spPr>
      </p:pic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68F54198-A08D-DF03-BADD-388ABE913A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358" y="5861126"/>
            <a:ext cx="107947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01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72C8B-0692-2E3A-5B4C-33F9F52D5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-338328"/>
            <a:ext cx="9692640" cy="1325562"/>
          </a:xfrm>
        </p:spPr>
        <p:txBody>
          <a:bodyPr/>
          <a:lstStyle/>
          <a:p>
            <a:r>
              <a:rPr lang="en-US" dirty="0" err="1"/>
              <a:t>Izbor</a:t>
            </a:r>
            <a:r>
              <a:rPr lang="en-US" dirty="0"/>
              <a:t> </a:t>
            </a:r>
            <a:r>
              <a:rPr lang="en-US" dirty="0" err="1"/>
              <a:t>podskupa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8F3D8-4230-8196-9F37-1973BDABE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987234"/>
            <a:ext cx="9888210" cy="5797614"/>
          </a:xfrm>
        </p:spPr>
        <p:txBody>
          <a:bodyPr>
            <a:normAutofit/>
          </a:bodyPr>
          <a:lstStyle/>
          <a:p>
            <a:r>
              <a:rPr lang="en-US" dirty="0" err="1"/>
              <a:t>Trening</a:t>
            </a:r>
            <a:r>
              <a:rPr lang="en-US" dirty="0"/>
              <a:t> set – </a:t>
            </a:r>
            <a:r>
              <a:rPr lang="en-US" dirty="0" err="1"/>
              <a:t>obu</a:t>
            </a:r>
            <a:r>
              <a:rPr lang="sr-Latn-RS" dirty="0"/>
              <a:t>čavanje modela</a:t>
            </a:r>
            <a:endParaRPr lang="en-US" dirty="0"/>
          </a:p>
          <a:p>
            <a:r>
              <a:rPr lang="en-US" dirty="0" err="1"/>
              <a:t>Validacioni</a:t>
            </a:r>
            <a:r>
              <a:rPr lang="en-US" dirty="0"/>
              <a:t> set</a:t>
            </a:r>
            <a:r>
              <a:rPr lang="sr-Latn-RS" dirty="0"/>
              <a:t> – evaluacija obučavanja i popravka</a:t>
            </a:r>
            <a:endParaRPr lang="en-US" dirty="0"/>
          </a:p>
          <a:p>
            <a:r>
              <a:rPr lang="en-US" dirty="0"/>
              <a:t>Test set</a:t>
            </a:r>
            <a:r>
              <a:rPr lang="sr-Latn-RS" dirty="0"/>
              <a:t> – testiranje sistema</a:t>
            </a:r>
          </a:p>
          <a:p>
            <a:pPr marL="0" indent="0">
              <a:buNone/>
            </a:pPr>
            <a:r>
              <a:rPr lang="sr-Latn-RS" dirty="0"/>
              <a:t>2. Da li svi setovi treba da dolaze iz iste distribucije (raspodele)?</a:t>
            </a:r>
            <a:r>
              <a:rPr lang="en-US" dirty="0"/>
              <a:t> –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statisti</a:t>
            </a:r>
            <a:r>
              <a:rPr lang="sr-Latn-RS" dirty="0"/>
              <a:t>čke karakteristike (verovatnoća pojavljivanja neke klase, opseg vrednosti fičera, itd)</a:t>
            </a:r>
          </a:p>
          <a:p>
            <a:pPr marL="0" indent="0">
              <a:buNone/>
            </a:pPr>
            <a:r>
              <a:rPr lang="sr-Latn-RS" dirty="0"/>
              <a:t>- Može ali ne mora. U oba slučaja isti problem – performanse na validaciji mnogo bolje od performansi na testu</a:t>
            </a:r>
            <a:r>
              <a:rPr lang="en-US" dirty="0"/>
              <a:t> (</a:t>
            </a:r>
            <a:r>
              <a:rPr lang="en-US" dirty="0" err="1"/>
              <a:t>validacioni</a:t>
            </a:r>
            <a:r>
              <a:rPr lang="en-US" dirty="0"/>
              <a:t> set </a:t>
            </a:r>
            <a:r>
              <a:rPr lang="sr-Latn-RS" dirty="0"/>
              <a:t>indirektno utiče na podešavanje hiperparametara</a:t>
            </a:r>
            <a:r>
              <a:rPr lang="en-US" dirty="0"/>
              <a:t>)</a:t>
            </a: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sz="1600" b="1" dirty="0"/>
          </a:p>
          <a:p>
            <a:pPr marL="0" indent="0">
              <a:buNone/>
            </a:pPr>
            <a:r>
              <a:rPr lang="sr-Latn-RS" sz="1600" b="1" dirty="0"/>
              <a:t>Savet: Uvek težite ka tome da distribucije budu što sličnije. ML je težak i bez ovog problema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0B24148-A186-9A1F-9582-1D2045FB0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76801"/>
              </p:ext>
            </p:extLst>
          </p:nvPr>
        </p:nvGraphicFramePr>
        <p:xfrm>
          <a:off x="1336520" y="3796873"/>
          <a:ext cx="8595360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1614341400"/>
                    </a:ext>
                  </a:extLst>
                </a:gridCol>
                <a:gridCol w="4297680">
                  <a:extLst>
                    <a:ext uri="{9D8B030D-6E8A-4147-A177-3AD203B41FA5}">
                      <a16:colId xmlns:a16="http://schemas.microsoft.com/office/drawing/2014/main" val="1130319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Ista distribucija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Različita distribucija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015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Overfitovan validacioni skup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/>
                        <a:t>Overfitovan validacioni skup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02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Test set je mnogo teži od validacionog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4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Zbog različitih distribucija ono što radi dobro na validacji loše radi na testu (a više primera) i izaziva manje performanse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526515"/>
                  </a:ext>
                </a:extLst>
              </a:tr>
            </a:tbl>
          </a:graphicData>
        </a:graphic>
      </p:graphicFrame>
      <p:pic>
        <p:nvPicPr>
          <p:cNvPr id="5" name="Picture 4" descr="Icon&#10;&#10;Description automatically generated with medium confidence">
            <a:extLst>
              <a:ext uri="{FF2B5EF4-FFF2-40B4-BE49-F238E27FC236}">
                <a16:creationId xmlns:a16="http://schemas.microsoft.com/office/drawing/2014/main" id="{D4134CD2-B20C-ADD8-A5B5-B5F1FE2AB5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358" y="5861126"/>
            <a:ext cx="107947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5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7EF00-D6D1-A8EE-7D12-2EE6529E4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Izbor podskupa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F6966-526E-5377-0CA4-4C45141C1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r-Latn-RS" dirty="0"/>
              <a:t>3. Koliki treba da budu trening, validacioni i test skupovi?</a:t>
            </a:r>
          </a:p>
          <a:p>
            <a:pPr marL="0" indent="0">
              <a:buNone/>
            </a:pPr>
            <a:r>
              <a:rPr lang="sr-Latn-RS" dirty="0"/>
              <a:t>Prosto rešenje: 70% / 15% / 15% - u novim ML sistemima beskorisno</a:t>
            </a:r>
            <a:endParaRPr lang="sr-Latn-RS" b="1" dirty="0"/>
          </a:p>
          <a:p>
            <a:pPr marL="0" indent="0">
              <a:buNone/>
            </a:pPr>
            <a:r>
              <a:rPr lang="sr-Latn-RS" dirty="0"/>
              <a:t>Imamo klasifikator A sa tačnošću od 90% i klasifikator B sa tačnošću od 90.1%, koliko nam treba veliki validacioni i test skup? </a:t>
            </a:r>
            <a:endParaRPr lang="sr-Latn-RS" b="1" dirty="0"/>
          </a:p>
          <a:p>
            <a:pPr marL="0" indent="0">
              <a:buNone/>
            </a:pPr>
            <a:r>
              <a:rPr lang="sr-Latn-RS" dirty="0"/>
              <a:t>Ako želimo da klasifikatore razlikujemo za 1% da li je dovoljno 100 podataka u skupovima? </a:t>
            </a:r>
            <a:endParaRPr lang="sr-Latn-RS" b="1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r>
              <a:rPr lang="sr-Latn-RS" dirty="0"/>
              <a:t>Imamo 1.000.000 podataka. Kako bi ih podelili u skupove? </a:t>
            </a:r>
            <a:endParaRPr lang="en-US" dirty="0"/>
          </a:p>
          <a:p>
            <a:pPr marL="0" indent="0" algn="just">
              <a:buNone/>
            </a:pPr>
            <a:r>
              <a:rPr lang="en-US" b="1" dirty="0" err="1"/>
              <a:t>Savet</a:t>
            </a:r>
            <a:r>
              <a:rPr lang="en-US" b="1" dirty="0"/>
              <a:t>: Ne </a:t>
            </a:r>
            <a:r>
              <a:rPr lang="en-US" b="1" dirty="0" err="1"/>
              <a:t>ciljajte</a:t>
            </a:r>
            <a:r>
              <a:rPr lang="en-US" b="1" dirty="0"/>
              <a:t> nu</a:t>
            </a:r>
            <a:r>
              <a:rPr lang="sr-Latn-RS" b="1" dirty="0"/>
              <a:t>žno na neku tradicionalnu podelu, već gledajte koliko vam podataka zaista treba na osnovu cilja koji želite postići. Ako bez ove analize delite podatke, samo oduzimate podatke za trening!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A0C628-58A7-141B-17A5-CFC3CFE91210}"/>
              </a:ext>
            </a:extLst>
          </p:cNvPr>
          <p:cNvSpPr txBox="1"/>
          <p:nvPr/>
        </p:nvSpPr>
        <p:spPr>
          <a:xfrm>
            <a:off x="8540496" y="2231136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/>
              <a:t>, ali što?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4C021E-DE0B-8FB9-3FCA-EFAF939298A9}"/>
              </a:ext>
            </a:extLst>
          </p:cNvPr>
          <p:cNvSpPr txBox="1"/>
          <p:nvPr/>
        </p:nvSpPr>
        <p:spPr>
          <a:xfrm>
            <a:off x="7068312" y="2908870"/>
            <a:ext cx="318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Bar 1000 podataka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3D0E2A-B101-2414-994E-BB1508FF1A70}"/>
              </a:ext>
            </a:extLst>
          </p:cNvPr>
          <p:cNvSpPr txBox="1"/>
          <p:nvPr/>
        </p:nvSpPr>
        <p:spPr>
          <a:xfrm>
            <a:off x="1298448" y="3579799"/>
            <a:ext cx="8595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b="1" dirty="0"/>
              <a:t>                      Uglavnom ne, jer ne možemo da postignemo željene distribucije sa 100 podataka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0DAC35-1F54-8C77-82C8-93B0E306A8C6}"/>
              </a:ext>
            </a:extLst>
          </p:cNvPr>
          <p:cNvSpPr txBox="1"/>
          <p:nvPr/>
        </p:nvSpPr>
        <p:spPr>
          <a:xfrm>
            <a:off x="7534656" y="4434851"/>
            <a:ext cx="204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980</a:t>
            </a:r>
            <a:r>
              <a:rPr lang="en-US" b="1" dirty="0"/>
              <a:t>k / 10k / 10k</a:t>
            </a:r>
            <a:endParaRPr lang="en-US" dirty="0"/>
          </a:p>
        </p:txBody>
      </p:sp>
      <p:pic>
        <p:nvPicPr>
          <p:cNvPr id="10" name="Picture 9" descr="Icon&#10;&#10;Description automatically generated with medium confidence">
            <a:extLst>
              <a:ext uri="{FF2B5EF4-FFF2-40B4-BE49-F238E27FC236}">
                <a16:creationId xmlns:a16="http://schemas.microsoft.com/office/drawing/2014/main" id="{7E2E07DA-A9C6-A516-0782-88A5DD9BF4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358" y="5861126"/>
            <a:ext cx="107947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3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24EF-01CC-8A7C-3CC1-BEFFC62E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Evaluacija podskupa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D882E-63C9-C794-D586-CEE7E1048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dirty="0"/>
              <a:t>4. Kako da znamo da su podskupovi dobro izabrani?</a:t>
            </a:r>
          </a:p>
          <a:p>
            <a:pPr marL="0" indent="0" algn="just">
              <a:buNone/>
            </a:pPr>
            <a:r>
              <a:rPr lang="sr-Latn-RS" b="1" dirty="0"/>
              <a:t>Uglavnom ne. Jedino što možemo da uradimo jeste da pokušamo da napravimo statistički što reprezentativnije setove, koje ćemo menjati tek kada to bude diktirala evaluacija klasifikatora!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5CD28607-7F28-6C2B-4F0F-9ED8546C21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358" y="5861126"/>
            <a:ext cx="107947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3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5F671-7B65-C8FD-633A-E995E6DA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Projektovanje klasifikatora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1FAEF-B756-9BE5-A79D-16E6B0BAE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Osnovni statistički klasifikatori</a:t>
            </a:r>
          </a:p>
          <a:p>
            <a:pPr lvl="1"/>
            <a:r>
              <a:rPr lang="sr-Latn-RS" dirty="0"/>
              <a:t>Naivni Bajas</a:t>
            </a:r>
          </a:p>
          <a:p>
            <a:pPr lvl="1"/>
            <a:r>
              <a:rPr lang="sr-Latn-RS" dirty="0"/>
              <a:t>Testovi hipoteza</a:t>
            </a:r>
          </a:p>
          <a:p>
            <a:pPr lvl="1"/>
            <a:r>
              <a:rPr lang="sr-Latn-RS" dirty="0"/>
              <a:t>Linearni / polinomialni klasifikatori</a:t>
            </a:r>
          </a:p>
          <a:p>
            <a:r>
              <a:rPr lang="sr-Latn-RS" dirty="0"/>
              <a:t>Napredni statistički klasifikatori</a:t>
            </a:r>
          </a:p>
          <a:p>
            <a:pPr lvl="1"/>
            <a:r>
              <a:rPr lang="sr-Latn-RS" dirty="0"/>
              <a:t>SVM</a:t>
            </a:r>
          </a:p>
          <a:p>
            <a:pPr lvl="1"/>
            <a:r>
              <a:rPr lang="sr-Latn-RS" dirty="0"/>
              <a:t>Boosting algoritmi</a:t>
            </a:r>
          </a:p>
          <a:p>
            <a:r>
              <a:rPr lang="sr-Latn-RS" dirty="0"/>
              <a:t>Neuralne mreže</a:t>
            </a:r>
          </a:p>
          <a:p>
            <a:r>
              <a:rPr lang="sr-Latn-RS" dirty="0"/>
              <a:t>Konvolucione neuralne mreže</a:t>
            </a:r>
          </a:p>
          <a:p>
            <a:r>
              <a:rPr lang="sr-Latn-RS" dirty="0"/>
              <a:t>Ostali napredni metodi</a:t>
            </a:r>
          </a:p>
          <a:p>
            <a:pPr lvl="1"/>
            <a:r>
              <a:rPr lang="sr-Latn-RS" dirty="0"/>
              <a:t>Transformeri</a:t>
            </a:r>
          </a:p>
          <a:p>
            <a:pPr lvl="1"/>
            <a:r>
              <a:rPr lang="sr-Latn-RS" dirty="0"/>
              <a:t>LSTM</a:t>
            </a:r>
          </a:p>
          <a:p>
            <a:pPr lvl="1"/>
            <a:r>
              <a:rPr lang="sr-Latn-RS" dirty="0"/>
              <a:t>GNN</a:t>
            </a:r>
            <a:endParaRPr lang="en-US" dirty="0"/>
          </a:p>
        </p:txBody>
      </p:sp>
      <p:pic>
        <p:nvPicPr>
          <p:cNvPr id="4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57A8B51B-B4D2-7D11-2A5D-6064971D74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358" y="5861126"/>
            <a:ext cx="107947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76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5FDF9-7B19-6508-89E4-70115102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Evaluacija klasifikatora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FB68A3-6250-8D60-C7E1-5C4B261998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3" y="1828800"/>
                <a:ext cx="6473951" cy="435133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just">
                  <a:buNone/>
                </a:pPr>
                <a:r>
                  <a:rPr lang="sr-Latn-RS" dirty="0"/>
                  <a:t>5. Da li je tačnost kod klasifikacije najbolja metrika?</a:t>
                </a:r>
              </a:p>
              <a:p>
                <a:pPr marL="0" indent="0" algn="just">
                  <a:buNone/>
                </a:pPr>
                <a:r>
                  <a:rPr lang="sr-Latn-RS" dirty="0"/>
                  <a:t>NE! Zamislimo skup podataka gde imamo 90% slika gde nema mačaka i 10% slika gde ih ima, a želimo da detektujemo da li je na slici mačka. Ako kažemo da svuda nema mačaka, imamo tačnost od 90%, a klasifikator je besmislen!</a:t>
                </a:r>
              </a:p>
              <a:p>
                <a:pPr marL="0" indent="0" algn="just">
                  <a:buNone/>
                </a:pPr>
                <a:r>
                  <a:rPr lang="sr-Latn-RS" dirty="0"/>
                  <a:t>6. Da li je jedna metrika dobar pristup?</a:t>
                </a:r>
              </a:p>
              <a:p>
                <a:pPr marL="0" indent="0" algn="just">
                  <a:buNone/>
                </a:pPr>
                <a:r>
                  <a:rPr lang="sr-Latn-RS" dirty="0"/>
                  <a:t> Preciznost klasifikatora: 100% </a:t>
                </a:r>
              </a:p>
              <a:p>
                <a:pPr marL="0" indent="0" algn="just">
                  <a:buNone/>
                </a:pPr>
                <a:r>
                  <a:rPr lang="sr-Latn-RS" dirty="0"/>
                  <a:t>Odziv klasifikatora: 0%</a:t>
                </a:r>
              </a:p>
              <a:p>
                <a:pPr marL="0" indent="0" algn="just">
                  <a:buNone/>
                </a:pPr>
                <a:r>
                  <a:rPr lang="sr-Latn-RS" dirty="0"/>
                  <a:t>F1 score: </a:t>
                </a:r>
                <a14:m>
                  <m:oMath xmlns:m="http://schemas.openxmlformats.org/officeDocument/2006/math">
                    <m:r>
                      <a:rPr lang="sr-Latn-RS" b="0" i="1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sr-Latn-R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sr-Latn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𝑟𝑒𝑐𝑎𝑙𝑙</m:t>
                        </m:r>
                      </m:num>
                      <m:den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=0%</m:t>
                    </m:r>
                  </m:oMath>
                </a14:m>
                <a:endParaRPr lang="sr-Latn-RS" dirty="0"/>
              </a:p>
              <a:p>
                <a:pPr marL="0" indent="0" algn="just">
                  <a:buNone/>
                </a:pPr>
                <a:endParaRPr lang="sr-Latn-RS" dirty="0"/>
              </a:p>
              <a:p>
                <a:pPr marL="0" indent="0" algn="just">
                  <a:buNone/>
                </a:pPr>
                <a:r>
                  <a:rPr lang="sr-Latn-RS" dirty="0"/>
                  <a:t>Savet: Koristiti jednu metriku za evaluaciju, ali dobro odrediti koju!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FB68A3-6250-8D60-C7E1-5C4B261998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3" y="1828800"/>
                <a:ext cx="6473951" cy="4351337"/>
              </a:xfrm>
              <a:blipFill>
                <a:blip r:embed="rId2"/>
                <a:stretch>
                  <a:fillRect l="-565" t="-1261" r="-565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diagram&#10;&#10;Description automatically generated with medium confidence">
            <a:extLst>
              <a:ext uri="{FF2B5EF4-FFF2-40B4-BE49-F238E27FC236}">
                <a16:creationId xmlns:a16="http://schemas.microsoft.com/office/drawing/2014/main" id="{C8AAF9C9-A287-DB8F-A7E5-4A05AA7129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175" y="0"/>
            <a:ext cx="3771586" cy="6858000"/>
          </a:xfrm>
          <a:prstGeom prst="rect">
            <a:avLst/>
          </a:prstGeom>
        </p:spPr>
      </p:pic>
      <p:pic>
        <p:nvPicPr>
          <p:cNvPr id="6" name="Picture 5" descr="Icon&#10;&#10;Description automatically generated with medium confidence">
            <a:extLst>
              <a:ext uri="{FF2B5EF4-FFF2-40B4-BE49-F238E27FC236}">
                <a16:creationId xmlns:a16="http://schemas.microsoft.com/office/drawing/2014/main" id="{051A878E-7221-3DB4-2063-F8301C52D4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828" y="5962649"/>
            <a:ext cx="968480" cy="96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2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1898C-7857-0AE5-6FFC-CC88B1C3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Evaluacija</a:t>
            </a:r>
            <a:r>
              <a:rPr lang="en-US" dirty="0"/>
              <a:t> </a:t>
            </a:r>
            <a:r>
              <a:rPr lang="en-US" dirty="0" err="1"/>
              <a:t>klasifikatora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1D154-20B3-5776-CF72-9493776A1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66344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sr-Latn-RS" dirty="0"/>
              <a:t>7</a:t>
            </a:r>
            <a:r>
              <a:rPr lang="en-US" dirty="0"/>
              <a:t>. Da li </a:t>
            </a:r>
            <a:r>
              <a:rPr lang="en-US" dirty="0" err="1"/>
              <a:t>uvek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 da </a:t>
            </a:r>
            <a:r>
              <a:rPr lang="en-US" dirty="0" err="1"/>
              <a:t>te</a:t>
            </a:r>
            <a:r>
              <a:rPr lang="sr-Latn-RS" dirty="0"/>
              <a:t>žimo ka klasifikatorima maksimalne tačnosti po svaku cenu?</a:t>
            </a:r>
          </a:p>
          <a:p>
            <a:pPr marL="0" indent="0" algn="just">
              <a:buNone/>
            </a:pPr>
            <a:r>
              <a:rPr lang="sr-Latn-RS" dirty="0"/>
              <a:t>Klasifikator A: 90% tačnosti, vreme izvršavanja 10ms</a:t>
            </a:r>
          </a:p>
          <a:p>
            <a:pPr marL="0" indent="0" algn="just">
              <a:buNone/>
            </a:pPr>
            <a:r>
              <a:rPr lang="sr-Latn-RS" dirty="0"/>
              <a:t>Klasifikator B: 91% tačnosti, vreme izvršavanja 1s</a:t>
            </a:r>
          </a:p>
          <a:p>
            <a:pPr marL="0" indent="0" algn="just">
              <a:buNone/>
            </a:pPr>
            <a:r>
              <a:rPr lang="sr-Latn-RS" dirty="0"/>
              <a:t>Klasifikator C: 99% tačnosti, vreme izvršavanja 1.1s</a:t>
            </a:r>
          </a:p>
          <a:p>
            <a:pPr marL="0" indent="0" algn="just">
              <a:buNone/>
            </a:pPr>
            <a:endParaRPr lang="sr-Latn-RS" dirty="0"/>
          </a:p>
          <a:p>
            <a:pPr marL="0" indent="0" algn="just">
              <a:buNone/>
            </a:pPr>
            <a:r>
              <a:rPr lang="sr-Latn-RS" dirty="0"/>
              <a:t>Klasifikator A: 90% tačnosti, memorijsko zauzeće 1MB</a:t>
            </a:r>
          </a:p>
          <a:p>
            <a:pPr marL="0" indent="0" algn="just">
              <a:buNone/>
            </a:pPr>
            <a:r>
              <a:rPr lang="sr-Latn-RS" dirty="0"/>
              <a:t>Klasifikator B: 91% tačnosti, vreme izvršavanja 100MB</a:t>
            </a:r>
          </a:p>
          <a:p>
            <a:pPr marL="0" indent="0" algn="just">
              <a:buNone/>
            </a:pPr>
            <a:r>
              <a:rPr lang="sr-Latn-RS" dirty="0"/>
              <a:t>Klasifikator C: 99% tačnosti, vreme izvršavanja 1GB</a:t>
            </a:r>
          </a:p>
          <a:p>
            <a:pPr marL="0" indent="0" algn="just">
              <a:buNone/>
            </a:pPr>
            <a:endParaRPr lang="sr-Latn-RS" dirty="0"/>
          </a:p>
          <a:p>
            <a:pPr marL="0" indent="0" algn="just">
              <a:buNone/>
            </a:pPr>
            <a:r>
              <a:rPr lang="sr-Latn-RS" b="1" dirty="0"/>
              <a:t>Savet: Obratite pažnju koliko plaćamo mala povećanja tačnosti</a:t>
            </a:r>
          </a:p>
          <a:p>
            <a:pPr marL="0" indent="0" algn="just">
              <a:buNone/>
            </a:pPr>
            <a:endParaRPr lang="sr-Latn-R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683240B5-084E-0E14-7A7D-7B6F9AD492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358" y="5861126"/>
            <a:ext cx="107947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1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EC54-659A-B0F1-2E8B-0267455A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-397848"/>
            <a:ext cx="9692640" cy="1325562"/>
          </a:xfrm>
        </p:spPr>
        <p:txBody>
          <a:bodyPr/>
          <a:lstStyle/>
          <a:p>
            <a:r>
              <a:rPr lang="sr-Latn-RS" dirty="0"/>
              <a:t>Error space analiza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88868-C7DF-C365-11AA-D89DB58BA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044450"/>
            <a:ext cx="8595360" cy="5993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8. Da li </a:t>
            </a:r>
            <a:r>
              <a:rPr lang="en-US" dirty="0" err="1"/>
              <a:t>postoji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sr-Latn-RS" dirty="0"/>
              <a:t>čin </a:t>
            </a:r>
            <a:r>
              <a:rPr lang="en-US" dirty="0"/>
              <a:t>da </a:t>
            </a:r>
            <a:r>
              <a:rPr lang="en-US" dirty="0" err="1"/>
              <a:t>znamo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da </a:t>
            </a:r>
            <a:r>
              <a:rPr lang="en-US" dirty="0" err="1"/>
              <a:t>izmenimo</a:t>
            </a:r>
            <a:r>
              <a:rPr lang="en-US" dirty="0"/>
              <a:t> </a:t>
            </a:r>
            <a:r>
              <a:rPr lang="en-US" dirty="0" err="1"/>
              <a:t>podskupove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rezultata</a:t>
            </a:r>
            <a:r>
              <a:rPr lang="en-US" dirty="0"/>
              <a:t>?</a:t>
            </a:r>
            <a:r>
              <a:rPr lang="sr-Latn-RS" dirty="0"/>
              <a:t> Koji je to način?</a:t>
            </a:r>
            <a:endParaRPr lang="en-US" dirty="0"/>
          </a:p>
          <a:p>
            <a:pPr marL="0" indent="0">
              <a:buNone/>
            </a:pPr>
            <a:r>
              <a:rPr lang="sr-Latn-RS" b="1" dirty="0"/>
              <a:t>Postoji! Analiza loših klasifikacija</a:t>
            </a:r>
          </a:p>
          <a:p>
            <a:pPr marL="0" indent="0">
              <a:buNone/>
            </a:pPr>
            <a:r>
              <a:rPr lang="sr-Latn-RS" dirty="0"/>
              <a:t>Naš klasifikator mačaka ima tačnost 90%, ali za naše potrebe nam treba više!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r>
              <a:rPr lang="sr-Latn-RS" b="1" dirty="0"/>
              <a:t>Savet: Prvo uraditi error space analizu, pa na osnovu toga odlučiti kako menjati dataset! Rešenje u ovom slučaju bi bila augmentacija!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BCA453B0-571D-16B2-54C5-16ACB06691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502" y="5846302"/>
            <a:ext cx="1079475" cy="1080000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1632B60-7383-EB2A-4B85-B60D10C16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201318"/>
              </p:ext>
            </p:extLst>
          </p:nvPr>
        </p:nvGraphicFramePr>
        <p:xfrm>
          <a:off x="1261872" y="2670798"/>
          <a:ext cx="85953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072">
                  <a:extLst>
                    <a:ext uri="{9D8B030D-6E8A-4147-A177-3AD203B41FA5}">
                      <a16:colId xmlns:a16="http://schemas.microsoft.com/office/drawing/2014/main" val="3951116456"/>
                    </a:ext>
                  </a:extLst>
                </a:gridCol>
                <a:gridCol w="758952">
                  <a:extLst>
                    <a:ext uri="{9D8B030D-6E8A-4147-A177-3AD203B41FA5}">
                      <a16:colId xmlns:a16="http://schemas.microsoft.com/office/drawing/2014/main" val="2163178211"/>
                    </a:ext>
                  </a:extLst>
                </a:gridCol>
                <a:gridCol w="1024128">
                  <a:extLst>
                    <a:ext uri="{9D8B030D-6E8A-4147-A177-3AD203B41FA5}">
                      <a16:colId xmlns:a16="http://schemas.microsoft.com/office/drawing/2014/main" val="2652794000"/>
                    </a:ext>
                  </a:extLst>
                </a:gridCol>
                <a:gridCol w="1344168">
                  <a:extLst>
                    <a:ext uri="{9D8B030D-6E8A-4147-A177-3AD203B41FA5}">
                      <a16:colId xmlns:a16="http://schemas.microsoft.com/office/drawing/2014/main" val="1061470349"/>
                    </a:ext>
                  </a:extLst>
                </a:gridCol>
                <a:gridCol w="3749040">
                  <a:extLst>
                    <a:ext uri="{9D8B030D-6E8A-4147-A177-3AD203B41FA5}">
                      <a16:colId xmlns:a16="http://schemas.microsoft.com/office/drawing/2014/main" val="1339569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Image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Blurry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Rotated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Comment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049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Lav u zoo vrtu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824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Zamućena mačka slikana ukrivo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933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Potpuno mutna slika bez mačke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940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Mačka rotirana za 180 stepeni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73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126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Mutna mačka i pas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013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315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Rotirana mačka za 45 stepeni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3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553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Blurovana slika više mačaka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21833"/>
                  </a:ext>
                </a:extLst>
              </a:tr>
            </a:tbl>
          </a:graphicData>
        </a:graphic>
      </p:graphicFrame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ACD95382-6A85-8D43-5B43-EA5979A504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546" y="3119445"/>
            <a:ext cx="290533" cy="201346"/>
          </a:xfrm>
          <a:prstGeom prst="rect">
            <a:avLst/>
          </a:prstGeom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3B2A2111-EDD7-6470-9B99-682E12F7C8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589" y="3462582"/>
            <a:ext cx="290533" cy="201346"/>
          </a:xfrm>
          <a:prstGeom prst="rect">
            <a:avLst/>
          </a:prstGeom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E7E7DED2-801E-F1B1-17B0-7FAB080FF8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588" y="3866937"/>
            <a:ext cx="290533" cy="201346"/>
          </a:xfrm>
          <a:prstGeom prst="rect">
            <a:avLst/>
          </a:prstGeom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B0C3CB9E-C8A8-4040-6B08-A53027A241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587" y="4580544"/>
            <a:ext cx="290533" cy="201346"/>
          </a:xfrm>
          <a:prstGeom prst="rect">
            <a:avLst/>
          </a:prstGeom>
        </p:spPr>
      </p:pic>
      <p:pic>
        <p:nvPicPr>
          <p:cNvPr id="12" name="Picture 11" descr="A picture containing shape&#10;&#10;Description automatically generated">
            <a:extLst>
              <a:ext uri="{FF2B5EF4-FFF2-40B4-BE49-F238E27FC236}">
                <a16:creationId xmlns:a16="http://schemas.microsoft.com/office/drawing/2014/main" id="{150CB18F-8BED-77B2-CC01-ED4CE24526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586" y="5339556"/>
            <a:ext cx="290533" cy="201346"/>
          </a:xfrm>
          <a:prstGeom prst="rect">
            <a:avLst/>
          </a:prstGeom>
        </p:spPr>
      </p:pic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0E4BE279-8E79-DA82-C3FA-67E4BAA86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618" y="3462582"/>
            <a:ext cx="290533" cy="201346"/>
          </a:xfrm>
          <a:prstGeom prst="rect">
            <a:avLst/>
          </a:prstGeom>
        </p:spPr>
      </p:pic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57F18B0B-E43D-4685-6610-0A6B8961F0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618" y="4222667"/>
            <a:ext cx="290533" cy="201346"/>
          </a:xfrm>
          <a:prstGeom prst="rect">
            <a:avLst/>
          </a:prstGeom>
        </p:spPr>
      </p:pic>
      <p:pic>
        <p:nvPicPr>
          <p:cNvPr id="1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531B5757-2A43-3C5B-17FB-032544BCCE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618" y="4946249"/>
            <a:ext cx="290533" cy="2013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BC28D8D-3E35-82CB-FC75-EF516433BB38}"/>
              </a:ext>
            </a:extLst>
          </p:cNvPr>
          <p:cNvSpPr txBox="1"/>
          <p:nvPr/>
        </p:nvSpPr>
        <p:spPr>
          <a:xfrm>
            <a:off x="3008376" y="5655861"/>
            <a:ext cx="308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 1/7          4/7             3/7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5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92ECB-CB48-1DFC-6573-07A3EA2CB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Bajas i varijansa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96611-FC40-8643-E315-AACC238B3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Latn-RS" dirty="0"/>
              <a:t>9. </a:t>
            </a:r>
            <a:r>
              <a:rPr lang="en-US" dirty="0"/>
              <a:t>a) </a:t>
            </a:r>
            <a:r>
              <a:rPr lang="sr-Latn-RS" dirty="0"/>
              <a:t>Pravimo klasifikator mačaka. Cilj nam je greška od 5%. Naš validacioni set ima grešku od 11%, a trening 1%. Šta da radimo?</a:t>
            </a:r>
          </a:p>
          <a:p>
            <a:pPr marL="0" indent="0">
              <a:buNone/>
            </a:pPr>
            <a:r>
              <a:rPr lang="en-US" dirty="0" err="1"/>
              <a:t>Varijansa</a:t>
            </a:r>
            <a:r>
              <a:rPr lang="en-US" dirty="0"/>
              <a:t> je </a:t>
            </a:r>
            <a:r>
              <a:rPr lang="en-US" dirty="0" err="1"/>
              <a:t>velika</a:t>
            </a:r>
            <a:r>
              <a:rPr lang="en-US" dirty="0"/>
              <a:t>, </a:t>
            </a:r>
            <a:r>
              <a:rPr lang="sr-Latn-RS" dirty="0"/>
              <a:t>čak 10%. Ovaj problem zovemo high variance – overfitting. Potrebno je primeniti neku od metoda za sprečavanje preobučavanja (regularizacija, dropout, krosvalidacija...)</a:t>
            </a:r>
          </a:p>
          <a:p>
            <a:pPr marL="0" indent="0">
              <a:buNone/>
            </a:pPr>
            <a:r>
              <a:rPr lang="sr-Latn-RS" dirty="0"/>
              <a:t>9. b) Pravimo klasifikator mačaka. Cilj nam je greška od 5%. Naš validacioni set ima grešku od 16%, a trening 15%. Šta da radimo?</a:t>
            </a:r>
          </a:p>
          <a:p>
            <a:pPr marL="0" indent="0">
              <a:buNone/>
            </a:pPr>
            <a:r>
              <a:rPr lang="sr-Latn-RS" dirty="0"/>
              <a:t>Bias je veliki, čak 16%. Ovaj problem zovemo high bias – underfitting. Potrebno je da koristimo više podataka ili da koristimo kompleksniji model.</a:t>
            </a:r>
          </a:p>
          <a:p>
            <a:pPr marL="0" indent="0">
              <a:buNone/>
            </a:pPr>
            <a:r>
              <a:rPr lang="sr-Latn-RS" dirty="0"/>
              <a:t>Kako znamo šta od ova dva?</a:t>
            </a:r>
          </a:p>
          <a:p>
            <a:pPr marL="0" indent="0">
              <a:buNone/>
            </a:pPr>
            <a:r>
              <a:rPr lang="sr-Latn-RS" dirty="0"/>
              <a:t>Pogledati pitanje #1</a:t>
            </a:r>
          </a:p>
        </p:txBody>
      </p:sp>
      <p:pic>
        <p:nvPicPr>
          <p:cNvPr id="4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B31DAB1A-BCED-9882-A4A4-DFFAB68B75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358" y="5861126"/>
            <a:ext cx="107947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1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FEDB5-4A31-7BE4-AEBE-E652595F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Bajas i varijansa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D2E10-86AA-D170-76D4-A6746439C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r-Latn-RS" dirty="0"/>
              <a:t>9. </a:t>
            </a:r>
            <a:r>
              <a:rPr lang="en-US" dirty="0"/>
              <a:t>a) </a:t>
            </a:r>
            <a:r>
              <a:rPr lang="sr-Latn-RS" dirty="0"/>
              <a:t>Pravimo klasifikator mačaka. Cilj nam je greška od 5%. Naš validacioni set ima grešku od 30%, a trening 15%. Šta da radimo?</a:t>
            </a:r>
          </a:p>
          <a:p>
            <a:pPr marL="0" indent="0">
              <a:buNone/>
            </a:pPr>
            <a:r>
              <a:rPr lang="en-US" dirty="0" err="1"/>
              <a:t>Varijansa</a:t>
            </a:r>
            <a:r>
              <a:rPr lang="en-US" dirty="0"/>
              <a:t> je </a:t>
            </a:r>
            <a:r>
              <a:rPr lang="sr-Latn-RS" dirty="0"/>
              <a:t>15%, bias 30%. Ovaj problem zovemo high bias and high variance. Ovakav model istovremeno overfittuje i underfittuje. To znači da nam treba i kompleksniji model i zaštita od preobučavanja. Ovo je jako težak problem!</a:t>
            </a:r>
          </a:p>
          <a:p>
            <a:pPr marL="0" indent="0">
              <a:buNone/>
            </a:pPr>
            <a:r>
              <a:rPr lang="sr-Latn-RS" dirty="0"/>
              <a:t>9. b) Pravimo klasifikator mačaka. Cilj nam je greška od 5%. Naš validacioni set ima grešku od 4%, a trening 3%. Šta da radimo?</a:t>
            </a:r>
          </a:p>
          <a:p>
            <a:pPr marL="0" indent="0">
              <a:buNone/>
            </a:pPr>
            <a:r>
              <a:rPr lang="en-US" dirty="0" err="1"/>
              <a:t>Varijansa</a:t>
            </a:r>
            <a:r>
              <a:rPr lang="en-US" dirty="0"/>
              <a:t> je </a:t>
            </a:r>
            <a:r>
              <a:rPr lang="sr-Latn-RS" dirty="0"/>
              <a:t>1%, bias 4%. Ovaj problem zovemo low bias and low variance. Ovakav model odgovara cilju! Ako želimo da nam ciljna greška bude još manja, šta da radimo?</a:t>
            </a:r>
          </a:p>
          <a:p>
            <a:pPr marL="0" indent="0">
              <a:buNone/>
            </a:pPr>
            <a:r>
              <a:rPr lang="sr-Latn-RS" dirty="0"/>
              <a:t>Pogledati pitanje #8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r>
              <a:rPr lang="en-US" b="1" dirty="0"/>
              <a:t>Bias vs. Variance tradeoff</a:t>
            </a:r>
            <a:endParaRPr lang="sr-Latn-R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C22CAED3-D97D-838C-3B39-44168C7DFC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358" y="5861126"/>
            <a:ext cx="107947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1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2DDD1-8816-940A-F604-7F14AA153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Podela ML sistema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A3AF6-81E8-126B-8985-F4DD3ECF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sr-Latn-RS" sz="2000" dirty="0"/>
              <a:t>Supervised learning</a:t>
            </a:r>
          </a:p>
          <a:p>
            <a:pPr marL="617220" lvl="1" indent="-342900">
              <a:buFont typeface="+mj-lt"/>
              <a:buAutoNum type="arabicPeriod"/>
            </a:pPr>
            <a:r>
              <a:rPr lang="sr-Latn-RS" sz="2000" dirty="0"/>
              <a:t>Klasifikacija</a:t>
            </a:r>
          </a:p>
          <a:p>
            <a:pPr marL="617220" lvl="1" indent="-342900">
              <a:buFont typeface="+mj-lt"/>
              <a:buAutoNum type="arabicPeriod"/>
            </a:pPr>
            <a:r>
              <a:rPr lang="sr-Latn-RS" sz="2000" dirty="0"/>
              <a:t>Regresija</a:t>
            </a:r>
          </a:p>
          <a:p>
            <a:pPr marL="274320" lvl="1" indent="0">
              <a:buNone/>
            </a:pPr>
            <a:endParaRPr lang="sr-Latn-RS" sz="2000" dirty="0"/>
          </a:p>
          <a:p>
            <a:pPr marL="342900" indent="-342900">
              <a:buFont typeface="+mj-lt"/>
              <a:buAutoNum type="arabicPeriod"/>
            </a:pPr>
            <a:r>
              <a:rPr lang="sr-Latn-RS" sz="2000" dirty="0"/>
              <a:t>Unsupervised learning</a:t>
            </a:r>
          </a:p>
          <a:p>
            <a:pPr marL="617220" lvl="1" indent="-342900">
              <a:buFont typeface="+mj-lt"/>
              <a:buAutoNum type="arabicPeriod"/>
            </a:pPr>
            <a:r>
              <a:rPr lang="sr-Latn-RS" sz="2000" dirty="0"/>
              <a:t>Klasterizacija</a:t>
            </a:r>
          </a:p>
          <a:p>
            <a:pPr marL="617220" lvl="1" indent="-342900">
              <a:buFont typeface="+mj-lt"/>
              <a:buAutoNum type="arabicPeriod"/>
            </a:pPr>
            <a:r>
              <a:rPr lang="sr-Latn-RS" sz="2000" dirty="0"/>
              <a:t>Redukcija dimenzija</a:t>
            </a:r>
          </a:p>
          <a:p>
            <a:pPr marL="274320" lvl="1" indent="0">
              <a:buNone/>
            </a:pPr>
            <a:endParaRPr lang="sr-Latn-RS" sz="2000" dirty="0"/>
          </a:p>
          <a:p>
            <a:pPr marL="342900" indent="-342900">
              <a:buFont typeface="+mj-lt"/>
              <a:buAutoNum type="arabicPeriod"/>
            </a:pPr>
            <a:r>
              <a:rPr lang="sr-Latn-RS" sz="2000" dirty="0"/>
              <a:t>Reinforcement learning</a:t>
            </a:r>
          </a:p>
          <a:p>
            <a:pPr marL="617220" lvl="1" indent="-342900">
              <a:buFont typeface="+mj-lt"/>
              <a:buAutoNum type="arabicPeriod"/>
            </a:pPr>
            <a:r>
              <a:rPr lang="sr-Latn-RS" sz="2000" dirty="0"/>
              <a:t>Agent sistemi</a:t>
            </a:r>
          </a:p>
          <a:p>
            <a:pPr marL="617220" lvl="1" indent="-342900">
              <a:buFont typeface="+mj-lt"/>
              <a:buAutoNum type="arabicPeriod"/>
            </a:pPr>
            <a:r>
              <a:rPr lang="sr-Latn-RS" sz="2000" dirty="0"/>
              <a:t>Multiagent sistemi</a:t>
            </a:r>
            <a:endParaRPr lang="en-US" sz="2000" dirty="0"/>
          </a:p>
        </p:txBody>
      </p:sp>
      <p:pic>
        <p:nvPicPr>
          <p:cNvPr id="4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E2BBF117-C1BE-B6B3-C314-5EBCE695D6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358" y="5861126"/>
            <a:ext cx="107947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8032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F0950-C6E0-228A-56A5-17598D0F0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Krive učenja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B7F28-7BA4-2474-7EB1-CA89DF05A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sr-Latn-RS" dirty="0"/>
              <a:t>10. Kako najbolje dijagnostifikovati bias i varijansu? 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78FE370C-64AD-99B9-1172-1A566E2EA6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358" y="5861126"/>
            <a:ext cx="1079475" cy="108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C1CA3C-493F-8885-D38F-EA26F50D2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065" y="2244523"/>
            <a:ext cx="3708973" cy="22426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60C95D-CB4A-7765-6F2B-C9BA1E21E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552" y="2292915"/>
            <a:ext cx="4701922" cy="22188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34C069-0835-BEEB-AB14-E21AB52B82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553" y="4487157"/>
            <a:ext cx="4843999" cy="22263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143161-2123-42B0-DEC1-455306B2FF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9552" y="4511800"/>
            <a:ext cx="4843999" cy="224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2783B-C102-2B9C-906F-7261EF960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696" y="365760"/>
            <a:ext cx="9957816" cy="1325562"/>
          </a:xfrm>
        </p:spPr>
        <p:txBody>
          <a:bodyPr/>
          <a:lstStyle/>
          <a:p>
            <a:r>
              <a:rPr lang="sr-Latn-RS" dirty="0"/>
              <a:t>Krive učenja (2)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79EF1-C3EA-1554-A632-4A10FEC5E3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sr-Latn-RS" dirty="0"/>
              <a:t>Savet(i):</a:t>
            </a:r>
          </a:p>
          <a:p>
            <a:pPr marL="342900" indent="-342900" algn="just">
              <a:buAutoNum type="arabicPeriod"/>
            </a:pPr>
            <a:r>
              <a:rPr lang="sr-Latn-RS" dirty="0"/>
              <a:t>Na osnovu kriva učenja dobijenih kriterijumskim funkcijama možemo da vidimo šta je problem i definitivno nam može pomoći da znamo u kom smeru dalje da gledamo</a:t>
            </a:r>
          </a:p>
          <a:p>
            <a:pPr marL="342900" indent="-342900" algn="just">
              <a:buAutoNum type="arabicPeriod"/>
            </a:pPr>
            <a:r>
              <a:rPr lang="sr-Latn-RS" dirty="0"/>
              <a:t>Ako postoji više rešenja za rešavanje jednog od 3 bias/variance problema, potrebno je praviti krive učenja u zavisnosti od podataka, kako bi imali celu sliku o dijagnostici sistema!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61D865-E838-DEFC-DA15-D6CFE3273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75" y="1828800"/>
            <a:ext cx="5052475" cy="24321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EAD53C-7A6D-8135-F525-C15F2A6CB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18" y="4260915"/>
            <a:ext cx="5520662" cy="2510788"/>
          </a:xfrm>
          <a:prstGeom prst="rect">
            <a:avLst/>
          </a:prstGeom>
        </p:spPr>
      </p:pic>
      <p:pic>
        <p:nvPicPr>
          <p:cNvPr id="7" name="Picture 6" descr="Icon&#10;&#10;Description automatically generated with medium confidence">
            <a:extLst>
              <a:ext uri="{FF2B5EF4-FFF2-40B4-BE49-F238E27FC236}">
                <a16:creationId xmlns:a16="http://schemas.microsoft.com/office/drawing/2014/main" id="{0BAB8DAE-03C0-789C-98E0-A4B3D4C240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358" y="5861126"/>
            <a:ext cx="107947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38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CCC2-0CBC-FEFD-7179-8FAB13FEF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dirty="0"/>
              <a:t>Poređenje sa ljudskim performansama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3AE0F-5174-7513-3945-03F86629A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r-Latn-RS" b="1" dirty="0"/>
              <a:t>Bonus </a:t>
            </a:r>
            <a:r>
              <a:rPr lang="sr-Latn-RS" dirty="0"/>
              <a:t>Kada ima smisla porediti ML sisteme sa ljudskim performansama?</a:t>
            </a:r>
          </a:p>
          <a:p>
            <a:pPr marL="0" indent="0">
              <a:buNone/>
            </a:pPr>
            <a:r>
              <a:rPr lang="sr-Latn-RS" b="1" dirty="0"/>
              <a:t>Ima smisla u sledećim slučajevima:</a:t>
            </a:r>
          </a:p>
          <a:p>
            <a:pPr marL="342900" indent="-342900">
              <a:buAutoNum type="arabicParenR"/>
            </a:pPr>
            <a:r>
              <a:rPr lang="sr-Latn-RS" dirty="0"/>
              <a:t>Klasifikacije koje čovek radi gotovo savršeno</a:t>
            </a:r>
          </a:p>
          <a:p>
            <a:pPr marL="342900" indent="-342900">
              <a:buAutoNum type="arabicParenR"/>
            </a:pPr>
            <a:r>
              <a:rPr lang="sr-Latn-RS" dirty="0"/>
              <a:t>Estimacije koje čovek radi gotovo savršeno</a:t>
            </a:r>
          </a:p>
          <a:p>
            <a:pPr marL="342900" indent="-342900">
              <a:buAutoNum type="arabicParenR"/>
            </a:pPr>
            <a:r>
              <a:rPr lang="sr-Latn-RS" dirty="0"/>
              <a:t>Generisanja koja svaki čovek lako radi – tekst, opis slike itd.</a:t>
            </a:r>
          </a:p>
          <a:p>
            <a:pPr marL="342900" indent="-342900">
              <a:buAutoNum type="arabicParenR"/>
            </a:pPr>
            <a:r>
              <a:rPr lang="sr-Latn-RS" dirty="0"/>
              <a:t>Detekcije objekata</a:t>
            </a:r>
          </a:p>
          <a:p>
            <a:pPr marL="342900" indent="-342900">
              <a:buAutoNum type="arabicParenR"/>
            </a:pPr>
            <a:endParaRPr lang="sr-Latn-RS" b="1" dirty="0"/>
          </a:p>
          <a:p>
            <a:pPr marL="0" indent="0">
              <a:buNone/>
            </a:pPr>
            <a:r>
              <a:rPr lang="sr-Latn-RS" b="1" dirty="0"/>
              <a:t>Nema smisla u sledećim slučajevima:</a:t>
            </a:r>
          </a:p>
          <a:p>
            <a:pPr marL="342900" indent="-342900">
              <a:buAutoNum type="arabicParenR"/>
            </a:pPr>
            <a:r>
              <a:rPr lang="sr-Latn-RS" dirty="0"/>
              <a:t>Generisanje slika</a:t>
            </a:r>
          </a:p>
          <a:p>
            <a:pPr marL="342900" indent="-342900">
              <a:buAutoNum type="arabicParenR"/>
            </a:pPr>
            <a:r>
              <a:rPr lang="sr-Latn-RS" dirty="0"/>
              <a:t>Estimacija dubine</a:t>
            </a:r>
          </a:p>
          <a:p>
            <a:pPr marL="342900" indent="-342900">
              <a:buAutoNum type="arabicParenR"/>
            </a:pPr>
            <a:r>
              <a:rPr lang="sr-Latn-RS" dirty="0"/>
              <a:t>Generisanje muzike</a:t>
            </a:r>
          </a:p>
        </p:txBody>
      </p:sp>
      <p:pic>
        <p:nvPicPr>
          <p:cNvPr id="4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A99171F3-4FA4-672C-49E9-8B52D53EDD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358" y="5861126"/>
            <a:ext cx="107947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7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6D324E-2D03-4162-AF1E-D5E32234E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R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FD128-3DEB-46D0-63A2-DC3C7D8B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3" y="539087"/>
            <a:ext cx="4534047" cy="158489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Hvala na pažnji!</a:t>
            </a:r>
          </a:p>
        </p:txBody>
      </p:sp>
      <p:pic>
        <p:nvPicPr>
          <p:cNvPr id="5" name="Picture 4" descr="Icon&#10;&#10;Description automatically generated with medium confidence">
            <a:extLst>
              <a:ext uri="{FF2B5EF4-FFF2-40B4-BE49-F238E27FC236}">
                <a16:creationId xmlns:a16="http://schemas.microsoft.com/office/drawing/2014/main" id="{54C8C8EA-5C00-16E7-8BCF-E3438297BEB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r="5583"/>
          <a:stretch/>
        </p:blipFill>
        <p:spPr>
          <a:xfrm>
            <a:off x="20" y="10"/>
            <a:ext cx="6094799" cy="685799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45B46-8936-7EB5-F738-497ECCD7D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20463" y="2438399"/>
            <a:ext cx="4572002" cy="3880514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/>
            <a:r>
              <a:rPr lang="sr-Latn-RS" dirty="0">
                <a:solidFill>
                  <a:schemeClr val="tx1"/>
                </a:solidFill>
              </a:rPr>
              <a:t>Marija Nedeljković</a:t>
            </a:r>
          </a:p>
          <a:p>
            <a:pPr indent="-182880"/>
            <a:r>
              <a:rPr lang="sr-Latn-RS" dirty="0">
                <a:solidFill>
                  <a:schemeClr val="tx1"/>
                </a:solidFill>
              </a:rPr>
              <a:t>marija.nedeljkovic</a:t>
            </a:r>
            <a:r>
              <a:rPr lang="en-US" dirty="0">
                <a:solidFill>
                  <a:schemeClr val="tx1"/>
                </a:solidFill>
              </a:rPr>
              <a:t>@pfe.rs</a:t>
            </a:r>
            <a:endParaRPr lang="sr-Latn-R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91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ML sistem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25252" y="2628900"/>
            <a:ext cx="19685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Izbor</a:t>
            </a:r>
            <a:r>
              <a:rPr lang="en-US" dirty="0"/>
              <a:t> </a:t>
            </a:r>
            <a:r>
              <a:rPr lang="en-US" dirty="0" err="1"/>
              <a:t>podskupa</a:t>
            </a:r>
            <a:r>
              <a:rPr lang="en-US" dirty="0"/>
              <a:t> seta</a:t>
            </a:r>
          </a:p>
        </p:txBody>
      </p:sp>
      <p:sp>
        <p:nvSpPr>
          <p:cNvPr id="5" name="Rectangle 4"/>
          <p:cNvSpPr/>
          <p:nvPr/>
        </p:nvSpPr>
        <p:spPr>
          <a:xfrm>
            <a:off x="64652" y="2628900"/>
            <a:ext cx="19685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Prikupljanje</a:t>
            </a:r>
            <a:r>
              <a:rPr lang="en-US" dirty="0"/>
              <a:t> dataset-a</a:t>
            </a:r>
          </a:p>
        </p:txBody>
      </p:sp>
      <p:sp>
        <p:nvSpPr>
          <p:cNvPr id="6" name="Rectangle 5"/>
          <p:cNvSpPr/>
          <p:nvPr/>
        </p:nvSpPr>
        <p:spPr>
          <a:xfrm>
            <a:off x="4585852" y="2628900"/>
            <a:ext cx="19685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Evaluacija</a:t>
            </a:r>
            <a:r>
              <a:rPr lang="en-US" dirty="0"/>
              <a:t> </a:t>
            </a:r>
            <a:r>
              <a:rPr lang="en-US" dirty="0" err="1"/>
              <a:t>podskupa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46452" y="2628900"/>
            <a:ext cx="19685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Projektovanje</a:t>
            </a:r>
            <a:r>
              <a:rPr lang="en-US" dirty="0"/>
              <a:t> </a:t>
            </a:r>
            <a:r>
              <a:rPr lang="en-US" dirty="0" err="1"/>
              <a:t>klasifikatora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107052" y="2628900"/>
            <a:ext cx="19685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Evaluacija</a:t>
            </a:r>
            <a:r>
              <a:rPr lang="en-US" dirty="0"/>
              <a:t> </a:t>
            </a:r>
            <a:r>
              <a:rPr lang="en-US" dirty="0" err="1"/>
              <a:t>klasifikatora</a:t>
            </a:r>
            <a:endParaRPr lang="en-US" dirty="0"/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4293752" y="3028950"/>
            <a:ext cx="292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2045852" y="3028950"/>
            <a:ext cx="292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8814952" y="3041650"/>
            <a:ext cx="292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amond 13"/>
          <p:cNvSpPr/>
          <p:nvPr/>
        </p:nvSpPr>
        <p:spPr>
          <a:xfrm>
            <a:off x="4909702" y="3889375"/>
            <a:ext cx="1320800" cy="1346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STOP</a:t>
            </a:r>
            <a:r>
              <a:rPr lang="en-US" sz="1400" dirty="0"/>
              <a:t> </a:t>
            </a:r>
            <a:r>
              <a:rPr lang="en-US" sz="700" dirty="0" err="1"/>
              <a:t>kriterijum</a:t>
            </a:r>
            <a:endParaRPr lang="en-US" sz="600" dirty="0"/>
          </a:p>
        </p:txBody>
      </p:sp>
      <p:cxnSp>
        <p:nvCxnSpPr>
          <p:cNvPr id="16" name="Straight Arrow Connector 15"/>
          <p:cNvCxnSpPr>
            <a:cxnSpLocks/>
            <a:stCxn id="6" idx="2"/>
            <a:endCxn id="14" idx="0"/>
          </p:cNvCxnSpPr>
          <p:nvPr/>
        </p:nvCxnSpPr>
        <p:spPr>
          <a:xfrm>
            <a:off x="5570102" y="3429000"/>
            <a:ext cx="0" cy="460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cxnSpLocks/>
            <a:stCxn id="14" idx="1"/>
            <a:endCxn id="4" idx="2"/>
          </p:cNvCxnSpPr>
          <p:nvPr/>
        </p:nvCxnSpPr>
        <p:spPr>
          <a:xfrm rot="10800000">
            <a:off x="3309502" y="3429001"/>
            <a:ext cx="1600200" cy="11334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cxnSpLocks/>
            <a:stCxn id="14" idx="3"/>
            <a:endCxn id="7" idx="1"/>
          </p:cNvCxnSpPr>
          <p:nvPr/>
        </p:nvCxnSpPr>
        <p:spPr>
          <a:xfrm flipV="1">
            <a:off x="6230502" y="3028950"/>
            <a:ext cx="615950" cy="15335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iamond 28"/>
          <p:cNvSpPr/>
          <p:nvPr/>
        </p:nvSpPr>
        <p:spPr>
          <a:xfrm>
            <a:off x="9430902" y="3889375"/>
            <a:ext cx="1320800" cy="1346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STOP</a:t>
            </a:r>
            <a:r>
              <a:rPr lang="en-US" sz="1600" dirty="0"/>
              <a:t> </a:t>
            </a:r>
            <a:r>
              <a:rPr lang="en-US" sz="700" dirty="0" err="1"/>
              <a:t>kriterijum</a:t>
            </a:r>
            <a:endParaRPr lang="en-US" sz="600" dirty="0"/>
          </a:p>
          <a:p>
            <a:pPr algn="ctr"/>
            <a:endParaRPr lang="en-US" sz="800" dirty="0"/>
          </a:p>
        </p:txBody>
      </p:sp>
      <p:cxnSp>
        <p:nvCxnSpPr>
          <p:cNvPr id="33" name="Straight Arrow Connector 32"/>
          <p:cNvCxnSpPr>
            <a:stCxn id="8" idx="2"/>
            <a:endCxn id="29" idx="0"/>
          </p:cNvCxnSpPr>
          <p:nvPr/>
        </p:nvCxnSpPr>
        <p:spPr>
          <a:xfrm>
            <a:off x="10091302" y="3429000"/>
            <a:ext cx="0" cy="460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cxnSpLocks/>
          </p:cNvCxnSpPr>
          <p:nvPr/>
        </p:nvCxnSpPr>
        <p:spPr>
          <a:xfrm rot="10800000">
            <a:off x="7795778" y="3429000"/>
            <a:ext cx="1600200" cy="11334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>
            <a:off x="10751702" y="4562475"/>
            <a:ext cx="415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Icon&#10;&#10;Description automatically generated with medium confidence">
            <a:extLst>
              <a:ext uri="{FF2B5EF4-FFF2-40B4-BE49-F238E27FC236}">
                <a16:creationId xmlns:a16="http://schemas.microsoft.com/office/drawing/2014/main" id="{5C4FF0B4-6F65-46BE-93F6-D0C0A9E41C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358" y="5861126"/>
            <a:ext cx="107947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72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Primena Bajasove teoreme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Verovatno</a:t>
                </a:r>
                <a:r>
                  <a:rPr lang="sr-Latn-RS" dirty="0">
                    <a:latin typeface="Cambria Math" panose="02040503050406030204" pitchFamily="18" charset="0"/>
                  </a:rPr>
                  <a:t>ća da žena koja ima preko 40 godina boluje od raka doj</a:t>
                </a:r>
                <a:r>
                  <a:rPr lang="en-US" dirty="0">
                    <a:latin typeface="Cambria Math" panose="02040503050406030204" pitchFamily="18" charset="0"/>
                  </a:rPr>
                  <a:t>k</a:t>
                </a:r>
                <a:r>
                  <a:rPr lang="sr-Latn-RS" dirty="0">
                    <a:latin typeface="Cambria Math" panose="02040503050406030204" pitchFamily="18" charset="0"/>
                  </a:rPr>
                  <a:t>e je 0.1%. </a:t>
                </a:r>
                <a:r>
                  <a:rPr lang="sr-Latn-RS" b="0" dirty="0">
                    <a:latin typeface="Cambria Math" panose="02040503050406030204" pitchFamily="18" charset="0"/>
                  </a:rPr>
                  <a:t>Verovatnoća da </a:t>
                </a:r>
                <a:r>
                  <a:rPr lang="sr-Latn-RS" dirty="0">
                    <a:latin typeface="Cambria Math" panose="02040503050406030204" pitchFamily="18" charset="0"/>
                  </a:rPr>
                  <a:t>žena</a:t>
                </a:r>
                <a:r>
                  <a:rPr lang="sr-Latn-RS" b="0" dirty="0">
                    <a:latin typeface="Cambria Math" panose="02040503050406030204" pitchFamily="18" charset="0"/>
                  </a:rPr>
                  <a:t> bude</a:t>
                </a:r>
                <a:r>
                  <a:rPr lang="en-US" b="0" dirty="0">
                    <a:latin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</a:rPr>
                  <a:t>pozitivn</a:t>
                </a:r>
                <a:r>
                  <a:rPr lang="sr-Latn-RS" b="0" dirty="0">
                    <a:latin typeface="Cambria Math" panose="02040503050406030204" pitchFamily="18" charset="0"/>
                  </a:rPr>
                  <a:t>a</a:t>
                </a:r>
                <a:r>
                  <a:rPr lang="en-US" b="0" dirty="0">
                    <a:latin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</a:rPr>
                  <a:t>na</a:t>
                </a:r>
                <a:r>
                  <a:rPr lang="en-US" b="0" dirty="0">
                    <a:latin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</a:rPr>
                  <a:t>testu</a:t>
                </a:r>
                <a:r>
                  <a:rPr lang="en-US" b="0" dirty="0">
                    <a:latin typeface="Cambria Math" panose="02040503050406030204" pitchFamily="18" charset="0"/>
                  </a:rPr>
                  <a:t> je 1%</a:t>
                </a:r>
                <a:r>
                  <a:rPr lang="sr-Latn-RS" dirty="0">
                    <a:latin typeface="Cambria Math" panose="02040503050406030204" pitchFamily="18" charset="0"/>
                  </a:rPr>
                  <a:t>, a ve</a:t>
                </a:r>
                <a:r>
                  <a:rPr lang="en-US" dirty="0" err="1">
                    <a:latin typeface="Cambria Math" panose="02040503050406030204" pitchFamily="18" charset="0"/>
                  </a:rPr>
                  <a:t>rovatno</a:t>
                </a:r>
                <a:r>
                  <a:rPr lang="sr-Latn-RS" dirty="0">
                    <a:latin typeface="Cambria Math" panose="02040503050406030204" pitchFamily="18" charset="0"/>
                  </a:rPr>
                  <a:t>ća da žena bude pozitivna na testu ako je ima rak dojke je 90%</a:t>
                </a:r>
              </a:p>
              <a:p>
                <a:r>
                  <a:rPr lang="sr-Latn-RS" b="0" dirty="0">
                    <a:latin typeface="Cambria Math" panose="02040503050406030204" pitchFamily="18" charset="0"/>
                  </a:rPr>
                  <a:t>Kolika je verovatnoća da je žena </a:t>
                </a:r>
                <a:r>
                  <a:rPr lang="en-US" b="0" dirty="0" err="1">
                    <a:latin typeface="Cambria Math" panose="02040503050406030204" pitchFamily="18" charset="0"/>
                  </a:rPr>
                  <a:t>bolesn</a:t>
                </a:r>
                <a:r>
                  <a:rPr lang="sr-Latn-RS" b="0" dirty="0">
                    <a:latin typeface="Cambria Math" panose="02040503050406030204" pitchFamily="18" charset="0"/>
                  </a:rPr>
                  <a:t>a</a:t>
                </a:r>
                <a:r>
                  <a:rPr lang="en-US" b="0" dirty="0">
                    <a:latin typeface="Cambria Math" panose="02040503050406030204" pitchFamily="18" charset="0"/>
                  </a:rPr>
                  <a:t> </a:t>
                </a:r>
                <a:r>
                  <a:rPr lang="sr-Latn-RS" b="0" dirty="0">
                    <a:latin typeface="Cambria Math" panose="02040503050406030204" pitchFamily="18" charset="0"/>
                  </a:rPr>
                  <a:t>ako je </a:t>
                </a:r>
                <a:r>
                  <a:rPr lang="en-US" b="0" dirty="0" err="1">
                    <a:latin typeface="Cambria Math" panose="02040503050406030204" pitchFamily="18" charset="0"/>
                  </a:rPr>
                  <a:t>pozitivn</a:t>
                </a:r>
                <a:r>
                  <a:rPr lang="sr-Latn-RS" b="0" dirty="0">
                    <a:latin typeface="Cambria Math" panose="02040503050406030204" pitchFamily="18" charset="0"/>
                  </a:rPr>
                  <a:t>a na testu?</a:t>
                </a:r>
                <a:endParaRPr lang="sr-Latn-RS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r-Latn-R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r-Latn-R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r-Latn-R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sr-Latn-R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r-Latn-R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sr-Latn-R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r-Latn-RS" dirty="0"/>
              </a:p>
              <a:p>
                <a:pPr marL="0" indent="0">
                  <a:buNone/>
                </a:pPr>
                <a:endParaRPr lang="sr-Latn-R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67" t="-1120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91B6811C-4170-D290-92E4-56DF7BF793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358" y="5861126"/>
            <a:ext cx="107947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44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Rešenje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sr-Latn-RS" dirty="0">
                    <a:latin typeface="Cambria Math" panose="02040503050406030204" pitchFamily="18" charset="0"/>
                  </a:rPr>
                  <a:t>A – žena boluje od raka dojke</a:t>
                </a:r>
              </a:p>
              <a:p>
                <a:pPr marL="0" indent="0">
                  <a:buNone/>
                </a:pPr>
                <a:r>
                  <a:rPr lang="sr-Latn-RS" dirty="0">
                    <a:latin typeface="Cambria Math" panose="02040503050406030204" pitchFamily="18" charset="0"/>
                  </a:rPr>
                  <a:t>B – žena je pozitivna na testu</a:t>
                </a:r>
              </a:p>
              <a:p>
                <a:pPr marL="0" indent="0">
                  <a:buNone/>
                </a:pPr>
                <a:endParaRPr lang="sr-Latn-R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r-Latn-R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r-Latn-R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Latn-R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r-Latn-RS" b="0" i="1" smtClean="0">
                          <a:latin typeface="Cambria Math" panose="02040503050406030204" pitchFamily="18" charset="0"/>
                        </a:rPr>
                        <m:t>0.1%=0.001</m:t>
                      </m:r>
                    </m:oMath>
                  </m:oMathPara>
                </a14:m>
                <a:endParaRPr lang="sr-Latn-R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r-Latn-R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r-Latn-R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Latn-R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r-Latn-RS" b="0" i="1" smtClean="0">
                          <a:latin typeface="Cambria Math" panose="02040503050406030204" pitchFamily="18" charset="0"/>
                        </a:rPr>
                        <m:t>1%=0.01</m:t>
                      </m:r>
                    </m:oMath>
                  </m:oMathPara>
                </a14:m>
                <a:endParaRPr lang="sr-Latn-R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r-Latn-R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r-Latn-R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Latn-R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sr-Latn-R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r-Latn-RS" b="0" i="1" smtClean="0">
                          <a:latin typeface="Cambria Math" panose="02040503050406030204" pitchFamily="18" charset="0"/>
                        </a:rPr>
                        <m:t>90%=0.9</m:t>
                      </m:r>
                    </m:oMath>
                  </m:oMathPara>
                </a14:m>
                <a:endParaRPr lang="sr-Latn-RS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r-Latn-R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r-Latn-R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r-Latn-R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sr-Latn-R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r-Latn-R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sr-Latn-R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sr-Latn-R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r-Latn-RS" b="0" i="1" smtClean="0">
                              <a:latin typeface="Cambria Math" panose="02040503050406030204" pitchFamily="18" charset="0"/>
                            </a:rPr>
                            <m:t>0.9  0.001</m:t>
                          </m:r>
                        </m:num>
                        <m:den>
                          <m:r>
                            <a:rPr lang="sr-Latn-R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den>
                      </m:f>
                      <m:r>
                        <a:rPr lang="sr-Latn-RS" b="0" i="1" smtClean="0">
                          <a:latin typeface="Cambria Math" panose="02040503050406030204" pitchFamily="18" charset="0"/>
                        </a:rPr>
                        <m:t>=0.09=9%</m:t>
                      </m:r>
                    </m:oMath>
                  </m:oMathPara>
                </a14:m>
                <a:endParaRPr lang="sr-Latn-RS" dirty="0"/>
              </a:p>
              <a:p>
                <a:pPr marL="0" indent="0">
                  <a:buNone/>
                </a:pPr>
                <a:endParaRPr lang="sr-Latn-R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67" t="-1120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91B6811C-4170-D290-92E4-56DF7BF793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358" y="5861126"/>
            <a:ext cx="1079475" cy="108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BF967F-E4B7-6DAD-9F6F-0E9C3D40DC31}"/>
                  </a:ext>
                </a:extLst>
              </p:cNvPr>
              <p:cNvSpPr txBox="1"/>
              <p:nvPr/>
            </p:nvSpPr>
            <p:spPr>
              <a:xfrm>
                <a:off x="5950600" y="4258341"/>
                <a:ext cx="8700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r-Latn-R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sr-Latn-R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BF967F-E4B7-6DAD-9F6F-0E9C3D40D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600" y="4258341"/>
                <a:ext cx="8700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138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8FE8-EBF3-E570-E3AD-135E8E3B0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Naivni Bajas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F0BBC14-E53E-9AF2-8B67-E7AB4F1B7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Kakvo</a:t>
            </a:r>
            <a:r>
              <a:rPr lang="en-US" sz="2400" dirty="0"/>
              <a:t> je </a:t>
            </a:r>
            <a:r>
              <a:rPr lang="en-US" sz="2400" dirty="0" err="1"/>
              <a:t>vreme</a:t>
            </a:r>
            <a:r>
              <a:rPr lang="en-US" sz="2400" dirty="0"/>
              <a:t> </a:t>
            </a:r>
            <a:r>
              <a:rPr lang="sr-Latn-RS" sz="2400" dirty="0"/>
              <a:t>danas </a:t>
            </a:r>
            <a:r>
              <a:rPr lang="en-US" sz="2400" dirty="0" err="1"/>
              <a:t>ako</a:t>
            </a:r>
            <a:r>
              <a:rPr lang="en-US" sz="2400" dirty="0"/>
              <a:t> </a:t>
            </a:r>
            <a:r>
              <a:rPr lang="en-US" sz="2400" dirty="0" err="1"/>
              <a:t>imamo</a:t>
            </a:r>
            <a:r>
              <a:rPr lang="en-US" sz="2400" dirty="0"/>
              <a:t> </a:t>
            </a:r>
            <a:r>
              <a:rPr lang="en-US" sz="2400" dirty="0" err="1"/>
              <a:t>podatak</a:t>
            </a:r>
            <a:r>
              <a:rPr lang="en-US" sz="2400" dirty="0"/>
              <a:t> o </a:t>
            </a:r>
            <a:r>
              <a:rPr lang="en-US" sz="2400" dirty="0" err="1"/>
              <a:t>temperaturi</a:t>
            </a:r>
            <a:r>
              <a:rPr lang="en-US" sz="2400" dirty="0"/>
              <a:t>, </a:t>
            </a:r>
            <a:r>
              <a:rPr lang="en-US" sz="2400" dirty="0" err="1"/>
              <a:t>vetru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vla</a:t>
            </a:r>
            <a:r>
              <a:rPr lang="sr-Latn-RS" sz="2400" dirty="0"/>
              <a:t>žnosti vazduha?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BA0B055-30F0-BE33-78B5-20544C270CB4}"/>
                  </a:ext>
                </a:extLst>
              </p:cNvPr>
              <p:cNvSpPr txBox="1"/>
              <p:nvPr/>
            </p:nvSpPr>
            <p:spPr>
              <a:xfrm>
                <a:off x="414529" y="3074876"/>
                <a:ext cx="10515599" cy="593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𝑣𝑟𝑒𝑚𝑒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𝑠𝑢𝑛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𝑠𝑢𝑛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𝑠𝑢𝑛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𝑠𝑢𝑛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𝑠𝑢𝑛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BA0B055-30F0-BE33-78B5-20544C270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29" y="3074876"/>
                <a:ext cx="10515599" cy="593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CA7F0B-FBE4-01DF-1112-726CE7E17E50}"/>
                  </a:ext>
                </a:extLst>
              </p:cNvPr>
              <p:cNvSpPr txBox="1"/>
              <p:nvPr/>
            </p:nvSpPr>
            <p:spPr>
              <a:xfrm>
                <a:off x="548951" y="4181629"/>
                <a:ext cx="10515599" cy="593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𝑣𝑟𝑒𝑚𝑒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𝑟𝑎𝑖𝑛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𝑟𝑎𝑖𝑛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𝑟𝑎𝑖𝑛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𝑟𝑎𝑖𝑛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𝑟𝑎𝑖𝑛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CA7F0B-FBE4-01DF-1112-726CE7E17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51" y="4181629"/>
                <a:ext cx="10515599" cy="5934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E371441-F5F2-D065-5927-25952105569B}"/>
                  </a:ext>
                </a:extLst>
              </p:cNvPr>
              <p:cNvSpPr txBox="1"/>
              <p:nvPr/>
            </p:nvSpPr>
            <p:spPr>
              <a:xfrm>
                <a:off x="1261872" y="5288382"/>
                <a:ext cx="5186676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𝑣𝑟𝑒𝑚𝑒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𝑠𝑢𝑛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𝑠𝑢𝑛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𝑟𝑎𝑖𝑛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𝑟𝑎𝑖𝑛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sr-Latn-RS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𝑖𝑛𝑎</m:t>
                              </m:r>
                              <m:r>
                                <a:rPr lang="sr-Latn-RS" b="0" i="1" smtClean="0">
                                  <a:latin typeface="Cambria Math" panose="02040503050406030204" pitchFamily="18" charset="0"/>
                                </a:rPr>
                                <m:t>č</m:t>
                              </m:r>
                              <m:r>
                                <a:rPr lang="sr-Latn-R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E371441-F5F2-D065-5927-259521055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72" y="5288382"/>
                <a:ext cx="5186676" cy="6178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Icon&#10;&#10;Description automatically generated with medium confidence">
            <a:extLst>
              <a:ext uri="{FF2B5EF4-FFF2-40B4-BE49-F238E27FC236}">
                <a16:creationId xmlns:a16="http://schemas.microsoft.com/office/drawing/2014/main" id="{A22E3E1A-1262-2D54-6944-229CAD8F0A9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358" y="5861126"/>
            <a:ext cx="107947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1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B5C6-AB57-7F81-E4BA-9F5511A20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766219"/>
            <a:ext cx="11274725" cy="1325562"/>
          </a:xfrm>
        </p:spPr>
        <p:txBody>
          <a:bodyPr anchor="ctr"/>
          <a:lstStyle/>
          <a:p>
            <a:pPr algn="ctr"/>
            <a:r>
              <a:rPr lang="sr-Latn-RS" dirty="0"/>
              <a:t>Naivni Bajas - sveske</a:t>
            </a:r>
            <a:endParaRPr lang="en-US" dirty="0"/>
          </a:p>
        </p:txBody>
      </p:sp>
      <p:pic>
        <p:nvPicPr>
          <p:cNvPr id="3" name="Picture 2" descr="Icon&#10;&#10;Description automatically generated with medium confidence">
            <a:extLst>
              <a:ext uri="{FF2B5EF4-FFF2-40B4-BE49-F238E27FC236}">
                <a16:creationId xmlns:a16="http://schemas.microsoft.com/office/drawing/2014/main" id="{F7EE7F65-2E47-EC15-1144-FF9C764A9F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358" y="5861126"/>
            <a:ext cx="107947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25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352425"/>
            <a:ext cx="10858500" cy="1325563"/>
          </a:xfrm>
        </p:spPr>
        <p:txBody>
          <a:bodyPr/>
          <a:lstStyle/>
          <a:p>
            <a:r>
              <a:rPr lang="en-US" dirty="0" err="1"/>
              <a:t>Euklidsko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statisti</a:t>
            </a:r>
            <a:r>
              <a:rPr lang="sr-Latn-RS" dirty="0"/>
              <a:t>čko rastojanje tačaka</a:t>
            </a:r>
            <a:r>
              <a:rPr lang="en-US" dirty="0"/>
              <a:t> od </a:t>
            </a:r>
            <a:r>
              <a:rPr lang="en-US" dirty="0" err="1"/>
              <a:t>klase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9431010" cy="43513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Euklidsk</a:t>
                </a:r>
                <a:r>
                  <a:rPr lang="sr-Latn-RS" i="1" dirty="0">
                    <a:latin typeface="Cambria Math" panose="02040503050406030204" pitchFamily="18" charset="0"/>
                  </a:rPr>
                  <a:t>o</a:t>
                </a: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sr-Latn-RS" i="1" dirty="0">
                    <a:latin typeface="Cambria Math" panose="02040503050406030204" pitchFamily="18" charset="0"/>
                  </a:rPr>
                  <a:t>rastojanje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i="1" dirty="0" err="1"/>
                  <a:t>Statisti</a:t>
                </a:r>
                <a:r>
                  <a:rPr lang="sr-Latn-RS" i="1" dirty="0"/>
                  <a:t>čko rastojanje</a:t>
                </a:r>
              </a:p>
              <a:p>
                <a:pPr marL="0" indent="0">
                  <a:buNone/>
                </a:pPr>
                <a:endParaRPr lang="sr-Latn-RS" dirty="0"/>
              </a:p>
              <a:p>
                <a:pPr marL="0" indent="0">
                  <a:buNone/>
                </a:pPr>
                <a:r>
                  <a:rPr lang="sr-Latn-RS" dirty="0"/>
                  <a:t>Primer: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r-Latn-R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sr-Latn-R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sr-Latn-R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9431010" cy="4351337"/>
              </a:xfrm>
              <a:blipFill>
                <a:blip r:embed="rId3"/>
                <a:stretch>
                  <a:fillRect l="-517" t="-1120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Icon&#10;&#10;Description automatically generated with medium confidence">
            <a:extLst>
              <a:ext uri="{FF2B5EF4-FFF2-40B4-BE49-F238E27FC236}">
                <a16:creationId xmlns:a16="http://schemas.microsoft.com/office/drawing/2014/main" id="{A7930ADB-0ECC-9E28-5B53-E85AC90784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358" y="5861126"/>
            <a:ext cx="1079475" cy="108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93262B-DEA8-835A-D087-439807BB857A}"/>
                  </a:ext>
                </a:extLst>
              </p:cNvPr>
              <p:cNvSpPr txBox="1"/>
              <p:nvPr/>
            </p:nvSpPr>
            <p:spPr>
              <a:xfrm>
                <a:off x="2796852" y="1828800"/>
                <a:ext cx="6153538" cy="3731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r-Latn-R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sr-Latn-RS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r-Latn-R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93262B-DEA8-835A-D087-439807BB8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852" y="1828800"/>
                <a:ext cx="6153538" cy="373179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D2F569-8D62-CA6D-0C3F-3CC1AA4ACB15}"/>
                  </a:ext>
                </a:extLst>
              </p:cNvPr>
              <p:cNvSpPr txBox="1"/>
              <p:nvPr/>
            </p:nvSpPr>
            <p:spPr>
              <a:xfrm>
                <a:off x="2946141" y="2715233"/>
                <a:ext cx="6153538" cy="3731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r-Latn-R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sr-Latn-RS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r-Latn-R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D2F569-8D62-CA6D-0C3F-3CC1AA4AC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141" y="2715233"/>
                <a:ext cx="6153538" cy="373179"/>
              </a:xfrm>
              <a:prstGeom prst="rect">
                <a:avLst/>
              </a:prstGeom>
              <a:blipFill>
                <a:blip r:embed="rId6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C8861C-662B-7ACF-E396-ED5688A5EB58}"/>
                  </a:ext>
                </a:extLst>
              </p:cNvPr>
              <p:cNvSpPr txBox="1"/>
              <p:nvPr/>
            </p:nvSpPr>
            <p:spPr>
              <a:xfrm>
                <a:off x="1261872" y="4993003"/>
                <a:ext cx="9104438" cy="8681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+mj-lt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+mj-lt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+mj-lt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+mj-lt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+mj-lt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+mj-lt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+mj-lt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+mj-lt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+mj-lt"/>
                                      </a:rPr>
                                      <m:t>0</m:t>
                                    </m:r>
                                    <m:r>
                                      <a:rPr lang="en-US" sz="2400" b="0" i="1" smtClean="0">
                                        <a:latin typeface="+mj-lt"/>
                                      </a:rPr>
                                      <m:t>.5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+mj-lt"/>
                                      </a:rPr>
                                      <m:t>0.5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+mj-lt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+mj-l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+mj-lt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+mj-lt"/>
                                  </a:rPr>
                                  <m:t>0</m:t>
                                </m:r>
                                <m:r>
                                  <a:rPr lang="en-US" sz="2400" b="0" i="1" smtClean="0">
                                    <a:latin typeface="+mj-lt"/>
                                  </a:rPr>
                                  <m:t>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+mj-lt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+mj-lt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+mj-l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+mj-lt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+mj-lt"/>
                                  </a:rPr>
                                  <m:t>0</m:t>
                                </m:r>
                                <m:r>
                                  <a:rPr lang="en-US" sz="2400" b="0" i="1" smtClean="0">
                                    <a:latin typeface="+mj-lt"/>
                                  </a:rPr>
                                  <m:t>.5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+mj-lt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+mj-l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+mj-lt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+mj-lt"/>
                                  </a:rPr>
                                  <m:t>0</m:t>
                                </m:r>
                                <m:r>
                                  <a:rPr lang="en-US" sz="2400" b="0" i="1" smtClean="0">
                                    <a:latin typeface="+mj-lt"/>
                                  </a:rPr>
                                  <m:t>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+mj-lt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+mj-lt"/>
                        </a:rPr>
                        <m:t>=0.5</m:t>
                      </m:r>
                      <m:r>
                        <a:rPr lang="en-US" sz="2400" b="1" i="1" smtClean="0">
                          <a:latin typeface="+mj-lt"/>
                        </a:rPr>
                        <m:t>⇒</m:t>
                      </m:r>
                      <m:sSub>
                        <m:sSubPr>
                          <m:ctrlPr>
                            <a:rPr lang="en-US" sz="2400" i="1" smtClean="0">
                              <a:latin typeface="+mj-lt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+mj-lt"/>
                            </a:rPr>
                            <m:t>d</m:t>
                          </m:r>
                        </m:e>
                        <m:sub>
                          <m:r>
                            <a:rPr lang="en-US" sz="2400" b="0" i="0" smtClean="0">
                              <a:latin typeface="+mj-lt"/>
                            </a:rPr>
                            <m:t>0</m:t>
                          </m:r>
                        </m:sub>
                      </m:sSub>
                      <m:r>
                        <a:rPr lang="en-US" sz="2400" b="0" i="0" smtClean="0">
                          <a:latin typeface="+mj-lt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+mj-lt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+mj-lt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+mj-lt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sz="2400" i="1">
                              <a:latin typeface="+mj-lt"/>
                            </a:rPr>
                            <m:t>2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+mj-lt"/>
                        </a:rPr>
                        <m:t>&lt;</m:t>
                      </m:r>
                      <m:r>
                        <a:rPr lang="en-US" sz="2400" b="0" i="1" smtClean="0">
                          <a:latin typeface="+mj-lt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+mj-lt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+mj-lt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+mj-lt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+mj-lt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+mj-lt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+mj-lt"/>
                            </a:rPr>
                            <m:t>3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+mj-lt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+mj-lt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sz="2400" b="0" i="1" smtClean="0">
                              <a:latin typeface="+mj-lt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sr-Latn-RS" sz="2400" dirty="0">
                  <a:latin typeface="+mj-lt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C8861C-662B-7ACF-E396-ED5688A5E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72" y="4993003"/>
                <a:ext cx="9104438" cy="8681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96185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3494</TotalTime>
  <Words>1665</Words>
  <Application>Microsoft Office PowerPoint</Application>
  <PresentationFormat>Widescreen</PresentationFormat>
  <Paragraphs>281</Paragraphs>
  <Slides>33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Cambria Math</vt:lpstr>
      <vt:lpstr>Century Schoolbook</vt:lpstr>
      <vt:lpstr>Wingdings 2</vt:lpstr>
      <vt:lpstr>View</vt:lpstr>
      <vt:lpstr>Statistički klasifikatori  ML tips&amp;tricks</vt:lpstr>
      <vt:lpstr>Sadržaj</vt:lpstr>
      <vt:lpstr>Podela ML sistema</vt:lpstr>
      <vt:lpstr>ML sistem</vt:lpstr>
      <vt:lpstr>Primena Bajasove teoreme</vt:lpstr>
      <vt:lpstr>Rešenje</vt:lpstr>
      <vt:lpstr>Naivni Bajas</vt:lpstr>
      <vt:lpstr>Naivni Bajas - sveske</vt:lpstr>
      <vt:lpstr>Euklidsko i statističko rastojanje tačaka od klase</vt:lpstr>
      <vt:lpstr>Prikaz klasifikatora</vt:lpstr>
      <vt:lpstr>Test hipoteza</vt:lpstr>
      <vt:lpstr>Test hipoteza - sveske</vt:lpstr>
      <vt:lpstr>Projektovanje linearnog klasifikatora</vt:lpstr>
      <vt:lpstr>Projektovanje linearnog klasifikatora</vt:lpstr>
      <vt:lpstr>Projektovanje linearnog klasifikatora</vt:lpstr>
      <vt:lpstr>Projektovanje polinomialnog klasifikatora</vt:lpstr>
      <vt:lpstr>Linearni klasifikator - sveske</vt:lpstr>
      <vt:lpstr>PAUZA</vt:lpstr>
      <vt:lpstr>Problemi u ML sistemima</vt:lpstr>
      <vt:lpstr>Prikupljanje (baze) podataka </vt:lpstr>
      <vt:lpstr>Izbor podskupa</vt:lpstr>
      <vt:lpstr>Izbor podskupa</vt:lpstr>
      <vt:lpstr>Evaluacija podskupa</vt:lpstr>
      <vt:lpstr>Projektovanje klasifikatora</vt:lpstr>
      <vt:lpstr>Evaluacija klasifikatora</vt:lpstr>
      <vt:lpstr>Evaluacija klasifikatora?</vt:lpstr>
      <vt:lpstr>Error space analiza</vt:lpstr>
      <vt:lpstr>Bajas i varijansa (1)</vt:lpstr>
      <vt:lpstr>Bajas i varijansa (2)</vt:lpstr>
      <vt:lpstr>Krive učenja (1)</vt:lpstr>
      <vt:lpstr>Krive učenja (2)</vt:lpstr>
      <vt:lpstr>Poređenje sa ljudskim performansama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Statističko prepoznavanje oblika</dc:title>
  <dc:creator>Milomir Stefanovic</dc:creator>
  <cp:lastModifiedBy>Марија Недељковић</cp:lastModifiedBy>
  <cp:revision>37</cp:revision>
  <dcterms:created xsi:type="dcterms:W3CDTF">2021-07-15T22:01:21Z</dcterms:created>
  <dcterms:modified xsi:type="dcterms:W3CDTF">2024-05-09T20:12:17Z</dcterms:modified>
</cp:coreProperties>
</file>