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66" r:id="rId15"/>
    <p:sldId id="268" r:id="rId16"/>
    <p:sldId id="280" r:id="rId17"/>
    <p:sldId id="286" r:id="rId18"/>
    <p:sldId id="271" r:id="rId19"/>
    <p:sldId id="272" r:id="rId20"/>
    <p:sldId id="279" r:id="rId21"/>
    <p:sldId id="290" r:id="rId22"/>
    <p:sldId id="274" r:id="rId23"/>
    <p:sldId id="276" r:id="rId24"/>
    <p:sldId id="278" r:id="rId25"/>
    <p:sldId id="281" r:id="rId26"/>
    <p:sldId id="282" r:id="rId27"/>
    <p:sldId id="289" r:id="rId28"/>
    <p:sldId id="287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6327"/>
  </p:normalViewPr>
  <p:slideViewPr>
    <p:cSldViewPr snapToGrid="0">
      <p:cViewPr varScale="1">
        <p:scale>
          <a:sx n="123" d="100"/>
          <a:sy n="123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F41F5-57B0-CC24-172D-24C33E1ED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8777A0-97E6-3D37-0166-0E75FC9A2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584915-E64F-446E-7421-3CE3E99B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78EB-96E6-1E4C-882E-357B28756050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8CFAF-6276-F452-AF01-D38CE522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1FD615-298F-1229-0C79-E9275317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FCE7-52D3-7647-AFA9-2971C1BE1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2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C36A9-5440-1F74-22F3-75033179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2289DA-27BB-E538-4C6D-CBCB433A0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3160AE-F5A2-E71B-3A5B-AA703DB2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78EB-96E6-1E4C-882E-357B28756050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4CD988-F308-EB88-E826-F4170C8E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584A5-83F1-32E9-A5F8-1CD98AF6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FCE7-52D3-7647-AFA9-2971C1BE1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86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6CF1F2-DE81-AB5C-A3B4-3224301C5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DAA3D8-EE2C-1459-6A82-C9E8F6B11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058BA6-B860-8B19-6019-21840E53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78EB-96E6-1E4C-882E-357B28756050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45019-EF38-44D5-CB40-2ECA3229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5F287-7354-E9DF-930E-59B97BE0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FCE7-52D3-7647-AFA9-2971C1BE1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54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F6AA7-550D-663B-13B5-A5E2BC82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C5146-D15A-6A5B-F73E-46ED3BE9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C7E34-DBCB-92DB-8C5C-B870B8EF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78EB-96E6-1E4C-882E-357B28756050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25FEE5-BC0A-FEED-4001-91B6291E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Fakultat</a:t>
            </a:r>
            <a:r>
              <a:rPr lang="de-DE" dirty="0"/>
              <a:t> IT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4536D-49BD-3C52-3D5F-40003415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FCE7-52D3-7647-AFA9-2971C1BE1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40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EE4A7-9903-8797-CEC5-4F8F5B8C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499360-BBFC-D40B-2497-46A177B9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AD5C9B-DA9D-CBE4-33E9-9D0C85B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78EB-96E6-1E4C-882E-357B28756050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83F3F-CC74-C9A1-9BE5-D12C764D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5788B0-1426-E4E1-3F14-82B6F6CC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FCE7-52D3-7647-AFA9-2971C1BE1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98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ED121-D562-4745-8911-04C24ED0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2EC241-AD7B-0943-92EA-34DCD20D8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19CDB-A026-BB19-1751-BDB8EA820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39F5C8-841C-ACEE-D4D9-CDBEEC0C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78EB-96E6-1E4C-882E-357B28756050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29DFC-1A9D-4F7A-1108-1BD29594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8B731B-9C0D-F143-7B23-18EA5F22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FCE7-52D3-7647-AFA9-2971C1BE1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05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9EA6D-52E0-DDBA-48D7-E1E79F0C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178988-D2C3-A25D-3DCA-BAD444494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C88D2C-DEC3-0A12-2823-5228AB6FF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51D35-4F67-4548-3984-082D3288C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63CD9C-4E32-1296-4102-30220BADC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ADF7E-E750-03E8-7891-5EC96C8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78EB-96E6-1E4C-882E-357B28756050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FF5FA7-0AFF-87CA-163D-0076F289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1995B5-2E04-C2C2-B85F-5E7D697C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FCE7-52D3-7647-AFA9-2971C1BE1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72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C14C3-B5EF-D8C4-8F38-1FBB48DB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F03916-CA91-76DD-019B-48C05CA7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78EB-96E6-1E4C-882E-357B28756050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292CCE-8DD0-A7C9-DB8E-51D43F96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9E9D1B-A367-89E3-11B4-4765602F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FCE7-52D3-7647-AFA9-2971C1BE1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3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0A4FD2-8CD6-E55E-6451-14F99AE2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78EB-96E6-1E4C-882E-357B28756050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F82297-6795-5FB3-1092-16A6E242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5EED07-FA88-DD1A-60A3-EE7F7ADE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FCE7-52D3-7647-AFA9-2971C1BE1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00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0A994-2F51-6D97-CEAF-F8128470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2E05F-C607-52D6-CBEE-223C3005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CFC463-C89E-5497-D20F-D3C9034AC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78E363-6356-E7AC-144D-7C2B236B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78EB-96E6-1E4C-882E-357B28756050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92291D-BCE6-73DB-4322-CBA23BB8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4255CA-0C43-1F8C-DEC4-83B1C691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FCE7-52D3-7647-AFA9-2971C1BE1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23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D536C-B9F0-1A86-DF80-0E2AB1E9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C0BC99-5567-0766-C404-8851442ED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B2AD29-9BC4-6783-B7CB-3A0C331BD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B2478F-B421-A23E-D88B-757AB1B2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78EB-96E6-1E4C-882E-357B28756050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04510E-FEE1-0AFD-6DD4-B6F577A3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80889-061E-3AC7-E66C-A9DF2B8C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FCE7-52D3-7647-AFA9-2971C1BE1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0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1D4BDD-B229-FFCF-FBE0-DCBEDFFE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28C15-9EFF-E8A9-14A1-728925B9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732604-DEDC-CBC6-DEF2-0BC9A095D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78EB-96E6-1E4C-882E-357B28756050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13031-E166-AA7B-1AA3-56A902243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0AF20-D0A2-63A9-744D-209FE0C21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FCE7-52D3-7647-AFA9-2971C1BE11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3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cbi.nlm.nih.gov/home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cbi.nlm.nih.gov/data-hub/taxonomy/tree/?taxon=6489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k.de/techniker/gesundheit-und-medizin/igv-vertraege/praezisionsmedizin-infektionsdiagnostik-2032576" TargetMode="External"/><Relationship Id="rId2" Type="http://schemas.openxmlformats.org/officeDocument/2006/relationships/hyperlink" Target="https://www.igb.fraunhofer.de/de/forschung/in-vitro-diagnostik/next-generation-diagnostics/infektionsdiagnostik-mit-next-generation-sequenc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salzberg-lab.org/" TargetMode="External"/><Relationship Id="rId4" Type="http://schemas.openxmlformats.org/officeDocument/2006/relationships/hyperlink" Target="https://noscend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otec.de/" TargetMode="External"/><Relationship Id="rId2" Type="http://schemas.openxmlformats.org/officeDocument/2006/relationships/hyperlink" Target="https://www.hs-heilbronn.de/daniel.pfeif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ubmed.ncbi.nlm.nih.gov/35467428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data201549" TargetMode="External"/><Relationship Id="rId2" Type="http://schemas.openxmlformats.org/officeDocument/2006/relationships/hyperlink" Target="https://genomebiology.biomedcentral.com/articles/10.1186/s13059-018-1568-0/tables/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anoporetech.com/products/min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24vita.de/gesundheit/covid-19-long-covid-ursachen-forschung-corona-langzeitfolgen-studien-autoimmunreaktion-zr-91873095.html" TargetMode="External"/><Relationship Id="rId2" Type="http://schemas.openxmlformats.org/officeDocument/2006/relationships/hyperlink" Target="https://www.youtube.com/watch?v=F7mGhUGmVh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ntelabs.com/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D962D-0506-C89A-230C-9B919B07F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4236" y="1745672"/>
            <a:ext cx="9144000" cy="1835728"/>
          </a:xfrm>
        </p:spPr>
        <p:txBody>
          <a:bodyPr/>
          <a:lstStyle/>
          <a:p>
            <a:r>
              <a:rPr lang="de-DE" dirty="0" err="1"/>
              <a:t>Metagenomische</a:t>
            </a:r>
            <a:r>
              <a:rPr lang="de-DE" dirty="0"/>
              <a:t> Erregerdiagnostik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3D148-2BC6-7F92-B100-3282D8A45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381" y="3851491"/>
            <a:ext cx="4745183" cy="1655762"/>
          </a:xfrm>
        </p:spPr>
        <p:txBody>
          <a:bodyPr>
            <a:normAutofit/>
          </a:bodyPr>
          <a:lstStyle/>
          <a:p>
            <a:r>
              <a:rPr lang="de-DE" dirty="0"/>
              <a:t>Prof. Dr. Daniel Pfeifer</a:t>
            </a:r>
          </a:p>
          <a:p>
            <a:r>
              <a:rPr lang="de-DE" dirty="0"/>
              <a:t>Fakultät IT, Medizinische Informatik</a:t>
            </a:r>
          </a:p>
          <a:p>
            <a:r>
              <a:rPr lang="de-DE" dirty="0"/>
              <a:t>14.6.2023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5AEB568-BC31-E19E-6D85-057786FF4C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7D2AC1A-D372-E4DA-7D5F-ECD3C70D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659" y="0"/>
            <a:ext cx="3538341" cy="16557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C77DD9-430E-E320-71CA-8904FEA5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5672"/>
            <a:ext cx="6077899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8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03844-8459-B40F-F70D-BC0CA173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387"/>
            <a:ext cx="8866909" cy="1325563"/>
          </a:xfrm>
        </p:spPr>
        <p:txBody>
          <a:bodyPr/>
          <a:lstStyle/>
          <a:p>
            <a:r>
              <a:rPr lang="de-DE" dirty="0"/>
              <a:t>Wie kann man den Read einem Organismus überhaupt zuordnen?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9DCD7-FD48-A64E-9201-6D675EA52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382"/>
            <a:ext cx="10515600" cy="4351338"/>
          </a:xfrm>
        </p:spPr>
        <p:txBody>
          <a:bodyPr/>
          <a:lstStyle/>
          <a:p>
            <a:r>
              <a:rPr lang="de-DE" dirty="0"/>
              <a:t>Es besteht eine teilweise oder vollständige DNA-Analyse von ca. 130.000 Lebewesen liegt vor!</a:t>
            </a:r>
          </a:p>
          <a:p>
            <a:r>
              <a:rPr lang="de-DE" dirty="0"/>
              <a:t>Größtenteils in der „NCBI“:</a:t>
            </a:r>
          </a:p>
          <a:p>
            <a:pPr lvl="1"/>
            <a:r>
              <a:rPr lang="de-DE" dirty="0">
                <a:hlinkClick r:id="rId2"/>
              </a:rPr>
              <a:t>https://www.ncbi.nlm.nih.gov/home/download/</a:t>
            </a:r>
            <a:endParaRPr lang="de-DE" dirty="0"/>
          </a:p>
          <a:p>
            <a:pPr lvl="1"/>
            <a:r>
              <a:rPr lang="de-DE" dirty="0"/>
              <a:t>Kompletter </a:t>
            </a:r>
            <a:r>
              <a:rPr lang="de-DE" dirty="0" err="1"/>
              <a:t>Taxonomiebaum</a:t>
            </a:r>
            <a:r>
              <a:rPr lang="de-DE" dirty="0"/>
              <a:t> liegt dort ebenfalls vor</a:t>
            </a:r>
          </a:p>
          <a:p>
            <a:r>
              <a:rPr lang="de-DE" dirty="0"/>
              <a:t>Idee: Suche, wo Read identisch im Genom von Lebewesen vorkommt!</a:t>
            </a:r>
          </a:p>
          <a:p>
            <a:pPr lvl="1"/>
            <a:r>
              <a:rPr lang="de-DE" dirty="0"/>
              <a:t>Riesiger Such- und Rechenaufwand…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C113A9-4D1F-73F8-FAAC-D8AF8214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C1746-193A-5852-F1F9-89E90953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Taxonomiebaum</a:t>
            </a:r>
            <a:r>
              <a:rPr lang="de-DE" dirty="0"/>
              <a:t> der Biologie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A34026-08C1-12E6-2F75-87A1B7B854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94346"/>
            <a:ext cx="5181600" cy="281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4B0336-4DDA-8694-E29A-51121F781D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Jedes Lebewesen hat einen eindeutigen Identifikator – die </a:t>
            </a:r>
            <a:r>
              <a:rPr lang="de-DE" dirty="0" err="1"/>
              <a:t>Taxid</a:t>
            </a:r>
            <a:endParaRPr lang="de-DE" dirty="0"/>
          </a:p>
          <a:p>
            <a:r>
              <a:rPr lang="de-DE" dirty="0"/>
              <a:t>Komplette Anordnung aller Lebewesen mittels über- und untergeordneter </a:t>
            </a:r>
            <a:r>
              <a:rPr lang="de-DE" dirty="0" err="1"/>
              <a:t>Taxids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ECF50AD-512B-00CC-4C8B-EC99671A9492}"/>
              </a:ext>
            </a:extLst>
          </p:cNvPr>
          <p:cNvSpPr txBox="1"/>
          <p:nvPr/>
        </p:nvSpPr>
        <p:spPr>
          <a:xfrm>
            <a:off x="3389243" y="540824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Wikipedia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89D8B8-F1F7-3579-118F-D8077FAF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AA527-3B50-BC3A-AEAA-FBA2CD80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Herunterladen bei NCBI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27439B-50DC-1D60-49C4-CEA18CE0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z="4400" dirty="0"/>
              <a:t>Demo: </a:t>
            </a:r>
          </a:p>
          <a:p>
            <a:pPr marL="0" indent="0">
              <a:buNone/>
            </a:pPr>
            <a:r>
              <a:rPr lang="de-DE" sz="4400" dirty="0">
                <a:hlinkClick r:id="rId2"/>
              </a:rPr>
              <a:t>https://www.ncbi.nlm.nih.gov/data-hub/taxonomy/tree/?taxon=64895</a:t>
            </a:r>
            <a:endParaRPr lang="de-DE" sz="4400" dirty="0"/>
          </a:p>
          <a:p>
            <a:pPr marL="0" indent="0">
              <a:buNone/>
            </a:pPr>
            <a:endParaRPr lang="de-DE" sz="4400" dirty="0"/>
          </a:p>
          <a:p>
            <a:r>
              <a:rPr lang="de-DE" sz="4400" dirty="0"/>
              <a:t>DNA-Dateien liegen meist im </a:t>
            </a:r>
            <a:r>
              <a:rPr lang="de-DE" sz="4400" dirty="0" err="1"/>
              <a:t>Fasta</a:t>
            </a:r>
            <a:r>
              <a:rPr lang="de-DE" sz="4400" dirty="0"/>
              <a:t>-Format vor, Beispiel: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&gt;CP001568.1 Borrelia burgdorferi Bol26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plasmid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Bol26_cp26,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TTAAAAACTTTTCTATTGGATAGATTTTATACAAAGAAGGTAATAATGTATAAACAACAATATTTTATTTCTGGCAAGGT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ACAAGGTGTTGGTTTTAGATTTTTTACAGAGCAAATAGCAAATAATATGAAACTAAAAGGATTTGTAAAAAATCTCAACG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ATGGAAGGGTAGAAATTGTAGCTTTCTTTAATACTAAAGAACAAATGAAAAAATTTGAAAAATTATTAAATGGGAATAAG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TATTCAAACATTAAAAACATTGAAAAAATAGTTTTAGATGAAAATTATCCTTTTCAATTTAATGATTTTAAAATTTATTA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TTAGGGCTTGCCTCTCGTTTAACAAGTACCTTAACCTTATTTTTTGGTTTAATATTGTGCACATAAGAATTGTTATTCTT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ATAGCAAGACACACTAGTTCTAAAAAAATGTTCGACTTTAAATTTCAAAAACTCTAAAGACTTTCTGTTTCTACAAAAAA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3A540F-BCD6-5A32-6325-375A7606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0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8545B-ED77-9D13-556B-F3AAAD60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von Reads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7CD9BC-7ED9-ACEA-3FCD-21040088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Bedeutet: Die Zuordnung der </a:t>
            </a:r>
            <a:r>
              <a:rPr lang="de-DE" dirty="0" err="1"/>
              <a:t>Taxid</a:t>
            </a:r>
            <a:r>
              <a:rPr lang="de-DE" dirty="0"/>
              <a:t> pro Read einer </a:t>
            </a:r>
            <a:r>
              <a:rPr lang="de-DE" dirty="0" err="1"/>
              <a:t>Fastq</a:t>
            </a:r>
            <a:r>
              <a:rPr lang="de-DE" dirty="0"/>
              <a:t>-Datei</a:t>
            </a:r>
          </a:p>
          <a:p>
            <a:pPr marL="0" indent="0">
              <a:buNone/>
            </a:pPr>
            <a:r>
              <a:rPr lang="de-DE" dirty="0"/>
              <a:t>Genauer in welchem Genom findet sich etwa folgende Zeichenkette?</a:t>
            </a:r>
          </a:p>
          <a:p>
            <a:pPr marL="0" indent="0">
              <a:buNone/>
            </a:pP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GGGTGATGGCCGCTGCCGATGGCGTCAAATCCCACC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3ACB1C-59E9-3471-D8A2-CFE358D9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1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01D26-F56F-9CF1-A51A-2BA5C96F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8866909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Software-Werkzeuge zur schnellen Klassifikation wie „</a:t>
            </a:r>
            <a:r>
              <a:rPr lang="de-DE" dirty="0" err="1"/>
              <a:t>kaiju</a:t>
            </a:r>
            <a:r>
              <a:rPr lang="de-DE" dirty="0"/>
              <a:t>“ oder „kraken2“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E6D7B-6CBD-2065-A498-DAF0D6E8D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Idee:</a:t>
            </a:r>
          </a:p>
          <a:p>
            <a:pPr marL="514350" indent="-514350">
              <a:buAutoNum type="arabicPeriod"/>
            </a:pPr>
            <a:r>
              <a:rPr lang="de-DE" dirty="0"/>
              <a:t>Indiziere mögliche Teile von Reads aus allen möglichen Standard-DNAs der NCBI</a:t>
            </a:r>
          </a:p>
          <a:p>
            <a:pPr marL="971550" lvl="1" indent="-514350">
              <a:buAutoNum type="arabicPeriod"/>
            </a:pPr>
            <a:r>
              <a:rPr lang="de-DE" dirty="0"/>
              <a:t>Bilde Tabelle mit Einträgen &lt;möglicher Read-Teil, </a:t>
            </a:r>
            <a:r>
              <a:rPr lang="de-DE" dirty="0" err="1"/>
              <a:t>Taxid</a:t>
            </a:r>
            <a:r>
              <a:rPr lang="de-DE" dirty="0"/>
              <a:t>&gt;</a:t>
            </a:r>
          </a:p>
          <a:p>
            <a:pPr marL="971550" lvl="1" indent="-514350">
              <a:buAutoNum type="arabicPeriod"/>
            </a:pPr>
            <a:r>
              <a:rPr lang="de-DE" dirty="0"/>
              <a:t>Speichere diese als Hash-Tabelle</a:t>
            </a:r>
          </a:p>
          <a:p>
            <a:pPr marL="971550" lvl="1" indent="-514350">
              <a:buAutoNum type="arabicPeriod"/>
            </a:pPr>
            <a:r>
              <a:rPr lang="de-DE" dirty="0"/>
              <a:t>Man spricht von einer „Database“</a:t>
            </a:r>
          </a:p>
          <a:p>
            <a:pPr marL="514350" indent="-514350">
              <a:buAutoNum type="arabicPeriod"/>
            </a:pPr>
            <a:r>
              <a:rPr lang="de-DE" dirty="0"/>
              <a:t>Wegen genetischer Verwandtschaft kommen viele Reads in verschiedenen Spezies vor</a:t>
            </a:r>
          </a:p>
          <a:p>
            <a:pPr lvl="1"/>
            <a:r>
              <a:rPr lang="de-DE" dirty="0"/>
              <a:t>Man speichert dann den kleinsten gemeinsamen Vorgängerknoten des </a:t>
            </a:r>
            <a:r>
              <a:rPr lang="de-DE" dirty="0" err="1"/>
              <a:t>Taxonomiebaums</a:t>
            </a:r>
            <a:r>
              <a:rPr lang="de-DE" dirty="0"/>
              <a:t> zum Read in der Tabelle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ACB57E-B2F9-A104-47DF-BAB71D0E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63F94-7107-18A3-6096-8CB30DCC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2509" cy="1325563"/>
          </a:xfrm>
        </p:spPr>
        <p:txBody>
          <a:bodyPr/>
          <a:lstStyle/>
          <a:p>
            <a:r>
              <a:rPr lang="de-DE" dirty="0"/>
              <a:t>Indizierung mit gleitendem Fenster auf DNA-Datei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05D834-15B3-5C4C-2CC7-FD7C7C30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&gt;CP001568.1 Borrelia burgdorferi Bol26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plasmid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Bol26_cp26,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TTAAAAACTTTTCTATTGGATAGATTTTATACAAAGAAGGTAATAATGTATAAACAACAATATTTTATTTCTGGCAAGGT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ACAAGGTGTTGGTTTTAGATTTTTTACAGAGCAAATAGCAAATAATATGAAACTAAAAGGATTTGTAAAAAATCTCAACG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ATGGAAGGGTAGAAATTGTAGCTTTCTTTAATACTAAAGAACAAATGAAAAAATTTGAAAAATTATTAAATGGGAATAAG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TATTCAAACATTAAAAACATTGAAAAAATAGTTTTAGATGAAAATTATCCTTTTCAATTTAATGATTTTAAAATTTATTA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TTAGGGCTTGCCTCTCGTTTAACAAGTACCTTAACCTTATTTTTTGGTTTAATATTGTGCACATAAGAATTGTTATTCTT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ATAGCAAGACACACTAGTTCTAAAAAAATGTTCGACTTTAAATTTCAAAAACTCTAAAGACTTTCTGTTTCTACAAAAAA</a:t>
            </a:r>
          </a:p>
          <a:p>
            <a:pPr marL="0" indent="0">
              <a:buNone/>
            </a:pPr>
            <a:endParaRPr lang="de-DE" sz="23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65E0A6-70CA-4C8B-F218-58EBB99B5411}"/>
              </a:ext>
            </a:extLst>
          </p:cNvPr>
          <p:cNvSpPr/>
          <p:nvPr/>
        </p:nvSpPr>
        <p:spPr>
          <a:xfrm>
            <a:off x="5572897" y="3530481"/>
            <a:ext cx="1717589" cy="337183"/>
          </a:xfrm>
          <a:prstGeom prst="rect">
            <a:avLst/>
          </a:prstGeom>
          <a:solidFill>
            <a:schemeClr val="accent1">
              <a:alpha val="5624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6FFEC18-2432-8E47-3AD6-41D5D85FD455}"/>
              </a:ext>
            </a:extLst>
          </p:cNvPr>
          <p:cNvCxnSpPr/>
          <p:nvPr/>
        </p:nvCxnSpPr>
        <p:spPr>
          <a:xfrm>
            <a:off x="7290486" y="3567550"/>
            <a:ext cx="13468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18B522AC-8B8A-4763-4A7E-E0723DF1FE54}"/>
              </a:ext>
            </a:extLst>
          </p:cNvPr>
          <p:cNvSpPr/>
          <p:nvPr/>
        </p:nvSpPr>
        <p:spPr>
          <a:xfrm rot="16200000" flipH="1">
            <a:off x="6134382" y="3306182"/>
            <a:ext cx="594621" cy="1717590"/>
          </a:xfrm>
          <a:prstGeom prst="rightBrace">
            <a:avLst>
              <a:gd name="adj1" fmla="val 60965"/>
              <a:gd name="adj2" fmla="val 51116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CB1C10-FBC7-C2BF-56C1-540F476B9291}"/>
              </a:ext>
            </a:extLst>
          </p:cNvPr>
          <p:cNvSpPr txBox="1"/>
          <p:nvPr/>
        </p:nvSpPr>
        <p:spPr>
          <a:xfrm>
            <a:off x="3219824" y="4531077"/>
            <a:ext cx="6422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„Fenster“ hat feste Länge </a:t>
            </a:r>
            <a:r>
              <a:rPr lang="de-DE" sz="2400" dirty="0" err="1"/>
              <a:t>k</a:t>
            </a:r>
            <a:r>
              <a:rPr lang="de-DE" sz="2400" dirty="0"/>
              <a:t>,</a:t>
            </a:r>
          </a:p>
          <a:p>
            <a:pPr algn="ctr"/>
            <a:r>
              <a:rPr lang="de-DE" sz="2400" dirty="0"/>
              <a:t>entspr. Basensequenz wird als „</a:t>
            </a:r>
            <a:r>
              <a:rPr lang="de-DE" sz="2400" b="1" dirty="0" err="1"/>
              <a:t>k-mer</a:t>
            </a:r>
            <a:r>
              <a:rPr lang="de-DE" sz="2400" dirty="0"/>
              <a:t>“ bezeichnet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17F152-2071-D055-7868-AE09FE02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7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63F94-7107-18A3-6096-8CB30DCC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46027" cy="1325563"/>
          </a:xfrm>
        </p:spPr>
        <p:txBody>
          <a:bodyPr/>
          <a:lstStyle/>
          <a:p>
            <a:r>
              <a:rPr lang="de-DE" dirty="0"/>
              <a:t>Klassifikation mit gleitenden Fenstern auf Reads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05D834-15B3-5C4C-2CC7-FD7C7C30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@SRR001666.1 071112_SLXA-EAS1_s_7:5:1:817:345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=36 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GGGTGATGGCCGCTGCCGATGGCGTCAAATCCCACC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+SRR001666.1 071112_SLXA-EAS1_s_7:5:1:817:345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=36 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IIIIIIIIIIIIIIIIIIIIIIIIIIIIII9IG9IC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136339-C8F0-A056-EB1F-A397D4B7F7B3}"/>
              </a:ext>
            </a:extLst>
          </p:cNvPr>
          <p:cNvSpPr/>
          <p:nvPr/>
        </p:nvSpPr>
        <p:spPr>
          <a:xfrm>
            <a:off x="3682313" y="2294805"/>
            <a:ext cx="2323071" cy="337183"/>
          </a:xfrm>
          <a:prstGeom prst="rect">
            <a:avLst/>
          </a:prstGeom>
          <a:solidFill>
            <a:schemeClr val="accent1">
              <a:alpha val="5624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E324ABA-DD42-C1AC-AD40-A9B4D44F7547}"/>
              </a:ext>
            </a:extLst>
          </p:cNvPr>
          <p:cNvCxnSpPr/>
          <p:nvPr/>
        </p:nvCxnSpPr>
        <p:spPr>
          <a:xfrm>
            <a:off x="6005384" y="2294805"/>
            <a:ext cx="13468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3DF407C4-0866-F5B9-E234-1B1897AD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5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A0893-70E3-EEDC-B2CA-51AC4822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“</a:t>
            </a:r>
            <a:r>
              <a:rPr lang="de-DE" dirty="0" err="1"/>
              <a:t>kaiju</a:t>
            </a:r>
            <a:r>
              <a:rPr lang="de-DE" dirty="0"/>
              <a:t>“ als Online-System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FD3B1-7AF5-FA38-5741-3C40E5AA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kaiju.binf.ku.dk</a:t>
            </a:r>
            <a:r>
              <a:rPr lang="de-DE" dirty="0"/>
              <a:t>/</a:t>
            </a:r>
            <a:r>
              <a:rPr lang="de-DE" dirty="0" err="1"/>
              <a:t>server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8EA87B-D3D2-1D24-7DEE-96DEF32C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5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FCEF7-C369-0BE5-AB75-0E12C0F3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Gesamtprozess aus Patientensicht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6BFD2-5FFC-1ED3-894F-5DB5D17E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759"/>
            <a:ext cx="10515600" cy="2866203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de-D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Arzt / Patient: Probeentnahme und Versenden der Probe ans DNA-Labor</a:t>
            </a:r>
            <a:endParaRPr lang="de-D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 Labor: Analyse liefert DNA-Fragmente in Dateien zum Herunterladen</a:t>
            </a:r>
            <a:endParaRPr lang="de-D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Analyse am Rechner: Zuordnung der DNA-Fragmente zum Menschen bzw. zu Erregern</a:t>
            </a:r>
            <a:endParaRPr lang="de-DE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Wissenschaftler / Arzt / Patient: Bewertung der Analyseergebnisse, insbes. welche Erreger-DNA wurde wie häufig gezählt</a:t>
            </a:r>
            <a:r>
              <a:rPr lang="de-DE" sz="3600" dirty="0">
                <a:effectLst/>
              </a:rPr>
              <a:t> </a:t>
            </a:r>
            <a:endParaRPr lang="de-DE" sz="36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F7E89C-260E-22B5-3DD3-FBC9C1CDBCBD}"/>
              </a:ext>
            </a:extLst>
          </p:cNvPr>
          <p:cNvCxnSpPr>
            <a:cxnSpLocks/>
          </p:cNvCxnSpPr>
          <p:nvPr/>
        </p:nvCxnSpPr>
        <p:spPr>
          <a:xfrm>
            <a:off x="2908983" y="2047102"/>
            <a:ext cx="1579606" cy="0"/>
          </a:xfrm>
          <a:prstGeom prst="straightConnector1">
            <a:avLst/>
          </a:prstGeom>
          <a:ln w="152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41680AB-218D-5E2D-4A2A-F4A03AF1E3F7}"/>
              </a:ext>
            </a:extLst>
          </p:cNvPr>
          <p:cNvCxnSpPr>
            <a:cxnSpLocks/>
          </p:cNvCxnSpPr>
          <p:nvPr/>
        </p:nvCxnSpPr>
        <p:spPr>
          <a:xfrm>
            <a:off x="8859794" y="2040924"/>
            <a:ext cx="1579606" cy="0"/>
          </a:xfrm>
          <a:prstGeom prst="straightConnector1">
            <a:avLst/>
          </a:prstGeom>
          <a:ln w="152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Nadel mit einfarbiger Füllung">
            <a:extLst>
              <a:ext uri="{FF2B5EF4-FFF2-40B4-BE49-F238E27FC236}">
                <a16:creationId xmlns:a16="http://schemas.microsoft.com/office/drawing/2014/main" id="{F3FC31B9-8091-615E-0EAE-54F97C637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639" y="1583724"/>
            <a:ext cx="914400" cy="914400"/>
          </a:xfrm>
          <a:prstGeom prst="rect">
            <a:avLst/>
          </a:prstGeom>
        </p:spPr>
      </p:pic>
      <p:pic>
        <p:nvPicPr>
          <p:cNvPr id="7" name="Grafik 6" descr="Reagenzgläser mit einfarbiger Füllung">
            <a:extLst>
              <a:ext uri="{FF2B5EF4-FFF2-40B4-BE49-F238E27FC236}">
                <a16:creationId xmlns:a16="http://schemas.microsoft.com/office/drawing/2014/main" id="{BFAB993C-058F-F531-D4F1-A28FD3BC2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3063" y="1583724"/>
            <a:ext cx="914400" cy="914400"/>
          </a:xfrm>
          <a:prstGeom prst="rect">
            <a:avLst/>
          </a:prstGeom>
        </p:spPr>
      </p:pic>
      <p:pic>
        <p:nvPicPr>
          <p:cNvPr id="8" name="Grafik 7" descr="Computer mit einfarbiger Füllung">
            <a:extLst>
              <a:ext uri="{FF2B5EF4-FFF2-40B4-BE49-F238E27FC236}">
                <a16:creationId xmlns:a16="http://schemas.microsoft.com/office/drawing/2014/main" id="{474CCF38-BB2A-04EC-50D7-1BA091A39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7268" y="1584755"/>
            <a:ext cx="914400" cy="914400"/>
          </a:xfrm>
          <a:prstGeom prst="rect">
            <a:avLst/>
          </a:prstGeom>
        </p:spPr>
      </p:pic>
      <p:pic>
        <p:nvPicPr>
          <p:cNvPr id="9" name="Grafik 8" descr="Mikroskop mit einfarbiger Füllung">
            <a:extLst>
              <a:ext uri="{FF2B5EF4-FFF2-40B4-BE49-F238E27FC236}">
                <a16:creationId xmlns:a16="http://schemas.microsoft.com/office/drawing/2014/main" id="{F18B7138-70BA-E2E3-239F-2A484D542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4198" y="1583724"/>
            <a:ext cx="914400" cy="914400"/>
          </a:xfrm>
          <a:prstGeom prst="rect">
            <a:avLst/>
          </a:prstGeom>
        </p:spPr>
      </p:pic>
      <p:pic>
        <p:nvPicPr>
          <p:cNvPr id="10" name="Grafik 9" descr="Stethoskop mit einfarbiger Füllung">
            <a:extLst>
              <a:ext uri="{FF2B5EF4-FFF2-40B4-BE49-F238E27FC236}">
                <a16:creationId xmlns:a16="http://schemas.microsoft.com/office/drawing/2014/main" id="{3A4C659F-B8BF-48C9-0894-8AE562A46B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6654" y="1589902"/>
            <a:ext cx="914400" cy="914400"/>
          </a:xfrm>
          <a:prstGeom prst="rect">
            <a:avLst/>
          </a:prstGeom>
        </p:spPr>
      </p:pic>
      <p:pic>
        <p:nvPicPr>
          <p:cNvPr id="11" name="Grafik 10" descr="Person mit Idee mit einfarbiger Füllung">
            <a:extLst>
              <a:ext uri="{FF2B5EF4-FFF2-40B4-BE49-F238E27FC236}">
                <a16:creationId xmlns:a16="http://schemas.microsoft.com/office/drawing/2014/main" id="{1629D6BA-8A2A-E748-9D46-BB214485DA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39400" y="1571367"/>
            <a:ext cx="914400" cy="914400"/>
          </a:xfrm>
          <a:prstGeom prst="rect">
            <a:avLst/>
          </a:prstGeom>
        </p:spPr>
      </p:pic>
      <p:pic>
        <p:nvPicPr>
          <p:cNvPr id="12" name="Grafik 11" descr="Benutzer mit einfarbiger Füllung">
            <a:extLst>
              <a:ext uri="{FF2B5EF4-FFF2-40B4-BE49-F238E27FC236}">
                <a16:creationId xmlns:a16="http://schemas.microsoft.com/office/drawing/2014/main" id="{0ABF7D3C-C534-1E94-0A15-2B808D38C2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04151" y="1571367"/>
            <a:ext cx="914400" cy="914400"/>
          </a:xfrm>
          <a:prstGeom prst="rect">
            <a:avLst/>
          </a:prstGeom>
        </p:spPr>
      </p:pic>
      <p:pic>
        <p:nvPicPr>
          <p:cNvPr id="13" name="Grafik 12" descr="Tageskalender mit einfarbiger Füllung">
            <a:extLst>
              <a:ext uri="{FF2B5EF4-FFF2-40B4-BE49-F238E27FC236}">
                <a16:creationId xmlns:a16="http://schemas.microsoft.com/office/drawing/2014/main" id="{B36A61A7-9552-891D-AA85-17126BC1E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58535" y="1559011"/>
            <a:ext cx="914400" cy="914400"/>
          </a:xfrm>
          <a:prstGeom prst="rect">
            <a:avLst/>
          </a:prstGeom>
        </p:spPr>
      </p:pic>
      <p:pic>
        <p:nvPicPr>
          <p:cNvPr id="14" name="Grafik 13" descr="Umschlag mit einfarbiger Füllung">
            <a:extLst>
              <a:ext uri="{FF2B5EF4-FFF2-40B4-BE49-F238E27FC236}">
                <a16:creationId xmlns:a16="http://schemas.microsoft.com/office/drawing/2014/main" id="{CFDB28B8-4531-EE3F-56F7-A035678887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0809" y="1583724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50A717D-CEC8-14B4-C18F-A0FE392A221C}"/>
              </a:ext>
            </a:extLst>
          </p:cNvPr>
          <p:cNvSpPr/>
          <p:nvPr/>
        </p:nvSpPr>
        <p:spPr>
          <a:xfrm>
            <a:off x="1455944" y="2564765"/>
            <a:ext cx="556054" cy="518984"/>
          </a:xfrm>
          <a:prstGeom prst="ellipse">
            <a:avLst/>
          </a:prstGeom>
          <a:noFill/>
          <a:ln w="60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1</a:t>
            </a:r>
            <a:endParaRPr lang="de-DE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4FEBDD-9041-87D8-8A9A-A4B7035F2682}"/>
              </a:ext>
            </a:extLst>
          </p:cNvPr>
          <p:cNvSpPr/>
          <p:nvPr/>
        </p:nvSpPr>
        <p:spPr>
          <a:xfrm>
            <a:off x="4702236" y="2564765"/>
            <a:ext cx="556054" cy="500450"/>
          </a:xfrm>
          <a:prstGeom prst="ellipse">
            <a:avLst/>
          </a:prstGeom>
          <a:noFill/>
          <a:ln w="60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2</a:t>
            </a:r>
            <a:endParaRPr lang="de-DE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CB5F44-E6C2-EF6D-4EFF-0B03A5669755}"/>
              </a:ext>
            </a:extLst>
          </p:cNvPr>
          <p:cNvSpPr/>
          <p:nvPr/>
        </p:nvSpPr>
        <p:spPr>
          <a:xfrm>
            <a:off x="8016441" y="2555498"/>
            <a:ext cx="556054" cy="518984"/>
          </a:xfrm>
          <a:prstGeom prst="ellipse">
            <a:avLst/>
          </a:prstGeom>
          <a:noFill/>
          <a:ln w="60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3</a:t>
            </a:r>
            <a:endParaRPr lang="de-DE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0DD938-41EC-F930-FCAF-4E1385200F96}"/>
              </a:ext>
            </a:extLst>
          </p:cNvPr>
          <p:cNvSpPr/>
          <p:nvPr/>
        </p:nvSpPr>
        <p:spPr>
          <a:xfrm>
            <a:off x="10627834" y="2555498"/>
            <a:ext cx="556054" cy="518984"/>
          </a:xfrm>
          <a:prstGeom prst="ellipse">
            <a:avLst/>
          </a:prstGeom>
          <a:noFill/>
          <a:ln w="60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4</a:t>
            </a:r>
            <a:endParaRPr lang="de-DE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2BB1AA1-8C50-8D89-A5E9-7DF425DE1E4F}"/>
              </a:ext>
            </a:extLst>
          </p:cNvPr>
          <p:cNvCxnSpPr>
            <a:cxnSpLocks/>
          </p:cNvCxnSpPr>
          <p:nvPr/>
        </p:nvCxnSpPr>
        <p:spPr>
          <a:xfrm>
            <a:off x="6170141" y="2038865"/>
            <a:ext cx="1579606" cy="0"/>
          </a:xfrm>
          <a:prstGeom prst="straightConnector1">
            <a:avLst/>
          </a:prstGeom>
          <a:ln w="152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Datenbank mit einfarbiger Füllung">
            <a:extLst>
              <a:ext uri="{FF2B5EF4-FFF2-40B4-BE49-F238E27FC236}">
                <a16:creationId xmlns:a16="http://schemas.microsoft.com/office/drawing/2014/main" id="{142E4BBA-9676-7FF8-53BF-4C83278606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01820" y="1571367"/>
            <a:ext cx="914400" cy="9144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022EA43-8021-568E-E047-8C2D2E43500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1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BFE1A-F416-4314-C38A-4B26A19D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funktioniert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8FD92-F586-F276-D8D8-E5BA2A9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Ja - für akute bakterielle Infektionen auf Basis von Blutproben.</a:t>
            </a:r>
          </a:p>
          <a:p>
            <a:r>
              <a:rPr lang="de-DE" dirty="0"/>
              <a:t>Für chronische Infektionen: Ja / „In der Forschung“</a:t>
            </a:r>
          </a:p>
          <a:p>
            <a:pPr marL="0" indent="0">
              <a:buNone/>
            </a:pPr>
            <a:r>
              <a:rPr lang="de-DE" dirty="0"/>
              <a:t>Beispiele in Deutschland:</a:t>
            </a:r>
          </a:p>
          <a:p>
            <a:r>
              <a:rPr lang="de-DE" dirty="0"/>
              <a:t>Beispiel Sepsis („Blutvergiftung“):</a:t>
            </a:r>
          </a:p>
          <a:p>
            <a:pPr marL="457200" lvl="1" indent="0">
              <a:buNone/>
            </a:pPr>
            <a:r>
              <a:rPr lang="de-DE" sz="2200" dirty="0">
                <a:hlinkClick r:id="rId2"/>
              </a:rPr>
              <a:t>https://www.igb.fraunhofer.de/de/forschung/in-vitro-diagnostik/next-generation-diagnostics/infektionsdiagnostik-mit-next-generation-sequencing.html</a:t>
            </a:r>
            <a:endParaRPr lang="de-DE" sz="2200" dirty="0"/>
          </a:p>
          <a:p>
            <a:r>
              <a:rPr lang="de-DE" dirty="0"/>
              <a:t>Pilot bei der Techniker Krankenkasse: </a:t>
            </a:r>
          </a:p>
          <a:p>
            <a:pPr marL="457200" lvl="1" indent="0">
              <a:buNone/>
            </a:pPr>
            <a:r>
              <a:rPr lang="de-DE" dirty="0">
                <a:hlinkClick r:id="rId3"/>
              </a:rPr>
              <a:t>https://www.tk.de/techniker/gesundheit-und-medizin/igv-vertraege/praezisionsmedizin-infektionsdiagnostik-2032576</a:t>
            </a:r>
            <a:endParaRPr lang="de-DE" dirty="0"/>
          </a:p>
          <a:p>
            <a:r>
              <a:rPr lang="de-DE" dirty="0"/>
              <a:t>Deutsches Startup für das Gebiet: </a:t>
            </a:r>
          </a:p>
          <a:p>
            <a:pPr marL="457200" lvl="1" indent="0">
              <a:buNone/>
            </a:pPr>
            <a:r>
              <a:rPr lang="de-DE" dirty="0">
                <a:hlinkClick r:id="rId4"/>
              </a:rPr>
              <a:t>https://noscendo.com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Aber wie so oft: USA hat die Nase vorn</a:t>
            </a:r>
          </a:p>
          <a:p>
            <a:r>
              <a:rPr lang="de-DE" dirty="0"/>
              <a:t>Führende Systeme kommen von amerikanischen Universitäten</a:t>
            </a:r>
          </a:p>
          <a:p>
            <a:r>
              <a:rPr lang="de-DE" dirty="0"/>
              <a:t>Beispiel: </a:t>
            </a:r>
            <a:r>
              <a:rPr lang="de-DE" dirty="0">
                <a:hlinkClick r:id="rId5"/>
              </a:rPr>
              <a:t>https://salzberg-lab.org/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5819FC-2A52-80C5-A56F-C5409DAFE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2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3ABBD-DA0D-8D23-5BC2-5B3CC721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 zu mir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AF8A7D-6C38-DD76-FBBF-526AB89E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/>
              <a:t>Seit 2007 Prof. für angewandte Informatik an der Hochschule Heilbronn</a:t>
            </a:r>
          </a:p>
          <a:p>
            <a:pPr lvl="1"/>
            <a:r>
              <a:rPr lang="de-DE" sz="1800" dirty="0"/>
              <a:t>Fächer: Datenbanken, Software Entwicklung, KI, Maschinelles Lernen</a:t>
            </a:r>
          </a:p>
          <a:p>
            <a:pPr marL="457200" lvl="1" indent="0">
              <a:buNone/>
            </a:pPr>
            <a:r>
              <a:rPr lang="de-DE" sz="1800" dirty="0"/>
              <a:t>	</a:t>
            </a:r>
            <a:r>
              <a:rPr lang="de-DE" sz="1800" dirty="0">
                <a:hlinkClick r:id="rId2"/>
              </a:rPr>
              <a:t>https://</a:t>
            </a:r>
            <a:r>
              <a:rPr lang="de-DE" sz="1800" dirty="0" err="1">
                <a:hlinkClick r:id="rId2"/>
              </a:rPr>
              <a:t>www.hs-heilbronn.de</a:t>
            </a:r>
            <a:r>
              <a:rPr lang="de-DE" sz="1800" dirty="0">
                <a:hlinkClick r:id="rId2"/>
              </a:rPr>
              <a:t>/</a:t>
            </a:r>
            <a:r>
              <a:rPr lang="de-DE" sz="1800" dirty="0" err="1">
                <a:hlinkClick r:id="rId2"/>
              </a:rPr>
              <a:t>daniel.pfeifer</a:t>
            </a:r>
            <a:endParaRPr lang="de-DE" sz="1800" dirty="0"/>
          </a:p>
          <a:p>
            <a:pPr lvl="1"/>
            <a:r>
              <a:rPr lang="de-DE" sz="1800" dirty="0"/>
              <a:t>Eigene Software-Firma mit B2B-Nischenprodukt (Eigenentwicklung) – Lizenzvertrieb / Support / Update</a:t>
            </a:r>
          </a:p>
          <a:p>
            <a:pPr marL="457200" lvl="1" indent="0">
              <a:buNone/>
            </a:pPr>
            <a:r>
              <a:rPr lang="de-DE" sz="1800" dirty="0"/>
              <a:t>	</a:t>
            </a:r>
            <a:r>
              <a:rPr lang="de-DE" sz="1800" dirty="0">
                <a:hlinkClick r:id="rId3"/>
              </a:rPr>
              <a:t>https://</a:t>
            </a:r>
            <a:r>
              <a:rPr lang="de-DE" sz="1800" dirty="0" err="1">
                <a:hlinkClick r:id="rId3"/>
              </a:rPr>
              <a:t>www.progotec.de</a:t>
            </a:r>
            <a:r>
              <a:rPr lang="de-DE" sz="1800" dirty="0">
                <a:hlinkClick r:id="rId3"/>
              </a:rPr>
              <a:t> </a:t>
            </a:r>
            <a:endParaRPr lang="de-DE" sz="1800" dirty="0"/>
          </a:p>
          <a:p>
            <a:r>
              <a:rPr lang="de-DE" sz="2000" dirty="0"/>
              <a:t>Vor 6 Jahren seltsame Krankheit mit neurologischen Symptomen</a:t>
            </a:r>
          </a:p>
          <a:p>
            <a:pPr lvl="1"/>
            <a:r>
              <a:rPr lang="de-DE" sz="1800" dirty="0"/>
              <a:t>Ein Jahr keine Diagnose – trotz diverser Besuche bei hoch angesehenen klinischen </a:t>
            </a:r>
            <a:r>
              <a:rPr lang="de-DE" sz="1800" dirty="0" err="1"/>
              <a:t>Neurologien</a:t>
            </a:r>
            <a:r>
              <a:rPr lang="de-DE" sz="1800" dirty="0"/>
              <a:t>,</a:t>
            </a:r>
          </a:p>
          <a:p>
            <a:pPr lvl="1"/>
            <a:r>
              <a:rPr lang="de-DE" sz="1800" dirty="0"/>
              <a:t>Dann (endlich) über Umwege Verdachtsdiagnose „Neuroborreliose“ – eine Infektionskrankheit,</a:t>
            </a:r>
          </a:p>
          <a:p>
            <a:pPr lvl="1"/>
            <a:r>
              <a:rPr lang="de-DE" sz="1800" dirty="0"/>
              <a:t>Ergebnisse hoch spezialisierter Labors erhärten den Verdacht,</a:t>
            </a:r>
          </a:p>
          <a:p>
            <a:pPr lvl="1"/>
            <a:r>
              <a:rPr lang="de-DE" sz="1800" dirty="0"/>
              <a:t>ebenso Therapieerfolge mit Antibiotika</a:t>
            </a:r>
            <a:endParaRPr lang="de-DE" sz="2000" dirty="0"/>
          </a:p>
          <a:p>
            <a:r>
              <a:rPr lang="de-DE" sz="2000" dirty="0"/>
              <a:t>Fazit: Manche chronische Infektionen scheinen auch heute noch schwer diagnostizierbar zu sein</a:t>
            </a:r>
          </a:p>
          <a:p>
            <a:pPr lvl="1">
              <a:buFont typeface="Wingdings" pitchFamily="2" charset="2"/>
              <a:buChar char="à"/>
            </a:pPr>
            <a:r>
              <a:rPr lang="de-DE" sz="1800" dirty="0"/>
              <a:t>Viele Menschen sind (schwer) krank, ohne Diagnose und ohne (passende) Therapie</a:t>
            </a:r>
          </a:p>
          <a:p>
            <a:pPr lvl="1">
              <a:buFont typeface="Wingdings" pitchFamily="2" charset="2"/>
              <a:buChar char="à"/>
            </a:pPr>
            <a:r>
              <a:rPr lang="de-DE" sz="1800" dirty="0"/>
              <a:t>Existenz mancher chronischer Infektionsformen immer noch umstritten</a:t>
            </a:r>
          </a:p>
          <a:p>
            <a:pPr lvl="1">
              <a:buFont typeface="Wingdings" pitchFamily="2" charset="2"/>
              <a:buChar char="à"/>
            </a:pPr>
            <a:r>
              <a:rPr lang="de-DE" sz="1800" dirty="0"/>
              <a:t>Die schwerbehandelte chronische Borreliose ist jedoch mittlerweile wiss. sehr gut nachgewiesen</a:t>
            </a:r>
          </a:p>
          <a:p>
            <a:pPr marL="457200" lvl="1" indent="0">
              <a:buNone/>
            </a:pPr>
            <a:r>
              <a:rPr lang="de-DE" sz="1800" dirty="0"/>
              <a:t>	(</a:t>
            </a:r>
            <a:r>
              <a:rPr lang="de-DE" sz="1800" dirty="0" err="1"/>
              <a:t>Embers</a:t>
            </a:r>
            <a:r>
              <a:rPr lang="de-DE" sz="1800" dirty="0"/>
              <a:t> et al., Tulane Univ., 2022: </a:t>
            </a:r>
            <a:r>
              <a:rPr lang="de-DE" sz="1800" dirty="0">
                <a:hlinkClick r:id="rId4"/>
              </a:rPr>
              <a:t>https://pubmed.ncbi.nlm.nih.gov/35467428</a:t>
            </a:r>
            <a:r>
              <a:rPr lang="de-DE" sz="1800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F9792A-15BD-4035-0563-517EECEBE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6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B4BFD-9849-277C-DBE4-9D41775D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96745" cy="1325563"/>
          </a:xfrm>
        </p:spPr>
        <p:txBody>
          <a:bodyPr/>
          <a:lstStyle/>
          <a:p>
            <a:r>
              <a:rPr lang="de-DE" dirty="0"/>
              <a:t>Kleine Beispiel-Statistik mit gezählten Treffern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32BAA-7864-1CE2-644E-59D9230F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Papier zu „</a:t>
            </a:r>
            <a:r>
              <a:rPr lang="de-DE" dirty="0" err="1"/>
              <a:t>krakenuniq</a:t>
            </a:r>
            <a:r>
              <a:rPr lang="de-DE" dirty="0"/>
              <a:t>" 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https://genomebiology.biomedcentral.com/articles/10.1186/s13059-018-1568-0/tables/4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Woher kennt man die mögliche Pathogene?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https://www.nature.com/articles/sdata201549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 „bösen Jungs“ heruntergeladen:</a:t>
            </a:r>
          </a:p>
          <a:p>
            <a:pPr marL="0" indent="0">
              <a:buNone/>
            </a:pPr>
            <a:r>
              <a:rPr lang="de-DE" dirty="0"/>
              <a:t>/Users/</a:t>
            </a:r>
            <a:r>
              <a:rPr lang="de-DE" dirty="0" err="1"/>
              <a:t>dpfeifer</a:t>
            </a:r>
            <a:r>
              <a:rPr lang="de-DE" dirty="0"/>
              <a:t>/</a:t>
            </a:r>
            <a:r>
              <a:rPr lang="de-DE" dirty="0" err="1"/>
              <a:t>progotec-workspace</a:t>
            </a:r>
            <a:r>
              <a:rPr lang="de-DE" dirty="0"/>
              <a:t>/genestrip2/</a:t>
            </a:r>
            <a:r>
              <a:rPr lang="de-DE" dirty="0" err="1"/>
              <a:t>data</a:t>
            </a:r>
            <a:r>
              <a:rPr lang="de-DE" dirty="0"/>
              <a:t>/</a:t>
            </a:r>
            <a:r>
              <a:rPr lang="de-DE" dirty="0" err="1"/>
              <a:t>projects</a:t>
            </a:r>
            <a:r>
              <a:rPr lang="de-DE" dirty="0"/>
              <a:t>/</a:t>
            </a:r>
            <a:r>
              <a:rPr lang="de-DE" dirty="0" err="1"/>
              <a:t>human_pathogen</a:t>
            </a:r>
            <a:r>
              <a:rPr lang="de-DE" dirty="0"/>
              <a:t>/</a:t>
            </a:r>
            <a:r>
              <a:rPr lang="de-DE" dirty="0" err="1"/>
              <a:t>taxids.txt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28FFFC-C367-93FC-472F-B18A7B8BC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3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82482-10F3-2E87-B52D-9A54DF08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Meine Ergebnisse</a:t>
            </a:r>
            <a:br>
              <a:rPr lang="de-DE" dirty="0"/>
            </a:b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8F6871-058B-16C2-257C-DAF68256A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027906"/>
            <a:ext cx="7578436" cy="5683827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F343CB6-CFE6-3590-92C8-45A93CDC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11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43A95-C638-1AB8-F1F6-97F6680D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66909" cy="1325563"/>
          </a:xfrm>
        </p:spPr>
        <p:txBody>
          <a:bodyPr/>
          <a:lstStyle/>
          <a:p>
            <a:r>
              <a:rPr lang="de-DE" dirty="0"/>
              <a:t>Automatisierung der Verarbeitungs-Pipeline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39ABF0-E7CB-3537-6232-45E7BBC5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Typische Server-seitige Arbeitsschritte: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Upload der </a:t>
            </a:r>
            <a:r>
              <a:rPr lang="de-DE" dirty="0" err="1"/>
              <a:t>Fastq</a:t>
            </a:r>
            <a:r>
              <a:rPr lang="de-DE" dirty="0"/>
              <a:t>-Datei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Evtl. Vorverarbeitung: Auftrennen und in menschliche und nicht-menschliche Reads mittels spezieller Filter (</a:t>
            </a:r>
            <a:r>
              <a:rPr lang="de-DE" dirty="0" err="1"/>
              <a:t>biobloom</a:t>
            </a:r>
            <a:r>
              <a:rPr lang="de-DE" dirty="0"/>
              <a:t>) – funktioniert leider schlecht…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Klassifikation (per kraken2, </a:t>
            </a:r>
            <a:r>
              <a:rPr lang="de-DE" dirty="0" err="1"/>
              <a:t>kaiju</a:t>
            </a:r>
            <a:r>
              <a:rPr lang="de-DE" dirty="0"/>
              <a:t>, </a:t>
            </a:r>
            <a:r>
              <a:rPr lang="de-DE" dirty="0" err="1"/>
              <a:t>krakenuniq</a:t>
            </a:r>
            <a:r>
              <a:rPr lang="de-DE" dirty="0"/>
              <a:t>) mittels riesiger „Database“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Zusammenfassung der Klassifikationsergebnisse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Evtl. Visualisierung (</a:t>
            </a:r>
            <a:r>
              <a:rPr lang="de-DE" dirty="0" err="1"/>
              <a:t>krona</a:t>
            </a:r>
            <a:r>
              <a:rPr lang="de-DE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Download der Ergebnisse</a:t>
            </a:r>
          </a:p>
          <a:p>
            <a:pPr marL="0" indent="0">
              <a:buNone/>
            </a:pPr>
            <a:r>
              <a:rPr lang="de-DE" dirty="0"/>
              <a:t>Schritt 1 braucht viel Speicher und Bandbreite (z.B. 100GB Upload / Storage)</a:t>
            </a:r>
          </a:p>
          <a:p>
            <a:pPr marL="0" indent="0">
              <a:buNone/>
            </a:pPr>
            <a:r>
              <a:rPr lang="de-DE" dirty="0"/>
              <a:t>Schritt 3 ist extrem speicheraufwändig (&gt; 100 GB Ram + SSD) und kann Stunden dauern.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A133AE-6545-6AE9-4427-2280EAC0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1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6AD24-C61D-0937-7699-D513EEF6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07136" cy="1325563"/>
          </a:xfrm>
        </p:spPr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-Server aus dem Software-Engineering als 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9F394-4BF4-3738-7759-56AFF194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Beispiel „Jenkins“ unterstützt nativ</a:t>
            </a:r>
          </a:p>
          <a:p>
            <a:pPr lvl="1"/>
            <a:r>
              <a:rPr lang="de-DE" sz="2000" dirty="0"/>
              <a:t>Benutzerverwaltung</a:t>
            </a:r>
          </a:p>
          <a:p>
            <a:pPr lvl="1"/>
            <a:r>
              <a:rPr lang="de-DE" sz="2000" dirty="0"/>
              <a:t>Erstellen von Pipelines</a:t>
            </a:r>
          </a:p>
          <a:p>
            <a:pPr lvl="1"/>
            <a:r>
              <a:rPr lang="de-DE" sz="2000" dirty="0"/>
              <a:t>Konfiguration von Arbeitsmaschinen (Knoten)</a:t>
            </a:r>
          </a:p>
          <a:p>
            <a:pPr lvl="1"/>
            <a:r>
              <a:rPr lang="de-DE" sz="2000" dirty="0"/>
              <a:t>Asynchrone Ausführung von Pipelines auf Knoten mit Überwachung</a:t>
            </a:r>
          </a:p>
          <a:p>
            <a:pPr lvl="1"/>
            <a:r>
              <a:rPr lang="de-DE" sz="2000" dirty="0"/>
              <a:t>Download der Ergebnisse</a:t>
            </a:r>
          </a:p>
          <a:p>
            <a:pPr lvl="1"/>
            <a:r>
              <a:rPr lang="de-DE" sz="2000" dirty="0"/>
              <a:t>Protokollierung und automatische Benachrichtigung bzgl. Ergebnisse bzw. Fehlern</a:t>
            </a:r>
          </a:p>
          <a:p>
            <a:pPr>
              <a:buFont typeface="Wingdings" pitchFamily="2" charset="2"/>
              <a:buChar char="à"/>
            </a:pPr>
            <a:r>
              <a:rPr lang="de-DE" sz="2400" dirty="0">
                <a:sym typeface="Wingdings" pitchFamily="2" charset="2"/>
              </a:rPr>
              <a:t>Fast ideale Basis zur entspr. Prozessautomatisierung</a:t>
            </a:r>
          </a:p>
          <a:p>
            <a:pPr lvl="1"/>
            <a:r>
              <a:rPr lang="de-DE" sz="2000" dirty="0">
                <a:sym typeface="Wingdings" pitchFamily="2" charset="2"/>
              </a:rPr>
              <a:t>Keine komplexe Server-Programmierung – nur „Scripting“</a:t>
            </a:r>
          </a:p>
          <a:p>
            <a:pPr lvl="1"/>
            <a:r>
              <a:rPr lang="de-DE" sz="2000" dirty="0">
                <a:sym typeface="Wingdings" pitchFamily="2" charset="2"/>
              </a:rPr>
              <a:t>Wichtig ist die schnelle Installation / Konfiguration von </a:t>
            </a:r>
            <a:r>
              <a:rPr lang="de-DE" sz="2000" dirty="0"/>
              <a:t>Arbeitsmaschinen</a:t>
            </a:r>
            <a:r>
              <a:rPr lang="de-DE" sz="2000" dirty="0">
                <a:sym typeface="Wingdings" pitchFamily="2" charset="2"/>
              </a:rPr>
              <a:t>, um diese (weil teuer) kurzfristig und dynamisch anbinden zu können. 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23634E-E1C9-0330-2FF7-33731F46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3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55059-0241-FFB3-FA15-4278F73C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Bald alles beim Hausarzt möglich?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B0A2B-95F4-113A-ADA0-F37D9304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https://nanoporetech.com/products/minion</a:t>
            </a:r>
            <a:endParaRPr lang="de-DE" dirty="0"/>
          </a:p>
          <a:p>
            <a:r>
              <a:rPr lang="de-DE" dirty="0"/>
              <a:t>Diese neue Technologie ermöglich sogenannt „Long-Reads“ mit Länge &gt;&gt; 2000!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AC088D-4DA9-FB11-B201-A103171A9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55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215BA-1D0B-2F74-B803-24898584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Problem: Riesige Eingabedateien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1AE7F-32C2-F160-0D02-1BB30149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Fastq</a:t>
            </a:r>
            <a:r>
              <a:rPr lang="de-DE" dirty="0"/>
              <a:t>-Dateien </a:t>
            </a:r>
            <a:r>
              <a:rPr lang="de-DE" dirty="0" err="1"/>
              <a:t>gzipped</a:t>
            </a:r>
            <a:r>
              <a:rPr lang="de-DE" dirty="0"/>
              <a:t> oft &gt;&gt; 100 GB</a:t>
            </a:r>
          </a:p>
          <a:p>
            <a:r>
              <a:rPr lang="de-DE" dirty="0"/>
              <a:t>Upload / Download dauert „ewig“</a:t>
            </a:r>
          </a:p>
          <a:p>
            <a:r>
              <a:rPr lang="de-DE" dirty="0"/>
              <a:t>Lösungsansatz: Vorfilterung mittels spezieller Datenstruktur „</a:t>
            </a:r>
            <a:r>
              <a:rPr lang="de-DE" dirty="0" err="1"/>
              <a:t>Bloomfilter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Erkennt, ob Bytesequenz fester länge „bekannt“ ist oder nicht</a:t>
            </a:r>
          </a:p>
          <a:p>
            <a:pPr lvl="1"/>
            <a:r>
              <a:rPr lang="de-DE" dirty="0"/>
              <a:t>Muss vorher dazu mit entspr. Bytesequenzen „gefüttert“ werden („Training“)</a:t>
            </a:r>
          </a:p>
          <a:p>
            <a:pPr lvl="1"/>
            <a:r>
              <a:rPr lang="de-DE" dirty="0"/>
              <a:t>Schnell und sehr speichereffizient</a:t>
            </a:r>
          </a:p>
          <a:p>
            <a:r>
              <a:rPr lang="de-DE" dirty="0" err="1"/>
              <a:t>Bloomfilter</a:t>
            </a:r>
            <a:r>
              <a:rPr lang="de-DE" dirty="0"/>
              <a:t> wird hierzu mit (spezifischen) </a:t>
            </a:r>
            <a:r>
              <a:rPr lang="de-DE" dirty="0" err="1"/>
              <a:t>k-meren</a:t>
            </a:r>
            <a:r>
              <a:rPr lang="de-DE" dirty="0"/>
              <a:t> von Pathogenen trainiert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06DE95-6169-9D95-ED7C-724653AD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23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61A18-431D-947B-B274-BD176468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1325563"/>
          </a:xfrm>
        </p:spPr>
        <p:txBody>
          <a:bodyPr/>
          <a:lstStyle/>
          <a:p>
            <a:r>
              <a:rPr lang="de-DE" dirty="0"/>
              <a:t>Vorfilterung der Eingabe mittels </a:t>
            </a:r>
            <a:r>
              <a:rPr lang="de-DE" dirty="0" err="1"/>
              <a:t>Bloomfilter</a:t>
            </a:r>
            <a:endParaRPr lang="de-DE" dirty="0"/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CBDB9BA0-ABDC-A3E9-751E-232755D48FC5}"/>
              </a:ext>
            </a:extLst>
          </p:cNvPr>
          <p:cNvSpPr/>
          <p:nvPr/>
        </p:nvSpPr>
        <p:spPr>
          <a:xfrm>
            <a:off x="735230" y="3001147"/>
            <a:ext cx="2189205" cy="22025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Fastq</a:t>
            </a:r>
            <a:endParaRPr lang="de-DE" dirty="0"/>
          </a:p>
          <a:p>
            <a:pPr algn="ctr"/>
            <a:r>
              <a:rPr lang="de-DE" dirty="0"/>
              <a:t>(Reads aus WGS Analyse)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F57CDF6-7CD4-1B35-835E-97A9E817F570}"/>
              </a:ext>
            </a:extLst>
          </p:cNvPr>
          <p:cNvSpPr/>
          <p:nvPr/>
        </p:nvSpPr>
        <p:spPr>
          <a:xfrm>
            <a:off x="3781168" y="3534032"/>
            <a:ext cx="1569308" cy="11368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Bloomfilter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A4595325-5528-6469-3497-D2694FAA734C}"/>
              </a:ext>
            </a:extLst>
          </p:cNvPr>
          <p:cNvSpPr/>
          <p:nvPr/>
        </p:nvSpPr>
        <p:spPr>
          <a:xfrm>
            <a:off x="3467100" y="1659388"/>
            <a:ext cx="2197443" cy="11368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Bloomfilterdatei</a:t>
            </a:r>
            <a:r>
              <a:rPr lang="de-DE" dirty="0"/>
              <a:t> mit</a:t>
            </a:r>
          </a:p>
          <a:p>
            <a:pPr algn="ctr"/>
            <a:r>
              <a:rPr lang="de-DE" dirty="0"/>
              <a:t>spezifischen Reads von Pathogenen</a:t>
            </a:r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B7BD890B-CE5E-9218-8228-5F31F820FFF5}"/>
              </a:ext>
            </a:extLst>
          </p:cNvPr>
          <p:cNvSpPr/>
          <p:nvPr/>
        </p:nvSpPr>
        <p:spPr>
          <a:xfrm>
            <a:off x="6697360" y="2941791"/>
            <a:ext cx="1309777" cy="6787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Pathogene</a:t>
            </a:r>
          </a:p>
          <a:p>
            <a:pPr algn="ctr"/>
            <a:r>
              <a:rPr lang="de-DE" dirty="0"/>
              <a:t>Reads</a:t>
            </a:r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F5C73A75-406E-DA94-4C71-37BACBCDD887}"/>
              </a:ext>
            </a:extLst>
          </p:cNvPr>
          <p:cNvSpPr/>
          <p:nvPr/>
        </p:nvSpPr>
        <p:spPr>
          <a:xfrm>
            <a:off x="6697360" y="3929447"/>
            <a:ext cx="2001796" cy="21689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Nicht-Pathogene</a:t>
            </a:r>
          </a:p>
          <a:p>
            <a:pPr algn="ctr"/>
            <a:r>
              <a:rPr lang="de-DE" dirty="0"/>
              <a:t>Reads</a:t>
            </a:r>
          </a:p>
          <a:p>
            <a:pPr algn="ctr"/>
            <a:r>
              <a:rPr lang="de-DE" dirty="0"/>
              <a:t>(„Müll“)</a:t>
            </a:r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2B45702B-1159-2911-218D-4E62FCA19394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5350476" y="4102443"/>
            <a:ext cx="1346884" cy="911483"/>
          </a:xfrm>
          <a:prstGeom prst="bentConnector3">
            <a:avLst/>
          </a:prstGeom>
          <a:ln w="920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7C9265E0-28B6-619E-5E73-4E43A8B389A6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5350476" y="3281160"/>
            <a:ext cx="1346884" cy="821283"/>
          </a:xfrm>
          <a:prstGeom prst="bentConnector3">
            <a:avLst/>
          </a:prstGeom>
          <a:ln w="920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086786D-5F24-8169-80EF-0072F217BC63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2924435" y="4102443"/>
            <a:ext cx="856733" cy="0"/>
          </a:xfrm>
          <a:prstGeom prst="straightConnector1">
            <a:avLst/>
          </a:prstGeom>
          <a:ln w="920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9A9AAB4-8A2F-37DC-2EF7-6D3DB6877FE5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4565822" y="2796210"/>
            <a:ext cx="0" cy="737822"/>
          </a:xfrm>
          <a:prstGeom prst="straightConnector1">
            <a:avLst/>
          </a:prstGeom>
          <a:ln w="920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3136101-9DA5-7936-D389-E4E1DBA4EEF5}"/>
              </a:ext>
            </a:extLst>
          </p:cNvPr>
          <p:cNvCxnSpPr>
            <a:cxnSpLocks/>
            <a:stCxn id="7" idx="4"/>
            <a:endCxn id="28" idx="1"/>
          </p:cNvCxnSpPr>
          <p:nvPr/>
        </p:nvCxnSpPr>
        <p:spPr>
          <a:xfrm>
            <a:off x="8007137" y="3281160"/>
            <a:ext cx="1550814" cy="0"/>
          </a:xfrm>
          <a:prstGeom prst="straightConnector1">
            <a:avLst/>
          </a:prstGeom>
          <a:ln w="920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430DA475-106D-76E0-0580-4ACF7C8926E6}"/>
              </a:ext>
            </a:extLst>
          </p:cNvPr>
          <p:cNvSpPr/>
          <p:nvPr/>
        </p:nvSpPr>
        <p:spPr>
          <a:xfrm>
            <a:off x="9557951" y="2712749"/>
            <a:ext cx="1569308" cy="11368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Folgeschritte…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DD4423-D07F-0856-BDE9-6920CAE81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5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C2112-99D4-0442-7E69-A4E39B91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Dankeschön an die Borreliose-Selbsthilfegruppe Hannover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4605-4CD5-5BA7-06A0-3280B189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Ein „Team“ von Patienten und Ärzten treibt dort die </a:t>
            </a:r>
            <a:r>
              <a:rPr lang="de-DE" sz="2400" dirty="0" err="1"/>
              <a:t>metagenomische</a:t>
            </a:r>
            <a:r>
              <a:rPr lang="de-DE" sz="2400" dirty="0"/>
              <a:t> Erregerdiagnostik in Eigenregie voran über</a:t>
            </a:r>
          </a:p>
          <a:p>
            <a:pPr lvl="1"/>
            <a:r>
              <a:rPr lang="de-DE" sz="2000" dirty="0"/>
              <a:t>Artikeln in passenden Zeitschriften</a:t>
            </a:r>
          </a:p>
          <a:p>
            <a:pPr lvl="1"/>
            <a:r>
              <a:rPr lang="de-DE" sz="2000" dirty="0"/>
              <a:t>Kooperationen mit universitären Bioinformatik-Abteilungen</a:t>
            </a:r>
          </a:p>
          <a:p>
            <a:pPr lvl="1"/>
            <a:r>
              <a:rPr lang="de-DE" sz="2000" dirty="0"/>
              <a:t>Akademische Abschlussarbeiten</a:t>
            </a:r>
          </a:p>
          <a:p>
            <a:pPr lvl="1"/>
            <a:r>
              <a:rPr lang="de-DE" sz="2000" dirty="0"/>
              <a:t>Eigene Software-Projekte</a:t>
            </a:r>
          </a:p>
          <a:p>
            <a:pPr lvl="1"/>
            <a:r>
              <a:rPr lang="de-DE" sz="2000" dirty="0" err="1"/>
              <a:t>Compute</a:t>
            </a:r>
            <a:r>
              <a:rPr lang="de-DE" sz="2000" dirty="0"/>
              <a:t>-Server für die </a:t>
            </a:r>
          </a:p>
          <a:p>
            <a:pPr lvl="1"/>
            <a:r>
              <a:rPr lang="de-DE" sz="2000" dirty="0"/>
              <a:t>Analyse von Patientendaten</a:t>
            </a:r>
          </a:p>
          <a:p>
            <a:pPr lvl="1"/>
            <a:r>
              <a:rPr lang="de-DE" sz="2000" dirty="0"/>
              <a:t>Regelmäßige Online-Treffen</a:t>
            </a:r>
          </a:p>
          <a:p>
            <a:r>
              <a:rPr lang="de-DE" sz="2400" dirty="0"/>
              <a:t>Insbesondere ein Dankeschön an Jochen Schäfer </a:t>
            </a:r>
            <a:r>
              <a:rPr lang="de-DE" sz="2400"/>
              <a:t>(Selbsthilfe-Gruppen-Leiter</a:t>
            </a:r>
            <a:r>
              <a:rPr lang="de-DE" sz="2400" dirty="0"/>
              <a:t>) und Lennart Elze (Arzt und Betroffener)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402BCD-32C0-063B-0F1A-1B13303D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17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9930D-0B6F-6DFC-5BBD-EDE98BB0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 Interesse!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151F7-BA0D-6A1D-87CF-736A5453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dirty="0"/>
              <a:t>Fragen… (!?)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272F53-06E8-0051-2BC2-BF21E5EC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0E5C0-E260-5A15-2B59-CEED12BD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Chronische Infektionen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1B945-94BF-BB93-8EE8-8EBB52B0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/>
              <a:t>Viele latente bzw. chronische Infektionen sind möglich:</a:t>
            </a:r>
          </a:p>
          <a:p>
            <a:r>
              <a:rPr lang="de-DE" sz="2400" dirty="0"/>
              <a:t>Bakteriell (Borreliose, </a:t>
            </a:r>
            <a:r>
              <a:rPr lang="de-DE" sz="2400" dirty="0" err="1"/>
              <a:t>Bartonellose</a:t>
            </a:r>
            <a:r>
              <a:rPr lang="de-DE" sz="2400" dirty="0"/>
              <a:t>, </a:t>
            </a:r>
            <a:r>
              <a:rPr lang="de-DE" sz="2400" dirty="0" err="1"/>
              <a:t>Mykoplasmose</a:t>
            </a:r>
            <a:r>
              <a:rPr lang="de-DE" sz="2400" dirty="0"/>
              <a:t> usw.)</a:t>
            </a:r>
          </a:p>
          <a:p>
            <a:r>
              <a:rPr lang="de-DE" sz="2400" dirty="0"/>
              <a:t>Parasitär (</a:t>
            </a:r>
            <a:r>
              <a:rPr lang="de-DE" sz="2400" dirty="0" err="1"/>
              <a:t>Babesiose</a:t>
            </a:r>
            <a:r>
              <a:rPr lang="de-DE" sz="2400" dirty="0"/>
              <a:t>, Fadenwürmer)</a:t>
            </a:r>
          </a:p>
          <a:p>
            <a:r>
              <a:rPr lang="de-DE" sz="2400" dirty="0"/>
              <a:t>Viral (Corona, EBV, Zoster)</a:t>
            </a:r>
          </a:p>
          <a:p>
            <a:pPr marL="0" indent="0">
              <a:buNone/>
            </a:pPr>
            <a:r>
              <a:rPr lang="de-DE" sz="2400" dirty="0"/>
              <a:t>Die Symptombilder überschneiden sich – ein Rätselraten!</a:t>
            </a:r>
          </a:p>
          <a:p>
            <a:r>
              <a:rPr lang="de-DE" sz="2400" dirty="0"/>
              <a:t>Medikamentöse Behandlung sehr unterschiedlich – daher müssen die Erreger bekannt sein</a:t>
            </a:r>
          </a:p>
          <a:p>
            <a:pPr marL="0" indent="0">
              <a:buNone/>
            </a:pPr>
            <a:r>
              <a:rPr lang="de-DE" sz="2400" dirty="0"/>
              <a:t>Thesen zu „Long Covid“ und “Post </a:t>
            </a:r>
            <a:r>
              <a:rPr lang="de-DE" sz="2400" dirty="0" err="1"/>
              <a:t>Vacc</a:t>
            </a:r>
            <a:r>
              <a:rPr lang="de-DE" sz="2400" dirty="0"/>
              <a:t>“:</a:t>
            </a:r>
          </a:p>
          <a:p>
            <a:r>
              <a:rPr lang="de-DE" sz="2400" dirty="0">
                <a:hlinkClick r:id="rId2"/>
              </a:rPr>
              <a:t>https://www.youtube.com/watch?v=F7mGhUGmVhA</a:t>
            </a:r>
            <a:r>
              <a:rPr lang="de-DE" sz="2400" dirty="0"/>
              <a:t> (Minute 10)</a:t>
            </a:r>
          </a:p>
          <a:p>
            <a:r>
              <a:rPr lang="de-DE" sz="2400" dirty="0">
                <a:hlinkClick r:id="rId3"/>
              </a:rPr>
              <a:t>https://www.24vita.de/gesundheit/covid-19-long-covid-ursachen-forschung-corona-langzeitfolgen-studien-autoimmunreaktion-zr-91873095.html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717B23-0DDE-88CF-E8B1-7943BD1A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6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F41F2-4DB6-672C-5A4B-1ED4D64E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Existierende Erreger-Tests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46C6F1-ADDA-52D3-B0F3-D55CBB44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sz="2300" dirty="0"/>
              <a:t>PCR: Suche nach spezifische DNA-Fragmenten</a:t>
            </a:r>
          </a:p>
          <a:p>
            <a:pPr lvl="1"/>
            <a:r>
              <a:rPr lang="de-DE" sz="2100" dirty="0"/>
              <a:t>Oft hoch spezifisch bzgl. einer Spezies – aber z.B. bei „Borreliose“ gibt es viele pathogene Spezies</a:t>
            </a:r>
          </a:p>
          <a:p>
            <a:r>
              <a:rPr lang="de-DE" sz="2300" dirty="0"/>
              <a:t>Antikörper: Nachweis von Antikörpern gegen Oberflächenstrukturen eines Erregers</a:t>
            </a:r>
          </a:p>
          <a:p>
            <a:pPr lvl="1"/>
            <a:r>
              <a:rPr lang="de-DE" sz="2100" dirty="0"/>
              <a:t>Ebenso häufig zu spezifisch - z.B. wegen mannigfaltiger Oberflächenstrukturen</a:t>
            </a:r>
          </a:p>
          <a:p>
            <a:pPr lvl="1"/>
            <a:r>
              <a:rPr lang="de-DE" sz="2100" dirty="0"/>
              <a:t>Funktioniert evtl. nicht wegen Immunsuppression (etwa ausgelöst durch die Infektion selbst)</a:t>
            </a:r>
          </a:p>
          <a:p>
            <a:pPr lvl="1"/>
            <a:r>
              <a:rPr lang="de-DE" sz="2100" dirty="0"/>
              <a:t>Stattgehabte und aktive Infektion schwer unterscheidbar</a:t>
            </a:r>
          </a:p>
          <a:p>
            <a:r>
              <a:rPr lang="de-DE" sz="2300" dirty="0"/>
              <a:t>Leukozyten-Transformation (LTT)</a:t>
            </a:r>
          </a:p>
          <a:p>
            <a:pPr lvl="1"/>
            <a:r>
              <a:rPr lang="de-DE" sz="2100" dirty="0"/>
              <a:t>Stattgehabte und aktive Infektion schwer unterscheidbar</a:t>
            </a:r>
          </a:p>
          <a:p>
            <a:pPr lvl="1"/>
            <a:r>
              <a:rPr lang="de-DE" sz="2100" dirty="0"/>
              <a:t>Bei manchen Infektionen klinisch nicht anerkannt, bei anderen schon (warum auch immer)</a:t>
            </a:r>
          </a:p>
          <a:p>
            <a:r>
              <a:rPr lang="de-DE" sz="2300" dirty="0"/>
              <a:t>Mikroskop („Vitalblut“, Blutausstrich) – „aus der Mode“</a:t>
            </a:r>
          </a:p>
          <a:p>
            <a:pPr lvl="1"/>
            <a:r>
              <a:rPr lang="de-DE" sz="2100" dirty="0"/>
              <a:t>So haben es Paul Ehrlich und Robert Koch noch gemacht</a:t>
            </a:r>
          </a:p>
          <a:p>
            <a:pPr lvl="1"/>
            <a:r>
              <a:rPr lang="de-DE" sz="2100" dirty="0"/>
              <a:t>So hat man z.B. die </a:t>
            </a:r>
            <a:r>
              <a:rPr lang="de-DE" sz="2100" dirty="0" err="1"/>
              <a:t>Syphillis</a:t>
            </a:r>
            <a:r>
              <a:rPr lang="de-DE" sz="2100" dirty="0"/>
              <a:t> entdeckt</a:t>
            </a:r>
          </a:p>
          <a:p>
            <a:pPr lvl="1"/>
            <a:r>
              <a:rPr lang="de-DE" sz="2100" dirty="0"/>
              <a:t>Funktioniert, aber sehr aufwändig, kann heute fast niemand mehr…</a:t>
            </a:r>
          </a:p>
          <a:p>
            <a:pPr lvl="1"/>
            <a:r>
              <a:rPr lang="de-DE" sz="2100" dirty="0"/>
              <a:t>Teilweise sehr umstritten – u.a. weil Erreger evtl. nicht im Blut sind (aber evtl. im Gewebe)</a:t>
            </a:r>
          </a:p>
          <a:p>
            <a:r>
              <a:rPr lang="de-DE" sz="2500" dirty="0"/>
              <a:t>Biopsie in Verbindung mit PCR…</a:t>
            </a:r>
          </a:p>
          <a:p>
            <a:pPr lvl="1"/>
            <a:r>
              <a:rPr lang="de-DE" sz="2100" dirty="0"/>
              <a:t>Aufwändig… / nur bei „Apriori-Verdacht“ auf entspr. Erreger</a:t>
            </a:r>
          </a:p>
          <a:p>
            <a:pPr marL="0" indent="0">
              <a:buNone/>
            </a:pPr>
            <a:r>
              <a:rPr lang="de-DE" sz="2300" dirty="0"/>
              <a:t>Nur PCR (und evtl. Mikroskopie) weisen einen Erreger direkt nach!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C16E8-0E5A-396C-7662-B98C318A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24E90-67E2-2653-A1B2-D29B623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33C59C-F70A-AC50-01D0-5F60BED83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belastbarer Test für viele (gar ALLE?) möglichen Infektionen</a:t>
            </a:r>
          </a:p>
          <a:p>
            <a:r>
              <a:rPr lang="de-DE" dirty="0"/>
              <a:t>Direktnachweis (nicht etwa über den „Umweg“ des Immunsystems)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D07285-156D-6301-968D-945A257B3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7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42754-F99D-C251-40E2-28DAE9E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Whole Genome </a:t>
            </a:r>
            <a:r>
              <a:rPr lang="de-DE" dirty="0" err="1"/>
              <a:t>Sequencing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3B9BA-246E-E3B7-FC5E-4C694849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Dienstleister bieten für wenig Geld die Komplettanalyse des </a:t>
            </a:r>
            <a:r>
              <a:rPr lang="de-DE" dirty="0" err="1"/>
              <a:t>menschl</a:t>
            </a:r>
            <a:r>
              <a:rPr lang="de-DE" dirty="0"/>
              <a:t>. Erbguts an</a:t>
            </a:r>
          </a:p>
          <a:p>
            <a:r>
              <a:rPr lang="de-DE" dirty="0"/>
              <a:t>Beispiel „Dante Labs“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hlinkClick r:id="rId2"/>
              </a:rPr>
              <a:t>https://www.dantelabs.com/de</a:t>
            </a:r>
            <a:endParaRPr lang="de-DE" dirty="0"/>
          </a:p>
          <a:p>
            <a:r>
              <a:rPr lang="de-DE" dirty="0"/>
              <a:t>Kosten &lt; 500 Euro</a:t>
            </a:r>
          </a:p>
          <a:p>
            <a:r>
              <a:rPr lang="de-DE" dirty="0"/>
              <a:t>Man schickt eine Spuck- oder Blutprobe ein</a:t>
            </a:r>
          </a:p>
          <a:p>
            <a:r>
              <a:rPr lang="de-DE" dirty="0"/>
              <a:t>Hauptresultat ist eine riesige Datei mit gefundenen und gelesenen DNA-Fragmenten</a:t>
            </a:r>
          </a:p>
          <a:p>
            <a:pPr marL="457200" lvl="1" indent="0">
              <a:buNone/>
            </a:pPr>
            <a:r>
              <a:rPr lang="de-DE" dirty="0"/>
              <a:t>Oft &gt;&gt; 50 Gigabyte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C0A14D-7375-9C92-285A-8B4CC71AB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2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284D3-3C90-32CB-4F15-826A6B00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868"/>
            <a:ext cx="10515600" cy="1325563"/>
          </a:xfrm>
        </p:spPr>
        <p:txBody>
          <a:bodyPr/>
          <a:lstStyle/>
          <a:p>
            <a:r>
              <a:rPr lang="de-DE" dirty="0"/>
              <a:t>Ausschnitt und Format einer </a:t>
            </a:r>
            <a:r>
              <a:rPr lang="de-DE" dirty="0" err="1"/>
              <a:t>Fastq</a:t>
            </a:r>
            <a:r>
              <a:rPr lang="de-DE" dirty="0"/>
              <a:t>-Datei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091D3-258A-4BA7-B2DE-71BC2AE0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@SRR001666.1 071112_SLXA-EAS1_s_7:5:1:817:345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=36 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GGGTGATGGCCGCTGCCGATGGCGTCAAATCCCACC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+SRR001666.1 071112_SLXA-EAS1_s_7:5:1:817:345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=36 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IIIIIIIIIIIIIIIIIIIIIIIIIIIIII9IG9IC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BAA5EA-C2FC-6B21-D77E-07ECD28C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6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7DE76-0FED-FE74-4D0A-64AF2BFC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1325563"/>
          </a:xfrm>
        </p:spPr>
        <p:txBody>
          <a:bodyPr/>
          <a:lstStyle/>
          <a:p>
            <a:r>
              <a:rPr lang="de-DE" dirty="0"/>
              <a:t>„Reads“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7D12D8-1CDD-1AAF-B63E-6047BA6D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174"/>
            <a:ext cx="10515600" cy="4351338"/>
          </a:xfrm>
        </p:spPr>
        <p:txBody>
          <a:bodyPr/>
          <a:lstStyle/>
          <a:p>
            <a:r>
              <a:rPr lang="de-DE" dirty="0"/>
              <a:t>Kurze Teile eines gelesenen DNA-Bruchstücks</a:t>
            </a:r>
          </a:p>
          <a:p>
            <a:r>
              <a:rPr lang="de-DE" dirty="0"/>
              <a:t>Fehler beim Lesen sind möglich</a:t>
            </a:r>
          </a:p>
          <a:p>
            <a:r>
              <a:rPr lang="de-DE" dirty="0"/>
              <a:t>Meist zwischen 150 und 200 Basenpaare lang („CGAT“…)</a:t>
            </a:r>
          </a:p>
          <a:p>
            <a:r>
              <a:rPr lang="de-DE" dirty="0"/>
              <a:t>Aber: DNA-Bruchstücke sind meist viel länger – es wird technisch bedingt nur der Anfang gelesen</a:t>
            </a:r>
          </a:p>
          <a:p>
            <a:pPr lvl="1"/>
            <a:r>
              <a:rPr lang="de-DE" dirty="0"/>
              <a:t>Man kann aber von beiden Enden her lesen – dies führt auf sogenannte „</a:t>
            </a:r>
            <a:r>
              <a:rPr lang="de-DE" dirty="0" err="1"/>
              <a:t>Paired</a:t>
            </a:r>
            <a:r>
              <a:rPr lang="de-DE" dirty="0"/>
              <a:t> Reads“</a:t>
            </a:r>
          </a:p>
        </p:txBody>
      </p:sp>
      <p:cxnSp>
        <p:nvCxnSpPr>
          <p:cNvPr id="5" name="Gekrümmte Verbindung 4">
            <a:extLst>
              <a:ext uri="{FF2B5EF4-FFF2-40B4-BE49-F238E27FC236}">
                <a16:creationId xmlns:a16="http://schemas.microsoft.com/office/drawing/2014/main" id="{777039FD-4D57-7037-F688-6B40282115DF}"/>
              </a:ext>
            </a:extLst>
          </p:cNvPr>
          <p:cNvCxnSpPr/>
          <p:nvPr/>
        </p:nvCxnSpPr>
        <p:spPr>
          <a:xfrm>
            <a:off x="3230880" y="5296218"/>
            <a:ext cx="5462016" cy="487680"/>
          </a:xfrm>
          <a:prstGeom prst="curvedConnector3">
            <a:avLst/>
          </a:prstGeom>
          <a:ln w="139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1C283ED7-7A19-E32E-FD64-01C8D019F23D}"/>
              </a:ext>
            </a:extLst>
          </p:cNvPr>
          <p:cNvSpPr/>
          <p:nvPr/>
        </p:nvSpPr>
        <p:spPr>
          <a:xfrm>
            <a:off x="7351777" y="5540058"/>
            <a:ext cx="1341119" cy="426720"/>
          </a:xfrm>
          <a:prstGeom prst="rect">
            <a:avLst/>
          </a:prstGeom>
          <a:solidFill>
            <a:schemeClr val="accent2">
              <a:lumMod val="60000"/>
              <a:lumOff val="40000"/>
              <a:alpha val="415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0AD5704-9A0A-3C25-C376-94AAF4E36ED8}"/>
              </a:ext>
            </a:extLst>
          </p:cNvPr>
          <p:cNvSpPr/>
          <p:nvPr/>
        </p:nvSpPr>
        <p:spPr>
          <a:xfrm>
            <a:off x="3230880" y="5113338"/>
            <a:ext cx="1341119" cy="426720"/>
          </a:xfrm>
          <a:prstGeom prst="rect">
            <a:avLst/>
          </a:prstGeom>
          <a:solidFill>
            <a:schemeClr val="accent2">
              <a:lumMod val="60000"/>
              <a:lumOff val="40000"/>
              <a:alpha val="415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E7FEF819-6B44-448E-2836-94195FF56B40}"/>
              </a:ext>
            </a:extLst>
          </p:cNvPr>
          <p:cNvSpPr/>
          <p:nvPr/>
        </p:nvSpPr>
        <p:spPr>
          <a:xfrm rot="16200000">
            <a:off x="5596128" y="2108010"/>
            <a:ext cx="731520" cy="5462016"/>
          </a:xfrm>
          <a:prstGeom prst="rightBrace">
            <a:avLst>
              <a:gd name="adj1" fmla="val 60965"/>
              <a:gd name="adj2" fmla="val 511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22E724-51A0-271D-5F8E-ACED89734EA6}"/>
              </a:ext>
            </a:extLst>
          </p:cNvPr>
          <p:cNvSpPr txBox="1"/>
          <p:nvPr/>
        </p:nvSpPr>
        <p:spPr>
          <a:xfrm>
            <a:off x="5308220" y="4105711"/>
            <a:ext cx="22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Ganzes DNA-Fragment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3C8546B-3CE3-FFF4-27DB-C36420976CD6}"/>
              </a:ext>
            </a:extLst>
          </p:cNvPr>
          <p:cNvSpPr txBox="1"/>
          <p:nvPr/>
        </p:nvSpPr>
        <p:spPr>
          <a:xfrm>
            <a:off x="3489723" y="5572324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Read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D4678A-F8DE-5CB9-6189-DEC58289CC8C}"/>
              </a:ext>
            </a:extLst>
          </p:cNvPr>
          <p:cNvSpPr txBox="1"/>
          <p:nvPr/>
        </p:nvSpPr>
        <p:spPr>
          <a:xfrm>
            <a:off x="7610620" y="5999044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Read 2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C29EF5B-7BCA-99F4-BC9E-7A0443607195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313154" y="5756990"/>
            <a:ext cx="3297466" cy="426720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7DB998-7816-FBDE-CE44-C5F07AA91641}"/>
              </a:ext>
            </a:extLst>
          </p:cNvPr>
          <p:cNvSpPr txBox="1"/>
          <p:nvPr/>
        </p:nvSpPr>
        <p:spPr>
          <a:xfrm>
            <a:off x="5508237" y="6013602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gepaart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479659-D2E6-466E-B30A-D2D90791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6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64F5-6824-D028-B470-36051493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kommt die DNA her?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8AC57-5306-C478-E023-069870EA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allen (zerfallenen) Zellen (+ evtl. Viren) des Milieus (aus der Probe)!</a:t>
            </a:r>
          </a:p>
          <a:p>
            <a:r>
              <a:rPr lang="de-DE" dirty="0"/>
              <a:t>Also vornehmlich menschliche DNA</a:t>
            </a:r>
          </a:p>
          <a:p>
            <a:r>
              <a:rPr lang="de-DE" dirty="0"/>
              <a:t>Und der Rest?</a:t>
            </a:r>
          </a:p>
          <a:p>
            <a:pPr lvl="1"/>
            <a:r>
              <a:rPr lang="de-DE" dirty="0"/>
              <a:t>Bei einer Spuckprobe können ca. 1 bis 5% der Reads NICHT dem Menschen zugeordnet werden.</a:t>
            </a:r>
          </a:p>
          <a:p>
            <a:pPr lvl="2"/>
            <a:r>
              <a:rPr lang="de-DE" dirty="0"/>
              <a:t>Aus dem Essen (Fleisch, Pflanzen, Milchsäurebakterien), Darmbakterien usw.</a:t>
            </a:r>
          </a:p>
          <a:p>
            <a:pPr lvl="1"/>
            <a:r>
              <a:rPr lang="de-DE" dirty="0"/>
              <a:t>Im Blut kann es sich ähnlich verhalten, aber „eigentlich“ sollte Blut beinahe steril sein</a:t>
            </a:r>
          </a:p>
          <a:p>
            <a:pPr marL="914400" lvl="2" indent="0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Intrakorporale Erreger (Bakterien, Parasiten, Viren) sind zu erwägen!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FAC9B-649C-86CB-1BEE-1FEA665D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9" y="0"/>
            <a:ext cx="2486891" cy="11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Microsoft Macintosh PowerPoint</Application>
  <PresentationFormat>Breitbild</PresentationFormat>
  <Paragraphs>226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Courier New</vt:lpstr>
      <vt:lpstr>Times New Roman</vt:lpstr>
      <vt:lpstr>Wingdings</vt:lpstr>
      <vt:lpstr>Office</vt:lpstr>
      <vt:lpstr>Metagenomische Erregerdiagnostik</vt:lpstr>
      <vt:lpstr>Kurz zu mir</vt:lpstr>
      <vt:lpstr>Chronische Infektionen</vt:lpstr>
      <vt:lpstr>Existierende Erreger-Tests</vt:lpstr>
      <vt:lpstr>Ideal</vt:lpstr>
      <vt:lpstr>Whole Genome Sequencing</vt:lpstr>
      <vt:lpstr>Ausschnitt und Format einer Fastq-Datei</vt:lpstr>
      <vt:lpstr>„Reads“</vt:lpstr>
      <vt:lpstr>Wo kommt die DNA her?</vt:lpstr>
      <vt:lpstr>Wie kann man den Read einem Organismus überhaupt zuordnen?</vt:lpstr>
      <vt:lpstr>Taxonomiebaum der Biologie</vt:lpstr>
      <vt:lpstr>Herunterladen bei NCBI</vt:lpstr>
      <vt:lpstr>Klassifikation von Reads</vt:lpstr>
      <vt:lpstr>Software-Werkzeuge zur schnellen Klassifikation wie „kaiju“ oder „kraken2“</vt:lpstr>
      <vt:lpstr>Indizierung mit gleitendem Fenster auf DNA-Datei</vt:lpstr>
      <vt:lpstr>Klassifikation mit gleitenden Fenstern auf Reads</vt:lpstr>
      <vt:lpstr>Beispiel “kaiju“ als Online-System</vt:lpstr>
      <vt:lpstr>Gesamtprozess aus Patientensicht</vt:lpstr>
      <vt:lpstr>Und funktioniert es?</vt:lpstr>
      <vt:lpstr>Kleine Beispiel-Statistik mit gezählten Treffern</vt:lpstr>
      <vt:lpstr>Meine Ergebnisse </vt:lpstr>
      <vt:lpstr>Automatisierung der Verarbeitungs-Pipeline</vt:lpstr>
      <vt:lpstr>Build-Server aus dem Software-Engineering als Plattform</vt:lpstr>
      <vt:lpstr>Bald alles beim Hausarzt möglich?</vt:lpstr>
      <vt:lpstr>Ein Problem: Riesige Eingabedateien</vt:lpstr>
      <vt:lpstr>Vorfilterung der Eingabe mittels Bloomfilter</vt:lpstr>
      <vt:lpstr>Ein Dankeschön an die Borreliose-Selbsthilfegruppe Hannover</vt:lpstr>
      <vt:lpstr>Danke für Ihr Interesse!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Metagenomische Erregerdiagnostik</dc:title>
  <dc:creator>Microsoft Office User</dc:creator>
  <cp:lastModifiedBy>Microsoft Office User</cp:lastModifiedBy>
  <cp:revision>44</cp:revision>
  <dcterms:created xsi:type="dcterms:W3CDTF">2023-02-15T09:00:27Z</dcterms:created>
  <dcterms:modified xsi:type="dcterms:W3CDTF">2023-06-14T09:16:15Z</dcterms:modified>
</cp:coreProperties>
</file>