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3"/>
  </p:normalViewPr>
  <p:slideViewPr>
    <p:cSldViewPr snapToGrid="0" snapToObjects="1">
      <p:cViewPr varScale="1">
        <p:scale>
          <a:sx n="90" d="100"/>
          <a:sy n="90" d="100"/>
        </p:scale>
        <p:origin x="23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617AF-4033-9C4C-9CC2-39EB2C1E9F00}" type="datetimeFigureOut">
              <a:rPr lang="en-US" smtClean="0"/>
              <a:t>9/10/20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329E6-FD2B-E74A-A473-8249B8C131F0}" type="slidenum">
              <a:rPr lang="en-US" smtClean="0"/>
              <a:t>‹#›</a:t>
            </a:fld>
            <a:endParaRPr lang="en-US"/>
          </a:p>
        </p:txBody>
      </p:sp>
    </p:spTree>
    <p:extLst>
      <p:ext uri="{BB962C8B-B14F-4D97-AF65-F5344CB8AC3E}">
        <p14:creationId xmlns:p14="http://schemas.microsoft.com/office/powerpoint/2010/main" val="156882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94F825-662E-5843-AC73-2F3041194A3D}" type="slidenum">
              <a:rPr lang="en-US" smtClean="0"/>
              <a:t>1</a:t>
            </a:fld>
            <a:endParaRPr lang="en-US"/>
          </a:p>
        </p:txBody>
      </p:sp>
    </p:spTree>
    <p:extLst>
      <p:ext uri="{BB962C8B-B14F-4D97-AF65-F5344CB8AC3E}">
        <p14:creationId xmlns:p14="http://schemas.microsoft.com/office/powerpoint/2010/main" val="326836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5B72-DA65-8A4E-BE71-EEB13B77B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13025-8D58-B54C-A496-E4BF20B69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23B04-E836-1B4C-B897-BFA46DE5B373}"/>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5" name="Footer Placeholder 4">
            <a:extLst>
              <a:ext uri="{FF2B5EF4-FFF2-40B4-BE49-F238E27FC236}">
                <a16:creationId xmlns:a16="http://schemas.microsoft.com/office/drawing/2014/main" id="{79093DCE-1347-8447-9953-64193ED93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F5C03-2206-BE45-9065-23B1B5EF92C3}"/>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43998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311E-A604-8746-96B3-4F39A93F8E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F876D9-DDAC-E94A-8762-AE28886F2C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35D94-BE9C-3A43-AF57-8912A0653BF9}"/>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5" name="Footer Placeholder 4">
            <a:extLst>
              <a:ext uri="{FF2B5EF4-FFF2-40B4-BE49-F238E27FC236}">
                <a16:creationId xmlns:a16="http://schemas.microsoft.com/office/drawing/2014/main" id="{5E8BE414-B05C-6649-8FE2-2ED496E31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646AF-891D-674B-9A8B-439864832775}"/>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208267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8C24ED-A4BF-4F41-8285-C853F06564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DCA97-A2CB-7E48-B721-29C0E186A0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ADD8D-33A0-084A-9046-2992AA43A19F}"/>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5" name="Footer Placeholder 4">
            <a:extLst>
              <a:ext uri="{FF2B5EF4-FFF2-40B4-BE49-F238E27FC236}">
                <a16:creationId xmlns:a16="http://schemas.microsoft.com/office/drawing/2014/main" id="{247206D4-83E8-AA4C-B150-E1F81412C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B1AF5-1E66-C543-9972-CD80F51D63CD}"/>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157825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6C68-E843-0049-95A2-E6C853BA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FBD68-AF6B-1847-BC14-DD7B37325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AC6EF-0620-0B41-B8C1-3F73B7A329CE}"/>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5" name="Footer Placeholder 4">
            <a:extLst>
              <a:ext uri="{FF2B5EF4-FFF2-40B4-BE49-F238E27FC236}">
                <a16:creationId xmlns:a16="http://schemas.microsoft.com/office/drawing/2014/main" id="{A0051B2B-0D48-E144-8FE7-9AFE23860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BA8A9-A755-204F-AC99-4C358EFC9028}"/>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47628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FCE0-756E-204A-8F1D-A864466F1B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58B4A-087D-994E-82BE-959FC40ED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5CE55-2E2C-B64C-AF63-4A45511A2746}"/>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5" name="Footer Placeholder 4">
            <a:extLst>
              <a:ext uri="{FF2B5EF4-FFF2-40B4-BE49-F238E27FC236}">
                <a16:creationId xmlns:a16="http://schemas.microsoft.com/office/drawing/2014/main" id="{D8DA2021-6301-2440-81FD-934B61E1C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F4F7E-93DA-C043-9ADA-0F738A851136}"/>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242778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D9B3-1005-7245-914C-DB9058186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46881-CE14-B54B-9B6B-C30005A8C1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8EB1BA-1898-5848-A64F-FECA5FC53E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A954A-028E-2546-AB44-A49543A5A09A}"/>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6" name="Footer Placeholder 5">
            <a:extLst>
              <a:ext uri="{FF2B5EF4-FFF2-40B4-BE49-F238E27FC236}">
                <a16:creationId xmlns:a16="http://schemas.microsoft.com/office/drawing/2014/main" id="{1A318649-D4B2-CE4C-BB4B-5B25885B6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168E9-F96E-B649-BBCB-AD423D7C91CA}"/>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290347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09AC-8FCC-494E-A171-B24221F2C6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FC0309-F94D-E94E-A342-E54DF8C37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2D72A-F2F6-9141-B8A3-8A859E05F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69074E-1D18-454F-A5F0-AF370523A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4F7F1-37A2-1341-813C-3CDB2715A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B62FD-D089-264B-86D9-E367A36E0C77}"/>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8" name="Footer Placeholder 7">
            <a:extLst>
              <a:ext uri="{FF2B5EF4-FFF2-40B4-BE49-F238E27FC236}">
                <a16:creationId xmlns:a16="http://schemas.microsoft.com/office/drawing/2014/main" id="{D6910A3E-89CA-974C-AADD-C042D86C03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32D94F-F467-974E-8D84-EFE59752BEEA}"/>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111491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6686-85F8-6D45-A261-ED90BD1EEA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4A3C30-DF05-DD4E-B17B-F44428A29CEE}"/>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4" name="Footer Placeholder 3">
            <a:extLst>
              <a:ext uri="{FF2B5EF4-FFF2-40B4-BE49-F238E27FC236}">
                <a16:creationId xmlns:a16="http://schemas.microsoft.com/office/drawing/2014/main" id="{195E73AA-7117-B040-A251-7CD7084387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2C361-A124-0846-ADDB-7B5150D8EE59}"/>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235123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CFD29-E7A9-CB48-B47D-5C3D7CC263F1}"/>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3" name="Footer Placeholder 2">
            <a:extLst>
              <a:ext uri="{FF2B5EF4-FFF2-40B4-BE49-F238E27FC236}">
                <a16:creationId xmlns:a16="http://schemas.microsoft.com/office/drawing/2014/main" id="{F6352A5A-D6CE-3E4E-94A6-0916E911F7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180AC-FCCA-BF4C-BEEA-83A2BDF50E3C}"/>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116789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9A63-86DE-E14D-9559-C9B8389A4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6971E4-391F-764F-BA52-5EB48DC9A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733942-D364-A340-AACF-E31696BC1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AD05D-668F-D04A-A2D6-F70C8BEDABEB}"/>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6" name="Footer Placeholder 5">
            <a:extLst>
              <a:ext uri="{FF2B5EF4-FFF2-40B4-BE49-F238E27FC236}">
                <a16:creationId xmlns:a16="http://schemas.microsoft.com/office/drawing/2014/main" id="{DE0C53B7-C7EB-EA4B-8C7B-25A20BFC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592DC-D3F4-D547-8BAD-C9A284F8E208}"/>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330715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50B5-06D6-E94F-8AFD-DBB8BB5B8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5B8A14-F095-6742-9874-9607CAD9A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9DBB0E-782B-5D40-9728-D56894581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347F6-D8CE-1242-9524-A781D4F17638}"/>
              </a:ext>
            </a:extLst>
          </p:cNvPr>
          <p:cNvSpPr>
            <a:spLocks noGrp="1"/>
          </p:cNvSpPr>
          <p:nvPr>
            <p:ph type="dt" sz="half" idx="10"/>
          </p:nvPr>
        </p:nvSpPr>
        <p:spPr/>
        <p:txBody>
          <a:bodyPr/>
          <a:lstStyle/>
          <a:p>
            <a:fld id="{6BB3DCDE-2208-1A45-BAC6-B03670ADEA19}" type="datetimeFigureOut">
              <a:rPr lang="en-US" smtClean="0"/>
              <a:t>9/10/20</a:t>
            </a:fld>
            <a:endParaRPr lang="en-US"/>
          </a:p>
        </p:txBody>
      </p:sp>
      <p:sp>
        <p:nvSpPr>
          <p:cNvPr id="6" name="Footer Placeholder 5">
            <a:extLst>
              <a:ext uri="{FF2B5EF4-FFF2-40B4-BE49-F238E27FC236}">
                <a16:creationId xmlns:a16="http://schemas.microsoft.com/office/drawing/2014/main" id="{4B1E8736-81E9-6E47-A0C9-A41A11B22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40FD7-D1C2-C940-B4A8-B98D2E28779E}"/>
              </a:ext>
            </a:extLst>
          </p:cNvPr>
          <p:cNvSpPr>
            <a:spLocks noGrp="1"/>
          </p:cNvSpPr>
          <p:nvPr>
            <p:ph type="sldNum" sz="quarter" idx="12"/>
          </p:nvPr>
        </p:nvSpPr>
        <p:spPr/>
        <p:txBody>
          <a:bodyPr/>
          <a:lstStyle/>
          <a:p>
            <a:fld id="{1B21D104-E140-4747-879C-420CBF9E6063}" type="slidenum">
              <a:rPr lang="en-US" smtClean="0"/>
              <a:t>‹#›</a:t>
            </a:fld>
            <a:endParaRPr lang="en-US"/>
          </a:p>
        </p:txBody>
      </p:sp>
    </p:spTree>
    <p:extLst>
      <p:ext uri="{BB962C8B-B14F-4D97-AF65-F5344CB8AC3E}">
        <p14:creationId xmlns:p14="http://schemas.microsoft.com/office/powerpoint/2010/main" val="3608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7D9C6-8C05-5A4A-9BC9-AF09F1633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872766-D025-8548-94DD-CC2C22DF5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B74C0-DDEC-1D45-A508-F1676D87F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3DCDE-2208-1A45-BAC6-B03670ADEA19}" type="datetimeFigureOut">
              <a:rPr lang="en-US" smtClean="0"/>
              <a:t>9/10/20</a:t>
            </a:fld>
            <a:endParaRPr lang="en-US"/>
          </a:p>
        </p:txBody>
      </p:sp>
      <p:sp>
        <p:nvSpPr>
          <p:cNvPr id="5" name="Footer Placeholder 4">
            <a:extLst>
              <a:ext uri="{FF2B5EF4-FFF2-40B4-BE49-F238E27FC236}">
                <a16:creationId xmlns:a16="http://schemas.microsoft.com/office/drawing/2014/main" id="{D88F34EB-2F34-7A45-BB4B-F84AF2EE7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76DD69-E023-A04C-8C1F-B581E9456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D104-E140-4747-879C-420CBF9E6063}" type="slidenum">
              <a:rPr lang="en-US" smtClean="0"/>
              <a:t>‹#›</a:t>
            </a:fld>
            <a:endParaRPr lang="en-US"/>
          </a:p>
        </p:txBody>
      </p:sp>
    </p:spTree>
    <p:extLst>
      <p:ext uri="{BB962C8B-B14F-4D97-AF65-F5344CB8AC3E}">
        <p14:creationId xmlns:p14="http://schemas.microsoft.com/office/powerpoint/2010/main" val="148338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5.png"/><Relationship Id="rId26" Type="http://schemas.openxmlformats.org/officeDocument/2006/relationships/hyperlink" Target="https://pingfed.merck.com/idp/" TargetMode="External"/><Relationship Id="rId3" Type="http://schemas.openxmlformats.org/officeDocument/2006/relationships/hyperlink" Target="https://pingfed.merck.com/" TargetMode="Externa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2.svg"/><Relationship Id="rId23" Type="http://schemas.openxmlformats.org/officeDocument/2006/relationships/image" Target="../media/image20.svg"/><Relationship Id="rId28" Type="http://schemas.openxmlformats.org/officeDocument/2006/relationships/image" Target="../media/image24.tiff"/><Relationship Id="rId10" Type="http://schemas.openxmlformats.org/officeDocument/2006/relationships/image" Target="../media/image7.png"/><Relationship Id="rId19" Type="http://schemas.openxmlformats.org/officeDocument/2006/relationships/image" Target="../media/image16.svg"/><Relationship Id="rId31"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3.tiff"/><Relationship Id="rId30"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6A2DADD-553A-804A-8D61-1E88F96C4018}"/>
              </a:ext>
            </a:extLst>
          </p:cNvPr>
          <p:cNvGrpSpPr/>
          <p:nvPr/>
        </p:nvGrpSpPr>
        <p:grpSpPr>
          <a:xfrm>
            <a:off x="735270" y="5421748"/>
            <a:ext cx="2432822" cy="1125807"/>
            <a:chOff x="4798667" y="5352096"/>
            <a:chExt cx="2432822" cy="1125807"/>
          </a:xfrm>
        </p:grpSpPr>
        <p:sp>
          <p:nvSpPr>
            <p:cNvPr id="58" name="TextBox 57">
              <a:extLst>
                <a:ext uri="{FF2B5EF4-FFF2-40B4-BE49-F238E27FC236}">
                  <a16:creationId xmlns:a16="http://schemas.microsoft.com/office/drawing/2014/main" id="{1B798C41-BD8C-FA4A-8992-6B3995578750}"/>
                </a:ext>
              </a:extLst>
            </p:cNvPr>
            <p:cNvSpPr txBox="1"/>
            <p:nvPr/>
          </p:nvSpPr>
          <p:spPr>
            <a:xfrm>
              <a:off x="4805558" y="6170126"/>
              <a:ext cx="2301904" cy="307777"/>
            </a:xfrm>
            <a:prstGeom prst="rect">
              <a:avLst/>
            </a:prstGeom>
            <a:noFill/>
          </p:spPr>
          <p:txBody>
            <a:bodyPr wrap="square" rtlCol="0">
              <a:spAutoFit/>
            </a:bodyPr>
            <a:lstStyle/>
            <a:p>
              <a:pPr algn="ctr"/>
              <a:r>
                <a:rPr lang="en-US" sz="1400" dirty="0"/>
                <a:t>Federated SSO</a:t>
              </a:r>
            </a:p>
          </p:txBody>
        </p:sp>
        <p:sp>
          <p:nvSpPr>
            <p:cNvPr id="102" name="TextBox 101">
              <a:extLst>
                <a:ext uri="{FF2B5EF4-FFF2-40B4-BE49-F238E27FC236}">
                  <a16:creationId xmlns:a16="http://schemas.microsoft.com/office/drawing/2014/main" id="{0A58770B-CDF7-F249-AD17-520FBD000BB1}"/>
                </a:ext>
              </a:extLst>
            </p:cNvPr>
            <p:cNvSpPr txBox="1"/>
            <p:nvPr/>
          </p:nvSpPr>
          <p:spPr>
            <a:xfrm>
              <a:off x="4798667" y="5352096"/>
              <a:ext cx="2432822" cy="246221"/>
            </a:xfrm>
            <a:prstGeom prst="rect">
              <a:avLst/>
            </a:prstGeom>
            <a:noFill/>
          </p:spPr>
          <p:txBody>
            <a:bodyPr wrap="square" rtlCol="0">
              <a:spAutoFit/>
            </a:bodyPr>
            <a:lstStyle/>
            <a:p>
              <a:pPr algn="ctr"/>
              <a:r>
                <a:rPr lang="en-US" sz="1000" dirty="0">
                  <a:hlinkClick r:id="rId3"/>
                </a:rPr>
                <a:t>https://myidp.com/</a:t>
              </a:r>
              <a:endParaRPr lang="en-US" sz="1000" dirty="0">
                <a:solidFill>
                  <a:srgbClr val="232F3E"/>
                </a:solidFill>
              </a:endParaRPr>
            </a:p>
          </p:txBody>
        </p:sp>
      </p:grpSp>
      <p:grpSp>
        <p:nvGrpSpPr>
          <p:cNvPr id="4" name="Group 3">
            <a:extLst>
              <a:ext uri="{FF2B5EF4-FFF2-40B4-BE49-F238E27FC236}">
                <a16:creationId xmlns:a16="http://schemas.microsoft.com/office/drawing/2014/main" id="{D15499F2-0D18-F042-BB6B-B870C59E5432}"/>
              </a:ext>
            </a:extLst>
          </p:cNvPr>
          <p:cNvGrpSpPr/>
          <p:nvPr/>
        </p:nvGrpSpPr>
        <p:grpSpPr>
          <a:xfrm>
            <a:off x="6464777" y="3986608"/>
            <a:ext cx="2301904" cy="1018977"/>
            <a:chOff x="2269216" y="1209324"/>
            <a:chExt cx="2301904" cy="1018977"/>
          </a:xfrm>
        </p:grpSpPr>
        <p:pic>
          <p:nvPicPr>
            <p:cNvPr id="5" name="Graphic 4">
              <a:extLst>
                <a:ext uri="{FF2B5EF4-FFF2-40B4-BE49-F238E27FC236}">
                  <a16:creationId xmlns:a16="http://schemas.microsoft.com/office/drawing/2014/main" id="{A0A28CA3-8238-3348-853F-578CF9FFC2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4568" y="1209324"/>
              <a:ext cx="711200" cy="711200"/>
            </a:xfrm>
            <a:prstGeom prst="rect">
              <a:avLst/>
            </a:prstGeom>
          </p:spPr>
        </p:pic>
        <p:sp>
          <p:nvSpPr>
            <p:cNvPr id="6" name="TextBox 5">
              <a:extLst>
                <a:ext uri="{FF2B5EF4-FFF2-40B4-BE49-F238E27FC236}">
                  <a16:creationId xmlns:a16="http://schemas.microsoft.com/office/drawing/2014/main" id="{0892BCB0-5A36-FF4A-8D87-2F50EF52FD0F}"/>
                </a:ext>
              </a:extLst>
            </p:cNvPr>
            <p:cNvSpPr txBox="1"/>
            <p:nvPr/>
          </p:nvSpPr>
          <p:spPr>
            <a:xfrm>
              <a:off x="2269216" y="1920524"/>
              <a:ext cx="2301904" cy="307777"/>
            </a:xfrm>
            <a:prstGeom prst="rect">
              <a:avLst/>
            </a:prstGeom>
            <a:noFill/>
          </p:spPr>
          <p:txBody>
            <a:bodyPr wrap="square" rtlCol="0">
              <a:spAutoFit/>
            </a:bodyPr>
            <a:lstStyle/>
            <a:p>
              <a:pPr algn="ctr"/>
              <a:r>
                <a:rPr lang="en-US" sz="1400" dirty="0"/>
                <a:t>public assets</a:t>
              </a:r>
            </a:p>
          </p:txBody>
        </p:sp>
      </p:grpSp>
      <p:grpSp>
        <p:nvGrpSpPr>
          <p:cNvPr id="40" name="Group 39">
            <a:extLst>
              <a:ext uri="{FF2B5EF4-FFF2-40B4-BE49-F238E27FC236}">
                <a16:creationId xmlns:a16="http://schemas.microsoft.com/office/drawing/2014/main" id="{65A0507D-144D-7049-B50E-9EF9D8C04670}"/>
              </a:ext>
            </a:extLst>
          </p:cNvPr>
          <p:cNvGrpSpPr/>
          <p:nvPr/>
        </p:nvGrpSpPr>
        <p:grpSpPr>
          <a:xfrm>
            <a:off x="-206702" y="2790063"/>
            <a:ext cx="1072750" cy="879746"/>
            <a:chOff x="583280" y="2764697"/>
            <a:chExt cx="1072750" cy="879746"/>
          </a:xfrm>
        </p:grpSpPr>
        <p:pic>
          <p:nvPicPr>
            <p:cNvPr id="31" name="Graphic 30">
              <a:extLst>
                <a:ext uri="{FF2B5EF4-FFF2-40B4-BE49-F238E27FC236}">
                  <a16:creationId xmlns:a16="http://schemas.microsoft.com/office/drawing/2014/main" id="{22410E82-24E5-9849-AB73-38FC159690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4705" y="2764697"/>
              <a:ext cx="469900" cy="469900"/>
            </a:xfrm>
            <a:prstGeom prst="rect">
              <a:avLst/>
            </a:prstGeom>
          </p:spPr>
        </p:pic>
        <p:sp>
          <p:nvSpPr>
            <p:cNvPr id="32" name="TextBox 31">
              <a:extLst>
                <a:ext uri="{FF2B5EF4-FFF2-40B4-BE49-F238E27FC236}">
                  <a16:creationId xmlns:a16="http://schemas.microsoft.com/office/drawing/2014/main" id="{3CA17E69-BED4-3040-9A71-E45BAEB66ABE}"/>
                </a:ext>
              </a:extLst>
            </p:cNvPr>
            <p:cNvSpPr txBox="1"/>
            <p:nvPr/>
          </p:nvSpPr>
          <p:spPr>
            <a:xfrm>
              <a:off x="583280" y="3336666"/>
              <a:ext cx="1072750" cy="307777"/>
            </a:xfrm>
            <a:prstGeom prst="rect">
              <a:avLst/>
            </a:prstGeom>
            <a:noFill/>
          </p:spPr>
          <p:txBody>
            <a:bodyPr wrap="square" rtlCol="0">
              <a:spAutoFit/>
            </a:bodyPr>
            <a:lstStyle/>
            <a:p>
              <a:pPr algn="ctr"/>
              <a:r>
                <a:rPr lang="en-US" sz="1400" dirty="0">
                  <a:solidFill>
                    <a:srgbClr val="232F3E"/>
                  </a:solidFill>
                </a:rPr>
                <a:t>User</a:t>
              </a:r>
            </a:p>
          </p:txBody>
        </p:sp>
      </p:grpSp>
      <p:sp>
        <p:nvSpPr>
          <p:cNvPr id="38" name="Title 1">
            <a:extLst>
              <a:ext uri="{FF2B5EF4-FFF2-40B4-BE49-F238E27FC236}">
                <a16:creationId xmlns:a16="http://schemas.microsoft.com/office/drawing/2014/main" id="{29062E98-F60B-4B43-957D-AACBA28869C6}"/>
              </a:ext>
            </a:extLst>
          </p:cNvPr>
          <p:cNvSpPr>
            <a:spLocks noGrp="1"/>
          </p:cNvSpPr>
          <p:nvPr>
            <p:ph type="title"/>
          </p:nvPr>
        </p:nvSpPr>
        <p:spPr>
          <a:xfrm>
            <a:off x="838200" y="365125"/>
            <a:ext cx="10515600" cy="1325563"/>
          </a:xfrm>
        </p:spPr>
        <p:txBody>
          <a:bodyPr>
            <a:normAutofit/>
          </a:bodyPr>
          <a:lstStyle/>
          <a:p>
            <a:r>
              <a:rPr lang="en-US" sz="2800" dirty="0"/>
              <a:t>Private Static Content Hosting: AWS System Architecture</a:t>
            </a:r>
          </a:p>
        </p:txBody>
      </p:sp>
      <p:sp>
        <p:nvSpPr>
          <p:cNvPr id="43" name="TextBox 42">
            <a:extLst>
              <a:ext uri="{FF2B5EF4-FFF2-40B4-BE49-F238E27FC236}">
                <a16:creationId xmlns:a16="http://schemas.microsoft.com/office/drawing/2014/main" id="{527C5FA1-5FC8-7A4A-AFB8-AFA08D46EC2F}"/>
              </a:ext>
            </a:extLst>
          </p:cNvPr>
          <p:cNvSpPr txBox="1"/>
          <p:nvPr/>
        </p:nvSpPr>
        <p:spPr>
          <a:xfrm>
            <a:off x="6886652" y="4210493"/>
            <a:ext cx="729077" cy="369332"/>
          </a:xfrm>
          <a:prstGeom prst="rect">
            <a:avLst/>
          </a:prstGeom>
          <a:noFill/>
        </p:spPr>
        <p:txBody>
          <a:bodyPr wrap="square" rtlCol="0">
            <a:spAutoFit/>
          </a:bodyPr>
          <a:lstStyle/>
          <a:p>
            <a:endParaRPr lang="en-US" dirty="0"/>
          </a:p>
        </p:txBody>
      </p:sp>
      <p:cxnSp>
        <p:nvCxnSpPr>
          <p:cNvPr id="36" name="Straight Arrow Connector 35">
            <a:extLst>
              <a:ext uri="{FF2B5EF4-FFF2-40B4-BE49-F238E27FC236}">
                <a16:creationId xmlns:a16="http://schemas.microsoft.com/office/drawing/2014/main" id="{15B2C8FF-B9AA-F649-B2DA-B189B701D454}"/>
              </a:ext>
            </a:extLst>
          </p:cNvPr>
          <p:cNvCxnSpPr>
            <a:cxnSpLocks/>
          </p:cNvCxnSpPr>
          <p:nvPr/>
        </p:nvCxnSpPr>
        <p:spPr>
          <a:xfrm>
            <a:off x="2495435" y="3127366"/>
            <a:ext cx="621405"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6D9479F3-66D8-1648-A343-4A528862C9FC}"/>
              </a:ext>
            </a:extLst>
          </p:cNvPr>
          <p:cNvGrpSpPr/>
          <p:nvPr/>
        </p:nvGrpSpPr>
        <p:grpSpPr>
          <a:xfrm>
            <a:off x="2638969" y="2731769"/>
            <a:ext cx="2301904" cy="1083391"/>
            <a:chOff x="4215162" y="1218703"/>
            <a:chExt cx="2301904" cy="1083391"/>
          </a:xfrm>
        </p:grpSpPr>
        <p:sp>
          <p:nvSpPr>
            <p:cNvPr id="34" name="TextBox 33">
              <a:extLst>
                <a:ext uri="{FF2B5EF4-FFF2-40B4-BE49-F238E27FC236}">
                  <a16:creationId xmlns:a16="http://schemas.microsoft.com/office/drawing/2014/main" id="{5977D709-E022-3E48-B355-36D6FE4F0203}"/>
                </a:ext>
              </a:extLst>
            </p:cNvPr>
            <p:cNvSpPr txBox="1"/>
            <p:nvPr/>
          </p:nvSpPr>
          <p:spPr>
            <a:xfrm>
              <a:off x="4215162" y="1994317"/>
              <a:ext cx="2301904" cy="307777"/>
            </a:xfrm>
            <a:prstGeom prst="rect">
              <a:avLst/>
            </a:prstGeom>
            <a:noFill/>
          </p:spPr>
          <p:txBody>
            <a:bodyPr wrap="square" rtlCol="0">
              <a:spAutoFit/>
            </a:bodyPr>
            <a:lstStyle/>
            <a:p>
              <a:pPr algn="ctr"/>
              <a:r>
                <a:rPr lang="en-US" sz="1400" dirty="0"/>
                <a:t>CloudFront</a:t>
              </a:r>
            </a:p>
          </p:txBody>
        </p:sp>
        <p:pic>
          <p:nvPicPr>
            <p:cNvPr id="37" name="Graphic 36">
              <a:extLst>
                <a:ext uri="{FF2B5EF4-FFF2-40B4-BE49-F238E27FC236}">
                  <a16:creationId xmlns:a16="http://schemas.microsoft.com/office/drawing/2014/main" id="{32C81213-1816-F64C-9A8A-628604B65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10514" y="1218703"/>
              <a:ext cx="711200" cy="711200"/>
            </a:xfrm>
            <a:prstGeom prst="rect">
              <a:avLst/>
            </a:prstGeom>
          </p:spPr>
        </p:pic>
      </p:grpSp>
      <p:grpSp>
        <p:nvGrpSpPr>
          <p:cNvPr id="10" name="Group 9">
            <a:extLst>
              <a:ext uri="{FF2B5EF4-FFF2-40B4-BE49-F238E27FC236}">
                <a16:creationId xmlns:a16="http://schemas.microsoft.com/office/drawing/2014/main" id="{BBD75E30-EE16-C94F-83B2-03DEA1F0B355}"/>
              </a:ext>
            </a:extLst>
          </p:cNvPr>
          <p:cNvGrpSpPr/>
          <p:nvPr/>
        </p:nvGrpSpPr>
        <p:grpSpPr>
          <a:xfrm>
            <a:off x="6444726" y="1532588"/>
            <a:ext cx="2301904" cy="1065869"/>
            <a:chOff x="1873406" y="1236225"/>
            <a:chExt cx="2301904" cy="1065869"/>
          </a:xfrm>
        </p:grpSpPr>
        <p:sp>
          <p:nvSpPr>
            <p:cNvPr id="48" name="TextBox 47">
              <a:extLst>
                <a:ext uri="{FF2B5EF4-FFF2-40B4-BE49-F238E27FC236}">
                  <a16:creationId xmlns:a16="http://schemas.microsoft.com/office/drawing/2014/main" id="{569F5AF4-78E1-AC4F-A744-412D8C625FE1}"/>
                </a:ext>
              </a:extLst>
            </p:cNvPr>
            <p:cNvSpPr txBox="1"/>
            <p:nvPr/>
          </p:nvSpPr>
          <p:spPr>
            <a:xfrm>
              <a:off x="1873406" y="1994317"/>
              <a:ext cx="2301904" cy="307777"/>
            </a:xfrm>
            <a:prstGeom prst="rect">
              <a:avLst/>
            </a:prstGeom>
            <a:noFill/>
          </p:spPr>
          <p:txBody>
            <a:bodyPr wrap="square" rtlCol="0">
              <a:spAutoFit/>
            </a:bodyPr>
            <a:lstStyle/>
            <a:p>
              <a:pPr algn="ctr"/>
              <a:r>
                <a:rPr lang="en-US" sz="1400" dirty="0"/>
                <a:t>API Gateway</a:t>
              </a:r>
            </a:p>
          </p:txBody>
        </p:sp>
        <p:pic>
          <p:nvPicPr>
            <p:cNvPr id="49" name="Graphic 48">
              <a:extLst>
                <a:ext uri="{FF2B5EF4-FFF2-40B4-BE49-F238E27FC236}">
                  <a16:creationId xmlns:a16="http://schemas.microsoft.com/office/drawing/2014/main" id="{A8C7D3CC-5565-AC49-AFC9-98EB06AD5E5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68758" y="1236225"/>
              <a:ext cx="711200" cy="711200"/>
            </a:xfrm>
            <a:prstGeom prst="rect">
              <a:avLst/>
            </a:prstGeom>
          </p:spPr>
        </p:pic>
      </p:grpSp>
      <p:cxnSp>
        <p:nvCxnSpPr>
          <p:cNvPr id="52" name="Straight Arrow Connector 51">
            <a:extLst>
              <a:ext uri="{FF2B5EF4-FFF2-40B4-BE49-F238E27FC236}">
                <a16:creationId xmlns:a16="http://schemas.microsoft.com/office/drawing/2014/main" id="{E2D69778-47F6-FC4F-B439-5153D3CFA391}"/>
              </a:ext>
            </a:extLst>
          </p:cNvPr>
          <p:cNvCxnSpPr>
            <a:cxnSpLocks/>
          </p:cNvCxnSpPr>
          <p:nvPr/>
        </p:nvCxnSpPr>
        <p:spPr>
          <a:xfrm>
            <a:off x="8125225" y="1876805"/>
            <a:ext cx="621405"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8B87B52D-0B46-664E-A7C8-CDE5D6B7DF3E}"/>
              </a:ext>
            </a:extLst>
          </p:cNvPr>
          <p:cNvGrpSpPr/>
          <p:nvPr/>
        </p:nvGrpSpPr>
        <p:grpSpPr>
          <a:xfrm>
            <a:off x="800729" y="2737392"/>
            <a:ext cx="2301904" cy="1298834"/>
            <a:chOff x="6607098" y="1218703"/>
            <a:chExt cx="2301904" cy="1298834"/>
          </a:xfrm>
        </p:grpSpPr>
        <p:sp>
          <p:nvSpPr>
            <p:cNvPr id="42" name="TextBox 41">
              <a:extLst>
                <a:ext uri="{FF2B5EF4-FFF2-40B4-BE49-F238E27FC236}">
                  <a16:creationId xmlns:a16="http://schemas.microsoft.com/office/drawing/2014/main" id="{5758CA65-C99B-D84E-A869-AC26F24F65C8}"/>
                </a:ext>
              </a:extLst>
            </p:cNvPr>
            <p:cNvSpPr txBox="1"/>
            <p:nvPr/>
          </p:nvSpPr>
          <p:spPr>
            <a:xfrm>
              <a:off x="6607098" y="1994317"/>
              <a:ext cx="2301904" cy="523220"/>
            </a:xfrm>
            <a:prstGeom prst="rect">
              <a:avLst/>
            </a:prstGeom>
            <a:noFill/>
          </p:spPr>
          <p:txBody>
            <a:bodyPr wrap="square" rtlCol="0">
              <a:spAutoFit/>
            </a:bodyPr>
            <a:lstStyle/>
            <a:p>
              <a:pPr algn="ctr"/>
              <a:r>
                <a:rPr lang="en-US" sz="1400" dirty="0"/>
                <a:t>Route 53</a:t>
              </a:r>
            </a:p>
            <a:p>
              <a:pPr algn="ctr"/>
              <a:r>
                <a:rPr lang="en-US" sz="1400" dirty="0">
                  <a:solidFill>
                    <a:srgbClr val="232F3E"/>
                  </a:solidFill>
                </a:rPr>
                <a:t>(DNS)</a:t>
              </a:r>
            </a:p>
          </p:txBody>
        </p:sp>
        <p:pic>
          <p:nvPicPr>
            <p:cNvPr id="44" name="Graphic 43">
              <a:extLst>
                <a:ext uri="{FF2B5EF4-FFF2-40B4-BE49-F238E27FC236}">
                  <a16:creationId xmlns:a16="http://schemas.microsoft.com/office/drawing/2014/main" id="{488C6589-6F5B-C64D-A6AE-8564839B002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402450" y="1218703"/>
              <a:ext cx="711200" cy="711200"/>
            </a:xfrm>
            <a:prstGeom prst="rect">
              <a:avLst/>
            </a:prstGeom>
          </p:spPr>
        </p:pic>
      </p:grpSp>
      <p:cxnSp>
        <p:nvCxnSpPr>
          <p:cNvPr id="47" name="Straight Arrow Connector 46">
            <a:extLst>
              <a:ext uri="{FF2B5EF4-FFF2-40B4-BE49-F238E27FC236}">
                <a16:creationId xmlns:a16="http://schemas.microsoft.com/office/drawing/2014/main" id="{92B8DA8F-2239-B049-88E3-61115CEE5742}"/>
              </a:ext>
            </a:extLst>
          </p:cNvPr>
          <p:cNvCxnSpPr>
            <a:cxnSpLocks/>
          </p:cNvCxnSpPr>
          <p:nvPr/>
        </p:nvCxnSpPr>
        <p:spPr>
          <a:xfrm>
            <a:off x="745075" y="3083288"/>
            <a:ext cx="621405"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23172CF-0C55-6948-8D8D-44C3B45B8D8D}"/>
              </a:ext>
            </a:extLst>
          </p:cNvPr>
          <p:cNvSpPr/>
          <p:nvPr/>
        </p:nvSpPr>
        <p:spPr>
          <a:xfrm>
            <a:off x="1067821" y="1452856"/>
            <a:ext cx="8007342" cy="38279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ysClr val="windowText" lastClr="000000"/>
                </a:solidFill>
              </a:rPr>
              <a:t>AWS Cloud</a:t>
            </a:r>
          </a:p>
        </p:txBody>
      </p:sp>
      <p:pic>
        <p:nvPicPr>
          <p:cNvPr id="55" name="Graphic 54">
            <a:extLst>
              <a:ext uri="{FF2B5EF4-FFF2-40B4-BE49-F238E27FC236}">
                <a16:creationId xmlns:a16="http://schemas.microsoft.com/office/drawing/2014/main" id="{6B345C1E-F010-5C49-93A8-747DA4E55F0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67821" y="1452857"/>
            <a:ext cx="330200" cy="330200"/>
          </a:xfrm>
          <a:prstGeom prst="rect">
            <a:avLst/>
          </a:prstGeom>
        </p:spPr>
      </p:pic>
      <p:grpSp>
        <p:nvGrpSpPr>
          <p:cNvPr id="12" name="Group 11">
            <a:extLst>
              <a:ext uri="{FF2B5EF4-FFF2-40B4-BE49-F238E27FC236}">
                <a16:creationId xmlns:a16="http://schemas.microsoft.com/office/drawing/2014/main" id="{7AB5B375-74A2-3D49-B3F9-7B827B9A8AFE}"/>
              </a:ext>
            </a:extLst>
          </p:cNvPr>
          <p:cNvGrpSpPr/>
          <p:nvPr/>
        </p:nvGrpSpPr>
        <p:grpSpPr>
          <a:xfrm>
            <a:off x="814936" y="4135848"/>
            <a:ext cx="2301904" cy="1070846"/>
            <a:chOff x="1984761" y="5472145"/>
            <a:chExt cx="2301904" cy="1070846"/>
          </a:xfrm>
        </p:grpSpPr>
        <p:sp>
          <p:nvSpPr>
            <p:cNvPr id="56" name="TextBox 55">
              <a:extLst>
                <a:ext uri="{FF2B5EF4-FFF2-40B4-BE49-F238E27FC236}">
                  <a16:creationId xmlns:a16="http://schemas.microsoft.com/office/drawing/2014/main" id="{CE11B264-183B-994E-B93F-CCF35CDCB4ED}"/>
                </a:ext>
              </a:extLst>
            </p:cNvPr>
            <p:cNvSpPr txBox="1"/>
            <p:nvPr/>
          </p:nvSpPr>
          <p:spPr>
            <a:xfrm>
              <a:off x="1984761" y="6235214"/>
              <a:ext cx="2301904" cy="307777"/>
            </a:xfrm>
            <a:prstGeom prst="rect">
              <a:avLst/>
            </a:prstGeom>
            <a:noFill/>
          </p:spPr>
          <p:txBody>
            <a:bodyPr wrap="square" rtlCol="0">
              <a:spAutoFit/>
            </a:bodyPr>
            <a:lstStyle/>
            <a:p>
              <a:pPr algn="ctr"/>
              <a:r>
                <a:rPr lang="en-US" sz="1400" dirty="0"/>
                <a:t>Cognito</a:t>
              </a:r>
            </a:p>
          </p:txBody>
        </p:sp>
        <p:pic>
          <p:nvPicPr>
            <p:cNvPr id="57" name="Graphic 56">
              <a:extLst>
                <a:ext uri="{FF2B5EF4-FFF2-40B4-BE49-F238E27FC236}">
                  <a16:creationId xmlns:a16="http://schemas.microsoft.com/office/drawing/2014/main" id="{EE9340B2-7C40-DE46-8489-18CBAD3D13C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780113" y="5472145"/>
              <a:ext cx="711200" cy="711200"/>
            </a:xfrm>
            <a:prstGeom prst="rect">
              <a:avLst/>
            </a:prstGeom>
          </p:spPr>
        </p:pic>
      </p:grpSp>
      <p:sp>
        <p:nvSpPr>
          <p:cNvPr id="61" name="TextBox 60">
            <a:extLst>
              <a:ext uri="{FF2B5EF4-FFF2-40B4-BE49-F238E27FC236}">
                <a16:creationId xmlns:a16="http://schemas.microsoft.com/office/drawing/2014/main" id="{A73105D6-0315-CD4C-88A2-D72D3F284585}"/>
              </a:ext>
            </a:extLst>
          </p:cNvPr>
          <p:cNvSpPr txBox="1"/>
          <p:nvPr/>
        </p:nvSpPr>
        <p:spPr>
          <a:xfrm>
            <a:off x="4621933" y="4347705"/>
            <a:ext cx="2432822" cy="246221"/>
          </a:xfrm>
          <a:prstGeom prst="rect">
            <a:avLst/>
          </a:prstGeom>
          <a:noFill/>
        </p:spPr>
        <p:txBody>
          <a:bodyPr wrap="square" rtlCol="0">
            <a:spAutoFit/>
          </a:bodyPr>
          <a:lstStyle/>
          <a:p>
            <a:pPr algn="ctr"/>
            <a:r>
              <a:rPr lang="en-US" sz="1000" dirty="0">
                <a:solidFill>
                  <a:srgbClr val="232F3E"/>
                </a:solidFill>
              </a:rPr>
              <a:t>origin: /public/*</a:t>
            </a:r>
          </a:p>
        </p:txBody>
      </p:sp>
      <p:sp>
        <p:nvSpPr>
          <p:cNvPr id="63" name="TextBox 62">
            <a:extLst>
              <a:ext uri="{FF2B5EF4-FFF2-40B4-BE49-F238E27FC236}">
                <a16:creationId xmlns:a16="http://schemas.microsoft.com/office/drawing/2014/main" id="{82293648-FAB0-F84D-9D09-5749CC49EBFF}"/>
              </a:ext>
            </a:extLst>
          </p:cNvPr>
          <p:cNvSpPr txBox="1"/>
          <p:nvPr/>
        </p:nvSpPr>
        <p:spPr>
          <a:xfrm>
            <a:off x="5319585" y="2741138"/>
            <a:ext cx="2432822" cy="246221"/>
          </a:xfrm>
          <a:prstGeom prst="rect">
            <a:avLst/>
          </a:prstGeom>
          <a:noFill/>
        </p:spPr>
        <p:txBody>
          <a:bodyPr wrap="square" rtlCol="0">
            <a:spAutoFit/>
          </a:bodyPr>
          <a:lstStyle/>
          <a:p>
            <a:pPr algn="ctr"/>
            <a:r>
              <a:rPr lang="en-US" sz="1000" dirty="0">
                <a:solidFill>
                  <a:srgbClr val="232F3E"/>
                </a:solidFill>
              </a:rPr>
              <a:t>origin: /, /login, /private/*</a:t>
            </a:r>
          </a:p>
        </p:txBody>
      </p:sp>
      <p:grpSp>
        <p:nvGrpSpPr>
          <p:cNvPr id="65" name="Group 64">
            <a:extLst>
              <a:ext uri="{FF2B5EF4-FFF2-40B4-BE49-F238E27FC236}">
                <a16:creationId xmlns:a16="http://schemas.microsoft.com/office/drawing/2014/main" id="{05033535-C81D-DB46-A90E-AB2C8ADE8963}"/>
              </a:ext>
            </a:extLst>
          </p:cNvPr>
          <p:cNvGrpSpPr/>
          <p:nvPr/>
        </p:nvGrpSpPr>
        <p:grpSpPr>
          <a:xfrm>
            <a:off x="6470666" y="2716440"/>
            <a:ext cx="2301904" cy="1018977"/>
            <a:chOff x="2269216" y="1209324"/>
            <a:chExt cx="2301904" cy="1018977"/>
          </a:xfrm>
        </p:grpSpPr>
        <p:pic>
          <p:nvPicPr>
            <p:cNvPr id="66" name="Graphic 65">
              <a:extLst>
                <a:ext uri="{FF2B5EF4-FFF2-40B4-BE49-F238E27FC236}">
                  <a16:creationId xmlns:a16="http://schemas.microsoft.com/office/drawing/2014/main" id="{FB5B52E7-0A52-BA48-BD62-1BD578AC2B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4568" y="1209324"/>
              <a:ext cx="711200" cy="711200"/>
            </a:xfrm>
            <a:prstGeom prst="rect">
              <a:avLst/>
            </a:prstGeom>
          </p:spPr>
        </p:pic>
        <p:sp>
          <p:nvSpPr>
            <p:cNvPr id="67" name="TextBox 66">
              <a:extLst>
                <a:ext uri="{FF2B5EF4-FFF2-40B4-BE49-F238E27FC236}">
                  <a16:creationId xmlns:a16="http://schemas.microsoft.com/office/drawing/2014/main" id="{79E7D320-5330-1245-BA93-379911859EF6}"/>
                </a:ext>
              </a:extLst>
            </p:cNvPr>
            <p:cNvSpPr txBox="1"/>
            <p:nvPr/>
          </p:nvSpPr>
          <p:spPr>
            <a:xfrm>
              <a:off x="2269216" y="1920524"/>
              <a:ext cx="2301904" cy="307777"/>
            </a:xfrm>
            <a:prstGeom prst="rect">
              <a:avLst/>
            </a:prstGeom>
            <a:noFill/>
          </p:spPr>
          <p:txBody>
            <a:bodyPr wrap="square" rtlCol="0">
              <a:spAutoFit/>
            </a:bodyPr>
            <a:lstStyle/>
            <a:p>
              <a:pPr algn="ctr"/>
              <a:r>
                <a:rPr lang="en-US" sz="1400" dirty="0"/>
                <a:t>private assets</a:t>
              </a:r>
            </a:p>
          </p:txBody>
        </p:sp>
      </p:grpSp>
      <p:sp>
        <p:nvSpPr>
          <p:cNvPr id="69" name="Freeform 68">
            <a:extLst>
              <a:ext uri="{FF2B5EF4-FFF2-40B4-BE49-F238E27FC236}">
                <a16:creationId xmlns:a16="http://schemas.microsoft.com/office/drawing/2014/main" id="{E11526CE-4264-CE44-B72A-56710B7B551D}"/>
              </a:ext>
            </a:extLst>
          </p:cNvPr>
          <p:cNvSpPr/>
          <p:nvPr/>
        </p:nvSpPr>
        <p:spPr>
          <a:xfrm rot="10800000">
            <a:off x="4747200" y="1902557"/>
            <a:ext cx="2387002" cy="2445373"/>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 name="connsiteX0" fmla="*/ 0 w 915363"/>
              <a:gd name="connsiteY0" fmla="*/ 0 h 399415"/>
              <a:gd name="connsiteX1" fmla="*/ 915363 w 915363"/>
              <a:gd name="connsiteY1" fmla="*/ 170 h 399415"/>
              <a:gd name="connsiteX2" fmla="*/ 915363 w 915363"/>
              <a:gd name="connsiteY2" fmla="*/ 399415 h 399415"/>
              <a:gd name="connsiteX3" fmla="*/ 963 w 915363"/>
              <a:gd name="connsiteY3" fmla="*/ 399415 h 399415"/>
            </a:gdLst>
            <a:ahLst/>
            <a:cxnLst>
              <a:cxn ang="0">
                <a:pos x="connsiteX0" y="connsiteY0"/>
              </a:cxn>
              <a:cxn ang="0">
                <a:pos x="connsiteX1" y="connsiteY1"/>
              </a:cxn>
              <a:cxn ang="0">
                <a:pos x="connsiteX2" y="connsiteY2"/>
              </a:cxn>
              <a:cxn ang="0">
                <a:pos x="connsiteX3" y="connsiteY3"/>
              </a:cxn>
            </a:cxnLst>
            <a:rect l="l" t="t" r="r" b="b"/>
            <a:pathLst>
              <a:path w="915363" h="399415">
                <a:moveTo>
                  <a:pt x="0" y="0"/>
                </a:moveTo>
                <a:lnTo>
                  <a:pt x="915363" y="170"/>
                </a:lnTo>
                <a:lnTo>
                  <a:pt x="915363" y="399415"/>
                </a:lnTo>
                <a:lnTo>
                  <a:pt x="963" y="399415"/>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6A67274F-C9A2-8F43-82E2-EA3982D6291D}"/>
              </a:ext>
            </a:extLst>
          </p:cNvPr>
          <p:cNvCxnSpPr>
            <a:cxnSpLocks/>
          </p:cNvCxnSpPr>
          <p:nvPr/>
        </p:nvCxnSpPr>
        <p:spPr>
          <a:xfrm flipH="1">
            <a:off x="4385071" y="3113772"/>
            <a:ext cx="819599"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39FEB40-A1A1-8149-8C04-5EA117B99903}"/>
              </a:ext>
            </a:extLst>
          </p:cNvPr>
          <p:cNvGrpSpPr/>
          <p:nvPr/>
        </p:nvGrpSpPr>
        <p:grpSpPr>
          <a:xfrm>
            <a:off x="4471226" y="2744125"/>
            <a:ext cx="2301904" cy="864905"/>
            <a:chOff x="4219916" y="3897564"/>
            <a:chExt cx="2301904" cy="864905"/>
          </a:xfrm>
        </p:grpSpPr>
        <p:sp>
          <p:nvSpPr>
            <p:cNvPr id="71" name="TextBox 70">
              <a:extLst>
                <a:ext uri="{FF2B5EF4-FFF2-40B4-BE49-F238E27FC236}">
                  <a16:creationId xmlns:a16="http://schemas.microsoft.com/office/drawing/2014/main" id="{2D151690-5644-1648-A81B-B1DB66AEDC96}"/>
                </a:ext>
              </a:extLst>
            </p:cNvPr>
            <p:cNvSpPr txBox="1"/>
            <p:nvPr/>
          </p:nvSpPr>
          <p:spPr>
            <a:xfrm>
              <a:off x="4219916" y="4454692"/>
              <a:ext cx="2301904" cy="307777"/>
            </a:xfrm>
            <a:prstGeom prst="rect">
              <a:avLst/>
            </a:prstGeom>
            <a:noFill/>
          </p:spPr>
          <p:txBody>
            <a:bodyPr wrap="square" rtlCol="0">
              <a:spAutoFit/>
            </a:bodyPr>
            <a:lstStyle/>
            <a:p>
              <a:pPr algn="ctr"/>
              <a:r>
                <a:rPr lang="en-US" sz="1400" dirty="0" err="1"/>
                <a:t>Lambda@Edge</a:t>
              </a:r>
              <a:endParaRPr lang="en-US" sz="1400" dirty="0"/>
            </a:p>
          </p:txBody>
        </p:sp>
        <p:pic>
          <p:nvPicPr>
            <p:cNvPr id="72" name="Graphic 71">
              <a:extLst>
                <a:ext uri="{FF2B5EF4-FFF2-40B4-BE49-F238E27FC236}">
                  <a16:creationId xmlns:a16="http://schemas.microsoft.com/office/drawing/2014/main" id="{3B4010CF-44D7-9645-96F1-E69E3FDBAC7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135918" y="3897564"/>
              <a:ext cx="469900" cy="469900"/>
            </a:xfrm>
            <a:prstGeom prst="rect">
              <a:avLst/>
            </a:prstGeom>
          </p:spPr>
        </p:pic>
      </p:grpSp>
      <p:sp>
        <p:nvSpPr>
          <p:cNvPr id="62" name="TextBox 61">
            <a:extLst>
              <a:ext uri="{FF2B5EF4-FFF2-40B4-BE49-F238E27FC236}">
                <a16:creationId xmlns:a16="http://schemas.microsoft.com/office/drawing/2014/main" id="{228C2869-67E6-5A46-80BB-FFFAD8007176}"/>
              </a:ext>
            </a:extLst>
          </p:cNvPr>
          <p:cNvSpPr txBox="1"/>
          <p:nvPr/>
        </p:nvSpPr>
        <p:spPr>
          <a:xfrm>
            <a:off x="7260136" y="4160062"/>
            <a:ext cx="2432822" cy="400110"/>
          </a:xfrm>
          <a:prstGeom prst="rect">
            <a:avLst/>
          </a:prstGeom>
          <a:noFill/>
        </p:spPr>
        <p:txBody>
          <a:bodyPr wrap="square" rtlCol="0">
            <a:spAutoFit/>
          </a:bodyPr>
          <a:lstStyle/>
          <a:p>
            <a:pPr algn="ctr"/>
            <a:r>
              <a:rPr lang="en-US" sz="1000" dirty="0">
                <a:solidFill>
                  <a:srgbClr val="232F3E"/>
                </a:solidFill>
              </a:rPr>
              <a:t>origin</a:t>
            </a:r>
          </a:p>
          <a:p>
            <a:pPr algn="ctr"/>
            <a:r>
              <a:rPr lang="en-US" sz="1000" dirty="0">
                <a:solidFill>
                  <a:srgbClr val="232F3E"/>
                </a:solidFill>
              </a:rPr>
              <a:t>access identity</a:t>
            </a:r>
          </a:p>
        </p:txBody>
      </p:sp>
      <p:cxnSp>
        <p:nvCxnSpPr>
          <p:cNvPr id="75" name="Straight Arrow Connector 74">
            <a:extLst>
              <a:ext uri="{FF2B5EF4-FFF2-40B4-BE49-F238E27FC236}">
                <a16:creationId xmlns:a16="http://schemas.microsoft.com/office/drawing/2014/main" id="{0E75A2C1-49B0-0E41-9FEB-0BA576A2690B}"/>
              </a:ext>
            </a:extLst>
          </p:cNvPr>
          <p:cNvCxnSpPr>
            <a:cxnSpLocks/>
          </p:cNvCxnSpPr>
          <p:nvPr/>
        </p:nvCxnSpPr>
        <p:spPr>
          <a:xfrm>
            <a:off x="5981420" y="3072040"/>
            <a:ext cx="105946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9" name="Freeform 78">
            <a:extLst>
              <a:ext uri="{FF2B5EF4-FFF2-40B4-BE49-F238E27FC236}">
                <a16:creationId xmlns:a16="http://schemas.microsoft.com/office/drawing/2014/main" id="{FC9A1A7F-C7C0-4449-BF80-893EBE8942F1}"/>
              </a:ext>
            </a:extLst>
          </p:cNvPr>
          <p:cNvSpPr/>
          <p:nvPr/>
        </p:nvSpPr>
        <p:spPr>
          <a:xfrm>
            <a:off x="2571591" y="4514766"/>
            <a:ext cx="820885" cy="149500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prstDash val="dash"/>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61E72401-2515-B84E-BBE5-72E0FE4B2CFE}"/>
              </a:ext>
            </a:extLst>
          </p:cNvPr>
          <p:cNvSpPr txBox="1"/>
          <p:nvPr/>
        </p:nvSpPr>
        <p:spPr>
          <a:xfrm>
            <a:off x="4866832" y="1603869"/>
            <a:ext cx="2432822" cy="246221"/>
          </a:xfrm>
          <a:prstGeom prst="rect">
            <a:avLst/>
          </a:prstGeom>
          <a:noFill/>
        </p:spPr>
        <p:txBody>
          <a:bodyPr wrap="square" rtlCol="0">
            <a:spAutoFit/>
          </a:bodyPr>
          <a:lstStyle/>
          <a:p>
            <a:pPr algn="ctr"/>
            <a:r>
              <a:rPr lang="en-US" sz="1000" dirty="0">
                <a:solidFill>
                  <a:srgbClr val="232F3E"/>
                </a:solidFill>
              </a:rPr>
              <a:t>origin: /</a:t>
            </a:r>
            <a:r>
              <a:rPr lang="en-US" sz="1000" dirty="0" err="1">
                <a:solidFill>
                  <a:srgbClr val="232F3E"/>
                </a:solidFill>
              </a:rPr>
              <a:t>api</a:t>
            </a:r>
            <a:r>
              <a:rPr lang="en-US" sz="1000" dirty="0">
                <a:solidFill>
                  <a:srgbClr val="232F3E"/>
                </a:solidFill>
              </a:rPr>
              <a:t>/* -&gt; </a:t>
            </a:r>
            <a:r>
              <a:rPr lang="en-US" sz="1000" dirty="0" err="1">
                <a:solidFill>
                  <a:srgbClr val="232F3E"/>
                </a:solidFill>
              </a:rPr>
              <a:t>api.example.com</a:t>
            </a:r>
            <a:endParaRPr lang="en-US" sz="1000" dirty="0">
              <a:solidFill>
                <a:srgbClr val="232F3E"/>
              </a:solidFill>
            </a:endParaRPr>
          </a:p>
        </p:txBody>
      </p:sp>
      <p:grpSp>
        <p:nvGrpSpPr>
          <p:cNvPr id="17" name="Group 16">
            <a:extLst>
              <a:ext uri="{FF2B5EF4-FFF2-40B4-BE49-F238E27FC236}">
                <a16:creationId xmlns:a16="http://schemas.microsoft.com/office/drawing/2014/main" id="{6B1F1CC5-E0A8-5144-A439-63DECEA13387}"/>
              </a:ext>
            </a:extLst>
          </p:cNvPr>
          <p:cNvGrpSpPr/>
          <p:nvPr/>
        </p:nvGrpSpPr>
        <p:grpSpPr>
          <a:xfrm>
            <a:off x="2637756" y="4920903"/>
            <a:ext cx="2432822" cy="673366"/>
            <a:chOff x="3389596" y="4920903"/>
            <a:chExt cx="2432822" cy="673366"/>
          </a:xfrm>
        </p:grpSpPr>
        <p:sp>
          <p:nvSpPr>
            <p:cNvPr id="59" name="TextBox 58">
              <a:extLst>
                <a:ext uri="{FF2B5EF4-FFF2-40B4-BE49-F238E27FC236}">
                  <a16:creationId xmlns:a16="http://schemas.microsoft.com/office/drawing/2014/main" id="{2334571B-F5D5-0D4F-B4A0-737FD8D57FD0}"/>
                </a:ext>
              </a:extLst>
            </p:cNvPr>
            <p:cNvSpPr txBox="1"/>
            <p:nvPr/>
          </p:nvSpPr>
          <p:spPr>
            <a:xfrm>
              <a:off x="3389596" y="4920903"/>
              <a:ext cx="2432822" cy="400110"/>
            </a:xfrm>
            <a:prstGeom prst="rect">
              <a:avLst/>
            </a:prstGeom>
            <a:noFill/>
          </p:spPr>
          <p:txBody>
            <a:bodyPr wrap="square" rtlCol="0">
              <a:spAutoFit/>
            </a:bodyPr>
            <a:lstStyle/>
            <a:p>
              <a:pPr algn="ctr"/>
              <a:r>
                <a:rPr lang="en-US" sz="1000" dirty="0">
                  <a:solidFill>
                    <a:srgbClr val="232F3E"/>
                  </a:solidFill>
                </a:rPr>
                <a:t>SAML2 or</a:t>
              </a:r>
            </a:p>
            <a:p>
              <a:pPr algn="ctr"/>
              <a:r>
                <a:rPr lang="en-US" sz="1000" dirty="0">
                  <a:solidFill>
                    <a:srgbClr val="232F3E"/>
                  </a:solidFill>
                </a:rPr>
                <a:t>OIDC federation</a:t>
              </a:r>
            </a:p>
          </p:txBody>
        </p:sp>
        <p:pic>
          <p:nvPicPr>
            <p:cNvPr id="82" name="Graphic 81">
              <a:extLst>
                <a:ext uri="{FF2B5EF4-FFF2-40B4-BE49-F238E27FC236}">
                  <a16:creationId xmlns:a16="http://schemas.microsoft.com/office/drawing/2014/main" id="{02D6B49A-53E8-9F40-B345-49E7E300D67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426100" y="5309033"/>
              <a:ext cx="285236" cy="285236"/>
            </a:xfrm>
            <a:prstGeom prst="rect">
              <a:avLst/>
            </a:prstGeom>
          </p:spPr>
        </p:pic>
      </p:grpSp>
      <p:grpSp>
        <p:nvGrpSpPr>
          <p:cNvPr id="18" name="Group 17">
            <a:extLst>
              <a:ext uri="{FF2B5EF4-FFF2-40B4-BE49-F238E27FC236}">
                <a16:creationId xmlns:a16="http://schemas.microsoft.com/office/drawing/2014/main" id="{2A466BCC-50F9-3F4A-95E6-21AC90FFD8D2}"/>
              </a:ext>
            </a:extLst>
          </p:cNvPr>
          <p:cNvGrpSpPr/>
          <p:nvPr/>
        </p:nvGrpSpPr>
        <p:grpSpPr>
          <a:xfrm>
            <a:off x="4062720" y="3065899"/>
            <a:ext cx="1318298" cy="573196"/>
            <a:chOff x="4959523" y="5883090"/>
            <a:chExt cx="1318298" cy="573196"/>
          </a:xfrm>
        </p:grpSpPr>
        <p:sp>
          <p:nvSpPr>
            <p:cNvPr id="83" name="TextBox 82">
              <a:extLst>
                <a:ext uri="{FF2B5EF4-FFF2-40B4-BE49-F238E27FC236}">
                  <a16:creationId xmlns:a16="http://schemas.microsoft.com/office/drawing/2014/main" id="{4934E1D0-BB4D-244D-BEEA-38B86D443488}"/>
                </a:ext>
              </a:extLst>
            </p:cNvPr>
            <p:cNvSpPr txBox="1"/>
            <p:nvPr/>
          </p:nvSpPr>
          <p:spPr>
            <a:xfrm>
              <a:off x="4959523" y="6210065"/>
              <a:ext cx="1318298" cy="246221"/>
            </a:xfrm>
            <a:prstGeom prst="rect">
              <a:avLst/>
            </a:prstGeom>
            <a:noFill/>
          </p:spPr>
          <p:txBody>
            <a:bodyPr wrap="square" rtlCol="0">
              <a:spAutoFit/>
            </a:bodyPr>
            <a:lstStyle/>
            <a:p>
              <a:pPr algn="ctr"/>
              <a:r>
                <a:rPr lang="en-US" sz="1000" dirty="0"/>
                <a:t>JWT Token</a:t>
              </a:r>
            </a:p>
          </p:txBody>
        </p:sp>
        <p:pic>
          <p:nvPicPr>
            <p:cNvPr id="84" name="Graphic 83">
              <a:extLst>
                <a:ext uri="{FF2B5EF4-FFF2-40B4-BE49-F238E27FC236}">
                  <a16:creationId xmlns:a16="http://schemas.microsoft.com/office/drawing/2014/main" id="{63EE61E4-377D-EA42-8399-42698B37AC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383722" y="5883090"/>
              <a:ext cx="469900" cy="469900"/>
            </a:xfrm>
            <a:prstGeom prst="rect">
              <a:avLst/>
            </a:prstGeom>
          </p:spPr>
        </p:pic>
      </p:grpSp>
      <p:grpSp>
        <p:nvGrpSpPr>
          <p:cNvPr id="97" name="Group 96">
            <a:extLst>
              <a:ext uri="{FF2B5EF4-FFF2-40B4-BE49-F238E27FC236}">
                <a16:creationId xmlns:a16="http://schemas.microsoft.com/office/drawing/2014/main" id="{53F5141F-5632-AA45-A443-F026586DCE20}"/>
              </a:ext>
            </a:extLst>
          </p:cNvPr>
          <p:cNvGrpSpPr/>
          <p:nvPr/>
        </p:nvGrpSpPr>
        <p:grpSpPr>
          <a:xfrm>
            <a:off x="2943142" y="2154444"/>
            <a:ext cx="1636394" cy="561337"/>
            <a:chOff x="6612675" y="3943831"/>
            <a:chExt cx="2301904" cy="714675"/>
          </a:xfrm>
        </p:grpSpPr>
        <p:sp>
          <p:nvSpPr>
            <p:cNvPr id="98" name="TextBox 97">
              <a:extLst>
                <a:ext uri="{FF2B5EF4-FFF2-40B4-BE49-F238E27FC236}">
                  <a16:creationId xmlns:a16="http://schemas.microsoft.com/office/drawing/2014/main" id="{4EC1D0F2-E29B-B447-AE08-4BEE2EFB70A5}"/>
                </a:ext>
              </a:extLst>
            </p:cNvPr>
            <p:cNvSpPr txBox="1"/>
            <p:nvPr/>
          </p:nvSpPr>
          <p:spPr>
            <a:xfrm>
              <a:off x="6612675" y="4412285"/>
              <a:ext cx="2301904" cy="246221"/>
            </a:xfrm>
            <a:prstGeom prst="rect">
              <a:avLst/>
            </a:prstGeom>
            <a:noFill/>
          </p:spPr>
          <p:txBody>
            <a:bodyPr wrap="square" rtlCol="0">
              <a:spAutoFit/>
            </a:bodyPr>
            <a:lstStyle/>
            <a:p>
              <a:pPr algn="ctr"/>
              <a:r>
                <a:rPr lang="en-US" sz="1000" dirty="0"/>
                <a:t>TLS Cert</a:t>
              </a:r>
            </a:p>
          </p:txBody>
        </p:sp>
        <p:pic>
          <p:nvPicPr>
            <p:cNvPr id="99" name="Graphic 98">
              <a:extLst>
                <a:ext uri="{FF2B5EF4-FFF2-40B4-BE49-F238E27FC236}">
                  <a16:creationId xmlns:a16="http://schemas.microsoft.com/office/drawing/2014/main" id="{1BCCB3FB-3E6B-C147-ABBA-C7930160A46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536629" y="3943831"/>
              <a:ext cx="469900" cy="469900"/>
            </a:xfrm>
            <a:prstGeom prst="rect">
              <a:avLst/>
            </a:prstGeom>
          </p:spPr>
        </p:pic>
      </p:grpSp>
      <p:sp>
        <p:nvSpPr>
          <p:cNvPr id="100" name="Freeform 99">
            <a:extLst>
              <a:ext uri="{FF2B5EF4-FFF2-40B4-BE49-F238E27FC236}">
                <a16:creationId xmlns:a16="http://schemas.microsoft.com/office/drawing/2014/main" id="{788F2F35-4C10-2248-96E9-74514E3BCE33}"/>
              </a:ext>
            </a:extLst>
          </p:cNvPr>
          <p:cNvSpPr/>
          <p:nvPr/>
        </p:nvSpPr>
        <p:spPr>
          <a:xfrm rot="10800000">
            <a:off x="745073" y="3273784"/>
            <a:ext cx="625493" cy="1240978"/>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prstDash val="dash"/>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D63B872E-7CC1-564B-92BE-C003A0B7CBEB}"/>
              </a:ext>
            </a:extLst>
          </p:cNvPr>
          <p:cNvSpPr txBox="1"/>
          <p:nvPr/>
        </p:nvSpPr>
        <p:spPr>
          <a:xfrm>
            <a:off x="7271027" y="2838992"/>
            <a:ext cx="2432822" cy="400110"/>
          </a:xfrm>
          <a:prstGeom prst="rect">
            <a:avLst/>
          </a:prstGeom>
          <a:noFill/>
        </p:spPr>
        <p:txBody>
          <a:bodyPr wrap="square" rtlCol="0">
            <a:spAutoFit/>
          </a:bodyPr>
          <a:lstStyle/>
          <a:p>
            <a:pPr algn="ctr"/>
            <a:r>
              <a:rPr lang="en-US" sz="1000" dirty="0">
                <a:solidFill>
                  <a:srgbClr val="232F3E"/>
                </a:solidFill>
              </a:rPr>
              <a:t>origin</a:t>
            </a:r>
          </a:p>
          <a:p>
            <a:pPr algn="ctr"/>
            <a:r>
              <a:rPr lang="en-US" sz="1000" dirty="0">
                <a:solidFill>
                  <a:srgbClr val="232F3E"/>
                </a:solidFill>
              </a:rPr>
              <a:t>access identity</a:t>
            </a:r>
          </a:p>
        </p:txBody>
      </p:sp>
      <p:sp>
        <p:nvSpPr>
          <p:cNvPr id="106" name="TextBox 105">
            <a:extLst>
              <a:ext uri="{FF2B5EF4-FFF2-40B4-BE49-F238E27FC236}">
                <a16:creationId xmlns:a16="http://schemas.microsoft.com/office/drawing/2014/main" id="{0DED9EC1-E0D7-034B-8783-991B399D2EFA}"/>
              </a:ext>
            </a:extLst>
          </p:cNvPr>
          <p:cNvSpPr txBox="1"/>
          <p:nvPr/>
        </p:nvSpPr>
        <p:spPr>
          <a:xfrm>
            <a:off x="7251190" y="1476695"/>
            <a:ext cx="2432822" cy="400110"/>
          </a:xfrm>
          <a:prstGeom prst="rect">
            <a:avLst/>
          </a:prstGeom>
          <a:noFill/>
        </p:spPr>
        <p:txBody>
          <a:bodyPr wrap="square" rtlCol="0">
            <a:spAutoFit/>
          </a:bodyPr>
          <a:lstStyle/>
          <a:p>
            <a:pPr algn="ctr"/>
            <a:r>
              <a:rPr lang="en-US" sz="1000" dirty="0">
                <a:solidFill>
                  <a:srgbClr val="232F3E"/>
                </a:solidFill>
              </a:rPr>
              <a:t>downstream</a:t>
            </a:r>
          </a:p>
          <a:p>
            <a:pPr algn="ctr"/>
            <a:r>
              <a:rPr lang="en-US" sz="1000" dirty="0">
                <a:solidFill>
                  <a:srgbClr val="232F3E"/>
                </a:solidFill>
              </a:rPr>
              <a:t>service</a:t>
            </a:r>
          </a:p>
        </p:txBody>
      </p:sp>
      <p:sp>
        <p:nvSpPr>
          <p:cNvPr id="108" name="TextBox 107">
            <a:extLst>
              <a:ext uri="{FF2B5EF4-FFF2-40B4-BE49-F238E27FC236}">
                <a16:creationId xmlns:a16="http://schemas.microsoft.com/office/drawing/2014/main" id="{C6D4F805-F20D-3C42-A22B-451A74C53199}"/>
              </a:ext>
            </a:extLst>
          </p:cNvPr>
          <p:cNvSpPr txBox="1"/>
          <p:nvPr/>
        </p:nvSpPr>
        <p:spPr>
          <a:xfrm>
            <a:off x="9108609" y="1773853"/>
            <a:ext cx="3115904" cy="5001369"/>
          </a:xfrm>
          <a:prstGeom prst="rect">
            <a:avLst/>
          </a:prstGeom>
          <a:noFill/>
        </p:spPr>
        <p:txBody>
          <a:bodyPr wrap="square" rtlCol="0">
            <a:spAutoFit/>
          </a:bodyPr>
          <a:lstStyle/>
          <a:p>
            <a:pPr marL="228600" indent="-228600">
              <a:buAutoNum type="arabicPeriod"/>
            </a:pPr>
            <a:r>
              <a:rPr lang="en-US" sz="1100" dirty="0"/>
              <a:t>user visits private-</a:t>
            </a:r>
            <a:r>
              <a:rPr lang="en-US" sz="1100" dirty="0" err="1"/>
              <a:t>app.company.com</a:t>
            </a:r>
            <a:endParaRPr lang="en-US" sz="1100" dirty="0"/>
          </a:p>
          <a:p>
            <a:pPr marL="228600" indent="-228600">
              <a:buFontTx/>
              <a:buAutoNum type="arabicPeriod"/>
            </a:pPr>
            <a:r>
              <a:rPr lang="en-US" sz="1100" dirty="0"/>
              <a:t>route 53 DNS routes to CloudFront distribution</a:t>
            </a:r>
          </a:p>
          <a:p>
            <a:pPr marL="228600" indent="-228600">
              <a:buAutoNum type="arabicPeriod"/>
            </a:pPr>
            <a:r>
              <a:rPr lang="en-US" sz="1100" dirty="0"/>
              <a:t>root (/) origin is protected by signed cookies and CF error page does a 302 redirect to /login</a:t>
            </a:r>
          </a:p>
          <a:p>
            <a:pPr marL="228600" indent="-228600">
              <a:buAutoNum type="arabicPeriod"/>
            </a:pPr>
            <a:r>
              <a:rPr lang="en-US" sz="1100" dirty="0"/>
              <a:t>/login triggers </a:t>
            </a:r>
            <a:r>
              <a:rPr lang="en-US" sz="1100" dirty="0" err="1"/>
              <a:t>lambda@edge</a:t>
            </a:r>
            <a:r>
              <a:rPr lang="en-US" sz="1100" dirty="0"/>
              <a:t>.  it sees there is no Authorization header or cookies and redirects to Cognito </a:t>
            </a:r>
            <a:r>
              <a:rPr lang="en-US" sz="1100" dirty="0" err="1"/>
              <a:t>IdP</a:t>
            </a:r>
            <a:r>
              <a:rPr lang="en-US" sz="1100" dirty="0"/>
              <a:t> URL</a:t>
            </a:r>
          </a:p>
          <a:p>
            <a:pPr marL="228600" indent="-228600">
              <a:buAutoNum type="arabicPeriod"/>
            </a:pPr>
            <a:r>
              <a:rPr lang="en-US" sz="1100" dirty="0" err="1"/>
              <a:t>cognito</a:t>
            </a:r>
            <a:r>
              <a:rPr lang="en-US" sz="1100" dirty="0"/>
              <a:t> is configured to federate to </a:t>
            </a:r>
            <a:r>
              <a:rPr lang="en-US" sz="1100" dirty="0" err="1"/>
              <a:t>IdP</a:t>
            </a:r>
            <a:r>
              <a:rPr lang="en-US" sz="1100" dirty="0"/>
              <a:t>, and redirects to IAM </a:t>
            </a:r>
            <a:r>
              <a:rPr lang="en-US" sz="1100" dirty="0" err="1"/>
              <a:t>IdP</a:t>
            </a:r>
            <a:r>
              <a:rPr lang="en-US" sz="1100" dirty="0"/>
              <a:t> URL (</a:t>
            </a:r>
            <a:r>
              <a:rPr lang="en-US" sz="1100" dirty="0">
                <a:hlinkClick r:id="rId26"/>
              </a:rPr>
              <a:t>https://myidp.com/idp/</a:t>
            </a:r>
            <a:r>
              <a:rPr lang="en-US" sz="1100" dirty="0"/>
              <a:t>...)</a:t>
            </a:r>
          </a:p>
          <a:p>
            <a:pPr marL="228600" indent="-228600">
              <a:buAutoNum type="arabicPeriod"/>
            </a:pPr>
            <a:r>
              <a:rPr lang="en-US" sz="1100" dirty="0"/>
              <a:t>User logs in with </a:t>
            </a:r>
            <a:r>
              <a:rPr lang="en-US" sz="1100" dirty="0" err="1"/>
              <a:t>IdP</a:t>
            </a:r>
            <a:r>
              <a:rPr lang="en-US" sz="1100" dirty="0"/>
              <a:t> email and password</a:t>
            </a:r>
          </a:p>
          <a:p>
            <a:pPr marL="228600" indent="-228600">
              <a:buAutoNum type="arabicPeriod"/>
            </a:pPr>
            <a:r>
              <a:rPr lang="en-US" sz="1100" dirty="0" err="1"/>
              <a:t>IdP</a:t>
            </a:r>
            <a:r>
              <a:rPr lang="en-US" sz="1100" dirty="0"/>
              <a:t> POSTs SAML2 auth grant to Cognito.  Cognito verifies with </a:t>
            </a:r>
            <a:r>
              <a:rPr lang="en-US" sz="1100" dirty="0" err="1"/>
              <a:t>IdP</a:t>
            </a:r>
            <a:r>
              <a:rPr lang="en-US" sz="1100" dirty="0"/>
              <a:t>.  If successful creates JWT and POSTs back to root (/login).</a:t>
            </a:r>
          </a:p>
          <a:p>
            <a:pPr marL="228600" indent="-228600">
              <a:buAutoNum type="arabicPeriod"/>
            </a:pPr>
            <a:r>
              <a:rPr lang="en-US" sz="1100" dirty="0"/>
              <a:t>/login triggers </a:t>
            </a:r>
            <a:r>
              <a:rPr lang="en-US" sz="1100" dirty="0" err="1"/>
              <a:t>lambda@edge</a:t>
            </a:r>
            <a:r>
              <a:rPr lang="en-US" sz="1100" dirty="0"/>
              <a:t>.  Extracts JWT.  Verifies against Cognito JWKS endpoints.  If successful, creates signed cookies via CloudFront key pair stored in AWS Secrets Manager.  Returns cookies in header along with 302 redirect to root (/)</a:t>
            </a:r>
          </a:p>
          <a:p>
            <a:pPr marL="228600" indent="-228600">
              <a:buAutoNum type="arabicPeriod"/>
            </a:pPr>
            <a:r>
              <a:rPr lang="en-US" sz="1100" dirty="0"/>
              <a:t>Client browser gets the response, sets cookies, and then follows redirect and issues request to root (/), which contains the signed cookies</a:t>
            </a:r>
          </a:p>
          <a:p>
            <a:pPr marL="228600" indent="-228600">
              <a:buAutoNum type="arabicPeriod"/>
            </a:pPr>
            <a:r>
              <a:rPr lang="en-US" sz="1100" dirty="0"/>
              <a:t>CloudFront receives request to root (/), which is protected, extracts and verifies cookies, then passes request along to S3.</a:t>
            </a:r>
          </a:p>
          <a:p>
            <a:pPr marL="228600" indent="-228600">
              <a:buAutoNum type="arabicPeriod"/>
            </a:pPr>
            <a:r>
              <a:rPr lang="en-US" sz="1100" dirty="0"/>
              <a:t>S3 responds with static asset</a:t>
            </a:r>
          </a:p>
          <a:p>
            <a:pPr marL="228600" indent="-228600">
              <a:buAutoNum type="arabicPeriod"/>
            </a:pPr>
            <a:r>
              <a:rPr lang="en-US" sz="1100" dirty="0"/>
              <a:t>Static asset passed along to CloudFront, then to end user browser.</a:t>
            </a:r>
          </a:p>
        </p:txBody>
      </p:sp>
      <p:sp>
        <p:nvSpPr>
          <p:cNvPr id="109" name="Rectangle 108">
            <a:extLst>
              <a:ext uri="{FF2B5EF4-FFF2-40B4-BE49-F238E27FC236}">
                <a16:creationId xmlns:a16="http://schemas.microsoft.com/office/drawing/2014/main" id="{549FE61C-2A56-5C4E-BDEB-167D56508CD7}"/>
              </a:ext>
            </a:extLst>
          </p:cNvPr>
          <p:cNvSpPr/>
          <p:nvPr/>
        </p:nvSpPr>
        <p:spPr>
          <a:xfrm>
            <a:off x="9171375" y="1432680"/>
            <a:ext cx="2898705" cy="99908"/>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10" name="TextBox 109">
            <a:extLst>
              <a:ext uri="{FF2B5EF4-FFF2-40B4-BE49-F238E27FC236}">
                <a16:creationId xmlns:a16="http://schemas.microsoft.com/office/drawing/2014/main" id="{2FFC1710-1F4C-6F4E-9036-ACD439096290}"/>
              </a:ext>
            </a:extLst>
          </p:cNvPr>
          <p:cNvSpPr txBox="1"/>
          <p:nvPr/>
        </p:nvSpPr>
        <p:spPr>
          <a:xfrm>
            <a:off x="9328793" y="1539746"/>
            <a:ext cx="3098800" cy="307777"/>
          </a:xfrm>
          <a:prstGeom prst="rect">
            <a:avLst/>
          </a:prstGeom>
          <a:noFill/>
        </p:spPr>
        <p:txBody>
          <a:bodyPr wrap="square" rtlCol="0">
            <a:spAutoFit/>
          </a:bodyPr>
          <a:lstStyle/>
          <a:p>
            <a:r>
              <a:rPr lang="en-US" sz="1400" b="1" dirty="0">
                <a:solidFill>
                  <a:schemeClr val="accent5"/>
                </a:solidFill>
              </a:rPr>
              <a:t>Request Flow</a:t>
            </a:r>
          </a:p>
        </p:txBody>
      </p:sp>
      <p:sp>
        <p:nvSpPr>
          <p:cNvPr id="122" name="TextBox 121">
            <a:extLst>
              <a:ext uri="{FF2B5EF4-FFF2-40B4-BE49-F238E27FC236}">
                <a16:creationId xmlns:a16="http://schemas.microsoft.com/office/drawing/2014/main" id="{3CA416CD-C2FD-974B-9C05-CB6A8DBB6B9D}"/>
              </a:ext>
            </a:extLst>
          </p:cNvPr>
          <p:cNvSpPr txBox="1"/>
          <p:nvPr/>
        </p:nvSpPr>
        <p:spPr>
          <a:xfrm>
            <a:off x="6022361" y="3133432"/>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10</a:t>
            </a:r>
          </a:p>
        </p:txBody>
      </p:sp>
      <p:sp>
        <p:nvSpPr>
          <p:cNvPr id="123" name="TextBox 122">
            <a:extLst>
              <a:ext uri="{FF2B5EF4-FFF2-40B4-BE49-F238E27FC236}">
                <a16:creationId xmlns:a16="http://schemas.microsoft.com/office/drawing/2014/main" id="{06F30D33-2DE8-994F-9404-E9584C90B584}"/>
              </a:ext>
            </a:extLst>
          </p:cNvPr>
          <p:cNvSpPr txBox="1"/>
          <p:nvPr/>
        </p:nvSpPr>
        <p:spPr>
          <a:xfrm>
            <a:off x="192513" y="2423646"/>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1</a:t>
            </a:r>
          </a:p>
        </p:txBody>
      </p:sp>
      <p:sp>
        <p:nvSpPr>
          <p:cNvPr id="124" name="TextBox 123">
            <a:extLst>
              <a:ext uri="{FF2B5EF4-FFF2-40B4-BE49-F238E27FC236}">
                <a16:creationId xmlns:a16="http://schemas.microsoft.com/office/drawing/2014/main" id="{A5350A9E-825B-8C4F-8B47-6CCF3C3FD6D5}"/>
              </a:ext>
            </a:extLst>
          </p:cNvPr>
          <p:cNvSpPr txBox="1"/>
          <p:nvPr/>
        </p:nvSpPr>
        <p:spPr>
          <a:xfrm>
            <a:off x="1824441" y="2415017"/>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2</a:t>
            </a:r>
          </a:p>
        </p:txBody>
      </p:sp>
      <p:sp>
        <p:nvSpPr>
          <p:cNvPr id="125" name="TextBox 124">
            <a:extLst>
              <a:ext uri="{FF2B5EF4-FFF2-40B4-BE49-F238E27FC236}">
                <a16:creationId xmlns:a16="http://schemas.microsoft.com/office/drawing/2014/main" id="{D527160F-844C-8545-BED8-5BC5056BA22D}"/>
              </a:ext>
            </a:extLst>
          </p:cNvPr>
          <p:cNvSpPr txBox="1"/>
          <p:nvPr/>
        </p:nvSpPr>
        <p:spPr>
          <a:xfrm>
            <a:off x="6090399" y="2492695"/>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3</a:t>
            </a:r>
          </a:p>
        </p:txBody>
      </p:sp>
      <p:sp>
        <p:nvSpPr>
          <p:cNvPr id="126" name="TextBox 125">
            <a:extLst>
              <a:ext uri="{FF2B5EF4-FFF2-40B4-BE49-F238E27FC236}">
                <a16:creationId xmlns:a16="http://schemas.microsoft.com/office/drawing/2014/main" id="{47940F66-446A-4B4F-8F3B-B237273008CB}"/>
              </a:ext>
            </a:extLst>
          </p:cNvPr>
          <p:cNvSpPr txBox="1"/>
          <p:nvPr/>
        </p:nvSpPr>
        <p:spPr>
          <a:xfrm>
            <a:off x="6406037" y="2489122"/>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4</a:t>
            </a:r>
          </a:p>
        </p:txBody>
      </p:sp>
      <p:sp>
        <p:nvSpPr>
          <p:cNvPr id="127" name="TextBox 126">
            <a:extLst>
              <a:ext uri="{FF2B5EF4-FFF2-40B4-BE49-F238E27FC236}">
                <a16:creationId xmlns:a16="http://schemas.microsoft.com/office/drawing/2014/main" id="{E5D10065-64B0-8A49-A47B-77382D176C6F}"/>
              </a:ext>
            </a:extLst>
          </p:cNvPr>
          <p:cNvSpPr txBox="1"/>
          <p:nvPr/>
        </p:nvSpPr>
        <p:spPr>
          <a:xfrm>
            <a:off x="1144288" y="4103277"/>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5</a:t>
            </a:r>
          </a:p>
        </p:txBody>
      </p:sp>
      <p:sp>
        <p:nvSpPr>
          <p:cNvPr id="128" name="TextBox 127">
            <a:extLst>
              <a:ext uri="{FF2B5EF4-FFF2-40B4-BE49-F238E27FC236}">
                <a16:creationId xmlns:a16="http://schemas.microsoft.com/office/drawing/2014/main" id="{7D3B49A6-EB89-5C4E-9399-252E104CE93C}"/>
              </a:ext>
            </a:extLst>
          </p:cNvPr>
          <p:cNvSpPr txBox="1"/>
          <p:nvPr/>
        </p:nvSpPr>
        <p:spPr>
          <a:xfrm>
            <a:off x="958601" y="5763320"/>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6</a:t>
            </a:r>
          </a:p>
        </p:txBody>
      </p:sp>
      <p:sp>
        <p:nvSpPr>
          <p:cNvPr id="129" name="TextBox 128">
            <a:extLst>
              <a:ext uri="{FF2B5EF4-FFF2-40B4-BE49-F238E27FC236}">
                <a16:creationId xmlns:a16="http://schemas.microsoft.com/office/drawing/2014/main" id="{36253CE7-A415-7643-9DFD-6F3665E2A9F1}"/>
              </a:ext>
            </a:extLst>
          </p:cNvPr>
          <p:cNvSpPr txBox="1"/>
          <p:nvPr/>
        </p:nvSpPr>
        <p:spPr>
          <a:xfrm>
            <a:off x="2877972" y="4169061"/>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7</a:t>
            </a:r>
          </a:p>
        </p:txBody>
      </p:sp>
      <p:sp>
        <p:nvSpPr>
          <p:cNvPr id="130" name="TextBox 129">
            <a:extLst>
              <a:ext uri="{FF2B5EF4-FFF2-40B4-BE49-F238E27FC236}">
                <a16:creationId xmlns:a16="http://schemas.microsoft.com/office/drawing/2014/main" id="{8DB0DB5E-7496-174B-BC5A-B08EC5FE7ED3}"/>
              </a:ext>
            </a:extLst>
          </p:cNvPr>
          <p:cNvSpPr txBox="1"/>
          <p:nvPr/>
        </p:nvSpPr>
        <p:spPr>
          <a:xfrm>
            <a:off x="6369721" y="3125108"/>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8</a:t>
            </a:r>
          </a:p>
        </p:txBody>
      </p:sp>
      <p:sp>
        <p:nvSpPr>
          <p:cNvPr id="131" name="TextBox 130">
            <a:extLst>
              <a:ext uri="{FF2B5EF4-FFF2-40B4-BE49-F238E27FC236}">
                <a16:creationId xmlns:a16="http://schemas.microsoft.com/office/drawing/2014/main" id="{E21561FB-A2AF-AE40-872A-E5C7B2FA2F8E}"/>
              </a:ext>
            </a:extLst>
          </p:cNvPr>
          <p:cNvSpPr txBox="1"/>
          <p:nvPr/>
        </p:nvSpPr>
        <p:spPr>
          <a:xfrm>
            <a:off x="159300" y="3669809"/>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9</a:t>
            </a:r>
          </a:p>
        </p:txBody>
      </p:sp>
      <p:sp>
        <p:nvSpPr>
          <p:cNvPr id="132" name="TextBox 131">
            <a:extLst>
              <a:ext uri="{FF2B5EF4-FFF2-40B4-BE49-F238E27FC236}">
                <a16:creationId xmlns:a16="http://schemas.microsoft.com/office/drawing/2014/main" id="{81871253-DFAC-DE42-B895-D90990BAC603}"/>
              </a:ext>
            </a:extLst>
          </p:cNvPr>
          <p:cNvSpPr txBox="1"/>
          <p:nvPr/>
        </p:nvSpPr>
        <p:spPr>
          <a:xfrm>
            <a:off x="8069679" y="3217469"/>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11</a:t>
            </a:r>
          </a:p>
        </p:txBody>
      </p:sp>
      <p:sp>
        <p:nvSpPr>
          <p:cNvPr id="133" name="TextBox 132">
            <a:extLst>
              <a:ext uri="{FF2B5EF4-FFF2-40B4-BE49-F238E27FC236}">
                <a16:creationId xmlns:a16="http://schemas.microsoft.com/office/drawing/2014/main" id="{D80823EB-D6A0-2B4D-B126-4855B90F0948}"/>
              </a:ext>
            </a:extLst>
          </p:cNvPr>
          <p:cNvSpPr txBox="1"/>
          <p:nvPr/>
        </p:nvSpPr>
        <p:spPr>
          <a:xfrm>
            <a:off x="669209" y="2776842"/>
            <a:ext cx="274320" cy="246888"/>
          </a:xfrm>
          <a:prstGeom prst="rect">
            <a:avLst/>
          </a:prstGeom>
          <a:solidFill>
            <a:schemeClr val="accent5">
              <a:lumMod val="40000"/>
              <a:lumOff val="60000"/>
            </a:schemeClr>
          </a:solidFill>
        </p:spPr>
        <p:txBody>
          <a:bodyPr wrap="square" lIns="45720" rIns="45720" rtlCol="0">
            <a:spAutoFit/>
          </a:bodyPr>
          <a:lstStyle/>
          <a:p>
            <a:pPr algn="ctr"/>
            <a:r>
              <a:rPr lang="en-US" sz="1000" dirty="0">
                <a:solidFill>
                  <a:schemeClr val="bg1"/>
                </a:solidFill>
              </a:rPr>
              <a:t>12</a:t>
            </a:r>
          </a:p>
        </p:txBody>
      </p:sp>
      <p:grpSp>
        <p:nvGrpSpPr>
          <p:cNvPr id="27" name="Group 26">
            <a:extLst>
              <a:ext uri="{FF2B5EF4-FFF2-40B4-BE49-F238E27FC236}">
                <a16:creationId xmlns:a16="http://schemas.microsoft.com/office/drawing/2014/main" id="{EC99BD80-1390-6B4E-AEC5-C3E6DEF23B81}"/>
              </a:ext>
            </a:extLst>
          </p:cNvPr>
          <p:cNvGrpSpPr/>
          <p:nvPr/>
        </p:nvGrpSpPr>
        <p:grpSpPr>
          <a:xfrm>
            <a:off x="-901981" y="3993893"/>
            <a:ext cx="2432822" cy="735923"/>
            <a:chOff x="5070578" y="5813360"/>
            <a:chExt cx="2432822" cy="735923"/>
          </a:xfrm>
        </p:grpSpPr>
        <p:pic>
          <p:nvPicPr>
            <p:cNvPr id="26" name="Picture 25">
              <a:extLst>
                <a:ext uri="{FF2B5EF4-FFF2-40B4-BE49-F238E27FC236}">
                  <a16:creationId xmlns:a16="http://schemas.microsoft.com/office/drawing/2014/main" id="{707045A6-7A0D-EE4B-8506-ED5A6D444C2B}"/>
                </a:ext>
              </a:extLst>
            </p:cNvPr>
            <p:cNvPicPr>
              <a:picLocks noChangeAspect="1"/>
            </p:cNvPicPr>
            <p:nvPr/>
          </p:nvPicPr>
          <p:blipFill>
            <a:blip r:embed="rId27"/>
            <a:stretch>
              <a:fillRect/>
            </a:stretch>
          </p:blipFill>
          <p:spPr>
            <a:xfrm>
              <a:off x="6140421" y="5813360"/>
              <a:ext cx="224298" cy="224298"/>
            </a:xfrm>
            <a:prstGeom prst="rect">
              <a:avLst/>
            </a:prstGeom>
          </p:spPr>
        </p:pic>
        <p:sp>
          <p:nvSpPr>
            <p:cNvPr id="134" name="TextBox 133">
              <a:extLst>
                <a:ext uri="{FF2B5EF4-FFF2-40B4-BE49-F238E27FC236}">
                  <a16:creationId xmlns:a16="http://schemas.microsoft.com/office/drawing/2014/main" id="{C9F60133-AEE3-3C4D-9625-4CA05B573492}"/>
                </a:ext>
              </a:extLst>
            </p:cNvPr>
            <p:cNvSpPr txBox="1"/>
            <p:nvPr/>
          </p:nvSpPr>
          <p:spPr>
            <a:xfrm>
              <a:off x="5070578" y="5995285"/>
              <a:ext cx="2432822" cy="553998"/>
            </a:xfrm>
            <a:prstGeom prst="rect">
              <a:avLst/>
            </a:prstGeom>
            <a:noFill/>
          </p:spPr>
          <p:txBody>
            <a:bodyPr wrap="square" rtlCol="0">
              <a:spAutoFit/>
            </a:bodyPr>
            <a:lstStyle/>
            <a:p>
              <a:pPr algn="ctr"/>
              <a:r>
                <a:rPr lang="en-US" sz="1000" dirty="0">
                  <a:solidFill>
                    <a:srgbClr val="232F3E"/>
                  </a:solidFill>
                </a:rPr>
                <a:t>signed</a:t>
              </a:r>
            </a:p>
            <a:p>
              <a:pPr algn="ctr"/>
              <a:r>
                <a:rPr lang="en-US" sz="1000" dirty="0">
                  <a:solidFill>
                    <a:srgbClr val="232F3E"/>
                  </a:solidFill>
                </a:rPr>
                <a:t>cookies</a:t>
              </a:r>
            </a:p>
            <a:p>
              <a:pPr algn="ctr"/>
              <a:endParaRPr lang="en-US" sz="1000" dirty="0">
                <a:solidFill>
                  <a:srgbClr val="232F3E"/>
                </a:solidFill>
              </a:endParaRPr>
            </a:p>
          </p:txBody>
        </p:sp>
      </p:grpSp>
      <p:pic>
        <p:nvPicPr>
          <p:cNvPr id="29" name="Picture 28">
            <a:extLst>
              <a:ext uri="{FF2B5EF4-FFF2-40B4-BE49-F238E27FC236}">
                <a16:creationId xmlns:a16="http://schemas.microsoft.com/office/drawing/2014/main" id="{B39C9415-CD06-8A40-BED7-4887DD117ED0}"/>
              </a:ext>
            </a:extLst>
          </p:cNvPr>
          <p:cNvPicPr>
            <a:picLocks noChangeAspect="1"/>
          </p:cNvPicPr>
          <p:nvPr/>
        </p:nvPicPr>
        <p:blipFill>
          <a:blip r:embed="rId28"/>
          <a:stretch>
            <a:fillRect/>
          </a:stretch>
        </p:blipFill>
        <p:spPr>
          <a:xfrm>
            <a:off x="11400438" y="30304"/>
            <a:ext cx="669642" cy="669642"/>
          </a:xfrm>
          <a:prstGeom prst="rect">
            <a:avLst/>
          </a:prstGeom>
        </p:spPr>
      </p:pic>
      <p:grpSp>
        <p:nvGrpSpPr>
          <p:cNvPr id="2" name="Group 1">
            <a:extLst>
              <a:ext uri="{FF2B5EF4-FFF2-40B4-BE49-F238E27FC236}">
                <a16:creationId xmlns:a16="http://schemas.microsoft.com/office/drawing/2014/main" id="{01AAFA49-4917-3D43-8E93-3A4A0C4B55A9}"/>
              </a:ext>
            </a:extLst>
          </p:cNvPr>
          <p:cNvGrpSpPr/>
          <p:nvPr/>
        </p:nvGrpSpPr>
        <p:grpSpPr>
          <a:xfrm>
            <a:off x="4401800" y="3584600"/>
            <a:ext cx="2432822" cy="711164"/>
            <a:chOff x="3775047" y="4517234"/>
            <a:chExt cx="2432822" cy="711164"/>
          </a:xfrm>
        </p:grpSpPr>
        <p:pic>
          <p:nvPicPr>
            <p:cNvPr id="80" name="Graphic 79">
              <a:extLst>
                <a:ext uri="{FF2B5EF4-FFF2-40B4-BE49-F238E27FC236}">
                  <a16:creationId xmlns:a16="http://schemas.microsoft.com/office/drawing/2014/main" id="{A61678F5-6CE1-024E-8F5A-970E96B0014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817244" y="4517234"/>
              <a:ext cx="360494" cy="360494"/>
            </a:xfrm>
            <a:prstGeom prst="rect">
              <a:avLst/>
            </a:prstGeom>
          </p:spPr>
        </p:pic>
        <p:sp>
          <p:nvSpPr>
            <p:cNvPr id="88" name="TextBox 87">
              <a:extLst>
                <a:ext uri="{FF2B5EF4-FFF2-40B4-BE49-F238E27FC236}">
                  <a16:creationId xmlns:a16="http://schemas.microsoft.com/office/drawing/2014/main" id="{C833B7BE-AB61-C941-9E21-A0B9961F6AD5}"/>
                </a:ext>
              </a:extLst>
            </p:cNvPr>
            <p:cNvSpPr txBox="1"/>
            <p:nvPr/>
          </p:nvSpPr>
          <p:spPr>
            <a:xfrm>
              <a:off x="3775047" y="4828288"/>
              <a:ext cx="2432822" cy="400110"/>
            </a:xfrm>
            <a:prstGeom prst="rect">
              <a:avLst/>
            </a:prstGeom>
            <a:noFill/>
          </p:spPr>
          <p:txBody>
            <a:bodyPr wrap="square" rtlCol="0">
              <a:spAutoFit/>
            </a:bodyPr>
            <a:lstStyle/>
            <a:p>
              <a:pPr algn="ctr"/>
              <a:r>
                <a:rPr lang="en-US" sz="1000" dirty="0">
                  <a:solidFill>
                    <a:srgbClr val="232F3E"/>
                  </a:solidFill>
                </a:rPr>
                <a:t>Secrets Manager</a:t>
              </a:r>
            </a:p>
            <a:p>
              <a:pPr algn="ctr"/>
              <a:r>
                <a:rPr lang="en-US" sz="1000" dirty="0">
                  <a:solidFill>
                    <a:srgbClr val="232F3E"/>
                  </a:solidFill>
                </a:rPr>
                <a:t>(CloudFront Key Pair)</a:t>
              </a:r>
            </a:p>
          </p:txBody>
        </p:sp>
      </p:grpSp>
      <p:pic>
        <p:nvPicPr>
          <p:cNvPr id="3" name="Picture 2">
            <a:extLst>
              <a:ext uri="{FF2B5EF4-FFF2-40B4-BE49-F238E27FC236}">
                <a16:creationId xmlns:a16="http://schemas.microsoft.com/office/drawing/2014/main" id="{26B7CD3E-9DE4-234C-90A2-AF4C6C863EAB}"/>
              </a:ext>
            </a:extLst>
          </p:cNvPr>
          <p:cNvPicPr>
            <a:picLocks noChangeAspect="1"/>
          </p:cNvPicPr>
          <p:nvPr/>
        </p:nvPicPr>
        <p:blipFill>
          <a:blip r:embed="rId31"/>
          <a:stretch>
            <a:fillRect/>
          </a:stretch>
        </p:blipFill>
        <p:spPr>
          <a:xfrm>
            <a:off x="1567427" y="5662615"/>
            <a:ext cx="651372" cy="553051"/>
          </a:xfrm>
          <a:prstGeom prst="rect">
            <a:avLst/>
          </a:prstGeom>
        </p:spPr>
      </p:pic>
    </p:spTree>
    <p:extLst>
      <p:ext uri="{BB962C8B-B14F-4D97-AF65-F5344CB8AC3E}">
        <p14:creationId xmlns:p14="http://schemas.microsoft.com/office/powerpoint/2010/main" val="167797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Words>
  <Application>Microsoft Macintosh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Private Static Content Hosting: AWS 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Static Content Hosting: AWS System Architecture</dc:title>
  <dc:creator>Pfeil, Brian</dc:creator>
  <cp:lastModifiedBy>Pfeil, Brian</cp:lastModifiedBy>
  <cp:revision>1</cp:revision>
  <dcterms:created xsi:type="dcterms:W3CDTF">2020-09-10T16:52:07Z</dcterms:created>
  <dcterms:modified xsi:type="dcterms:W3CDTF">2020-09-10T16:52:33Z</dcterms:modified>
</cp:coreProperties>
</file>