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embeddedFontLst>
    <p:embeddedFont>
      <p:font typeface="Libre Franklin" panose="020B0604020202020204" charset="0"/>
      <p:regular r:id="rId38"/>
      <p:bold r:id="rId39"/>
      <p:italic r:id="rId40"/>
      <p:boldItalic r:id="rId41"/>
    </p:embeddedFont>
    <p:embeddedFont>
      <p:font typeface="Calibri" panose="020F0502020204030204" pitchFamily="34" charset="0"/>
      <p:regular r:id="rId42"/>
      <p:bold r:id="rId43"/>
      <p:italic r:id="rId44"/>
      <p:boldItalic r:id="rId45"/>
    </p:embeddedFont>
    <p:embeddedFont>
      <p:font typeface="Libre Baskerville" panose="020B0604020202020204" charset="0"/>
      <p:regular r:id="rId46"/>
      <p:bold r:id="rId47"/>
      <p: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h49q6vk+HDZqi3gYw2GDRNHjT7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DD9D67-4089-4968-A853-BEE8789E62E9}">
  <a:tblStyle styleId="{FFDD9D67-4089-4968-A853-BEE8789E62E9}" styleName="Table_0">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b="off"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fill>
          <a:solidFill>
            <a:schemeClr val="accent1"/>
          </a:solidFill>
        </a:fill>
      </a:tcStyle>
    </a:firstRow>
    <a:neCell>
      <a:tcTxStyle b="off" i="off"/>
      <a:tcStyle>
        <a:tcBdr/>
      </a:tcStyle>
    </a:neCell>
    <a:nwCell>
      <a:tcTxStyle b="off" i="off"/>
      <a:tcStyle>
        <a:tcBdr/>
      </a:tcStyle>
    </a:nwCell>
  </a:tblStyle>
  <a:tblStyle styleId="{627B9C8B-14DE-42FF-99AB-3F6E8943974D}"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49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129749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429659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c8f86e022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gc8f86e022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4408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c8f86e022b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gc8f86e022b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95561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c8f86e022b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gc8f86e022b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86373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c8f86e022b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c8f86e022b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802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0535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3695432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2601191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2653674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7181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ee21efb781_0_1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gee21efb781_0_1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gee21efb781_0_1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1198207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extLst>
      <p:ext uri="{BB962C8B-B14F-4D97-AF65-F5344CB8AC3E}">
        <p14:creationId xmlns:p14="http://schemas.microsoft.com/office/powerpoint/2010/main" val="1618775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extLst>
      <p:ext uri="{BB962C8B-B14F-4D97-AF65-F5344CB8AC3E}">
        <p14:creationId xmlns:p14="http://schemas.microsoft.com/office/powerpoint/2010/main" val="3207090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extLst>
      <p:ext uri="{BB962C8B-B14F-4D97-AF65-F5344CB8AC3E}">
        <p14:creationId xmlns:p14="http://schemas.microsoft.com/office/powerpoint/2010/main" val="2619442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ee21efb781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ee21efb781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ee21efb781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extLst>
      <p:ext uri="{BB962C8B-B14F-4D97-AF65-F5344CB8AC3E}">
        <p14:creationId xmlns:p14="http://schemas.microsoft.com/office/powerpoint/2010/main" val="158261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ee21efb781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ee21efb781_0_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gee21efb781_0_4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577496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ee21efb781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ee21efb781_0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gee21efb781_0_2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2987668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ee21efb781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ee21efb781_0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gee21efb781_0_3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649914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ee21efb781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ee21efb781_0_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gee21efb781_0_5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1843154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ee21efb781_0_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ee21efb781_0_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gee21efb781_0_6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23114960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ee21efb781_0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ee21efb781_0_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gee21efb781_0_7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736218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ee21efb781_0_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ee21efb781_0_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gee21efb781_0_9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1102436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27912179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ee21efb781_0_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ee21efb781_0_1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gee21efb781_0_10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14711613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ee21efb781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ee21efb781_0_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gee21efb781_0_11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18584972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ee21efb78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ee21efb781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gee21efb781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32</a:t>
            </a:fld>
            <a:endParaRPr/>
          </a:p>
        </p:txBody>
      </p:sp>
    </p:spTree>
    <p:extLst>
      <p:ext uri="{BB962C8B-B14F-4D97-AF65-F5344CB8AC3E}">
        <p14:creationId xmlns:p14="http://schemas.microsoft.com/office/powerpoint/2010/main" val="4045834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2" name="Google Shape;442;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extLst>
      <p:ext uri="{BB962C8B-B14F-4D97-AF65-F5344CB8AC3E}">
        <p14:creationId xmlns:p14="http://schemas.microsoft.com/office/powerpoint/2010/main" val="4271974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2" name="Google Shape;452;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extLst>
      <p:ext uri="{BB962C8B-B14F-4D97-AF65-F5344CB8AC3E}">
        <p14:creationId xmlns:p14="http://schemas.microsoft.com/office/powerpoint/2010/main" val="20119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4907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4178789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815683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1409752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6478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2234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4448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4997" sy="54997" flip="none" algn="tl"/>
        </a:blipFill>
        <a:effectLst/>
      </p:bgPr>
    </p:bg>
    <p:spTree>
      <p:nvGrpSpPr>
        <p:cNvPr id="1" name="Shape 17"/>
        <p:cNvGrpSpPr/>
        <p:nvPr/>
      </p:nvGrpSpPr>
      <p:grpSpPr>
        <a:xfrm>
          <a:off x="0" y="0"/>
          <a:ext cx="0" cy="0"/>
          <a:chOff x="0" y="0"/>
          <a:chExt cx="0" cy="0"/>
        </a:xfrm>
      </p:grpSpPr>
      <p:sp>
        <p:nvSpPr>
          <p:cNvPr id="18" name="Google Shape;18;p23"/>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9" name="Google Shape;19;p23"/>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0" name="Google Shape;20;p23"/>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580"/>
              </a:spcBef>
              <a:spcAft>
                <a:spcPts val="0"/>
              </a:spcAft>
              <a:buSzPts val="2210"/>
              <a:buNone/>
              <a:defRPr sz="2600">
                <a:solidFill>
                  <a:schemeClr val="dk2"/>
                </a:solidFill>
              </a:defRPr>
            </a:lvl1pPr>
            <a:lvl2pPr lvl="1" algn="ctr">
              <a:lnSpc>
                <a:spcPct val="100000"/>
              </a:lnSpc>
              <a:spcBef>
                <a:spcPts val="370"/>
              </a:spcBef>
              <a:spcAft>
                <a:spcPts val="0"/>
              </a:spcAft>
              <a:buSzPts val="1530"/>
              <a:buNone/>
              <a:defRPr/>
            </a:lvl2pPr>
            <a:lvl3pPr lvl="2" algn="ctr">
              <a:lnSpc>
                <a:spcPct val="100000"/>
              </a:lnSpc>
              <a:spcBef>
                <a:spcPts val="370"/>
              </a:spcBef>
              <a:spcAft>
                <a:spcPts val="0"/>
              </a:spcAft>
              <a:buSzPts val="1530"/>
              <a:buNone/>
              <a:defRPr/>
            </a:lvl3pPr>
            <a:lvl4pPr lvl="3" algn="ctr">
              <a:lnSpc>
                <a:spcPct val="100000"/>
              </a:lnSpc>
              <a:spcBef>
                <a:spcPts val="370"/>
              </a:spcBef>
              <a:spcAft>
                <a:spcPts val="0"/>
              </a:spcAft>
              <a:buSzPts val="1440"/>
              <a:buNone/>
              <a:defRPr/>
            </a:lvl4pPr>
            <a:lvl5pPr lvl="4" algn="ctr">
              <a:lnSpc>
                <a:spcPct val="100000"/>
              </a:lnSpc>
              <a:spcBef>
                <a:spcPts val="370"/>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a:endParaRPr/>
          </a:p>
        </p:txBody>
      </p:sp>
      <p:sp>
        <p:nvSpPr>
          <p:cNvPr id="21" name="Google Shape;21;p2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24" name="Google Shape;24;p23"/>
          <p:cNvSpPr/>
          <p:nvPr/>
        </p:nvSpPr>
        <p:spPr>
          <a:xfrm>
            <a:off x="62931" y="1449303"/>
            <a:ext cx="9021537" cy="15273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5" name="Google Shape;25;p23"/>
          <p:cNvSpPr/>
          <p:nvPr/>
        </p:nvSpPr>
        <p:spPr>
          <a:xfrm>
            <a:off x="62931" y="1396720"/>
            <a:ext cx="9021537" cy="120580"/>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6" name="Google Shape;26;p23"/>
          <p:cNvSpPr/>
          <p:nvPr/>
        </p:nvSpPr>
        <p:spPr>
          <a:xfrm>
            <a:off x="62931" y="2976649"/>
            <a:ext cx="9021537" cy="11053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7" name="Google Shape;27;p23"/>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rmAutofit/>
          </a:bodyPr>
          <a:lstStyle>
            <a:lvl1pPr lvl="0" algn="ctr">
              <a:lnSpc>
                <a:spcPct val="100000"/>
              </a:lnSpc>
              <a:spcBef>
                <a:spcPts val="0"/>
              </a:spcBef>
              <a:spcAft>
                <a:spcPts val="0"/>
              </a:spcAft>
              <a:buClr>
                <a:srgbClr val="FFFFFF"/>
              </a:buClr>
              <a:buSzPts val="4000"/>
              <a:buFont typeface="Libre Franklin"/>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3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2"/>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92" name="Google Shape;92;p3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33"/>
          <p:cNvSpPr txBox="1">
            <a:spLocks noGrp="1"/>
          </p:cNvSpPr>
          <p:nvPr>
            <p:ph type="title"/>
          </p:nvPr>
        </p:nvSpPr>
        <p:spPr>
          <a:xfrm rot="5400000">
            <a:off x="4709477" y="2194564"/>
            <a:ext cx="5851525" cy="201168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33"/>
          <p:cNvSpPr txBox="1">
            <a:spLocks noGrp="1"/>
          </p:cNvSpPr>
          <p:nvPr>
            <p:ph type="body" idx="1"/>
          </p:nvPr>
        </p:nvSpPr>
        <p:spPr>
          <a:xfrm rot="5400000">
            <a:off x="769937" y="419103"/>
            <a:ext cx="5851525" cy="55626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98" name="Google Shape;98;p3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2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33" name="Google Shape;33;p2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4997" sy="54997" flip="none" algn="tl"/>
        </a:blipFill>
        <a:effectLst/>
      </p:bgPr>
    </p:bg>
    <p:spTree>
      <p:nvGrpSpPr>
        <p:cNvPr id="1" name="Shape 34"/>
        <p:cNvGrpSpPr/>
        <p:nvPr/>
      </p:nvGrpSpPr>
      <p:grpSpPr>
        <a:xfrm>
          <a:off x="0" y="0"/>
          <a:ext cx="0" cy="0"/>
          <a:chOff x="0" y="0"/>
          <a:chExt cx="0" cy="0"/>
        </a:xfrm>
      </p:grpSpPr>
      <p:sp>
        <p:nvSpPr>
          <p:cNvPr id="35" name="Google Shape;35;p25"/>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6" name="Google Shape;36;p25"/>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7" name="Google Shape;37;p25"/>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4000"/>
              <a:buFont typeface="Libre Franklin"/>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5"/>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2040"/>
              <a:buNone/>
              <a:defRPr sz="2400">
                <a:solidFill>
                  <a:srgbClr val="888888"/>
                </a:solidFill>
              </a:defRPr>
            </a:lvl1pPr>
            <a:lvl2pPr marL="914400" lvl="1" indent="-228600" algn="l">
              <a:lnSpc>
                <a:spcPct val="100000"/>
              </a:lnSpc>
              <a:spcBef>
                <a:spcPts val="370"/>
              </a:spcBef>
              <a:spcAft>
                <a:spcPts val="0"/>
              </a:spcAft>
              <a:buSzPts val="1530"/>
              <a:buNone/>
              <a:defRPr sz="1800">
                <a:solidFill>
                  <a:srgbClr val="888888"/>
                </a:solidFill>
              </a:defRPr>
            </a:lvl2pPr>
            <a:lvl3pPr marL="1371600" lvl="2" indent="-228600" algn="l">
              <a:lnSpc>
                <a:spcPct val="100000"/>
              </a:lnSpc>
              <a:spcBef>
                <a:spcPts val="370"/>
              </a:spcBef>
              <a:spcAft>
                <a:spcPts val="0"/>
              </a:spcAft>
              <a:buSzPts val="1360"/>
              <a:buNone/>
              <a:defRPr sz="1600">
                <a:solidFill>
                  <a:srgbClr val="888888"/>
                </a:solidFill>
              </a:defRPr>
            </a:lvl3pPr>
            <a:lvl4pPr marL="1828800" lvl="3" indent="-228600" algn="l">
              <a:lnSpc>
                <a:spcPct val="100000"/>
              </a:lnSpc>
              <a:spcBef>
                <a:spcPts val="370"/>
              </a:spcBef>
              <a:spcAft>
                <a:spcPts val="0"/>
              </a:spcAft>
              <a:buSzPts val="1120"/>
              <a:buNone/>
              <a:defRPr sz="1400">
                <a:solidFill>
                  <a:srgbClr val="888888"/>
                </a:solidFill>
              </a:defRPr>
            </a:lvl4pPr>
            <a:lvl5pPr marL="2286000" lvl="4" indent="-228600" algn="l">
              <a:lnSpc>
                <a:spcPct val="100000"/>
              </a:lnSpc>
              <a:spcBef>
                <a:spcPts val="370"/>
              </a:spcBef>
              <a:spcAft>
                <a:spcPts val="0"/>
              </a:spcAft>
              <a:buSzPts val="1400"/>
              <a:buFont typeface="Libre Baskerville"/>
              <a:buNone/>
              <a:defRPr sz="1400">
                <a:solidFill>
                  <a:srgbClr val="888888"/>
                </a:solidFill>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39" name="Google Shape;39;p2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5"/>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5"/>
          <p:cNvSpPr/>
          <p:nvPr/>
        </p:nvSpPr>
        <p:spPr>
          <a:xfrm rot="10800000" flipH="1">
            <a:off x="69412" y="2376830"/>
            <a:ext cx="9013515"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2" name="Google Shape;42;p25"/>
          <p:cNvSpPr/>
          <p:nvPr/>
        </p:nvSpPr>
        <p:spPr>
          <a:xfrm>
            <a:off x="69146" y="2341475"/>
            <a:ext cx="9013781" cy="4571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3" name="Google Shape;43;p25"/>
          <p:cNvSpPr/>
          <p:nvPr/>
        </p:nvSpPr>
        <p:spPr>
          <a:xfrm>
            <a:off x="68306" y="2468880"/>
            <a:ext cx="9014621" cy="4572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4" name="Google Shape;44;p25"/>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50" name="Google Shape;50;p26"/>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51" name="Google Shape;51;p26"/>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27"/>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4000"/>
              <a:buFont typeface="Libre Frankli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7"/>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lnSpc>
                <a:spcPct val="100000"/>
              </a:lnSpc>
              <a:spcBef>
                <a:spcPts val="370"/>
              </a:spcBef>
              <a:spcAft>
                <a:spcPts val="0"/>
              </a:spcAft>
              <a:buSzPts val="1700"/>
              <a:buNone/>
              <a:defRPr sz="2000" b="1"/>
            </a:lvl2pPr>
            <a:lvl3pPr marL="1371600" lvl="2" indent="-228600" algn="l">
              <a:lnSpc>
                <a:spcPct val="100000"/>
              </a:lnSpc>
              <a:spcBef>
                <a:spcPts val="370"/>
              </a:spcBef>
              <a:spcAft>
                <a:spcPts val="0"/>
              </a:spcAft>
              <a:buSzPts val="1530"/>
              <a:buNone/>
              <a:defRPr sz="1800" b="1"/>
            </a:lvl3pPr>
            <a:lvl4pPr marL="1828800" lvl="3" indent="-228600" algn="l">
              <a:lnSpc>
                <a:spcPct val="100000"/>
              </a:lnSpc>
              <a:spcBef>
                <a:spcPts val="370"/>
              </a:spcBef>
              <a:spcAft>
                <a:spcPts val="0"/>
              </a:spcAft>
              <a:buSzPts val="1280"/>
              <a:buNone/>
              <a:defRPr sz="1600" b="1"/>
            </a:lvl4pPr>
            <a:lvl5pPr marL="2286000" lvl="4" indent="-228600" algn="l">
              <a:lnSpc>
                <a:spcPct val="100000"/>
              </a:lnSpc>
              <a:spcBef>
                <a:spcPts val="370"/>
              </a:spcBef>
              <a:spcAft>
                <a:spcPts val="0"/>
              </a:spcAft>
              <a:buSzPts val="1600"/>
              <a:buFont typeface="Libre Baskerville"/>
              <a:buNone/>
              <a:defRPr sz="1600" b="1"/>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55" name="Google Shape;55;p27"/>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lnSpc>
                <a:spcPct val="100000"/>
              </a:lnSpc>
              <a:spcBef>
                <a:spcPts val="370"/>
              </a:spcBef>
              <a:spcAft>
                <a:spcPts val="0"/>
              </a:spcAft>
              <a:buSzPts val="1700"/>
              <a:buNone/>
              <a:defRPr sz="2000" b="1"/>
            </a:lvl2pPr>
            <a:lvl3pPr marL="1371600" lvl="2" indent="-228600" algn="l">
              <a:lnSpc>
                <a:spcPct val="100000"/>
              </a:lnSpc>
              <a:spcBef>
                <a:spcPts val="370"/>
              </a:spcBef>
              <a:spcAft>
                <a:spcPts val="0"/>
              </a:spcAft>
              <a:buSzPts val="1530"/>
              <a:buNone/>
              <a:defRPr sz="1800" b="1"/>
            </a:lvl3pPr>
            <a:lvl4pPr marL="1828800" lvl="3" indent="-228600" algn="l">
              <a:lnSpc>
                <a:spcPct val="100000"/>
              </a:lnSpc>
              <a:spcBef>
                <a:spcPts val="370"/>
              </a:spcBef>
              <a:spcAft>
                <a:spcPts val="0"/>
              </a:spcAft>
              <a:buSzPts val="1280"/>
              <a:buNone/>
              <a:defRPr sz="1600" b="1"/>
            </a:lvl4pPr>
            <a:lvl5pPr marL="2286000" lvl="4" indent="-228600" algn="l">
              <a:lnSpc>
                <a:spcPct val="100000"/>
              </a:lnSpc>
              <a:spcBef>
                <a:spcPts val="370"/>
              </a:spcBef>
              <a:spcAft>
                <a:spcPts val="0"/>
              </a:spcAft>
              <a:buSzPts val="1600"/>
              <a:buFont typeface="Libre Baskerville"/>
              <a:buNone/>
              <a:defRPr sz="1600" b="1"/>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56" name="Google Shape;56;p2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59" name="Google Shape;59;p27"/>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60" name="Google Shape;60;p27"/>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2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30"/>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2" name="Google Shape;72;p30"/>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3" name="Google Shape;73;p30"/>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4000"/>
              <a:buFont typeface="Libre Franklin"/>
              <a:buNone/>
              <a:defRPr sz="4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0"/>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1530"/>
              <a:buNone/>
              <a:defRPr sz="1800"/>
            </a:lvl1pPr>
            <a:lvl2pPr marL="914400" lvl="1" indent="-228600" algn="l">
              <a:lnSpc>
                <a:spcPct val="100000"/>
              </a:lnSpc>
              <a:spcBef>
                <a:spcPts val="370"/>
              </a:spcBef>
              <a:spcAft>
                <a:spcPts val="0"/>
              </a:spcAft>
              <a:buSzPts val="1020"/>
              <a:buNone/>
              <a:defRPr sz="1200"/>
            </a:lvl2pPr>
            <a:lvl3pPr marL="1371600" lvl="2" indent="-228600" algn="l">
              <a:lnSpc>
                <a:spcPct val="100000"/>
              </a:lnSpc>
              <a:spcBef>
                <a:spcPts val="370"/>
              </a:spcBef>
              <a:spcAft>
                <a:spcPts val="0"/>
              </a:spcAft>
              <a:buSzPts val="850"/>
              <a:buNone/>
              <a:defRPr sz="1000"/>
            </a:lvl3pPr>
            <a:lvl4pPr marL="1828800" lvl="3" indent="-228600" algn="l">
              <a:lnSpc>
                <a:spcPct val="100000"/>
              </a:lnSpc>
              <a:spcBef>
                <a:spcPts val="370"/>
              </a:spcBef>
              <a:spcAft>
                <a:spcPts val="0"/>
              </a:spcAft>
              <a:buSzPts val="720"/>
              <a:buNone/>
              <a:defRPr sz="900"/>
            </a:lvl4pPr>
            <a:lvl5pPr marL="2286000" lvl="4" indent="-228600" algn="l">
              <a:lnSpc>
                <a:spcPct val="100000"/>
              </a:lnSpc>
              <a:spcBef>
                <a:spcPts val="370"/>
              </a:spcBef>
              <a:spcAft>
                <a:spcPts val="0"/>
              </a:spcAft>
              <a:buSzPts val="900"/>
              <a:buFont typeface="Libre Baskerville"/>
              <a:buNone/>
              <a:defRPr sz="900"/>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75" name="Google Shape;75;p3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78" name="Google Shape;78;p30"/>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31"/>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lnSpc>
                <a:spcPct val="100000"/>
              </a:lnSpc>
              <a:spcBef>
                <a:spcPts val="0"/>
              </a:spcBef>
              <a:spcAft>
                <a:spcPts val="0"/>
              </a:spcAft>
              <a:buClr>
                <a:schemeClr val="dk2"/>
              </a:buClr>
              <a:buSzPts val="2800"/>
              <a:buFont typeface="Libre Franklin"/>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1"/>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1360"/>
              <a:buFont typeface="Libre Baskerville"/>
              <a:buNone/>
              <a:defRPr sz="1600"/>
            </a:lvl1pPr>
            <a:lvl2pPr marL="914400" lvl="1" indent="-293369" algn="l">
              <a:lnSpc>
                <a:spcPct val="100000"/>
              </a:lnSpc>
              <a:spcBef>
                <a:spcPts val="370"/>
              </a:spcBef>
              <a:spcAft>
                <a:spcPts val="0"/>
              </a:spcAft>
              <a:buSzPts val="1020"/>
              <a:buChar char="⚫"/>
              <a:defRPr sz="1200"/>
            </a:lvl2pPr>
            <a:lvl3pPr marL="1371600" lvl="2" indent="-282575" algn="l">
              <a:lnSpc>
                <a:spcPct val="100000"/>
              </a:lnSpc>
              <a:spcBef>
                <a:spcPts val="370"/>
              </a:spcBef>
              <a:spcAft>
                <a:spcPts val="0"/>
              </a:spcAft>
              <a:buSzPts val="850"/>
              <a:buChar char="⚫"/>
              <a:defRPr sz="1000"/>
            </a:lvl3pPr>
            <a:lvl4pPr marL="1828800" lvl="3" indent="-274319" algn="l">
              <a:lnSpc>
                <a:spcPct val="100000"/>
              </a:lnSpc>
              <a:spcBef>
                <a:spcPts val="370"/>
              </a:spcBef>
              <a:spcAft>
                <a:spcPts val="0"/>
              </a:spcAft>
              <a:buSzPts val="720"/>
              <a:buChar char="⚫"/>
              <a:defRPr sz="900"/>
            </a:lvl4pPr>
            <a:lvl5pPr marL="2286000" lvl="4" indent="-285750" algn="l">
              <a:lnSpc>
                <a:spcPct val="100000"/>
              </a:lnSpc>
              <a:spcBef>
                <a:spcPts val="370"/>
              </a:spcBef>
              <a:spcAft>
                <a:spcPts val="0"/>
              </a:spcAft>
              <a:buSzPts val="900"/>
              <a:buFont typeface="Libre Baskerville"/>
              <a:buChar char="o"/>
              <a:defRPr sz="900"/>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82" name="Google Shape;82;p3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1"/>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1"/>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85" name="Google Shape;85;p31"/>
          <p:cNvSpPr/>
          <p:nvPr/>
        </p:nvSpPr>
        <p:spPr>
          <a:xfrm rot="10800000" flipH="1">
            <a:off x="68307" y="4683555"/>
            <a:ext cx="900684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6" name="Google Shape;86;p31"/>
          <p:cNvSpPr/>
          <p:nvPr/>
        </p:nvSpPr>
        <p:spPr>
          <a:xfrm>
            <a:off x="68508" y="4650474"/>
            <a:ext cx="9006639" cy="4571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7" name="Google Shape;87;p31"/>
          <p:cNvSpPr/>
          <p:nvPr/>
        </p:nvSpPr>
        <p:spPr>
          <a:xfrm>
            <a:off x="68510" y="4773224"/>
            <a:ext cx="9006637"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8" name="Google Shape;88;p31"/>
          <p:cNvSpPr>
            <a:spLocks noGrp="1"/>
          </p:cNvSpPr>
          <p:nvPr>
            <p:ph type="pic" idx="2"/>
          </p:nvPr>
        </p:nvSpPr>
        <p:spPr>
          <a:xfrm>
            <a:off x="68308" y="66675"/>
            <a:ext cx="9001873"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580"/>
              </a:spcBef>
              <a:spcAft>
                <a:spcPts val="0"/>
              </a:spcAft>
              <a:buClr>
                <a:schemeClr val="accent1"/>
              </a:buClr>
              <a:buSzPts val="2720"/>
              <a:buFont typeface="Noto Sans Symbols"/>
              <a:buNone/>
              <a:defRPr sz="3200" b="0" i="0" u="none" strike="noStrike" cap="none">
                <a:solidFill>
                  <a:schemeClr val="dk1"/>
                </a:solidFill>
                <a:latin typeface="Libre Baskerville"/>
                <a:ea typeface="Libre Baskerville"/>
                <a:cs typeface="Libre Baskerville"/>
                <a:sym typeface="Libre Baskerville"/>
              </a:defRPr>
            </a:lvl1pPr>
            <a:lvl2pPr marR="0" lvl="1" algn="l" rtl="0">
              <a:lnSpc>
                <a:spcPct val="100000"/>
              </a:lnSpc>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 name="Google Shape;11;p22"/>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2" name="Google Shape;12;p2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marR="0" lvl="0" algn="l" rtl="0">
              <a:lnSpc>
                <a:spcPct val="100000"/>
              </a:lnSpc>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2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marR="0" lvl="0" indent="-368935" algn="l" rtl="0">
              <a:lnSpc>
                <a:spcPct val="100000"/>
              </a:lnSpc>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lnSpc>
                <a:spcPct val="100000"/>
              </a:lnSpc>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lnSpc>
                <a:spcPct val="100000"/>
              </a:lnSpc>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lnSpc>
                <a:spcPct val="100000"/>
              </a:lnSpc>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lnSpc>
                <a:spcPct val="100000"/>
              </a:lnSpc>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2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5" name="Google Shape;15;p2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6" name="Google Shape;16;p2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
          <p:cNvSpPr txBox="1">
            <a:spLocks noGrp="1"/>
          </p:cNvSpPr>
          <p:nvPr>
            <p:ph type="subTitle" idx="1"/>
          </p:nvPr>
        </p:nvSpPr>
        <p:spPr>
          <a:xfrm>
            <a:off x="838200" y="3200400"/>
            <a:ext cx="7772400" cy="3124200"/>
          </a:xfrm>
          <a:prstGeom prst="rect">
            <a:avLst/>
          </a:prstGeom>
          <a:noFill/>
          <a:ln>
            <a:noFill/>
          </a:ln>
        </p:spPr>
        <p:txBody>
          <a:bodyPr spcFirstLastPara="1" wrap="square" lIns="91425" tIns="45700" rIns="91425" bIns="45700" anchor="t" anchorCtr="0">
            <a:normAutofit fontScale="70000" lnSpcReduction="20000"/>
          </a:bodyPr>
          <a:lstStyle/>
          <a:p>
            <a:pPr marL="0" lvl="0" indent="0" algn="ctr" rtl="0">
              <a:lnSpc>
                <a:spcPct val="100000"/>
              </a:lnSpc>
              <a:spcBef>
                <a:spcPts val="0"/>
              </a:spcBef>
              <a:spcAft>
                <a:spcPts val="0"/>
              </a:spcAft>
              <a:buSzPct val="121428"/>
              <a:buNone/>
            </a:pPr>
            <a:r>
              <a:rPr lang="en-US" dirty="0">
                <a:latin typeface="Times New Roman"/>
                <a:ea typeface="Times New Roman"/>
                <a:cs typeface="Times New Roman"/>
                <a:sym typeface="Times New Roman"/>
              </a:rPr>
              <a:t> </a:t>
            </a:r>
            <a:r>
              <a:rPr lang="en-US" dirty="0">
                <a:latin typeface="Times New Roman"/>
                <a:ea typeface="Times New Roman"/>
                <a:cs typeface="Times New Roman"/>
                <a:sym typeface="Times New Roman"/>
              </a:rPr>
              <a:t> </a:t>
            </a:r>
            <a:r>
              <a:rPr lang="en-US" dirty="0" smtClean="0">
                <a:latin typeface="Times New Roman"/>
                <a:ea typeface="Times New Roman"/>
                <a:cs typeface="Times New Roman"/>
                <a:sym typeface="Times New Roman"/>
              </a:rPr>
              <a:t>Preston </a:t>
            </a:r>
            <a:r>
              <a:rPr lang="en-US" dirty="0">
                <a:latin typeface="Times New Roman"/>
                <a:ea typeface="Times New Roman"/>
                <a:cs typeface="Times New Roman"/>
                <a:sym typeface="Times New Roman"/>
              </a:rPr>
              <a:t>P. Fernandes	 </a:t>
            </a:r>
            <a:r>
              <a:rPr lang="en-US" dirty="0" smtClean="0">
                <a:latin typeface="Times New Roman"/>
                <a:ea typeface="Times New Roman"/>
                <a:cs typeface="Times New Roman"/>
                <a:sym typeface="Times New Roman"/>
              </a:rPr>
              <a:t> 181039</a:t>
            </a:r>
            <a:endParaRPr dirty="0"/>
          </a:p>
          <a:p>
            <a:pPr marL="0" lvl="0" indent="0" algn="l" rtl="0">
              <a:lnSpc>
                <a:spcPct val="100000"/>
              </a:lnSpc>
              <a:spcBef>
                <a:spcPts val="0"/>
              </a:spcBef>
              <a:spcAft>
                <a:spcPts val="0"/>
              </a:spcAft>
              <a:buSzPct val="121428"/>
              <a:buNone/>
            </a:pPr>
            <a:r>
              <a:rPr lang="en-US" dirty="0">
                <a:latin typeface="Times New Roman"/>
                <a:ea typeface="Times New Roman"/>
                <a:cs typeface="Times New Roman"/>
                <a:sym typeface="Times New Roman"/>
              </a:rPr>
              <a:t>                                    </a:t>
            </a:r>
            <a:r>
              <a:rPr lang="en-US" dirty="0" smtClean="0">
                <a:latin typeface="Times New Roman"/>
                <a:ea typeface="Times New Roman"/>
                <a:cs typeface="Times New Roman"/>
                <a:sym typeface="Times New Roman"/>
              </a:rPr>
              <a:t> </a:t>
            </a:r>
            <a:r>
              <a:rPr lang="en-US" dirty="0">
                <a:latin typeface="Times New Roman"/>
                <a:ea typeface="Times New Roman"/>
                <a:cs typeface="Times New Roman"/>
                <a:sym typeface="Times New Roman"/>
              </a:rPr>
              <a:t>Bruno J. Colas	     </a:t>
            </a:r>
            <a:r>
              <a:rPr lang="en-US" dirty="0" smtClean="0">
                <a:latin typeface="Times New Roman"/>
                <a:ea typeface="Times New Roman"/>
                <a:cs typeface="Times New Roman"/>
                <a:sym typeface="Times New Roman"/>
              </a:rPr>
              <a:t>                181014</a:t>
            </a:r>
            <a:endParaRPr dirty="0"/>
          </a:p>
          <a:p>
            <a:pPr marL="0" lvl="0" indent="0" algn="ctr" rtl="0">
              <a:lnSpc>
                <a:spcPct val="100000"/>
              </a:lnSpc>
              <a:spcBef>
                <a:spcPts val="0"/>
              </a:spcBef>
              <a:spcAft>
                <a:spcPts val="0"/>
              </a:spcAft>
              <a:buSzPct val="121428"/>
              <a:buNone/>
            </a:pP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Joston</a:t>
            </a:r>
            <a:r>
              <a:rPr lang="en-US" dirty="0">
                <a:latin typeface="Times New Roman"/>
                <a:ea typeface="Times New Roman"/>
                <a:cs typeface="Times New Roman"/>
                <a:sym typeface="Times New Roman"/>
              </a:rPr>
              <a:t> H. Fernandes	 181038</a:t>
            </a:r>
            <a:endParaRPr dirty="0"/>
          </a:p>
          <a:p>
            <a:pPr marL="0" lvl="0" indent="0" algn="ctr" rtl="0">
              <a:lnSpc>
                <a:spcPct val="100000"/>
              </a:lnSpc>
              <a:spcBef>
                <a:spcPts val="0"/>
              </a:spcBef>
              <a:spcAft>
                <a:spcPts val="0"/>
              </a:spcAft>
              <a:buSzPct val="121428"/>
              <a:buNone/>
            </a:pP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Yash</a:t>
            </a:r>
            <a:r>
              <a:rPr lang="en-US" dirty="0">
                <a:latin typeface="Times New Roman"/>
                <a:ea typeface="Times New Roman"/>
                <a:cs typeface="Times New Roman"/>
                <a:sym typeface="Times New Roman"/>
              </a:rPr>
              <a:t> N. Gupta		 181050</a:t>
            </a:r>
            <a:endParaRPr dirty="0"/>
          </a:p>
          <a:p>
            <a:pPr marL="0" lvl="0" indent="0" algn="ctr" rtl="0">
              <a:lnSpc>
                <a:spcPct val="100000"/>
              </a:lnSpc>
              <a:spcBef>
                <a:spcPts val="0"/>
              </a:spcBef>
              <a:spcAft>
                <a:spcPts val="0"/>
              </a:spcAft>
              <a:buSzPct val="121428"/>
              <a:buNone/>
            </a:pPr>
            <a:endParaRPr dirty="0">
              <a:latin typeface="Times New Roman"/>
              <a:ea typeface="Times New Roman"/>
              <a:cs typeface="Times New Roman"/>
              <a:sym typeface="Times New Roman"/>
            </a:endParaRPr>
          </a:p>
          <a:p>
            <a:pPr marL="0" lvl="0" indent="0" algn="ctr" rtl="0">
              <a:lnSpc>
                <a:spcPct val="100000"/>
              </a:lnSpc>
              <a:spcBef>
                <a:spcPts val="580"/>
              </a:spcBef>
              <a:spcAft>
                <a:spcPts val="0"/>
              </a:spcAft>
              <a:buSzPct val="121428"/>
              <a:buNone/>
            </a:pPr>
            <a:r>
              <a:rPr lang="en-US" dirty="0">
                <a:latin typeface="Times New Roman"/>
                <a:ea typeface="Times New Roman"/>
                <a:cs typeface="Times New Roman"/>
                <a:sym typeface="Times New Roman"/>
              </a:rPr>
              <a:t>Date of presentation: 4</a:t>
            </a:r>
            <a:r>
              <a:rPr lang="en-US" baseline="30000" dirty="0">
                <a:latin typeface="Times New Roman"/>
                <a:ea typeface="Times New Roman"/>
                <a:cs typeface="Times New Roman"/>
                <a:sym typeface="Times New Roman"/>
              </a:rPr>
              <a:t>th</a:t>
            </a:r>
            <a:r>
              <a:rPr lang="en-US" dirty="0">
                <a:latin typeface="Times New Roman"/>
                <a:ea typeface="Times New Roman"/>
                <a:cs typeface="Times New Roman"/>
                <a:sym typeface="Times New Roman"/>
              </a:rPr>
              <a:t> Sept 2021</a:t>
            </a:r>
            <a:endParaRPr dirty="0">
              <a:latin typeface="Times New Roman"/>
              <a:ea typeface="Times New Roman"/>
              <a:cs typeface="Times New Roman"/>
              <a:sym typeface="Times New Roman"/>
            </a:endParaRPr>
          </a:p>
          <a:p>
            <a:pPr marL="0" lvl="0" indent="0" algn="ctr" rtl="0">
              <a:lnSpc>
                <a:spcPct val="100000"/>
              </a:lnSpc>
              <a:spcBef>
                <a:spcPts val="580"/>
              </a:spcBef>
              <a:spcAft>
                <a:spcPts val="0"/>
              </a:spcAft>
              <a:buSzPct val="121428"/>
              <a:buNone/>
            </a:pPr>
            <a:r>
              <a:rPr lang="en-US" dirty="0">
                <a:latin typeface="Times New Roman"/>
                <a:ea typeface="Times New Roman"/>
                <a:cs typeface="Times New Roman"/>
                <a:sym typeface="Times New Roman"/>
              </a:rPr>
              <a:t>Under the guidance of: </a:t>
            </a:r>
            <a:r>
              <a:rPr lang="en-US" dirty="0" err="1">
                <a:latin typeface="Times New Roman"/>
                <a:ea typeface="Times New Roman"/>
                <a:cs typeface="Times New Roman"/>
                <a:sym typeface="Times New Roman"/>
              </a:rPr>
              <a:t>Ms.Vandana</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Patil</a:t>
            </a:r>
            <a:endParaRPr dirty="0">
              <a:latin typeface="Times New Roman"/>
              <a:ea typeface="Times New Roman"/>
              <a:cs typeface="Times New Roman"/>
              <a:sym typeface="Times New Roman"/>
            </a:endParaRPr>
          </a:p>
          <a:p>
            <a:pPr marL="0" lvl="0" indent="0" algn="ctr" rtl="0">
              <a:lnSpc>
                <a:spcPct val="100000"/>
              </a:lnSpc>
              <a:spcBef>
                <a:spcPts val="580"/>
              </a:spcBef>
              <a:spcAft>
                <a:spcPts val="0"/>
              </a:spcAft>
              <a:buSzPct val="121428"/>
              <a:buNone/>
            </a:pPr>
            <a:endParaRPr i="1" dirty="0">
              <a:latin typeface="Times New Roman"/>
              <a:ea typeface="Times New Roman"/>
              <a:cs typeface="Times New Roman"/>
              <a:sym typeface="Times New Roman"/>
            </a:endParaRPr>
          </a:p>
          <a:p>
            <a:pPr marL="0" lvl="0" indent="0" algn="ctr" rtl="0">
              <a:lnSpc>
                <a:spcPct val="100000"/>
              </a:lnSpc>
              <a:spcBef>
                <a:spcPts val="580"/>
              </a:spcBef>
              <a:spcAft>
                <a:spcPts val="0"/>
              </a:spcAft>
              <a:buSzPct val="121428"/>
              <a:buNone/>
            </a:pPr>
            <a:r>
              <a:rPr lang="en-U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0" lvl="0" indent="0" algn="ctr" rtl="0">
              <a:lnSpc>
                <a:spcPct val="100000"/>
              </a:lnSpc>
              <a:spcBef>
                <a:spcPts val="580"/>
              </a:spcBef>
              <a:spcAft>
                <a:spcPts val="0"/>
              </a:spcAft>
              <a:buSzPct val="121428"/>
              <a:buNone/>
            </a:pPr>
            <a:r>
              <a:rPr lang="en-US" dirty="0">
                <a:latin typeface="Times New Roman"/>
                <a:ea typeface="Times New Roman"/>
                <a:cs typeface="Times New Roman"/>
                <a:sym typeface="Times New Roman"/>
              </a:rPr>
              <a:t>St. Francis Institute of Technology</a:t>
            </a:r>
            <a:endParaRPr dirty="0">
              <a:latin typeface="Times New Roman"/>
              <a:ea typeface="Times New Roman"/>
              <a:cs typeface="Times New Roman"/>
              <a:sym typeface="Times New Roman"/>
            </a:endParaRPr>
          </a:p>
          <a:p>
            <a:pPr marL="0" lvl="0" indent="0" algn="ctr" rtl="0">
              <a:lnSpc>
                <a:spcPct val="100000"/>
              </a:lnSpc>
              <a:spcBef>
                <a:spcPts val="580"/>
              </a:spcBef>
              <a:spcAft>
                <a:spcPts val="0"/>
              </a:spcAft>
              <a:buSzPct val="121428"/>
              <a:buNone/>
            </a:pPr>
            <a:r>
              <a:rPr lang="en-US" i="1" dirty="0">
                <a:latin typeface="Times New Roman"/>
                <a:ea typeface="Times New Roman"/>
                <a:cs typeface="Times New Roman"/>
                <a:sym typeface="Times New Roman"/>
              </a:rPr>
              <a:t>Department of Information Technology</a:t>
            </a:r>
            <a:endParaRPr dirty="0">
              <a:latin typeface="Times New Roman"/>
              <a:ea typeface="Times New Roman"/>
              <a:cs typeface="Times New Roman"/>
              <a:sym typeface="Times New Roman"/>
            </a:endParaRPr>
          </a:p>
          <a:p>
            <a:pPr marL="0" lvl="0" indent="0" algn="ctr" rtl="0">
              <a:lnSpc>
                <a:spcPct val="100000"/>
              </a:lnSpc>
              <a:spcBef>
                <a:spcPts val="580"/>
              </a:spcBef>
              <a:spcAft>
                <a:spcPts val="0"/>
              </a:spcAft>
              <a:buSzPct val="121428"/>
              <a:buNone/>
            </a:pPr>
            <a:endParaRPr dirty="0"/>
          </a:p>
        </p:txBody>
      </p:sp>
      <p:sp>
        <p:nvSpPr>
          <p:cNvPr id="107" name="Google Shape;107;p1"/>
          <p:cNvSpPr txBox="1">
            <a:spLocks noGrp="1"/>
          </p:cNvSpPr>
          <p:nvPr>
            <p:ph type="ctrTitle"/>
          </p:nvPr>
        </p:nvSpPr>
        <p:spPr>
          <a:xfrm>
            <a:off x="762000" y="1600200"/>
            <a:ext cx="7772400" cy="1165225"/>
          </a:xfrm>
          <a:prstGeom prst="rect">
            <a:avLst/>
          </a:prstGeom>
          <a:noFill/>
          <a:ln>
            <a:noFill/>
          </a:ln>
        </p:spPr>
        <p:txBody>
          <a:bodyPr spcFirstLastPara="1" wrap="square" lIns="91425" tIns="45700" rIns="91425" bIns="91425" anchor="ctr" anchorCtr="0">
            <a:normAutofit/>
          </a:bodyPr>
          <a:lstStyle/>
          <a:p>
            <a:pPr marL="0" lvl="0" indent="0" algn="ctr" rtl="0">
              <a:lnSpc>
                <a:spcPct val="100000"/>
              </a:lnSpc>
              <a:spcBef>
                <a:spcPts val="0"/>
              </a:spcBef>
              <a:spcAft>
                <a:spcPts val="0"/>
              </a:spcAft>
              <a:buSzPts val="4444"/>
              <a:buNone/>
            </a:pPr>
            <a:r>
              <a:rPr lang="en-US">
                <a:latin typeface="Times New Roman"/>
                <a:ea typeface="Times New Roman"/>
                <a:cs typeface="Times New Roman"/>
                <a:sym typeface="Times New Roman"/>
              </a:rPr>
              <a:t>Apparels</a:t>
            </a:r>
            <a:endParaRPr>
              <a:latin typeface="Times New Roman"/>
              <a:ea typeface="Times New Roman"/>
              <a:cs typeface="Times New Roman"/>
              <a:sym typeface="Times New Roman"/>
            </a:endParaRPr>
          </a:p>
        </p:txBody>
      </p:sp>
      <p:pic>
        <p:nvPicPr>
          <p:cNvPr id="108" name="Google Shape;108;p1"/>
          <p:cNvPicPr preferRelativeResize="0"/>
          <p:nvPr/>
        </p:nvPicPr>
        <p:blipFill rotWithShape="1">
          <a:blip r:embed="rId3">
            <a:alphaModFix/>
          </a:blip>
          <a:srcRect/>
          <a:stretch/>
        </p:blipFill>
        <p:spPr>
          <a:xfrm>
            <a:off x="8382000" y="6019800"/>
            <a:ext cx="522288" cy="504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c8f86e022b_0_0"/>
          <p:cNvSpPr txBox="1">
            <a:spLocks noGrp="1"/>
          </p:cNvSpPr>
          <p:nvPr>
            <p:ph type="title"/>
          </p:nvPr>
        </p:nvSpPr>
        <p:spPr>
          <a:xfrm>
            <a:off x="914400" y="-161936"/>
            <a:ext cx="7772400" cy="12009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Libre Franklin"/>
              <a:buNone/>
            </a:pPr>
            <a:r>
              <a:rPr lang="en-US">
                <a:latin typeface="Times New Roman"/>
                <a:ea typeface="Times New Roman"/>
                <a:cs typeface="Times New Roman"/>
                <a:sym typeface="Times New Roman"/>
              </a:rPr>
              <a:t>Review of Literature</a:t>
            </a:r>
            <a:endParaRPr>
              <a:latin typeface="Times New Roman"/>
              <a:ea typeface="Times New Roman"/>
              <a:cs typeface="Times New Roman"/>
              <a:sym typeface="Times New Roman"/>
            </a:endParaRPr>
          </a:p>
        </p:txBody>
      </p:sp>
      <p:sp>
        <p:nvSpPr>
          <p:cNvPr id="192" name="Google Shape;192;gc8f86e022b_0_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sp>
        <p:nvSpPr>
          <p:cNvPr id="193" name="Google Shape;193;gc8f86e022b_0_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10</a:t>
            </a:fld>
            <a:endParaRPr/>
          </a:p>
        </p:txBody>
      </p:sp>
      <p:sp>
        <p:nvSpPr>
          <p:cNvPr id="194" name="Google Shape;194;gc8f86e022b_0_0"/>
          <p:cNvSpPr txBox="1">
            <a:spLocks noGrp="1"/>
          </p:cNvSpPr>
          <p:nvPr>
            <p:ph type="body" idx="1"/>
          </p:nvPr>
        </p:nvSpPr>
        <p:spPr>
          <a:xfrm>
            <a:off x="1022357" y="1066080"/>
            <a:ext cx="7772400" cy="5034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210"/>
              <a:buNone/>
            </a:pPr>
            <a:endParaRPr/>
          </a:p>
        </p:txBody>
      </p:sp>
      <p:graphicFrame>
        <p:nvGraphicFramePr>
          <p:cNvPr id="195" name="Google Shape;195;gc8f86e022b_0_0"/>
          <p:cNvGraphicFramePr/>
          <p:nvPr/>
        </p:nvGraphicFramePr>
        <p:xfrm>
          <a:off x="1022356" y="1066067"/>
          <a:ext cx="7718450" cy="4500750"/>
        </p:xfrm>
        <a:graphic>
          <a:graphicData uri="http://schemas.openxmlformats.org/drawingml/2006/table">
            <a:tbl>
              <a:tblPr firstRow="1" bandRow="1">
                <a:noFill/>
                <a:tableStyleId>{FFDD9D67-4089-4968-A853-BEE8789E62E9}</a:tableStyleId>
              </a:tblPr>
              <a:tblGrid>
                <a:gridCol w="1084850"/>
                <a:gridCol w="1960725"/>
                <a:gridCol w="2481500"/>
                <a:gridCol w="2191375"/>
              </a:tblGrid>
              <a:tr h="4367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Ref no.</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Title</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Methodology</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Disadvantages</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063975">
                <a:tc>
                  <a:txBody>
                    <a:bodyPr/>
                    <a:lstStyle/>
                    <a:p>
                      <a:pPr marL="0" marR="0" lvl="0" indent="0" algn="l" rtl="0">
                        <a:lnSpc>
                          <a:spcPct val="100000"/>
                        </a:lnSpc>
                        <a:spcBef>
                          <a:spcPts val="0"/>
                        </a:spcBef>
                        <a:spcAft>
                          <a:spcPts val="0"/>
                        </a:spcAft>
                        <a:buClr>
                          <a:schemeClr val="dk1"/>
                        </a:buClr>
                        <a:buSzPts val="1200"/>
                        <a:buFont typeface="Arial"/>
                        <a:buNone/>
                      </a:pPr>
                      <a:r>
                        <a:rPr lang="en-US" sz="1600" u="none" strike="noStrike" cap="none">
                          <a:latin typeface="Times New Roman"/>
                          <a:ea typeface="Times New Roman"/>
                          <a:cs typeface="Times New Roman"/>
                          <a:sym typeface="Times New Roman"/>
                        </a:rPr>
                        <a:t>[2] </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r>
                        <a:rPr lang="en-US" sz="1600" u="none" strike="noStrike" cap="none">
                          <a:latin typeface="Times New Roman"/>
                          <a:ea typeface="Times New Roman"/>
                          <a:cs typeface="Times New Roman"/>
                          <a:sym typeface="Times New Roman"/>
                        </a:rPr>
                        <a:t>Development And Implementation Of E-Commerce System</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800"/>
                        <a:buFont typeface="Arial"/>
                        <a:buNone/>
                      </a:pPr>
                      <a:r>
                        <a:rPr lang="en-US" sz="1600" u="none" strike="noStrike" cap="none">
                          <a:latin typeface="Times New Roman"/>
                          <a:ea typeface="Times New Roman"/>
                          <a:cs typeface="Times New Roman"/>
                          <a:sym typeface="Times New Roman"/>
                        </a:rPr>
                        <a:t>This system follows the concept of 3 tier</a:t>
                      </a:r>
                      <a:r>
                        <a:rPr lang="en-US" sz="1600">
                          <a:latin typeface="Times New Roman"/>
                          <a:ea typeface="Times New Roman"/>
                          <a:cs typeface="Times New Roman"/>
                          <a:sym typeface="Times New Roman"/>
                        </a:rPr>
                        <a:t> </a:t>
                      </a:r>
                      <a:r>
                        <a:rPr lang="en-US" sz="1600" u="none" strike="noStrike" cap="none">
                          <a:latin typeface="Times New Roman"/>
                          <a:ea typeface="Times New Roman"/>
                          <a:cs typeface="Times New Roman"/>
                          <a:sym typeface="Times New Roman"/>
                        </a:rPr>
                        <a:t>architecture where the client side is responsible for designing User Interface application server  , and the database tier for storing of data. The system was analyzed, designed using UML tools and web techniques.</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Implementation of  payments gateway was not maintained. This system does not have provision for adding items categorically. </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pic>
        <p:nvPicPr>
          <p:cNvPr id="196" name="Google Shape;196;gc8f86e022b_0_0"/>
          <p:cNvPicPr preferRelativeResize="0"/>
          <p:nvPr/>
        </p:nvPicPr>
        <p:blipFill rotWithShape="1">
          <a:blip r:embed="rId3">
            <a:alphaModFix/>
          </a:blip>
          <a:srcRect/>
          <a:stretch/>
        </p:blipFill>
        <p:spPr>
          <a:xfrm>
            <a:off x="8382000" y="6019800"/>
            <a:ext cx="522288" cy="504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c8f86e022b_0_8"/>
          <p:cNvSpPr txBox="1">
            <a:spLocks noGrp="1"/>
          </p:cNvSpPr>
          <p:nvPr>
            <p:ph type="title"/>
          </p:nvPr>
        </p:nvSpPr>
        <p:spPr>
          <a:xfrm>
            <a:off x="914400" y="-161936"/>
            <a:ext cx="7772400" cy="12009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Libre Franklin"/>
              <a:buNone/>
            </a:pPr>
            <a:r>
              <a:rPr lang="en-US">
                <a:latin typeface="Times New Roman"/>
                <a:ea typeface="Times New Roman"/>
                <a:cs typeface="Times New Roman"/>
                <a:sym typeface="Times New Roman"/>
              </a:rPr>
              <a:t>Review of Literature</a:t>
            </a:r>
            <a:endParaRPr>
              <a:latin typeface="Times New Roman"/>
              <a:ea typeface="Times New Roman"/>
              <a:cs typeface="Times New Roman"/>
              <a:sym typeface="Times New Roman"/>
            </a:endParaRPr>
          </a:p>
        </p:txBody>
      </p:sp>
      <p:sp>
        <p:nvSpPr>
          <p:cNvPr id="202" name="Google Shape;202;gc8f86e022b_0_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sp>
        <p:nvSpPr>
          <p:cNvPr id="203" name="Google Shape;203;gc8f86e022b_0_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11</a:t>
            </a:fld>
            <a:endParaRPr/>
          </a:p>
        </p:txBody>
      </p:sp>
      <p:sp>
        <p:nvSpPr>
          <p:cNvPr id="204" name="Google Shape;204;gc8f86e022b_0_8"/>
          <p:cNvSpPr txBox="1">
            <a:spLocks noGrp="1"/>
          </p:cNvSpPr>
          <p:nvPr>
            <p:ph type="body" idx="1"/>
          </p:nvPr>
        </p:nvSpPr>
        <p:spPr>
          <a:xfrm>
            <a:off x="1022357" y="1066080"/>
            <a:ext cx="7772400" cy="5034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210"/>
              <a:buNone/>
            </a:pPr>
            <a:endParaRPr/>
          </a:p>
        </p:txBody>
      </p:sp>
      <p:graphicFrame>
        <p:nvGraphicFramePr>
          <p:cNvPr id="205" name="Google Shape;205;gc8f86e022b_0_8"/>
          <p:cNvGraphicFramePr/>
          <p:nvPr/>
        </p:nvGraphicFramePr>
        <p:xfrm>
          <a:off x="1076306" y="1066067"/>
          <a:ext cx="7664500" cy="4644475"/>
        </p:xfrm>
        <a:graphic>
          <a:graphicData uri="http://schemas.openxmlformats.org/drawingml/2006/table">
            <a:tbl>
              <a:tblPr firstRow="1" bandRow="1">
                <a:noFill/>
                <a:tableStyleId>{FFDD9D67-4089-4968-A853-BEE8789E62E9}</a:tableStyleId>
              </a:tblPr>
              <a:tblGrid>
                <a:gridCol w="808325"/>
                <a:gridCol w="1886475"/>
                <a:gridCol w="2657125"/>
                <a:gridCol w="2312575"/>
              </a:tblGrid>
              <a:tr h="4784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Ref no.</a:t>
                      </a:r>
                      <a:endParaRPr sz="1400"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Title</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Methodology</a:t>
                      </a:r>
                      <a:endParaRPr sz="1400"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Disadvantages</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166025">
                <a:tc>
                  <a:txBody>
                    <a:bodyPr/>
                    <a:lstStyle/>
                    <a:p>
                      <a:pPr marL="0" marR="0" lvl="0" indent="0" algn="l" rtl="0">
                        <a:lnSpc>
                          <a:spcPct val="100000"/>
                        </a:lnSpc>
                        <a:spcBef>
                          <a:spcPts val="0"/>
                        </a:spcBef>
                        <a:spcAft>
                          <a:spcPts val="0"/>
                        </a:spcAft>
                        <a:buClr>
                          <a:schemeClr val="dk1"/>
                        </a:buClr>
                        <a:buSzPts val="1200"/>
                        <a:buFont typeface="Arial"/>
                        <a:buNone/>
                      </a:pPr>
                      <a:r>
                        <a:rPr lang="en-US" sz="1600" u="none" strike="noStrike" cap="none">
                          <a:latin typeface="Times New Roman"/>
                          <a:ea typeface="Times New Roman"/>
                          <a:cs typeface="Times New Roman"/>
                          <a:sym typeface="Times New Roman"/>
                        </a:rPr>
                        <a:t>[3] </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825"/>
                        <a:buFont typeface="Arial"/>
                        <a:buNone/>
                      </a:pPr>
                      <a:r>
                        <a:rPr lang="en-US" sz="1600" u="none" strike="noStrike" cap="none" dirty="0">
                          <a:latin typeface="Times New Roman"/>
                          <a:ea typeface="Times New Roman"/>
                          <a:cs typeface="Times New Roman"/>
                          <a:sym typeface="Times New Roman"/>
                        </a:rPr>
                        <a:t>Implementation Of E-commerce Based On Cloud Computing Using </a:t>
                      </a:r>
                      <a:r>
                        <a:rPr lang="en-US" sz="1600" u="none" strike="noStrike" cap="none" dirty="0" err="1">
                          <a:latin typeface="Times New Roman"/>
                          <a:ea typeface="Times New Roman"/>
                          <a:cs typeface="Times New Roman"/>
                          <a:sym typeface="Times New Roman"/>
                        </a:rPr>
                        <a:t>ASP.Net</a:t>
                      </a:r>
                      <a:r>
                        <a:rPr lang="en-US" sz="1600" u="none" strike="noStrike" cap="none" dirty="0">
                          <a:latin typeface="Times New Roman"/>
                          <a:ea typeface="Times New Roman"/>
                          <a:cs typeface="Times New Roman"/>
                          <a:sym typeface="Times New Roman"/>
                        </a:rPr>
                        <a:t> Technology</a:t>
                      </a:r>
                      <a:endParaRPr sz="16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3825"/>
                        <a:buFont typeface="Arial"/>
                        <a:buNone/>
                      </a:pPr>
                      <a:r>
                        <a:rPr lang="en-US" sz="1600" u="none" strike="noStrike" cap="none" dirty="0">
                          <a:latin typeface="Times New Roman"/>
                          <a:ea typeface="Times New Roman"/>
                          <a:cs typeface="Times New Roman"/>
                          <a:sym typeface="Times New Roman"/>
                        </a:rPr>
                        <a:t>This system was built using ASP.NET which provides improve scalability, execution  and security. ASP.NET utilizes ADO.NET to interact with the database.</a:t>
                      </a:r>
                      <a:endParaRPr sz="1400"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825"/>
                        <a:buFont typeface="Arial"/>
                        <a:buNone/>
                      </a:pPr>
                      <a:r>
                        <a:rPr lang="en-US" sz="1600" u="none" strike="noStrike" cap="none">
                          <a:latin typeface="Times New Roman"/>
                          <a:ea typeface="Times New Roman"/>
                          <a:cs typeface="Times New Roman"/>
                          <a:sym typeface="Times New Roman"/>
                        </a:rPr>
                        <a:t>The website should provide more functionality, such as looking at a particular client’s profile, stores that must be reordered and capacity to view the contents of users. The system is not designed for multi-clients</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pic>
        <p:nvPicPr>
          <p:cNvPr id="206" name="Google Shape;206;gc8f86e022b_0_8"/>
          <p:cNvPicPr preferRelativeResize="0"/>
          <p:nvPr/>
        </p:nvPicPr>
        <p:blipFill rotWithShape="1">
          <a:blip r:embed="rId3">
            <a:alphaModFix/>
          </a:blip>
          <a:srcRect/>
          <a:stretch/>
        </p:blipFill>
        <p:spPr>
          <a:xfrm>
            <a:off x="8382000" y="6019800"/>
            <a:ext cx="522288" cy="50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c8f86e022b_0_16"/>
          <p:cNvSpPr txBox="1">
            <a:spLocks noGrp="1"/>
          </p:cNvSpPr>
          <p:nvPr>
            <p:ph type="title"/>
          </p:nvPr>
        </p:nvSpPr>
        <p:spPr>
          <a:xfrm>
            <a:off x="914400" y="-161936"/>
            <a:ext cx="7772400" cy="12009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Libre Franklin"/>
              <a:buNone/>
            </a:pPr>
            <a:r>
              <a:rPr lang="en-US">
                <a:latin typeface="Times New Roman"/>
                <a:ea typeface="Times New Roman"/>
                <a:cs typeface="Times New Roman"/>
                <a:sym typeface="Times New Roman"/>
              </a:rPr>
              <a:t>Review of Literature</a:t>
            </a:r>
            <a:endParaRPr>
              <a:latin typeface="Times New Roman"/>
              <a:ea typeface="Times New Roman"/>
              <a:cs typeface="Times New Roman"/>
              <a:sym typeface="Times New Roman"/>
            </a:endParaRPr>
          </a:p>
        </p:txBody>
      </p:sp>
      <p:sp>
        <p:nvSpPr>
          <p:cNvPr id="212" name="Google Shape;212;gc8f86e022b_0_1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sp>
        <p:nvSpPr>
          <p:cNvPr id="213" name="Google Shape;213;gc8f86e022b_0_1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12</a:t>
            </a:fld>
            <a:endParaRPr/>
          </a:p>
        </p:txBody>
      </p:sp>
      <p:sp>
        <p:nvSpPr>
          <p:cNvPr id="214" name="Google Shape;214;gc8f86e022b_0_16"/>
          <p:cNvSpPr txBox="1">
            <a:spLocks noGrp="1"/>
          </p:cNvSpPr>
          <p:nvPr>
            <p:ph type="body" idx="1"/>
          </p:nvPr>
        </p:nvSpPr>
        <p:spPr>
          <a:xfrm>
            <a:off x="1022357" y="1066080"/>
            <a:ext cx="7772400" cy="5034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210"/>
              <a:buNone/>
            </a:pPr>
            <a:endParaRPr/>
          </a:p>
        </p:txBody>
      </p:sp>
      <p:graphicFrame>
        <p:nvGraphicFramePr>
          <p:cNvPr id="215" name="Google Shape;215;gc8f86e022b_0_16"/>
          <p:cNvGraphicFramePr/>
          <p:nvPr/>
        </p:nvGraphicFramePr>
        <p:xfrm>
          <a:off x="1076330" y="1066081"/>
          <a:ext cx="7814275" cy="3600595"/>
        </p:xfrm>
        <a:graphic>
          <a:graphicData uri="http://schemas.openxmlformats.org/drawingml/2006/table">
            <a:tbl>
              <a:tblPr firstRow="1" bandRow="1">
                <a:noFill/>
                <a:tableStyleId>{FFDD9D67-4089-4968-A853-BEE8789E62E9}</a:tableStyleId>
              </a:tblPr>
              <a:tblGrid>
                <a:gridCol w="543150"/>
                <a:gridCol w="1887100"/>
                <a:gridCol w="3204150"/>
                <a:gridCol w="2179875"/>
              </a:tblGrid>
              <a:tr h="4840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Ref no.</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Title</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Methodology</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Disadvantages</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082425">
                <a:tc>
                  <a:txBody>
                    <a:bodyPr/>
                    <a:lstStyle/>
                    <a:p>
                      <a:pPr marL="0" marR="0" lvl="0" indent="0" algn="l" rtl="0">
                        <a:lnSpc>
                          <a:spcPct val="100000"/>
                        </a:lnSpc>
                        <a:spcBef>
                          <a:spcPts val="0"/>
                        </a:spcBef>
                        <a:spcAft>
                          <a:spcPts val="0"/>
                        </a:spcAft>
                        <a:buClr>
                          <a:schemeClr val="dk1"/>
                        </a:buClr>
                        <a:buSzPts val="1200"/>
                        <a:buFont typeface="Arial"/>
                        <a:buNone/>
                      </a:pPr>
                      <a:r>
                        <a:rPr lang="en-US" sz="1600" u="none" strike="noStrike" cap="none">
                          <a:latin typeface="Times New Roman"/>
                          <a:ea typeface="Times New Roman"/>
                          <a:cs typeface="Times New Roman"/>
                          <a:sym typeface="Times New Roman"/>
                        </a:rPr>
                        <a:t>[4] </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210"/>
                        <a:buFont typeface="Arial"/>
                        <a:buNone/>
                      </a:pPr>
                      <a:r>
                        <a:rPr lang="en-US" sz="1600" u="none" strike="noStrike" cap="none">
                          <a:latin typeface="Times New Roman"/>
                          <a:ea typeface="Times New Roman"/>
                          <a:cs typeface="Times New Roman"/>
                          <a:sym typeface="Times New Roman"/>
                        </a:rPr>
                        <a:t>A Trust based collaborative filtering algorithm for E-Commerce recommendation</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530"/>
                        <a:buFont typeface="Arial"/>
                        <a:buNone/>
                      </a:pPr>
                      <a:r>
                        <a:rPr lang="en-US" sz="1600" u="none" strike="noStrike" cap="none">
                          <a:latin typeface="Times New Roman"/>
                          <a:ea typeface="Times New Roman"/>
                          <a:cs typeface="Times New Roman"/>
                          <a:sym typeface="Times New Roman"/>
                        </a:rPr>
                        <a:t>In this paper a recommender system is  build as an improvement on slope one algorithm. The improvised slope one algorithm comprises of three procedures: selecting trusted data, calculating similarity, adding this similarity to the weight factor of the improved slope one algorithm and getting the final recommendation.</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31445" marR="0" lvl="0" indent="0" algn="just" rtl="0">
                        <a:lnSpc>
                          <a:spcPct val="100000"/>
                        </a:lnSpc>
                        <a:spcBef>
                          <a:spcPts val="0"/>
                        </a:spcBef>
                        <a:spcAft>
                          <a:spcPts val="0"/>
                        </a:spcAft>
                        <a:buClr>
                          <a:schemeClr val="dk1"/>
                        </a:buClr>
                        <a:buSzPts val="1530"/>
                        <a:buFont typeface="Arial"/>
                        <a:buNone/>
                      </a:pPr>
                      <a:r>
                        <a:rPr lang="en-US" sz="1600" u="none" strike="noStrike" cap="none">
                          <a:latin typeface="Times New Roman"/>
                          <a:ea typeface="Times New Roman"/>
                          <a:cs typeface="Times New Roman"/>
                          <a:sym typeface="Times New Roman"/>
                        </a:rPr>
                        <a:t>The data used for algorithm should be valid enough to get accurate result. </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pic>
        <p:nvPicPr>
          <p:cNvPr id="216" name="Google Shape;216;gc8f86e022b_0_16"/>
          <p:cNvPicPr preferRelativeResize="0"/>
          <p:nvPr/>
        </p:nvPicPr>
        <p:blipFill rotWithShape="1">
          <a:blip r:embed="rId3">
            <a:alphaModFix/>
          </a:blip>
          <a:srcRect/>
          <a:stretch/>
        </p:blipFill>
        <p:spPr>
          <a:xfrm>
            <a:off x="8382000" y="6019800"/>
            <a:ext cx="522288" cy="504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c8f86e022b_0_24"/>
          <p:cNvSpPr txBox="1">
            <a:spLocks noGrp="1"/>
          </p:cNvSpPr>
          <p:nvPr>
            <p:ph type="title"/>
          </p:nvPr>
        </p:nvSpPr>
        <p:spPr>
          <a:xfrm>
            <a:off x="914400" y="-161936"/>
            <a:ext cx="7772400" cy="12009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Libre Franklin"/>
              <a:buNone/>
            </a:pPr>
            <a:r>
              <a:rPr lang="en-US">
                <a:latin typeface="Times New Roman"/>
                <a:ea typeface="Times New Roman"/>
                <a:cs typeface="Times New Roman"/>
                <a:sym typeface="Times New Roman"/>
              </a:rPr>
              <a:t>Review of Literature</a:t>
            </a:r>
            <a:endParaRPr>
              <a:latin typeface="Times New Roman"/>
              <a:ea typeface="Times New Roman"/>
              <a:cs typeface="Times New Roman"/>
              <a:sym typeface="Times New Roman"/>
            </a:endParaRPr>
          </a:p>
        </p:txBody>
      </p:sp>
      <p:sp>
        <p:nvSpPr>
          <p:cNvPr id="222" name="Google Shape;222;gc8f86e022b_0_2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sp>
        <p:nvSpPr>
          <p:cNvPr id="223" name="Google Shape;223;gc8f86e022b_0_2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13</a:t>
            </a:fld>
            <a:endParaRPr/>
          </a:p>
        </p:txBody>
      </p:sp>
      <p:sp>
        <p:nvSpPr>
          <p:cNvPr id="224" name="Google Shape;224;gc8f86e022b_0_24"/>
          <p:cNvSpPr txBox="1">
            <a:spLocks noGrp="1"/>
          </p:cNvSpPr>
          <p:nvPr>
            <p:ph type="body" idx="1"/>
          </p:nvPr>
        </p:nvSpPr>
        <p:spPr>
          <a:xfrm>
            <a:off x="1022357" y="1066080"/>
            <a:ext cx="7772400" cy="5034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210"/>
              <a:buNone/>
            </a:pPr>
            <a:endParaRPr/>
          </a:p>
        </p:txBody>
      </p:sp>
      <p:graphicFrame>
        <p:nvGraphicFramePr>
          <p:cNvPr id="225" name="Google Shape;225;gc8f86e022b_0_24"/>
          <p:cNvGraphicFramePr/>
          <p:nvPr/>
        </p:nvGraphicFramePr>
        <p:xfrm>
          <a:off x="1022357" y="1066080"/>
          <a:ext cx="7581825" cy="4151675"/>
        </p:xfrm>
        <a:graphic>
          <a:graphicData uri="http://schemas.openxmlformats.org/drawingml/2006/table">
            <a:tbl>
              <a:tblPr firstRow="1" bandRow="1">
                <a:noFill/>
                <a:tableStyleId>{FFDD9D67-4089-4968-A853-BEE8789E62E9}</a:tableStyleId>
              </a:tblPr>
              <a:tblGrid>
                <a:gridCol w="808325"/>
                <a:gridCol w="1530575"/>
                <a:gridCol w="3526875"/>
                <a:gridCol w="1716050"/>
              </a:tblGrid>
              <a:tr h="4840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Ref no.</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Title</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Methodology</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Disadvantages</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67600">
                <a:tc>
                  <a:txBody>
                    <a:bodyPr/>
                    <a:lstStyle/>
                    <a:p>
                      <a:pPr marL="0" marR="0" lvl="0" indent="0" algn="l" rtl="0">
                        <a:lnSpc>
                          <a:spcPct val="100000"/>
                        </a:lnSpc>
                        <a:spcBef>
                          <a:spcPts val="0"/>
                        </a:spcBef>
                        <a:spcAft>
                          <a:spcPts val="0"/>
                        </a:spcAft>
                        <a:buClr>
                          <a:schemeClr val="dk1"/>
                        </a:buClr>
                        <a:buSzPts val="1200"/>
                        <a:buFont typeface="Arial"/>
                        <a:buNone/>
                      </a:pPr>
                      <a:r>
                        <a:rPr lang="en-US" sz="1600" u="none" strike="noStrike" cap="none">
                          <a:latin typeface="Times New Roman"/>
                          <a:ea typeface="Times New Roman"/>
                          <a:cs typeface="Times New Roman"/>
                          <a:sym typeface="Times New Roman"/>
                        </a:rPr>
                        <a:t>[5] </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210"/>
                        <a:buFont typeface="Arial"/>
                        <a:buNone/>
                      </a:pPr>
                      <a:r>
                        <a:rPr lang="en-US" sz="1600" u="none" strike="noStrike" cap="none">
                          <a:latin typeface="Times New Roman"/>
                          <a:ea typeface="Times New Roman"/>
                          <a:cs typeface="Times New Roman"/>
                          <a:sym typeface="Times New Roman"/>
                        </a:rPr>
                        <a:t>Security Flows In OAuth 2.0 Framework: A Case Study</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210"/>
                        <a:buFont typeface="Arial"/>
                        <a:buNone/>
                      </a:pPr>
                      <a:r>
                        <a:rPr lang="en-US" sz="1600" u="none" strike="noStrike" cap="none">
                          <a:latin typeface="Times New Roman"/>
                          <a:ea typeface="Times New Roman"/>
                          <a:cs typeface="Times New Roman"/>
                          <a:sym typeface="Times New Roman"/>
                        </a:rPr>
                        <a:t>The authentication schema has four entities client, the application used by the user for acquiring access to the protected data, the resource owner , the end user or a host acting on her behalf with the ability to request access to protected resources; the authorization server, that is the issuer of access tokens and  assures the authenticity of the owner; and the resource server, the host of the restricted data and consumer of the access tokens. </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210"/>
                        <a:buFont typeface="Arial"/>
                        <a:buNone/>
                      </a:pPr>
                      <a:r>
                        <a:rPr lang="en-US" sz="1600" u="none" strike="noStrike" cap="none">
                          <a:latin typeface="Times New Roman"/>
                          <a:ea typeface="Times New Roman"/>
                          <a:cs typeface="Times New Roman"/>
                          <a:sym typeface="Times New Roman"/>
                        </a:rPr>
                        <a:t>Vulnerable to attacks like cross site request forgery, session wrapping attack</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pic>
        <p:nvPicPr>
          <p:cNvPr id="226" name="Google Shape;226;gc8f86e022b_0_24"/>
          <p:cNvPicPr preferRelativeResize="0"/>
          <p:nvPr/>
        </p:nvPicPr>
        <p:blipFill rotWithShape="1">
          <a:blip r:embed="rId3">
            <a:alphaModFix/>
          </a:blip>
          <a:srcRect/>
          <a:stretch/>
        </p:blipFill>
        <p:spPr>
          <a:xfrm>
            <a:off x="8382000" y="6019800"/>
            <a:ext cx="522288" cy="504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Libre Franklin"/>
              <a:buNone/>
            </a:pPr>
            <a:r>
              <a:rPr lang="en-US">
                <a:latin typeface="Times New Roman"/>
                <a:ea typeface="Times New Roman"/>
                <a:cs typeface="Times New Roman"/>
                <a:sym typeface="Times New Roman"/>
              </a:rPr>
              <a:t>Research Gaps Identified</a:t>
            </a:r>
            <a:endParaRPr>
              <a:latin typeface="Times New Roman"/>
              <a:ea typeface="Times New Roman"/>
              <a:cs typeface="Times New Roman"/>
              <a:sym typeface="Times New Roman"/>
            </a:endParaRPr>
          </a:p>
        </p:txBody>
      </p:sp>
      <p:sp>
        <p:nvSpPr>
          <p:cNvPr id="232" name="Google Shape;232;p1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400"/>
              <a:buFont typeface="Arial"/>
              <a:buNone/>
            </a:pPr>
            <a:r>
              <a:rPr lang="en-US"/>
              <a:t>SFIT- IT department             Apparels   </a:t>
            </a:r>
            <a:endParaRPr/>
          </a:p>
        </p:txBody>
      </p:sp>
      <p:sp>
        <p:nvSpPr>
          <p:cNvPr id="233" name="Google Shape;233;p1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14</a:t>
            </a:fld>
            <a:endParaRPr/>
          </a:p>
        </p:txBody>
      </p:sp>
      <p:sp>
        <p:nvSpPr>
          <p:cNvPr id="234" name="Google Shape;234;p1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85750" lvl="0" indent="-188595" algn="just" rtl="0">
              <a:lnSpc>
                <a:spcPct val="100000"/>
              </a:lnSpc>
              <a:spcBef>
                <a:spcPts val="580"/>
              </a:spcBef>
              <a:spcAft>
                <a:spcPts val="0"/>
              </a:spcAft>
              <a:buSzPts val="1530"/>
              <a:buFont typeface="Arial"/>
              <a:buNone/>
            </a:pPr>
            <a:endParaRPr sz="1800" dirty="0">
              <a:latin typeface="Times New Roman"/>
              <a:ea typeface="Times New Roman"/>
              <a:cs typeface="Times New Roman"/>
              <a:sym typeface="Times New Roman"/>
            </a:endParaRPr>
          </a:p>
          <a:p>
            <a:pPr marL="457200" lvl="0" indent="-342900" algn="just" rtl="0">
              <a:lnSpc>
                <a:spcPct val="100000"/>
              </a:lnSpc>
              <a:spcBef>
                <a:spcPts val="370"/>
              </a:spcBef>
              <a:spcAft>
                <a:spcPts val="0"/>
              </a:spcAft>
              <a:buSzPts val="1800"/>
              <a:buFont typeface="Arial"/>
              <a:buChar char="•"/>
            </a:pPr>
            <a:r>
              <a:rPr lang="en-US" sz="1600" dirty="0">
                <a:latin typeface="Times New Roman"/>
                <a:ea typeface="Times New Roman"/>
                <a:cs typeface="Times New Roman"/>
                <a:sym typeface="Times New Roman"/>
              </a:rPr>
              <a:t>System’s efficiency can be further improved using frameworks like React.js or Angular.js as it allows reusability of code.</a:t>
            </a:r>
            <a:endParaRPr sz="1600" dirty="0"/>
          </a:p>
          <a:p>
            <a:pPr marL="457200" lvl="0" indent="-342900" algn="just" rtl="0">
              <a:lnSpc>
                <a:spcPct val="100000"/>
              </a:lnSpc>
              <a:spcBef>
                <a:spcPts val="0"/>
              </a:spcBef>
              <a:spcAft>
                <a:spcPts val="0"/>
              </a:spcAft>
              <a:buSzPts val="1800"/>
              <a:buFont typeface="Arial"/>
              <a:buChar char="•"/>
            </a:pPr>
            <a:r>
              <a:rPr lang="en-US" sz="1600" dirty="0">
                <a:latin typeface="Times New Roman"/>
                <a:ea typeface="Times New Roman"/>
                <a:cs typeface="Times New Roman"/>
                <a:sym typeface="Times New Roman"/>
              </a:rPr>
              <a:t>Online payments using third party proprietary software/API can be added.</a:t>
            </a:r>
            <a:endParaRPr sz="1600" dirty="0"/>
          </a:p>
          <a:p>
            <a:pPr marL="457200" lvl="0" indent="-342900" algn="just" rtl="0">
              <a:lnSpc>
                <a:spcPct val="100000"/>
              </a:lnSpc>
              <a:spcBef>
                <a:spcPts val="0"/>
              </a:spcBef>
              <a:spcAft>
                <a:spcPts val="0"/>
              </a:spcAft>
              <a:buSzPts val="1800"/>
              <a:buFont typeface="Arial"/>
              <a:buChar char="•"/>
            </a:pPr>
            <a:r>
              <a:rPr lang="en-US" sz="1600" dirty="0">
                <a:latin typeface="Times New Roman"/>
                <a:ea typeface="Times New Roman"/>
                <a:cs typeface="Times New Roman"/>
                <a:sym typeface="Times New Roman"/>
              </a:rPr>
              <a:t>Products can be categorically filtered and presented for good user experience.</a:t>
            </a:r>
            <a:endParaRPr sz="1600" dirty="0"/>
          </a:p>
          <a:p>
            <a:pPr marL="457200" lvl="0" indent="-342900" algn="just" rtl="0">
              <a:lnSpc>
                <a:spcPct val="100000"/>
              </a:lnSpc>
              <a:spcBef>
                <a:spcPts val="0"/>
              </a:spcBef>
              <a:spcAft>
                <a:spcPts val="0"/>
              </a:spcAft>
              <a:buSzPts val="1800"/>
              <a:buFont typeface="Arial"/>
              <a:buChar char="•"/>
            </a:pPr>
            <a:r>
              <a:rPr lang="en-US" sz="1600" dirty="0">
                <a:latin typeface="Times New Roman"/>
                <a:ea typeface="Times New Roman"/>
                <a:cs typeface="Times New Roman"/>
                <a:sym typeface="Times New Roman"/>
              </a:rPr>
              <a:t>The customers must be able to add their reviews and feedback on a purchased product.</a:t>
            </a:r>
            <a:endParaRPr sz="1600" dirty="0"/>
          </a:p>
          <a:p>
            <a:pPr marL="457200" lvl="0" indent="-342900" algn="just" rtl="0">
              <a:lnSpc>
                <a:spcPct val="100000"/>
              </a:lnSpc>
              <a:spcBef>
                <a:spcPts val="0"/>
              </a:spcBef>
              <a:spcAft>
                <a:spcPts val="0"/>
              </a:spcAft>
              <a:buSzPts val="1800"/>
              <a:buFont typeface="Arial"/>
              <a:buChar char="•"/>
            </a:pPr>
            <a:r>
              <a:rPr lang="en-US" sz="1600" dirty="0">
                <a:latin typeface="Times New Roman"/>
                <a:ea typeface="Times New Roman"/>
                <a:cs typeface="Times New Roman"/>
                <a:sym typeface="Times New Roman"/>
              </a:rPr>
              <a:t>The security of user login credentials can be improved using Google </a:t>
            </a:r>
            <a:r>
              <a:rPr lang="en-US" sz="1600" dirty="0" err="1">
                <a:latin typeface="Times New Roman"/>
                <a:ea typeface="Times New Roman"/>
                <a:cs typeface="Times New Roman"/>
                <a:sym typeface="Times New Roman"/>
              </a:rPr>
              <a:t>OAuth</a:t>
            </a:r>
            <a:r>
              <a:rPr lang="en-US" sz="1600" dirty="0">
                <a:latin typeface="Times New Roman"/>
                <a:ea typeface="Times New Roman"/>
                <a:cs typeface="Times New Roman"/>
                <a:sym typeface="Times New Roman"/>
              </a:rPr>
              <a:t> API.</a:t>
            </a:r>
            <a:endParaRPr sz="1600" dirty="0"/>
          </a:p>
          <a:p>
            <a:pPr marL="457200" lvl="0" indent="-342900" algn="just" rtl="0">
              <a:lnSpc>
                <a:spcPct val="100000"/>
              </a:lnSpc>
              <a:spcBef>
                <a:spcPts val="0"/>
              </a:spcBef>
              <a:spcAft>
                <a:spcPts val="0"/>
              </a:spcAft>
              <a:buSzPts val="1800"/>
              <a:buFont typeface="Arial"/>
              <a:buChar char="•"/>
            </a:pPr>
            <a:r>
              <a:rPr lang="en-US" sz="1600" dirty="0">
                <a:latin typeface="Times New Roman"/>
                <a:ea typeface="Times New Roman"/>
                <a:cs typeface="Times New Roman"/>
                <a:sym typeface="Times New Roman"/>
              </a:rPr>
              <a:t>The app must have multi user facility by using user authentication</a:t>
            </a:r>
            <a:endParaRPr sz="1600" dirty="0">
              <a:latin typeface="Times New Roman"/>
              <a:ea typeface="Times New Roman"/>
              <a:cs typeface="Times New Roman"/>
              <a:sym typeface="Times New Roman"/>
            </a:endParaRPr>
          </a:p>
          <a:p>
            <a:pPr marL="457200" lvl="0" indent="-342900" algn="just" rtl="0">
              <a:lnSpc>
                <a:spcPct val="100000"/>
              </a:lnSpc>
              <a:spcBef>
                <a:spcPts val="0"/>
              </a:spcBef>
              <a:spcAft>
                <a:spcPts val="0"/>
              </a:spcAft>
              <a:buSzPts val="1800"/>
              <a:buFont typeface="Arial"/>
              <a:buChar char="•"/>
            </a:pPr>
            <a:r>
              <a:rPr lang="en-US" sz="1600" dirty="0">
                <a:latin typeface="Times New Roman"/>
                <a:ea typeface="Times New Roman"/>
                <a:cs typeface="Times New Roman"/>
                <a:sym typeface="Times New Roman"/>
              </a:rPr>
              <a:t>Recommendation Engine can be improved</a:t>
            </a:r>
            <a:endParaRPr sz="1600" dirty="0">
              <a:latin typeface="Times New Roman"/>
              <a:ea typeface="Times New Roman"/>
              <a:cs typeface="Times New Roman"/>
              <a:sym typeface="Times New Roman"/>
            </a:endParaRPr>
          </a:p>
          <a:p>
            <a:pPr marL="457200" lvl="0" indent="-342900" algn="just" rtl="0">
              <a:lnSpc>
                <a:spcPct val="100000"/>
              </a:lnSpc>
              <a:spcBef>
                <a:spcPts val="0"/>
              </a:spcBef>
              <a:spcAft>
                <a:spcPts val="0"/>
              </a:spcAft>
              <a:buSzPts val="1800"/>
              <a:buFont typeface="Arial"/>
              <a:buChar char="•"/>
            </a:pPr>
            <a:r>
              <a:rPr lang="en-US" sz="1600" dirty="0">
                <a:latin typeface="Times New Roman"/>
                <a:ea typeface="Times New Roman"/>
                <a:cs typeface="Times New Roman"/>
                <a:sym typeface="Times New Roman"/>
              </a:rPr>
              <a:t>Hash functions can be used to safeguard from cross-site forgery</a:t>
            </a:r>
            <a:r>
              <a:rPr lang="en-US" sz="1600" b="1" dirty="0">
                <a:latin typeface="Times New Roman"/>
                <a:ea typeface="Times New Roman"/>
                <a:cs typeface="Times New Roman"/>
                <a:sym typeface="Times New Roman"/>
              </a:rPr>
              <a:t>	</a:t>
            </a:r>
            <a:endParaRPr sz="1600" b="1" dirty="0">
              <a:latin typeface="Times New Roman"/>
              <a:ea typeface="Times New Roman"/>
              <a:cs typeface="Times New Roman"/>
              <a:sym typeface="Times New Roman"/>
            </a:endParaRPr>
          </a:p>
          <a:p>
            <a:pPr marL="274320" lvl="0" indent="-133985" algn="l" rtl="0">
              <a:lnSpc>
                <a:spcPct val="100000"/>
              </a:lnSpc>
              <a:spcBef>
                <a:spcPts val="0"/>
              </a:spcBef>
              <a:spcAft>
                <a:spcPts val="0"/>
              </a:spcAft>
              <a:buSzPts val="2210"/>
              <a:buNone/>
            </a:pPr>
            <a:endParaRPr dirty="0"/>
          </a:p>
        </p:txBody>
      </p:sp>
      <p:pic>
        <p:nvPicPr>
          <p:cNvPr id="235" name="Google Shape;235;p11"/>
          <p:cNvPicPr preferRelativeResize="0"/>
          <p:nvPr/>
        </p:nvPicPr>
        <p:blipFill rotWithShape="1">
          <a:blip r:embed="rId3">
            <a:alphaModFix/>
          </a:blip>
          <a:srcRect/>
          <a:stretch/>
        </p:blipFill>
        <p:spPr>
          <a:xfrm>
            <a:off x="8382000" y="6019800"/>
            <a:ext cx="522288" cy="504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444"/>
              <a:buFont typeface="Libre Franklin"/>
              <a:buNone/>
            </a:pPr>
            <a:r>
              <a:rPr lang="en-US">
                <a:latin typeface="Times New Roman"/>
                <a:ea typeface="Times New Roman"/>
                <a:cs typeface="Times New Roman"/>
                <a:sym typeface="Times New Roman"/>
              </a:rPr>
              <a:t>Problem Definition &amp; Objectives</a:t>
            </a:r>
            <a:r>
              <a:rPr lang="en-US"/>
              <a:t> </a:t>
            </a:r>
            <a:endParaRPr/>
          </a:p>
        </p:txBody>
      </p:sp>
      <p:sp>
        <p:nvSpPr>
          <p:cNvPr id="242" name="Google Shape;242;p1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sp>
        <p:nvSpPr>
          <p:cNvPr id="243" name="Google Shape;243;p1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15</a:t>
            </a:fld>
            <a:endParaRPr/>
          </a:p>
        </p:txBody>
      </p:sp>
      <p:sp>
        <p:nvSpPr>
          <p:cNvPr id="244" name="Google Shape;244;p1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580"/>
              </a:spcBef>
              <a:spcAft>
                <a:spcPts val="0"/>
              </a:spcAft>
              <a:buSzPts val="1323"/>
              <a:buNone/>
            </a:pPr>
            <a:r>
              <a:rPr lang="en-US" sz="1600">
                <a:latin typeface="Times New Roman"/>
                <a:ea typeface="Times New Roman"/>
                <a:cs typeface="Times New Roman"/>
                <a:sym typeface="Times New Roman"/>
              </a:rPr>
              <a:t>To design a scalable online webapp which can handle functionalities such as logging in, checkout, surfing through products with filters, handling customer reviews ,adding products to cart and proceeding with online payment and provide an affordable alternative to traditional E-Commerce platforms by keeping customer and seller satisfaction as the primary mission.</a:t>
            </a:r>
            <a:endParaRPr sz="1600">
              <a:latin typeface="Times New Roman"/>
              <a:ea typeface="Times New Roman"/>
              <a:cs typeface="Times New Roman"/>
              <a:sym typeface="Times New Roman"/>
            </a:endParaRPr>
          </a:p>
          <a:p>
            <a:pPr marL="0" lvl="0" indent="0" algn="just" rtl="0">
              <a:lnSpc>
                <a:spcPct val="100000"/>
              </a:lnSpc>
              <a:spcBef>
                <a:spcPts val="580"/>
              </a:spcBef>
              <a:spcAft>
                <a:spcPts val="0"/>
              </a:spcAft>
              <a:buSzPts val="1323"/>
              <a:buNone/>
            </a:pPr>
            <a:endParaRPr sz="1600">
              <a:latin typeface="Times New Roman"/>
              <a:ea typeface="Times New Roman"/>
              <a:cs typeface="Times New Roman"/>
              <a:sym typeface="Times New Roman"/>
            </a:endParaRPr>
          </a:p>
          <a:p>
            <a:pPr marL="0" lvl="0" indent="0" algn="just" rtl="0">
              <a:lnSpc>
                <a:spcPct val="100000"/>
              </a:lnSpc>
              <a:spcBef>
                <a:spcPts val="580"/>
              </a:spcBef>
              <a:spcAft>
                <a:spcPts val="0"/>
              </a:spcAft>
              <a:buSzPts val="1323"/>
              <a:buNone/>
            </a:pPr>
            <a:r>
              <a:rPr lang="en-US" sz="1600">
                <a:latin typeface="Times New Roman"/>
                <a:ea typeface="Times New Roman"/>
                <a:cs typeface="Times New Roman"/>
                <a:sym typeface="Times New Roman"/>
              </a:rPr>
              <a:t>Problem definition can be satisfied with the help of following objectives</a:t>
            </a:r>
            <a:endParaRPr sz="1600">
              <a:latin typeface="Times New Roman"/>
              <a:ea typeface="Times New Roman"/>
              <a:cs typeface="Times New Roman"/>
              <a:sym typeface="Times New Roman"/>
            </a:endParaRPr>
          </a:p>
          <a:p>
            <a:pPr marL="457200" lvl="0" indent="-318468" algn="just" rtl="0">
              <a:lnSpc>
                <a:spcPct val="100000"/>
              </a:lnSpc>
              <a:spcBef>
                <a:spcPts val="580"/>
              </a:spcBef>
              <a:spcAft>
                <a:spcPts val="0"/>
              </a:spcAft>
              <a:buSzPts val="1224"/>
              <a:buFont typeface="Arial"/>
              <a:buChar char="•"/>
            </a:pPr>
            <a:r>
              <a:rPr lang="en-US" sz="1600">
                <a:latin typeface="Times New Roman"/>
                <a:ea typeface="Times New Roman"/>
                <a:cs typeface="Times New Roman"/>
                <a:sym typeface="Times New Roman"/>
              </a:rPr>
              <a:t>Incorporating payments API by which user can complete the transaction online itself.</a:t>
            </a:r>
            <a:endParaRPr sz="1600"/>
          </a:p>
          <a:p>
            <a:pPr marL="457200" lvl="0" indent="-318468" algn="just" rtl="0">
              <a:lnSpc>
                <a:spcPct val="100000"/>
              </a:lnSpc>
              <a:spcBef>
                <a:spcPts val="580"/>
              </a:spcBef>
              <a:spcAft>
                <a:spcPts val="0"/>
              </a:spcAft>
              <a:buSzPts val="1224"/>
              <a:buFont typeface="Arial"/>
              <a:buChar char="•"/>
            </a:pPr>
            <a:r>
              <a:rPr lang="en-US" sz="1600">
                <a:latin typeface="Times New Roman"/>
                <a:ea typeface="Times New Roman"/>
                <a:cs typeface="Times New Roman"/>
                <a:sym typeface="Times New Roman"/>
              </a:rPr>
              <a:t>Developing a fast and responsive User Interface which ensures responsiveness and reusability of code.</a:t>
            </a:r>
            <a:endParaRPr sz="1600"/>
          </a:p>
          <a:p>
            <a:pPr marL="457200" lvl="0" indent="-318468" algn="just" rtl="0">
              <a:lnSpc>
                <a:spcPct val="100000"/>
              </a:lnSpc>
              <a:spcBef>
                <a:spcPts val="580"/>
              </a:spcBef>
              <a:spcAft>
                <a:spcPts val="0"/>
              </a:spcAft>
              <a:buSzPts val="1224"/>
              <a:buFont typeface="Arial"/>
              <a:buChar char="•"/>
            </a:pPr>
            <a:r>
              <a:rPr lang="en-US" sz="1600">
                <a:latin typeface="Times New Roman"/>
                <a:ea typeface="Times New Roman"/>
                <a:cs typeface="Times New Roman"/>
                <a:sym typeface="Times New Roman"/>
              </a:rPr>
              <a:t>Using hash functions and other cryptography methods for securing the details of users.</a:t>
            </a:r>
            <a:endParaRPr sz="1600"/>
          </a:p>
          <a:p>
            <a:pPr marL="457200" lvl="0" indent="-318468" algn="just" rtl="0">
              <a:lnSpc>
                <a:spcPct val="100000"/>
              </a:lnSpc>
              <a:spcBef>
                <a:spcPts val="580"/>
              </a:spcBef>
              <a:spcAft>
                <a:spcPts val="0"/>
              </a:spcAft>
              <a:buSzPts val="1224"/>
              <a:buFont typeface="Arial"/>
              <a:buChar char="•"/>
            </a:pPr>
            <a:r>
              <a:rPr lang="en-US" sz="1600">
                <a:latin typeface="Times New Roman"/>
                <a:ea typeface="Times New Roman"/>
                <a:cs typeface="Times New Roman"/>
                <a:sym typeface="Times New Roman"/>
              </a:rPr>
              <a:t>Hosting the website on a scalable platform.</a:t>
            </a:r>
            <a:endParaRPr sz="1600"/>
          </a:p>
          <a:p>
            <a:pPr marL="457200" lvl="0" indent="-318468" algn="just" rtl="0">
              <a:lnSpc>
                <a:spcPct val="100000"/>
              </a:lnSpc>
              <a:spcBef>
                <a:spcPts val="580"/>
              </a:spcBef>
              <a:spcAft>
                <a:spcPts val="0"/>
              </a:spcAft>
              <a:buSzPts val="1224"/>
              <a:buFont typeface="Arial"/>
              <a:buChar char="•"/>
            </a:pPr>
            <a:r>
              <a:rPr lang="en-US" sz="1600">
                <a:latin typeface="Times New Roman"/>
                <a:ea typeface="Times New Roman"/>
                <a:cs typeface="Times New Roman"/>
                <a:sym typeface="Times New Roman"/>
              </a:rPr>
              <a:t>Developing a subscription based E-Commerce platform where the seller only has to pay for the amount of products he/she wishes to host.</a:t>
            </a:r>
            <a:endParaRPr sz="1600">
              <a:latin typeface="Times New Roman"/>
              <a:ea typeface="Times New Roman"/>
              <a:cs typeface="Times New Roman"/>
              <a:sym typeface="Times New Roman"/>
            </a:endParaRPr>
          </a:p>
          <a:p>
            <a:pPr marL="0" lvl="0" indent="0" algn="just" rtl="0">
              <a:lnSpc>
                <a:spcPct val="100000"/>
              </a:lnSpc>
              <a:spcBef>
                <a:spcPts val="580"/>
              </a:spcBef>
              <a:spcAft>
                <a:spcPts val="0"/>
              </a:spcAft>
              <a:buSzPts val="1654"/>
              <a:buNone/>
            </a:pPr>
            <a:endParaRPr sz="2000">
              <a:latin typeface="Times New Roman"/>
              <a:ea typeface="Times New Roman"/>
              <a:cs typeface="Times New Roman"/>
              <a:sym typeface="Times New Roman"/>
            </a:endParaRPr>
          </a:p>
          <a:p>
            <a:pPr marL="274320" lvl="0" indent="-133985" algn="just" rtl="0">
              <a:lnSpc>
                <a:spcPct val="100000"/>
              </a:lnSpc>
              <a:spcBef>
                <a:spcPts val="0"/>
              </a:spcBef>
              <a:spcAft>
                <a:spcPts val="0"/>
              </a:spcAft>
              <a:buSzPts val="2210"/>
              <a:buNone/>
            </a:pPr>
            <a:endParaRPr/>
          </a:p>
        </p:txBody>
      </p:sp>
      <p:pic>
        <p:nvPicPr>
          <p:cNvPr id="245" name="Google Shape;245;p12"/>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Libre Franklin"/>
              <a:buNone/>
            </a:pPr>
            <a:r>
              <a:rPr lang="en-US">
                <a:latin typeface="Times New Roman"/>
                <a:ea typeface="Times New Roman"/>
                <a:cs typeface="Times New Roman"/>
                <a:sym typeface="Times New Roman"/>
              </a:rPr>
              <a:t>Proposed Solution</a:t>
            </a:r>
            <a:r>
              <a:rPr lang="en-US"/>
              <a:t> </a:t>
            </a:r>
            <a:endParaRPr/>
          </a:p>
        </p:txBody>
      </p:sp>
      <p:sp>
        <p:nvSpPr>
          <p:cNvPr id="252" name="Google Shape;252;p1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sp>
        <p:nvSpPr>
          <p:cNvPr id="253" name="Google Shape;253;p1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16</a:t>
            </a:fld>
            <a:endParaRPr/>
          </a:p>
        </p:txBody>
      </p:sp>
      <p:sp>
        <p:nvSpPr>
          <p:cNvPr id="254" name="Google Shape;254;p1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597535" lvl="0" indent="-457200" algn="just" rtl="0">
              <a:lnSpc>
                <a:spcPct val="100000"/>
              </a:lnSpc>
              <a:spcBef>
                <a:spcPts val="0"/>
              </a:spcBef>
              <a:spcAft>
                <a:spcPts val="0"/>
              </a:spcAft>
              <a:buSzPts val="2210"/>
              <a:buFont typeface="Arial"/>
              <a:buChar char="•"/>
            </a:pPr>
            <a:r>
              <a:rPr lang="en-US" sz="1600">
                <a:latin typeface="Times New Roman"/>
                <a:ea typeface="Times New Roman"/>
                <a:cs typeface="Times New Roman"/>
                <a:sym typeface="Times New Roman"/>
              </a:rPr>
              <a:t>In this project we aim to develop a system which can have high efficiency using  React.js (frontend library) as it allows reusability of code.</a:t>
            </a:r>
            <a:endParaRPr sz="1600"/>
          </a:p>
          <a:p>
            <a:pPr marL="597535" lvl="0" indent="-457200" algn="just" rtl="0">
              <a:lnSpc>
                <a:spcPct val="100000"/>
              </a:lnSpc>
              <a:spcBef>
                <a:spcPts val="0"/>
              </a:spcBef>
              <a:spcAft>
                <a:spcPts val="0"/>
              </a:spcAft>
              <a:buSzPts val="2210"/>
              <a:buFont typeface="Arial"/>
              <a:buChar char="•"/>
            </a:pPr>
            <a:r>
              <a:rPr lang="en-US" sz="1600">
                <a:latin typeface="Times New Roman"/>
                <a:ea typeface="Times New Roman"/>
                <a:cs typeface="Times New Roman"/>
                <a:sym typeface="Times New Roman"/>
              </a:rPr>
              <a:t>We will also incorporate Online payments option  using  stripe API for buying products.</a:t>
            </a:r>
            <a:endParaRPr sz="1600"/>
          </a:p>
          <a:p>
            <a:pPr marL="597535" lvl="0" indent="-457200" algn="just" rtl="0">
              <a:lnSpc>
                <a:spcPct val="100000"/>
              </a:lnSpc>
              <a:spcBef>
                <a:spcPts val="0"/>
              </a:spcBef>
              <a:spcAft>
                <a:spcPts val="0"/>
              </a:spcAft>
              <a:buSzPts val="2210"/>
              <a:buFont typeface="Arial"/>
              <a:buChar char="•"/>
            </a:pPr>
            <a:r>
              <a:rPr lang="en-US" sz="1600">
                <a:latin typeface="Times New Roman"/>
                <a:ea typeface="Times New Roman"/>
                <a:cs typeface="Times New Roman"/>
                <a:sym typeface="Times New Roman"/>
              </a:rPr>
              <a:t>The products will be categorically filtered and the users can leave their feedback based on the purchased product.</a:t>
            </a:r>
            <a:endParaRPr sz="1600"/>
          </a:p>
          <a:p>
            <a:pPr marL="597535" lvl="0" indent="-457200" algn="just" rtl="0">
              <a:lnSpc>
                <a:spcPct val="100000"/>
              </a:lnSpc>
              <a:spcBef>
                <a:spcPts val="0"/>
              </a:spcBef>
              <a:spcAft>
                <a:spcPts val="0"/>
              </a:spcAft>
              <a:buSzPts val="2210"/>
              <a:buFont typeface="Arial"/>
              <a:buChar char="•"/>
            </a:pPr>
            <a:r>
              <a:rPr lang="en-US" sz="1600">
                <a:latin typeface="Times New Roman"/>
                <a:ea typeface="Times New Roman"/>
                <a:cs typeface="Times New Roman"/>
                <a:sym typeface="Times New Roman"/>
              </a:rPr>
              <a:t>Security related to User details such as  login credentials, payment (credit-card) information   will be highly secured using Google OAuth API and google firebase.</a:t>
            </a:r>
            <a:endParaRPr sz="1600">
              <a:latin typeface="Times New Roman"/>
              <a:ea typeface="Times New Roman"/>
              <a:cs typeface="Times New Roman"/>
              <a:sym typeface="Times New Roman"/>
            </a:endParaRPr>
          </a:p>
          <a:p>
            <a:pPr marL="597535" lvl="0" indent="-443864" algn="just" rtl="0">
              <a:lnSpc>
                <a:spcPct val="100000"/>
              </a:lnSpc>
              <a:spcBef>
                <a:spcPts val="0"/>
              </a:spcBef>
              <a:spcAft>
                <a:spcPts val="0"/>
              </a:spcAft>
              <a:buSzPts val="2000"/>
              <a:buFont typeface="Times New Roman"/>
              <a:buChar char="•"/>
            </a:pPr>
            <a:r>
              <a:rPr lang="en-US" sz="1600">
                <a:latin typeface="Times New Roman"/>
                <a:ea typeface="Times New Roman"/>
                <a:cs typeface="Times New Roman"/>
                <a:sym typeface="Times New Roman"/>
              </a:rPr>
              <a:t>We aim to develop a scalable restful API which can handle backend interactions smoothly.</a:t>
            </a:r>
            <a:endParaRPr sz="1600">
              <a:latin typeface="Times New Roman"/>
              <a:ea typeface="Times New Roman"/>
              <a:cs typeface="Times New Roman"/>
              <a:sym typeface="Times New Roman"/>
            </a:endParaRPr>
          </a:p>
          <a:p>
            <a:pPr marL="597535" lvl="0" indent="-316865" algn="just" rtl="0">
              <a:lnSpc>
                <a:spcPct val="100000"/>
              </a:lnSpc>
              <a:spcBef>
                <a:spcPts val="0"/>
              </a:spcBef>
              <a:spcAft>
                <a:spcPts val="0"/>
              </a:spcAft>
              <a:buSzPts val="2210"/>
              <a:buFont typeface="Arial"/>
              <a:buNone/>
            </a:pPr>
            <a:endParaRPr sz="2000">
              <a:latin typeface="Times New Roman"/>
              <a:ea typeface="Times New Roman"/>
              <a:cs typeface="Times New Roman"/>
              <a:sym typeface="Times New Roman"/>
            </a:endParaRPr>
          </a:p>
        </p:txBody>
      </p:sp>
      <p:pic>
        <p:nvPicPr>
          <p:cNvPr id="255" name="Google Shape;255;p13"/>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Libre Franklin"/>
              <a:buNone/>
            </a:pPr>
            <a:r>
              <a:rPr lang="en-US">
                <a:latin typeface="Times New Roman"/>
                <a:ea typeface="Times New Roman"/>
                <a:cs typeface="Times New Roman"/>
                <a:sym typeface="Times New Roman"/>
              </a:rPr>
              <a:t>Scope of Project</a:t>
            </a:r>
            <a:endParaRPr>
              <a:latin typeface="Times New Roman"/>
              <a:ea typeface="Times New Roman"/>
              <a:cs typeface="Times New Roman"/>
              <a:sym typeface="Times New Roman"/>
            </a:endParaRPr>
          </a:p>
        </p:txBody>
      </p:sp>
      <p:sp>
        <p:nvSpPr>
          <p:cNvPr id="262" name="Google Shape;262;p1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sp>
        <p:nvSpPr>
          <p:cNvPr id="263" name="Google Shape;263;p1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17</a:t>
            </a:fld>
            <a:endParaRPr/>
          </a:p>
        </p:txBody>
      </p:sp>
      <p:sp>
        <p:nvSpPr>
          <p:cNvPr id="264" name="Google Shape;264;p1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597535" lvl="0" indent="-457200" algn="l" rtl="0">
              <a:lnSpc>
                <a:spcPct val="100000"/>
              </a:lnSpc>
              <a:spcBef>
                <a:spcPts val="0"/>
              </a:spcBef>
              <a:spcAft>
                <a:spcPts val="0"/>
              </a:spcAft>
              <a:buSzPts val="2210"/>
              <a:buFont typeface="Arial"/>
              <a:buChar char="•"/>
            </a:pPr>
            <a:r>
              <a:rPr lang="en-US" sz="1600">
                <a:latin typeface="Times New Roman"/>
                <a:ea typeface="Times New Roman"/>
                <a:cs typeface="Times New Roman"/>
                <a:sym typeface="Times New Roman"/>
              </a:rPr>
              <a:t>Due to corona virus people tend to avoid crowded places as  shopping via traditional means while visting a store is not safe.</a:t>
            </a:r>
            <a:endParaRPr sz="1600"/>
          </a:p>
          <a:p>
            <a:pPr marL="597535" lvl="0" indent="-457200" algn="just" rtl="0">
              <a:lnSpc>
                <a:spcPct val="100000"/>
              </a:lnSpc>
              <a:spcBef>
                <a:spcPts val="0"/>
              </a:spcBef>
              <a:spcAft>
                <a:spcPts val="0"/>
              </a:spcAft>
              <a:buSzPts val="2210"/>
              <a:buFont typeface="Arial"/>
              <a:buChar char="•"/>
            </a:pPr>
            <a:r>
              <a:rPr lang="en-US" sz="1600">
                <a:latin typeface="Times New Roman"/>
                <a:ea typeface="Times New Roman"/>
                <a:cs typeface="Times New Roman"/>
                <a:sym typeface="Times New Roman"/>
              </a:rPr>
              <a:t>Startup can have a platform for selling their products without the requirement  of a physical store.</a:t>
            </a:r>
            <a:endParaRPr sz="1600"/>
          </a:p>
          <a:p>
            <a:pPr marL="597535" lvl="0" indent="-457200" algn="l" rtl="0">
              <a:lnSpc>
                <a:spcPct val="100000"/>
              </a:lnSpc>
              <a:spcBef>
                <a:spcPts val="0"/>
              </a:spcBef>
              <a:spcAft>
                <a:spcPts val="0"/>
              </a:spcAft>
              <a:buSzPts val="2210"/>
              <a:buFont typeface="Arial"/>
              <a:buChar char="•"/>
            </a:pPr>
            <a:r>
              <a:rPr lang="en-US" sz="1600">
                <a:latin typeface="Times New Roman"/>
                <a:ea typeface="Times New Roman"/>
                <a:cs typeface="Times New Roman"/>
                <a:sym typeface="Times New Roman"/>
              </a:rPr>
              <a:t>We aim to develop a Full-Stack E-commerce website which handles every aspect right from surfing through products to payments and delivery. </a:t>
            </a:r>
            <a:endParaRPr sz="1600">
              <a:latin typeface="Times New Roman"/>
              <a:ea typeface="Times New Roman"/>
              <a:cs typeface="Times New Roman"/>
              <a:sym typeface="Times New Roman"/>
            </a:endParaRPr>
          </a:p>
          <a:p>
            <a:pPr marL="597535" lvl="0" indent="-443864" algn="l" rtl="0">
              <a:lnSpc>
                <a:spcPct val="100000"/>
              </a:lnSpc>
              <a:spcBef>
                <a:spcPts val="0"/>
              </a:spcBef>
              <a:spcAft>
                <a:spcPts val="0"/>
              </a:spcAft>
              <a:buSzPts val="2000"/>
              <a:buFont typeface="Times New Roman"/>
              <a:buChar char="•"/>
            </a:pPr>
            <a:r>
              <a:rPr lang="en-US" sz="1600">
                <a:latin typeface="Times New Roman"/>
                <a:ea typeface="Times New Roman"/>
                <a:cs typeface="Times New Roman"/>
                <a:sym typeface="Times New Roman"/>
              </a:rPr>
              <a:t>Since this website is a subscription based model the seller only has to pay for the amount of  products he wishes to host.</a:t>
            </a:r>
            <a:endParaRPr sz="1600">
              <a:latin typeface="Times New Roman"/>
              <a:ea typeface="Times New Roman"/>
              <a:cs typeface="Times New Roman"/>
              <a:sym typeface="Times New Roman"/>
            </a:endParaRPr>
          </a:p>
        </p:txBody>
      </p:sp>
      <p:pic>
        <p:nvPicPr>
          <p:cNvPr id="265" name="Google Shape;265;p14"/>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lnSpc>
                <a:spcPct val="100000"/>
              </a:lnSpc>
              <a:spcBef>
                <a:spcPts val="0"/>
              </a:spcBef>
              <a:spcAft>
                <a:spcPts val="0"/>
              </a:spcAft>
              <a:buClr>
                <a:schemeClr val="dk2"/>
              </a:buClr>
              <a:buSzPct val="50000"/>
              <a:buNone/>
            </a:pPr>
            <a:r>
              <a:rPr lang="en-US">
                <a:latin typeface="Times New Roman"/>
                <a:ea typeface="Times New Roman"/>
                <a:cs typeface="Times New Roman"/>
                <a:sym typeface="Times New Roman"/>
              </a:rPr>
              <a:t>Description about Subscription Based Model</a:t>
            </a:r>
            <a:endParaRPr>
              <a:latin typeface="Times New Roman"/>
              <a:ea typeface="Times New Roman"/>
              <a:cs typeface="Times New Roman"/>
              <a:sym typeface="Times New Roman"/>
            </a:endParaRPr>
          </a:p>
        </p:txBody>
      </p:sp>
      <p:sp>
        <p:nvSpPr>
          <p:cNvPr id="271" name="Google Shape;271;p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18</a:t>
            </a:fld>
            <a:endParaRPr/>
          </a:p>
        </p:txBody>
      </p:sp>
      <p:sp>
        <p:nvSpPr>
          <p:cNvPr id="272" name="Google Shape;272;p9"/>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457200" lvl="0" indent="-325755" algn="l" rtl="0">
              <a:lnSpc>
                <a:spcPct val="100000"/>
              </a:lnSpc>
              <a:spcBef>
                <a:spcPts val="580"/>
              </a:spcBef>
              <a:spcAft>
                <a:spcPts val="0"/>
              </a:spcAft>
              <a:buSzPts val="1530"/>
              <a:buFont typeface="Arial"/>
              <a:buChar char="•"/>
            </a:pPr>
            <a:r>
              <a:rPr lang="en-US" sz="1600">
                <a:latin typeface="Times New Roman"/>
                <a:ea typeface="Times New Roman"/>
                <a:cs typeface="Times New Roman"/>
                <a:sym typeface="Times New Roman"/>
              </a:rPr>
              <a:t>Sellers registers himself on the platform and after agreeing to the terms and conditions the subscription plans page is showed.</a:t>
            </a:r>
            <a:endParaRPr sz="1600"/>
          </a:p>
          <a:p>
            <a:pPr marL="457200" lvl="0" indent="-325755" algn="l" rtl="0">
              <a:lnSpc>
                <a:spcPct val="100000"/>
              </a:lnSpc>
              <a:spcBef>
                <a:spcPts val="580"/>
              </a:spcBef>
              <a:spcAft>
                <a:spcPts val="0"/>
              </a:spcAft>
              <a:buSzPts val="1530"/>
              <a:buFont typeface="Arial"/>
              <a:buChar char="•"/>
            </a:pPr>
            <a:r>
              <a:rPr lang="en-US" sz="1600">
                <a:latin typeface="Times New Roman"/>
                <a:ea typeface="Times New Roman"/>
                <a:cs typeface="Times New Roman"/>
                <a:sym typeface="Times New Roman"/>
              </a:rPr>
              <a:t>The seller choses from the available subscription plans which will be as follows Silver Plan, Gold Plan, Platinum Plan and Diamond Plan.</a:t>
            </a:r>
            <a:endParaRPr sz="1600"/>
          </a:p>
          <a:p>
            <a:pPr marL="400050" lvl="0" indent="-285750" algn="l" rtl="0">
              <a:lnSpc>
                <a:spcPct val="100000"/>
              </a:lnSpc>
              <a:spcBef>
                <a:spcPts val="580"/>
              </a:spcBef>
              <a:spcAft>
                <a:spcPts val="0"/>
              </a:spcAft>
              <a:buSzPts val="1800"/>
              <a:buFont typeface="Arial"/>
              <a:buChar char="•"/>
            </a:pPr>
            <a:r>
              <a:rPr lang="en-US" sz="1600">
                <a:solidFill>
                  <a:srgbClr val="202124"/>
                </a:solidFill>
                <a:highlight>
                  <a:srgbClr val="FFFFFF"/>
                </a:highlight>
                <a:latin typeface="Times New Roman"/>
                <a:ea typeface="Times New Roman"/>
                <a:cs typeface="Times New Roman"/>
                <a:sym typeface="Times New Roman"/>
              </a:rPr>
              <a:t> Each of the above mentioned plan will allow the seller to host predefined     number of products.</a:t>
            </a:r>
            <a:endParaRPr sz="1600">
              <a:latin typeface="Times New Roman"/>
              <a:ea typeface="Times New Roman"/>
              <a:cs typeface="Times New Roman"/>
              <a:sym typeface="Times New Roman"/>
            </a:endParaRPr>
          </a:p>
          <a:p>
            <a:pPr marL="457200" lvl="0" indent="-325755" algn="l" rtl="0">
              <a:lnSpc>
                <a:spcPct val="100000"/>
              </a:lnSpc>
              <a:spcBef>
                <a:spcPts val="580"/>
              </a:spcBef>
              <a:spcAft>
                <a:spcPts val="0"/>
              </a:spcAft>
              <a:buSzPts val="1530"/>
              <a:buFont typeface="Arial"/>
              <a:buChar char="•"/>
            </a:pPr>
            <a:r>
              <a:rPr lang="en-US" sz="1600">
                <a:latin typeface="Times New Roman"/>
                <a:ea typeface="Times New Roman"/>
                <a:cs typeface="Times New Roman"/>
                <a:sym typeface="Times New Roman"/>
              </a:rPr>
              <a:t>After choosing a suitable plan the seller will have to fill a form which will ask for certain details regarding return policy after which the seller can proceed to pay for the chosen package.</a:t>
            </a:r>
            <a:endParaRPr sz="1600"/>
          </a:p>
          <a:p>
            <a:pPr marL="457200" lvl="0" indent="-325755" algn="l" rtl="0">
              <a:lnSpc>
                <a:spcPct val="100000"/>
              </a:lnSpc>
              <a:spcBef>
                <a:spcPts val="580"/>
              </a:spcBef>
              <a:spcAft>
                <a:spcPts val="0"/>
              </a:spcAft>
              <a:buSzPts val="1530"/>
              <a:buFont typeface="Arial"/>
              <a:buChar char="•"/>
            </a:pPr>
            <a:r>
              <a:rPr lang="en-US" sz="1600">
                <a:latin typeface="Times New Roman"/>
                <a:ea typeface="Times New Roman"/>
                <a:cs typeface="Times New Roman"/>
                <a:sym typeface="Times New Roman"/>
              </a:rPr>
              <a:t>After successful payment the plan will be activated and the seller can add products he wishes to host.</a:t>
            </a:r>
            <a:endParaRPr sz="1600"/>
          </a:p>
          <a:p>
            <a:pPr marL="457200" lvl="0" indent="-325755" algn="l" rtl="0">
              <a:lnSpc>
                <a:spcPct val="100000"/>
              </a:lnSpc>
              <a:spcBef>
                <a:spcPts val="580"/>
              </a:spcBef>
              <a:spcAft>
                <a:spcPts val="0"/>
              </a:spcAft>
              <a:buSzPts val="1530"/>
              <a:buFont typeface="Arial"/>
              <a:buChar char="•"/>
            </a:pPr>
            <a:r>
              <a:rPr lang="en-US" sz="1600">
                <a:latin typeface="Times New Roman"/>
                <a:ea typeface="Times New Roman"/>
                <a:cs typeface="Times New Roman"/>
                <a:sym typeface="Times New Roman"/>
              </a:rPr>
              <a:t>An option will also be provided that all the above steps will be done by the website executive for the seller.</a:t>
            </a:r>
            <a:endParaRPr sz="1600"/>
          </a:p>
          <a:p>
            <a:pPr marL="645795" lvl="0" indent="-417194" algn="l" rtl="0">
              <a:lnSpc>
                <a:spcPct val="100000"/>
              </a:lnSpc>
              <a:spcBef>
                <a:spcPts val="580"/>
              </a:spcBef>
              <a:spcAft>
                <a:spcPts val="0"/>
              </a:spcAft>
              <a:buSzPts val="1530"/>
              <a:buFont typeface="Arial"/>
              <a:buNone/>
            </a:pPr>
            <a:endParaRPr sz="1800">
              <a:latin typeface="Times New Roman"/>
              <a:ea typeface="Times New Roman"/>
              <a:cs typeface="Times New Roman"/>
              <a:sym typeface="Times New Roman"/>
            </a:endParaRPr>
          </a:p>
        </p:txBody>
      </p:sp>
      <p:pic>
        <p:nvPicPr>
          <p:cNvPr id="273" name="Google Shape;273;p9"/>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274" name="Google Shape;274;p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ee21efb781_0_136"/>
          <p:cNvSpPr txBox="1">
            <a:spLocks noGrp="1"/>
          </p:cNvSpPr>
          <p:nvPr>
            <p:ph type="title"/>
          </p:nvPr>
        </p:nvSpPr>
        <p:spPr>
          <a:xfrm>
            <a:off x="914400" y="304788"/>
            <a:ext cx="7772400" cy="11430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Libre Franklin"/>
              <a:buNone/>
            </a:pPr>
            <a:r>
              <a:rPr lang="en-US">
                <a:latin typeface="Times New Roman"/>
                <a:ea typeface="Times New Roman"/>
                <a:cs typeface="Times New Roman"/>
                <a:sym typeface="Times New Roman"/>
              </a:rPr>
              <a:t>Architecture Design</a:t>
            </a:r>
            <a:endParaRPr>
              <a:latin typeface="Times New Roman"/>
              <a:ea typeface="Times New Roman"/>
              <a:cs typeface="Times New Roman"/>
              <a:sym typeface="Times New Roman"/>
            </a:endParaRPr>
          </a:p>
        </p:txBody>
      </p:sp>
      <p:sp>
        <p:nvSpPr>
          <p:cNvPr id="281" name="Google Shape;281;gee21efb781_0_13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sp>
        <p:nvSpPr>
          <p:cNvPr id="282" name="Google Shape;282;gee21efb781_0_13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19</a:t>
            </a:fld>
            <a:endParaRPr/>
          </a:p>
        </p:txBody>
      </p:sp>
      <p:sp>
        <p:nvSpPr>
          <p:cNvPr id="283" name="Google Shape;283;gee21efb781_0_136"/>
          <p:cNvSpPr txBox="1">
            <a:spLocks noGrp="1"/>
          </p:cNvSpPr>
          <p:nvPr>
            <p:ph type="body" idx="1"/>
          </p:nvPr>
        </p:nvSpPr>
        <p:spPr>
          <a:xfrm>
            <a:off x="914400" y="1447800"/>
            <a:ext cx="7489500" cy="4572000"/>
          </a:xfrm>
          <a:prstGeom prst="rect">
            <a:avLst/>
          </a:prstGeom>
          <a:noFill/>
          <a:ln>
            <a:noFill/>
          </a:ln>
        </p:spPr>
        <p:txBody>
          <a:bodyPr spcFirstLastPara="1" wrap="square" lIns="91425" tIns="45700" rIns="91425" bIns="45700" anchor="t" anchorCtr="0">
            <a:normAutofit/>
          </a:bodyPr>
          <a:lstStyle/>
          <a:p>
            <a:pPr marL="274320" lvl="0" indent="-133985" algn="l" rtl="0">
              <a:lnSpc>
                <a:spcPct val="100000"/>
              </a:lnSpc>
              <a:spcBef>
                <a:spcPts val="0"/>
              </a:spcBef>
              <a:spcAft>
                <a:spcPts val="0"/>
              </a:spcAft>
              <a:buSzPts val="2210"/>
              <a:buNone/>
            </a:pPr>
            <a:endParaRPr/>
          </a:p>
        </p:txBody>
      </p:sp>
      <p:pic>
        <p:nvPicPr>
          <p:cNvPr id="284" name="Google Shape;284;gee21efb781_0_136"/>
          <p:cNvPicPr preferRelativeResize="0"/>
          <p:nvPr/>
        </p:nvPicPr>
        <p:blipFill rotWithShape="1">
          <a:blip r:embed="rId3">
            <a:alphaModFix/>
          </a:blip>
          <a:srcRect/>
          <a:stretch/>
        </p:blipFill>
        <p:spPr>
          <a:xfrm>
            <a:off x="8305800" y="6172200"/>
            <a:ext cx="533400" cy="524282"/>
          </a:xfrm>
          <a:prstGeom prst="rect">
            <a:avLst/>
          </a:prstGeom>
          <a:noFill/>
          <a:ln>
            <a:noFill/>
          </a:ln>
        </p:spPr>
      </p:pic>
      <p:pic>
        <p:nvPicPr>
          <p:cNvPr id="285" name="Google Shape;285;gee21efb781_0_136"/>
          <p:cNvPicPr preferRelativeResize="0"/>
          <p:nvPr/>
        </p:nvPicPr>
        <p:blipFill>
          <a:blip r:embed="rId4">
            <a:alphaModFix/>
          </a:blip>
          <a:stretch>
            <a:fillRect/>
          </a:stretch>
        </p:blipFill>
        <p:spPr>
          <a:xfrm>
            <a:off x="914400" y="1447800"/>
            <a:ext cx="7489351" cy="457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914400" y="274638"/>
            <a:ext cx="7772400" cy="792162"/>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4000"/>
              <a:buFont typeface="Libre Franklin"/>
              <a:buNone/>
            </a:pPr>
            <a:r>
              <a:rPr lang="en-US">
                <a:latin typeface="Times New Roman"/>
                <a:ea typeface="Times New Roman"/>
                <a:cs typeface="Times New Roman"/>
                <a:sym typeface="Times New Roman"/>
              </a:rPr>
              <a:t>Content</a:t>
            </a:r>
            <a:endParaRPr>
              <a:latin typeface="Times New Roman"/>
              <a:ea typeface="Times New Roman"/>
              <a:cs typeface="Times New Roman"/>
              <a:sym typeface="Times New Roman"/>
            </a:endParaRPr>
          </a:p>
        </p:txBody>
      </p:sp>
      <p:sp>
        <p:nvSpPr>
          <p:cNvPr id="115" name="Google Shape;115;p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a:t>
            </a:r>
            <a:endParaRPr/>
          </a:p>
        </p:txBody>
      </p:sp>
      <p:sp>
        <p:nvSpPr>
          <p:cNvPr id="116" name="Google Shape;116;p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2</a:t>
            </a:fld>
            <a:endParaRPr/>
          </a:p>
        </p:txBody>
      </p:sp>
      <p:sp>
        <p:nvSpPr>
          <p:cNvPr id="117" name="Google Shape;117;p2"/>
          <p:cNvSpPr txBox="1">
            <a:spLocks noGrp="1"/>
          </p:cNvSpPr>
          <p:nvPr>
            <p:ph type="body" idx="1"/>
          </p:nvPr>
        </p:nvSpPr>
        <p:spPr>
          <a:xfrm>
            <a:off x="914400" y="990600"/>
            <a:ext cx="7772400" cy="5181600"/>
          </a:xfrm>
          <a:prstGeom prst="rect">
            <a:avLst/>
          </a:prstGeom>
          <a:noFill/>
          <a:ln>
            <a:noFill/>
          </a:ln>
        </p:spPr>
        <p:txBody>
          <a:bodyPr spcFirstLastPara="1" wrap="square" lIns="91425" tIns="45700" rIns="91425" bIns="45700" anchor="t" anchorCtr="0">
            <a:normAutofit fontScale="92500" lnSpcReduction="10000"/>
          </a:bodyPr>
          <a:lstStyle/>
          <a:p>
            <a:pPr marL="457200" lvl="0" indent="-469265" algn="l" rtl="0">
              <a:lnSpc>
                <a:spcPct val="100000"/>
              </a:lnSpc>
              <a:spcBef>
                <a:spcPts val="0"/>
              </a:spcBef>
              <a:spcAft>
                <a:spcPts val="0"/>
              </a:spcAft>
              <a:buSzPts val="2400"/>
              <a:buFont typeface="Arial"/>
              <a:buChar char="•"/>
            </a:pPr>
            <a:r>
              <a:rPr lang="en-US" sz="2400">
                <a:latin typeface="Times New Roman"/>
                <a:ea typeface="Times New Roman"/>
                <a:cs typeface="Times New Roman"/>
                <a:sym typeface="Times New Roman"/>
              </a:rPr>
              <a:t>Introduction </a:t>
            </a:r>
            <a:endParaRPr sz="2400">
              <a:latin typeface="Times New Roman"/>
              <a:ea typeface="Times New Roman"/>
              <a:cs typeface="Times New Roman"/>
              <a:sym typeface="Times New Roman"/>
            </a:endParaRPr>
          </a:p>
          <a:p>
            <a:pPr marL="457200" lvl="0" indent="-469265" algn="l" rtl="0">
              <a:lnSpc>
                <a:spcPct val="100000"/>
              </a:lnSpc>
              <a:spcBef>
                <a:spcPts val="580"/>
              </a:spcBef>
              <a:spcAft>
                <a:spcPts val="0"/>
              </a:spcAft>
              <a:buSzPts val="2400"/>
              <a:buFont typeface="Arial"/>
              <a:buChar char="•"/>
            </a:pPr>
            <a:r>
              <a:rPr lang="en-US" sz="2400">
                <a:latin typeface="Times New Roman"/>
                <a:ea typeface="Times New Roman"/>
                <a:cs typeface="Times New Roman"/>
                <a:sym typeface="Times New Roman"/>
              </a:rPr>
              <a:t>Review of Literature</a:t>
            </a:r>
            <a:endParaRPr sz="2400">
              <a:latin typeface="Times New Roman"/>
              <a:ea typeface="Times New Roman"/>
              <a:cs typeface="Times New Roman"/>
              <a:sym typeface="Times New Roman"/>
            </a:endParaRPr>
          </a:p>
          <a:p>
            <a:pPr marL="457200" lvl="0" indent="-469265" algn="l" rtl="0">
              <a:lnSpc>
                <a:spcPct val="100000"/>
              </a:lnSpc>
              <a:spcBef>
                <a:spcPts val="580"/>
              </a:spcBef>
              <a:spcAft>
                <a:spcPts val="0"/>
              </a:spcAft>
              <a:buSzPts val="2400"/>
              <a:buFont typeface="Arial"/>
              <a:buChar char="•"/>
            </a:pPr>
            <a:r>
              <a:rPr lang="en-US" sz="2400">
                <a:latin typeface="Times New Roman"/>
                <a:ea typeface="Times New Roman"/>
                <a:cs typeface="Times New Roman"/>
                <a:sym typeface="Times New Roman"/>
              </a:rPr>
              <a:t>Research Gaps Identified</a:t>
            </a:r>
            <a:endParaRPr sz="2400">
              <a:latin typeface="Times New Roman"/>
              <a:ea typeface="Times New Roman"/>
              <a:cs typeface="Times New Roman"/>
              <a:sym typeface="Times New Roman"/>
            </a:endParaRPr>
          </a:p>
          <a:p>
            <a:pPr marL="457200" lvl="0" indent="-469265" algn="l" rtl="0">
              <a:lnSpc>
                <a:spcPct val="100000"/>
              </a:lnSpc>
              <a:spcBef>
                <a:spcPts val="580"/>
              </a:spcBef>
              <a:spcAft>
                <a:spcPts val="0"/>
              </a:spcAft>
              <a:buSzPts val="2400"/>
              <a:buFont typeface="Arial"/>
              <a:buChar char="•"/>
            </a:pPr>
            <a:r>
              <a:rPr lang="en-US" sz="2400">
                <a:latin typeface="Times New Roman"/>
                <a:ea typeface="Times New Roman"/>
                <a:cs typeface="Times New Roman"/>
                <a:sym typeface="Times New Roman"/>
              </a:rPr>
              <a:t>Problem Definition &amp; Objectives</a:t>
            </a:r>
            <a:endParaRPr sz="2400">
              <a:latin typeface="Times New Roman"/>
              <a:ea typeface="Times New Roman"/>
              <a:cs typeface="Times New Roman"/>
              <a:sym typeface="Times New Roman"/>
            </a:endParaRPr>
          </a:p>
          <a:p>
            <a:pPr marL="457200" lvl="0" indent="-469265" algn="l" rtl="0">
              <a:lnSpc>
                <a:spcPct val="100000"/>
              </a:lnSpc>
              <a:spcBef>
                <a:spcPts val="580"/>
              </a:spcBef>
              <a:spcAft>
                <a:spcPts val="0"/>
              </a:spcAft>
              <a:buSzPts val="2400"/>
              <a:buFont typeface="Arial"/>
              <a:buChar char="•"/>
            </a:pPr>
            <a:r>
              <a:rPr lang="en-US" sz="2400">
                <a:latin typeface="Times New Roman"/>
                <a:ea typeface="Times New Roman"/>
                <a:cs typeface="Times New Roman"/>
                <a:sym typeface="Times New Roman"/>
              </a:rPr>
              <a:t>Proposed Solution</a:t>
            </a:r>
            <a:endParaRPr sz="2400">
              <a:latin typeface="Times New Roman"/>
              <a:ea typeface="Times New Roman"/>
              <a:cs typeface="Times New Roman"/>
              <a:sym typeface="Times New Roman"/>
            </a:endParaRPr>
          </a:p>
          <a:p>
            <a:pPr marL="457200" lvl="0" indent="-469265" algn="l" rtl="0">
              <a:lnSpc>
                <a:spcPct val="100000"/>
              </a:lnSpc>
              <a:spcBef>
                <a:spcPts val="580"/>
              </a:spcBef>
              <a:spcAft>
                <a:spcPts val="0"/>
              </a:spcAft>
              <a:buSzPts val="2400"/>
              <a:buFont typeface="Arial"/>
              <a:buChar char="•"/>
            </a:pPr>
            <a:r>
              <a:rPr lang="en-US" sz="2400">
                <a:latin typeface="Times New Roman"/>
                <a:ea typeface="Times New Roman"/>
                <a:cs typeface="Times New Roman"/>
                <a:sym typeface="Times New Roman"/>
              </a:rPr>
              <a:t>Scope of Project</a:t>
            </a:r>
            <a:endParaRPr sz="2400">
              <a:latin typeface="Times New Roman"/>
              <a:ea typeface="Times New Roman"/>
              <a:cs typeface="Times New Roman"/>
              <a:sym typeface="Times New Roman"/>
            </a:endParaRPr>
          </a:p>
          <a:p>
            <a:pPr marL="457200" lvl="0" indent="-469265" algn="l" rtl="0">
              <a:lnSpc>
                <a:spcPct val="100000"/>
              </a:lnSpc>
              <a:spcBef>
                <a:spcPts val="580"/>
              </a:spcBef>
              <a:spcAft>
                <a:spcPts val="0"/>
              </a:spcAft>
              <a:buSzPts val="2400"/>
              <a:buFont typeface="Arial"/>
              <a:buChar char="•"/>
            </a:pPr>
            <a:r>
              <a:rPr lang="en-US" sz="2400">
                <a:latin typeface="Times New Roman"/>
                <a:ea typeface="Times New Roman"/>
                <a:cs typeface="Times New Roman"/>
                <a:sym typeface="Times New Roman"/>
              </a:rPr>
              <a:t>System Description</a:t>
            </a:r>
            <a:endParaRPr sz="2400">
              <a:latin typeface="Times New Roman"/>
              <a:ea typeface="Times New Roman"/>
              <a:cs typeface="Times New Roman"/>
              <a:sym typeface="Times New Roman"/>
            </a:endParaRPr>
          </a:p>
          <a:p>
            <a:pPr marL="662940" lvl="1" indent="-340360" algn="l" rtl="0">
              <a:lnSpc>
                <a:spcPct val="100000"/>
              </a:lnSpc>
              <a:spcBef>
                <a:spcPts val="370"/>
              </a:spcBef>
              <a:spcAft>
                <a:spcPts val="0"/>
              </a:spcAft>
              <a:buSzPts val="2000"/>
              <a:buFont typeface="Arial"/>
              <a:buChar char="•"/>
            </a:pPr>
            <a:r>
              <a:rPr lang="en-US" sz="2000" i="1">
                <a:latin typeface="Times New Roman"/>
                <a:ea typeface="Times New Roman"/>
                <a:cs typeface="Times New Roman"/>
                <a:sym typeface="Times New Roman"/>
              </a:rPr>
              <a:t>Architecture Design</a:t>
            </a:r>
            <a:endParaRPr sz="2000" i="1">
              <a:latin typeface="Times New Roman"/>
              <a:ea typeface="Times New Roman"/>
              <a:cs typeface="Times New Roman"/>
              <a:sym typeface="Times New Roman"/>
            </a:endParaRPr>
          </a:p>
          <a:p>
            <a:pPr marL="662940" lvl="1" indent="-340360" algn="l" rtl="0">
              <a:lnSpc>
                <a:spcPct val="100000"/>
              </a:lnSpc>
              <a:spcBef>
                <a:spcPts val="370"/>
              </a:spcBef>
              <a:spcAft>
                <a:spcPts val="0"/>
              </a:spcAft>
              <a:buSzPts val="2000"/>
              <a:buFont typeface="Times New Roman"/>
              <a:buChar char="•"/>
            </a:pPr>
            <a:r>
              <a:rPr lang="en-US" sz="2000" i="1">
                <a:latin typeface="Times New Roman"/>
                <a:ea typeface="Times New Roman"/>
                <a:cs typeface="Times New Roman"/>
                <a:sym typeface="Times New Roman"/>
              </a:rPr>
              <a:t>Sequence Diagram</a:t>
            </a:r>
            <a:endParaRPr sz="2000" i="1">
              <a:latin typeface="Times New Roman"/>
              <a:ea typeface="Times New Roman"/>
              <a:cs typeface="Times New Roman"/>
              <a:sym typeface="Times New Roman"/>
            </a:endParaRPr>
          </a:p>
          <a:p>
            <a:pPr marL="457200" lvl="0" indent="-469265" algn="l" rtl="0">
              <a:lnSpc>
                <a:spcPct val="100000"/>
              </a:lnSpc>
              <a:spcBef>
                <a:spcPts val="580"/>
              </a:spcBef>
              <a:spcAft>
                <a:spcPts val="0"/>
              </a:spcAft>
              <a:buSzPts val="2400"/>
              <a:buFont typeface="Arial"/>
              <a:buChar char="•"/>
            </a:pPr>
            <a:r>
              <a:rPr lang="en-US" sz="2400">
                <a:latin typeface="Times New Roman"/>
                <a:ea typeface="Times New Roman"/>
                <a:cs typeface="Times New Roman"/>
                <a:sym typeface="Times New Roman"/>
              </a:rPr>
              <a:t>Hardware &amp; Software Requirements</a:t>
            </a:r>
            <a:endParaRPr sz="2400">
              <a:latin typeface="Times New Roman"/>
              <a:ea typeface="Times New Roman"/>
              <a:cs typeface="Times New Roman"/>
              <a:sym typeface="Times New Roman"/>
            </a:endParaRPr>
          </a:p>
          <a:p>
            <a:pPr marL="457200" lvl="0" indent="-469265" algn="l" rtl="0">
              <a:lnSpc>
                <a:spcPct val="100000"/>
              </a:lnSpc>
              <a:spcBef>
                <a:spcPts val="580"/>
              </a:spcBef>
              <a:spcAft>
                <a:spcPts val="0"/>
              </a:spcAft>
              <a:buSzPts val="2400"/>
              <a:buFont typeface="Times New Roman"/>
              <a:buChar char="•"/>
            </a:pPr>
            <a:r>
              <a:rPr lang="en-US" sz="2400">
                <a:latin typeface="Times New Roman"/>
                <a:ea typeface="Times New Roman"/>
                <a:cs typeface="Times New Roman"/>
                <a:sym typeface="Times New Roman"/>
              </a:rPr>
              <a:t>User Interface Design</a:t>
            </a:r>
            <a:endParaRPr sz="2400">
              <a:latin typeface="Times New Roman"/>
              <a:ea typeface="Times New Roman"/>
              <a:cs typeface="Times New Roman"/>
              <a:sym typeface="Times New Roman"/>
            </a:endParaRPr>
          </a:p>
          <a:p>
            <a:pPr marL="457200" lvl="0" indent="-469265" algn="l" rtl="0">
              <a:lnSpc>
                <a:spcPct val="100000"/>
              </a:lnSpc>
              <a:spcBef>
                <a:spcPts val="580"/>
              </a:spcBef>
              <a:spcAft>
                <a:spcPts val="0"/>
              </a:spcAft>
              <a:buSzPts val="2400"/>
              <a:buFont typeface="Times New Roman"/>
              <a:buChar char="•"/>
            </a:pPr>
            <a:r>
              <a:rPr lang="en-US" sz="2400">
                <a:latin typeface="Times New Roman"/>
                <a:ea typeface="Times New Roman"/>
                <a:cs typeface="Times New Roman"/>
                <a:sym typeface="Times New Roman"/>
              </a:rPr>
              <a:t>Conclusion</a:t>
            </a:r>
            <a:endParaRPr sz="2400">
              <a:latin typeface="Times New Roman"/>
              <a:ea typeface="Times New Roman"/>
              <a:cs typeface="Times New Roman"/>
              <a:sym typeface="Times New Roman"/>
            </a:endParaRPr>
          </a:p>
          <a:p>
            <a:pPr marL="457200" lvl="0" indent="-469265" algn="l" rtl="0">
              <a:lnSpc>
                <a:spcPct val="100000"/>
              </a:lnSpc>
              <a:spcBef>
                <a:spcPts val="580"/>
              </a:spcBef>
              <a:spcAft>
                <a:spcPts val="0"/>
              </a:spcAft>
              <a:buSzPts val="2400"/>
              <a:buFont typeface="Times New Roman"/>
              <a:buChar char="•"/>
            </a:pPr>
            <a:r>
              <a:rPr lang="en-US" sz="2400">
                <a:latin typeface="Times New Roman"/>
                <a:ea typeface="Times New Roman"/>
                <a:cs typeface="Times New Roman"/>
                <a:sym typeface="Times New Roman"/>
              </a:rPr>
              <a:t>Future Scope</a:t>
            </a:r>
            <a:endParaRPr sz="2400">
              <a:latin typeface="Times New Roman"/>
              <a:ea typeface="Times New Roman"/>
              <a:cs typeface="Times New Roman"/>
              <a:sym typeface="Times New Roman"/>
            </a:endParaRPr>
          </a:p>
          <a:p>
            <a:pPr marL="457200" lvl="0" indent="-469265" algn="l" rtl="0">
              <a:lnSpc>
                <a:spcPct val="100000"/>
              </a:lnSpc>
              <a:spcBef>
                <a:spcPts val="580"/>
              </a:spcBef>
              <a:spcAft>
                <a:spcPts val="0"/>
              </a:spcAft>
              <a:buSzPts val="2400"/>
              <a:buFont typeface="Times New Roman"/>
              <a:buChar char="•"/>
            </a:pPr>
            <a:r>
              <a:rPr lang="en-US" sz="2400">
                <a:latin typeface="Times New Roman"/>
                <a:ea typeface="Times New Roman"/>
                <a:cs typeface="Times New Roman"/>
                <a:sym typeface="Times New Roman"/>
              </a:rPr>
              <a:t>Literature Cited</a:t>
            </a:r>
            <a:endParaRPr sz="2400">
              <a:latin typeface="Times New Roman"/>
              <a:ea typeface="Times New Roman"/>
              <a:cs typeface="Times New Roman"/>
              <a:sym typeface="Times New Roman"/>
            </a:endParaRPr>
          </a:p>
        </p:txBody>
      </p:sp>
      <p:pic>
        <p:nvPicPr>
          <p:cNvPr id="118" name="Google Shape;118;p2"/>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914400" y="304788"/>
            <a:ext cx="7772400" cy="11430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Libre Franklin"/>
              <a:buNone/>
            </a:pPr>
            <a:r>
              <a:rPr lang="en-US">
                <a:latin typeface="Times New Roman"/>
                <a:ea typeface="Times New Roman"/>
                <a:cs typeface="Times New Roman"/>
                <a:sym typeface="Times New Roman"/>
              </a:rPr>
              <a:t>Sequence Diagram</a:t>
            </a:r>
            <a:endParaRPr>
              <a:latin typeface="Times New Roman"/>
              <a:ea typeface="Times New Roman"/>
              <a:cs typeface="Times New Roman"/>
              <a:sym typeface="Times New Roman"/>
            </a:endParaRPr>
          </a:p>
        </p:txBody>
      </p:sp>
      <p:sp>
        <p:nvSpPr>
          <p:cNvPr id="292" name="Google Shape;292;p1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sp>
        <p:nvSpPr>
          <p:cNvPr id="293" name="Google Shape;293;p1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20</a:t>
            </a:fld>
            <a:endParaRPr/>
          </a:p>
        </p:txBody>
      </p:sp>
      <p:sp>
        <p:nvSpPr>
          <p:cNvPr id="294" name="Google Shape;294;p1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133985" algn="l" rtl="0">
              <a:lnSpc>
                <a:spcPct val="100000"/>
              </a:lnSpc>
              <a:spcBef>
                <a:spcPts val="0"/>
              </a:spcBef>
              <a:spcAft>
                <a:spcPts val="0"/>
              </a:spcAft>
              <a:buSzPts val="2210"/>
              <a:buNone/>
            </a:pPr>
            <a:endParaRPr/>
          </a:p>
        </p:txBody>
      </p:sp>
      <p:pic>
        <p:nvPicPr>
          <p:cNvPr id="295" name="Google Shape;295;p15"/>
          <p:cNvPicPr preferRelativeResize="0"/>
          <p:nvPr/>
        </p:nvPicPr>
        <p:blipFill rotWithShape="1">
          <a:blip r:embed="rId3">
            <a:alphaModFix/>
          </a:blip>
          <a:srcRect/>
          <a:stretch/>
        </p:blipFill>
        <p:spPr>
          <a:xfrm>
            <a:off x="8305800" y="6172200"/>
            <a:ext cx="533400" cy="524282"/>
          </a:xfrm>
          <a:prstGeom prst="rect">
            <a:avLst/>
          </a:prstGeom>
          <a:noFill/>
          <a:ln>
            <a:noFill/>
          </a:ln>
        </p:spPr>
      </p:pic>
      <p:pic>
        <p:nvPicPr>
          <p:cNvPr id="296" name="Google Shape;296;p15"/>
          <p:cNvPicPr preferRelativeResize="0"/>
          <p:nvPr/>
        </p:nvPicPr>
        <p:blipFill>
          <a:blip r:embed="rId4">
            <a:alphaModFix/>
          </a:blip>
          <a:stretch>
            <a:fillRect/>
          </a:stretch>
        </p:blipFill>
        <p:spPr>
          <a:xfrm>
            <a:off x="540250" y="1373075"/>
            <a:ext cx="8146551" cy="4572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8"/>
          <p:cNvSpPr txBox="1">
            <a:spLocks noGrp="1"/>
          </p:cNvSpPr>
          <p:nvPr>
            <p:ph type="title"/>
          </p:nvPr>
        </p:nvSpPr>
        <p:spPr>
          <a:xfrm>
            <a:off x="914400" y="274638"/>
            <a:ext cx="7772400" cy="957814"/>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4000"/>
              <a:buFont typeface="Libre Franklin"/>
              <a:buNone/>
            </a:pPr>
            <a:r>
              <a:rPr lang="en-US">
                <a:latin typeface="Times New Roman"/>
                <a:ea typeface="Times New Roman"/>
                <a:cs typeface="Times New Roman"/>
                <a:sym typeface="Times New Roman"/>
              </a:rPr>
              <a:t>Hardware &amp; Software Requirements</a:t>
            </a:r>
            <a:endParaRPr>
              <a:latin typeface="Times New Roman"/>
              <a:ea typeface="Times New Roman"/>
              <a:cs typeface="Times New Roman"/>
              <a:sym typeface="Times New Roman"/>
            </a:endParaRPr>
          </a:p>
        </p:txBody>
      </p:sp>
      <p:sp>
        <p:nvSpPr>
          <p:cNvPr id="303" name="Google Shape;303;p1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sp>
        <p:nvSpPr>
          <p:cNvPr id="304" name="Google Shape;304;p1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21</a:t>
            </a:fld>
            <a:endParaRPr/>
          </a:p>
        </p:txBody>
      </p:sp>
      <p:sp>
        <p:nvSpPr>
          <p:cNvPr id="305" name="Google Shape;305;p18"/>
          <p:cNvSpPr txBox="1">
            <a:spLocks noGrp="1"/>
          </p:cNvSpPr>
          <p:nvPr>
            <p:ph type="body" idx="1"/>
          </p:nvPr>
        </p:nvSpPr>
        <p:spPr>
          <a:xfrm>
            <a:off x="914400" y="1113175"/>
            <a:ext cx="7772400" cy="4823400"/>
          </a:xfrm>
          <a:prstGeom prst="rect">
            <a:avLst/>
          </a:prstGeom>
          <a:noFill/>
          <a:ln>
            <a:noFill/>
          </a:ln>
        </p:spPr>
        <p:txBody>
          <a:bodyPr spcFirstLastPara="1" wrap="square" lIns="91425" tIns="45700" rIns="91425" bIns="45700" anchor="t" anchorCtr="0">
            <a:normAutofit/>
          </a:bodyPr>
          <a:lstStyle/>
          <a:p>
            <a:pPr marL="274320" lvl="0" indent="-133985" algn="just" rtl="0">
              <a:lnSpc>
                <a:spcPct val="100000"/>
              </a:lnSpc>
              <a:spcBef>
                <a:spcPts val="0"/>
              </a:spcBef>
              <a:spcAft>
                <a:spcPts val="0"/>
              </a:spcAft>
              <a:buSzPts val="2210"/>
              <a:buNone/>
            </a:pPr>
            <a:r>
              <a:rPr lang="en-US"/>
              <a:t>Software</a:t>
            </a:r>
            <a:endParaRPr/>
          </a:p>
          <a:p>
            <a:pPr marL="274320" lvl="0" indent="-133985" algn="just" rtl="0">
              <a:lnSpc>
                <a:spcPct val="100000"/>
              </a:lnSpc>
              <a:spcBef>
                <a:spcPts val="0"/>
              </a:spcBef>
              <a:spcAft>
                <a:spcPts val="0"/>
              </a:spcAft>
              <a:buSzPts val="2210"/>
              <a:buNone/>
            </a:pPr>
            <a:endParaRPr/>
          </a:p>
          <a:p>
            <a:pPr marL="274320" lvl="0" indent="-133985" algn="just" rtl="0">
              <a:lnSpc>
                <a:spcPct val="100000"/>
              </a:lnSpc>
              <a:spcBef>
                <a:spcPts val="0"/>
              </a:spcBef>
              <a:spcAft>
                <a:spcPts val="0"/>
              </a:spcAft>
              <a:buSzPts val="2210"/>
              <a:buNone/>
            </a:pPr>
            <a:endParaRPr/>
          </a:p>
          <a:p>
            <a:pPr marL="274320" lvl="0" indent="-133985" algn="just" rtl="0">
              <a:lnSpc>
                <a:spcPct val="100000"/>
              </a:lnSpc>
              <a:spcBef>
                <a:spcPts val="0"/>
              </a:spcBef>
              <a:spcAft>
                <a:spcPts val="0"/>
              </a:spcAft>
              <a:buSzPts val="2210"/>
              <a:buNone/>
            </a:pPr>
            <a:endParaRPr/>
          </a:p>
          <a:p>
            <a:pPr marL="274320" lvl="0" indent="-133985" algn="just" rtl="0">
              <a:lnSpc>
                <a:spcPct val="100000"/>
              </a:lnSpc>
              <a:spcBef>
                <a:spcPts val="0"/>
              </a:spcBef>
              <a:spcAft>
                <a:spcPts val="0"/>
              </a:spcAft>
              <a:buSzPts val="2210"/>
              <a:buNone/>
            </a:pPr>
            <a:endParaRPr/>
          </a:p>
          <a:p>
            <a:pPr marL="274320" lvl="0" indent="-133985" algn="just" rtl="0">
              <a:lnSpc>
                <a:spcPct val="100000"/>
              </a:lnSpc>
              <a:spcBef>
                <a:spcPts val="0"/>
              </a:spcBef>
              <a:spcAft>
                <a:spcPts val="0"/>
              </a:spcAft>
              <a:buSzPts val="2210"/>
              <a:buNone/>
            </a:pPr>
            <a:endParaRPr/>
          </a:p>
          <a:p>
            <a:pPr marL="274320" lvl="0" indent="-133985" algn="just" rtl="0">
              <a:lnSpc>
                <a:spcPct val="100000"/>
              </a:lnSpc>
              <a:spcBef>
                <a:spcPts val="0"/>
              </a:spcBef>
              <a:spcAft>
                <a:spcPts val="0"/>
              </a:spcAft>
              <a:buSzPts val="2210"/>
              <a:buNone/>
            </a:pPr>
            <a:endParaRPr/>
          </a:p>
          <a:p>
            <a:pPr marL="274320" lvl="0" indent="-133985" algn="just" rtl="0">
              <a:lnSpc>
                <a:spcPct val="100000"/>
              </a:lnSpc>
              <a:spcBef>
                <a:spcPts val="0"/>
              </a:spcBef>
              <a:spcAft>
                <a:spcPts val="0"/>
              </a:spcAft>
              <a:buSzPts val="2210"/>
              <a:buNone/>
            </a:pPr>
            <a:r>
              <a:rPr lang="en-US"/>
              <a:t>Hardware</a:t>
            </a:r>
            <a:endParaRPr/>
          </a:p>
          <a:p>
            <a:pPr marL="274320" lvl="0" indent="-133985" algn="just" rtl="0">
              <a:lnSpc>
                <a:spcPct val="100000"/>
              </a:lnSpc>
              <a:spcBef>
                <a:spcPts val="0"/>
              </a:spcBef>
              <a:spcAft>
                <a:spcPts val="0"/>
              </a:spcAft>
              <a:buSzPts val="2210"/>
              <a:buNone/>
            </a:pPr>
            <a:endParaRPr/>
          </a:p>
          <a:p>
            <a:pPr marL="274320" lvl="0" indent="-133985" algn="just" rtl="0">
              <a:lnSpc>
                <a:spcPct val="100000"/>
              </a:lnSpc>
              <a:spcBef>
                <a:spcPts val="0"/>
              </a:spcBef>
              <a:spcAft>
                <a:spcPts val="0"/>
              </a:spcAft>
              <a:buSzPts val="2210"/>
              <a:buNone/>
            </a:pPr>
            <a:endParaRPr/>
          </a:p>
        </p:txBody>
      </p:sp>
      <p:pic>
        <p:nvPicPr>
          <p:cNvPr id="306" name="Google Shape;306;p18"/>
          <p:cNvPicPr preferRelativeResize="0"/>
          <p:nvPr/>
        </p:nvPicPr>
        <p:blipFill rotWithShape="1">
          <a:blip r:embed="rId3">
            <a:alphaModFix/>
          </a:blip>
          <a:srcRect/>
          <a:stretch/>
        </p:blipFill>
        <p:spPr>
          <a:xfrm>
            <a:off x="8305800" y="6172200"/>
            <a:ext cx="533400" cy="524282"/>
          </a:xfrm>
          <a:prstGeom prst="rect">
            <a:avLst/>
          </a:prstGeom>
          <a:noFill/>
          <a:ln>
            <a:noFill/>
          </a:ln>
        </p:spPr>
      </p:pic>
      <p:graphicFrame>
        <p:nvGraphicFramePr>
          <p:cNvPr id="307" name="Google Shape;307;p18"/>
          <p:cNvGraphicFramePr/>
          <p:nvPr/>
        </p:nvGraphicFramePr>
        <p:xfrm>
          <a:off x="1964884" y="1497496"/>
          <a:ext cx="6185225" cy="2279400"/>
        </p:xfrm>
        <a:graphic>
          <a:graphicData uri="http://schemas.openxmlformats.org/drawingml/2006/table">
            <a:tbl>
              <a:tblPr firstRow="1" firstCol="1" lastRow="1" lastCol="1" bandRow="1" bandCol="1">
                <a:noFill/>
                <a:tableStyleId>{627B9C8B-14DE-42FF-99AB-3F6E8943974D}</a:tableStyleId>
              </a:tblPr>
              <a:tblGrid>
                <a:gridCol w="577925"/>
                <a:gridCol w="2606300"/>
                <a:gridCol w="3001000"/>
              </a:tblGrid>
              <a:tr h="468200">
                <a:tc>
                  <a:txBody>
                    <a:bodyPr/>
                    <a:lstStyle/>
                    <a:p>
                      <a:pPr marL="201295" marR="198755" lvl="0" indent="0" algn="ctr"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Times New Roman"/>
                          <a:ea typeface="Times New Roman"/>
                          <a:cs typeface="Times New Roman"/>
                          <a:sym typeface="Times New Roman"/>
                        </a:rPr>
                        <a:t>1.</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c>
                  <a:txBody>
                    <a:bodyPr/>
                    <a:lstStyle/>
                    <a:p>
                      <a:pPr marL="285115" marR="47625" lvl="0" indent="0" algn="ctr" rtl="0">
                        <a:lnSpc>
                          <a:spcPct val="113214"/>
                        </a:lnSpc>
                        <a:spcBef>
                          <a:spcPts val="0"/>
                        </a:spcBef>
                        <a:spcAft>
                          <a:spcPts val="0"/>
                        </a:spcAft>
                        <a:buClr>
                          <a:srgbClr val="000000"/>
                        </a:buClr>
                        <a:buSzPts val="1400"/>
                        <a:buFont typeface="Arial"/>
                        <a:buNone/>
                      </a:pPr>
                      <a:r>
                        <a:rPr lang="en-US" sz="1400" b="0" u="none" strike="noStrike" cap="none">
                          <a:solidFill>
                            <a:schemeClr val="dk1"/>
                          </a:solidFill>
                          <a:latin typeface="Times New Roman"/>
                          <a:ea typeface="Times New Roman"/>
                          <a:cs typeface="Times New Roman"/>
                          <a:sym typeface="Times New Roman"/>
                        </a:rPr>
                        <a:t>Operating System</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c>
                  <a:txBody>
                    <a:bodyPr/>
                    <a:lstStyle/>
                    <a:p>
                      <a:pPr marL="523240" marR="511810" lvl="0" indent="0" algn="ctr" rtl="0">
                        <a:lnSpc>
                          <a:spcPct val="113214"/>
                        </a:lnSpc>
                        <a:spcBef>
                          <a:spcPts val="0"/>
                        </a:spcBef>
                        <a:spcAft>
                          <a:spcPts val="0"/>
                        </a:spcAft>
                        <a:buClr>
                          <a:srgbClr val="000000"/>
                        </a:buClr>
                        <a:buSzPts val="1400"/>
                        <a:buFont typeface="Arial"/>
                        <a:buNone/>
                      </a:pPr>
                      <a:r>
                        <a:rPr lang="en-US" sz="1400" b="0" u="none" strike="noStrike" cap="none">
                          <a:solidFill>
                            <a:schemeClr val="dk1"/>
                          </a:solidFill>
                          <a:latin typeface="Times New Roman"/>
                          <a:ea typeface="Times New Roman"/>
                          <a:cs typeface="Times New Roman"/>
                          <a:sym typeface="Times New Roman"/>
                        </a:rPr>
                        <a:t>Windows 10</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r>
              <a:tr h="598025">
                <a:tc>
                  <a:txBody>
                    <a:bodyPr/>
                    <a:lstStyle/>
                    <a:p>
                      <a:pPr marL="201295" marR="198755" lvl="0" indent="0" algn="ctr"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Times New Roman"/>
                          <a:ea typeface="Times New Roman"/>
                          <a:cs typeface="Times New Roman"/>
                          <a:sym typeface="Times New Roman"/>
                        </a:rPr>
                        <a:t>2.</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c>
                  <a:txBody>
                    <a:bodyPr/>
                    <a:lstStyle/>
                    <a:p>
                      <a:pPr marL="285115" marR="45720" lvl="0" indent="0" algn="ctr" rtl="0">
                        <a:lnSpc>
                          <a:spcPct val="113214"/>
                        </a:lnSpc>
                        <a:spcBef>
                          <a:spcPts val="0"/>
                        </a:spcBef>
                        <a:spcAft>
                          <a:spcPts val="0"/>
                        </a:spcAft>
                        <a:buClr>
                          <a:srgbClr val="000000"/>
                        </a:buClr>
                        <a:buSzPts val="1400"/>
                        <a:buFont typeface="Arial"/>
                        <a:buNone/>
                      </a:pPr>
                      <a:r>
                        <a:rPr lang="en-US" sz="1400" b="0" u="none" strike="noStrike" cap="none">
                          <a:solidFill>
                            <a:schemeClr val="dk1"/>
                          </a:solidFill>
                          <a:latin typeface="Times New Roman"/>
                          <a:ea typeface="Times New Roman"/>
                          <a:cs typeface="Times New Roman"/>
                          <a:sym typeface="Times New Roman"/>
                        </a:rPr>
                        <a:t>Text Editor</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c>
                  <a:txBody>
                    <a:bodyPr/>
                    <a:lstStyle/>
                    <a:p>
                      <a:pPr marL="447040" marR="0" lvl="0" indent="196850" algn="l" rtl="0">
                        <a:lnSpc>
                          <a:spcPct val="115000"/>
                        </a:lnSpc>
                        <a:spcBef>
                          <a:spcPts val="0"/>
                        </a:spcBef>
                        <a:spcAft>
                          <a:spcPts val="0"/>
                        </a:spcAft>
                        <a:buClr>
                          <a:srgbClr val="000000"/>
                        </a:buClr>
                        <a:buSzPts val="1400"/>
                        <a:buFont typeface="Arial"/>
                        <a:buNone/>
                      </a:pPr>
                      <a:r>
                        <a:rPr lang="en-US" sz="1400" b="0" u="none" strike="noStrike" cap="none">
                          <a:solidFill>
                            <a:schemeClr val="dk1"/>
                          </a:solidFill>
                          <a:latin typeface="Times New Roman"/>
                          <a:ea typeface="Times New Roman"/>
                          <a:cs typeface="Times New Roman"/>
                          <a:sym typeface="Times New Roman"/>
                        </a:rPr>
                        <a:t>Atom/Visual Studio/Notepad++</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r>
              <a:tr h="495600">
                <a:tc>
                  <a:txBody>
                    <a:bodyPr/>
                    <a:lstStyle/>
                    <a:p>
                      <a:pPr marL="201295" marR="198755" lvl="0" indent="0" algn="ctr"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Times New Roman"/>
                          <a:ea typeface="Times New Roman"/>
                          <a:cs typeface="Times New Roman"/>
                          <a:sym typeface="Times New Roman"/>
                        </a:rPr>
                        <a:t>3.</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c>
                  <a:txBody>
                    <a:bodyPr/>
                    <a:lstStyle/>
                    <a:p>
                      <a:pPr marL="285115" marR="48260" lvl="0" indent="0" algn="ctr" rtl="0">
                        <a:lnSpc>
                          <a:spcPct val="113214"/>
                        </a:lnSpc>
                        <a:spcBef>
                          <a:spcPts val="0"/>
                        </a:spcBef>
                        <a:spcAft>
                          <a:spcPts val="0"/>
                        </a:spcAft>
                        <a:buClr>
                          <a:srgbClr val="000000"/>
                        </a:buClr>
                        <a:buSzPts val="1400"/>
                        <a:buFont typeface="Arial"/>
                        <a:buNone/>
                      </a:pPr>
                      <a:r>
                        <a:rPr lang="en-US" sz="1400" b="0" u="none" strike="noStrike" cap="none">
                          <a:solidFill>
                            <a:schemeClr val="dk1"/>
                          </a:solidFill>
                          <a:latin typeface="Times New Roman"/>
                          <a:ea typeface="Times New Roman"/>
                          <a:cs typeface="Times New Roman"/>
                          <a:sym typeface="Times New Roman"/>
                        </a:rPr>
                        <a:t>Web Browser </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c>
                  <a:txBody>
                    <a:bodyPr/>
                    <a:lstStyle/>
                    <a:p>
                      <a:pPr marL="523240" marR="511810" lvl="0" indent="0" algn="ctr" rtl="0">
                        <a:lnSpc>
                          <a:spcPct val="113214"/>
                        </a:lnSpc>
                        <a:spcBef>
                          <a:spcPts val="0"/>
                        </a:spcBef>
                        <a:spcAft>
                          <a:spcPts val="0"/>
                        </a:spcAft>
                        <a:buClr>
                          <a:srgbClr val="000000"/>
                        </a:buClr>
                        <a:buSzPts val="1400"/>
                        <a:buFont typeface="Arial"/>
                        <a:buNone/>
                      </a:pPr>
                      <a:r>
                        <a:rPr lang="en-US" sz="1400" b="0" u="none" strike="noStrike" cap="none">
                          <a:solidFill>
                            <a:schemeClr val="dk1"/>
                          </a:solidFill>
                          <a:latin typeface="Times New Roman"/>
                          <a:ea typeface="Times New Roman"/>
                          <a:cs typeface="Times New Roman"/>
                          <a:sym typeface="Times New Roman"/>
                        </a:rPr>
                        <a:t>Google Chrome</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r>
              <a:tr h="717575">
                <a:tc>
                  <a:txBody>
                    <a:bodyPr/>
                    <a:lstStyle/>
                    <a:p>
                      <a:pPr marL="201295" marR="198755" lvl="0" indent="0" algn="ctr"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Times New Roman"/>
                          <a:ea typeface="Times New Roman"/>
                          <a:cs typeface="Times New Roman"/>
                          <a:sym typeface="Times New Roman"/>
                        </a:rPr>
                        <a:t>4.</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c>
                  <a:txBody>
                    <a:bodyPr/>
                    <a:lstStyle/>
                    <a:p>
                      <a:pPr marL="974725" marR="400685" lvl="0" indent="-327660" algn="l" rtl="0">
                        <a:lnSpc>
                          <a:spcPct val="115000"/>
                        </a:lnSpc>
                        <a:spcBef>
                          <a:spcPts val="0"/>
                        </a:spcBef>
                        <a:spcAft>
                          <a:spcPts val="0"/>
                        </a:spcAft>
                        <a:buClr>
                          <a:srgbClr val="000000"/>
                        </a:buClr>
                        <a:buSzPts val="1400"/>
                        <a:buFont typeface="Arial"/>
                        <a:buNone/>
                      </a:pPr>
                      <a:r>
                        <a:rPr lang="en-US" sz="1400" b="0" u="none" strike="noStrike" cap="none">
                          <a:solidFill>
                            <a:schemeClr val="dk1"/>
                          </a:solidFill>
                          <a:latin typeface="Times New Roman"/>
                          <a:ea typeface="Times New Roman"/>
                          <a:cs typeface="Times New Roman"/>
                          <a:sym typeface="Times New Roman"/>
                        </a:rPr>
                        <a:t>Open source run-time environment</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c>
                  <a:txBody>
                    <a:bodyPr/>
                    <a:lstStyle/>
                    <a:p>
                      <a:pPr marL="521335" marR="511810" lvl="0" indent="0" algn="ctr" rtl="0">
                        <a:lnSpc>
                          <a:spcPct val="113214"/>
                        </a:lnSpc>
                        <a:spcBef>
                          <a:spcPts val="0"/>
                        </a:spcBef>
                        <a:spcAft>
                          <a:spcPts val="0"/>
                        </a:spcAft>
                        <a:buClr>
                          <a:srgbClr val="000000"/>
                        </a:buClr>
                        <a:buSzPts val="1400"/>
                        <a:buFont typeface="Arial"/>
                        <a:buNone/>
                      </a:pPr>
                      <a:r>
                        <a:rPr lang="en-US" sz="1400" b="0" u="none" strike="noStrike" cap="none">
                          <a:solidFill>
                            <a:schemeClr val="dk1"/>
                          </a:solidFill>
                          <a:latin typeface="Times New Roman"/>
                          <a:ea typeface="Times New Roman"/>
                          <a:cs typeface="Times New Roman"/>
                          <a:sym typeface="Times New Roman"/>
                        </a:rPr>
                        <a:t>Node.js</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r>
            </a:tbl>
          </a:graphicData>
        </a:graphic>
      </p:graphicFrame>
      <p:graphicFrame>
        <p:nvGraphicFramePr>
          <p:cNvPr id="308" name="Google Shape;308;p18"/>
          <p:cNvGraphicFramePr/>
          <p:nvPr/>
        </p:nvGraphicFramePr>
        <p:xfrm>
          <a:off x="1987826" y="4293705"/>
          <a:ext cx="6162275" cy="1606685"/>
        </p:xfrm>
        <a:graphic>
          <a:graphicData uri="http://schemas.openxmlformats.org/drawingml/2006/table">
            <a:tbl>
              <a:tblPr firstRow="1" firstCol="1" lastRow="1" lastCol="1" bandRow="1" bandCol="1">
                <a:noFill/>
                <a:tableStyleId>{627B9C8B-14DE-42FF-99AB-3F6E8943974D}</a:tableStyleId>
              </a:tblPr>
              <a:tblGrid>
                <a:gridCol w="702375"/>
                <a:gridCol w="2915125"/>
                <a:gridCol w="2544775"/>
              </a:tblGrid>
              <a:tr h="384300">
                <a:tc>
                  <a:txBody>
                    <a:bodyPr/>
                    <a:lstStyle/>
                    <a:p>
                      <a:pPr marL="282575" marR="278130" lvl="0" indent="0" algn="ctr" rtl="0">
                        <a:lnSpc>
                          <a:spcPct val="114166"/>
                        </a:lnSpc>
                        <a:spcBef>
                          <a:spcPts val="0"/>
                        </a:spcBef>
                        <a:spcAft>
                          <a:spcPts val="0"/>
                        </a:spcAft>
                        <a:buClr>
                          <a:srgbClr val="000000"/>
                        </a:buClr>
                        <a:buSzPts val="1200"/>
                        <a:buFont typeface="Arial"/>
                        <a:buNone/>
                      </a:pPr>
                      <a:r>
                        <a:rPr lang="en-US" sz="1200" b="0" u="none" strike="noStrike" cap="none">
                          <a:solidFill>
                            <a:schemeClr val="dk1"/>
                          </a:solidFill>
                          <a:latin typeface="Times New Roman"/>
                          <a:ea typeface="Times New Roman"/>
                          <a:cs typeface="Times New Roman"/>
                          <a:sym typeface="Times New Roman"/>
                        </a:rPr>
                        <a:t>1.</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c>
                  <a:txBody>
                    <a:bodyPr/>
                    <a:lstStyle/>
                    <a:p>
                      <a:pPr marL="913764" marR="682625" lvl="0" indent="0" algn="ctr" rtl="0">
                        <a:lnSpc>
                          <a:spcPct val="113214"/>
                        </a:lnSpc>
                        <a:spcBef>
                          <a:spcPts val="0"/>
                        </a:spcBef>
                        <a:spcAft>
                          <a:spcPts val="0"/>
                        </a:spcAft>
                        <a:buClr>
                          <a:srgbClr val="000000"/>
                        </a:buClr>
                        <a:buSzPts val="1400"/>
                        <a:buFont typeface="Arial"/>
                        <a:buNone/>
                      </a:pPr>
                      <a:r>
                        <a:rPr lang="en-US" sz="1400" b="0" u="none" strike="noStrike" cap="none">
                          <a:solidFill>
                            <a:schemeClr val="dk1"/>
                          </a:solidFill>
                          <a:latin typeface="Times New Roman"/>
                          <a:ea typeface="Times New Roman"/>
                          <a:cs typeface="Times New Roman"/>
                          <a:sym typeface="Times New Roman"/>
                        </a:rPr>
                        <a:t>RAM</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c>
                  <a:txBody>
                    <a:bodyPr/>
                    <a:lstStyle/>
                    <a:p>
                      <a:pPr marL="367665" marR="353695" lvl="0" indent="0" algn="ctr" rtl="0">
                        <a:lnSpc>
                          <a:spcPct val="113214"/>
                        </a:lnSpc>
                        <a:spcBef>
                          <a:spcPts val="0"/>
                        </a:spcBef>
                        <a:spcAft>
                          <a:spcPts val="0"/>
                        </a:spcAft>
                        <a:buClr>
                          <a:srgbClr val="000000"/>
                        </a:buClr>
                        <a:buSzPts val="1400"/>
                        <a:buFont typeface="Arial"/>
                        <a:buNone/>
                      </a:pPr>
                      <a:r>
                        <a:rPr lang="en-US" sz="1400" b="0" u="none" strike="noStrike" cap="none">
                          <a:solidFill>
                            <a:schemeClr val="dk1"/>
                          </a:solidFill>
                          <a:latin typeface="Times New Roman"/>
                          <a:ea typeface="Times New Roman"/>
                          <a:cs typeface="Times New Roman"/>
                          <a:sym typeface="Times New Roman"/>
                        </a:rPr>
                        <a:t>8gb</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r>
              <a:tr h="374650">
                <a:tc>
                  <a:txBody>
                    <a:bodyPr/>
                    <a:lstStyle/>
                    <a:p>
                      <a:pPr marL="282575" marR="278130" lvl="0" indent="0" algn="ctr" rtl="0">
                        <a:lnSpc>
                          <a:spcPct val="114166"/>
                        </a:lnSpc>
                        <a:spcBef>
                          <a:spcPts val="0"/>
                        </a:spcBef>
                        <a:spcAft>
                          <a:spcPts val="0"/>
                        </a:spcAft>
                        <a:buClr>
                          <a:srgbClr val="000000"/>
                        </a:buClr>
                        <a:buSzPts val="1200"/>
                        <a:buFont typeface="Arial"/>
                        <a:buNone/>
                      </a:pPr>
                      <a:r>
                        <a:rPr lang="en-US" sz="1200" b="0" u="none" strike="noStrike" cap="none">
                          <a:solidFill>
                            <a:schemeClr val="dk1"/>
                          </a:solidFill>
                          <a:latin typeface="Times New Roman"/>
                          <a:ea typeface="Times New Roman"/>
                          <a:cs typeface="Times New Roman"/>
                          <a:sym typeface="Times New Roman"/>
                        </a:rPr>
                        <a:t>2</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c>
                  <a:txBody>
                    <a:bodyPr/>
                    <a:lstStyle/>
                    <a:p>
                      <a:pPr marL="916939" marR="682625" lvl="0" indent="0" algn="ctr" rtl="0">
                        <a:lnSpc>
                          <a:spcPct val="113214"/>
                        </a:lnSpc>
                        <a:spcBef>
                          <a:spcPts val="0"/>
                        </a:spcBef>
                        <a:spcAft>
                          <a:spcPts val="0"/>
                        </a:spcAft>
                        <a:buClr>
                          <a:srgbClr val="000000"/>
                        </a:buClr>
                        <a:buSzPts val="1400"/>
                        <a:buFont typeface="Arial"/>
                        <a:buNone/>
                      </a:pPr>
                      <a:r>
                        <a:rPr lang="en-US" sz="1400" b="0" u="none" strike="noStrike" cap="none">
                          <a:solidFill>
                            <a:schemeClr val="dk1"/>
                          </a:solidFill>
                          <a:latin typeface="Times New Roman"/>
                          <a:ea typeface="Times New Roman"/>
                          <a:cs typeface="Times New Roman"/>
                          <a:sym typeface="Times New Roman"/>
                        </a:rPr>
                        <a:t>Intel processor</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c>
                  <a:txBody>
                    <a:bodyPr/>
                    <a:lstStyle/>
                    <a:p>
                      <a:pPr marL="367030" marR="356870" lvl="0" indent="0" algn="ctr"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Times New Roman"/>
                          <a:ea typeface="Times New Roman"/>
                          <a:cs typeface="Times New Roman"/>
                          <a:sym typeface="Times New Roman"/>
                        </a:rPr>
                        <a:t>I3 10th gen</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r>
              <a:tr h="361325">
                <a:tc>
                  <a:txBody>
                    <a:bodyPr/>
                    <a:lstStyle/>
                    <a:p>
                      <a:pPr marL="282575" marR="278130" lvl="0" indent="0" algn="ctr" rtl="0">
                        <a:lnSpc>
                          <a:spcPct val="114583"/>
                        </a:lnSpc>
                        <a:spcBef>
                          <a:spcPts val="0"/>
                        </a:spcBef>
                        <a:spcAft>
                          <a:spcPts val="0"/>
                        </a:spcAft>
                        <a:buClr>
                          <a:srgbClr val="000000"/>
                        </a:buClr>
                        <a:buSzPts val="1200"/>
                        <a:buFont typeface="Arial"/>
                        <a:buNone/>
                      </a:pPr>
                      <a:r>
                        <a:rPr lang="en-US" sz="1200" b="0" u="none" strike="noStrike" cap="none">
                          <a:solidFill>
                            <a:schemeClr val="dk1"/>
                          </a:solidFill>
                          <a:latin typeface="Times New Roman"/>
                          <a:ea typeface="Times New Roman"/>
                          <a:cs typeface="Times New Roman"/>
                          <a:sym typeface="Times New Roman"/>
                        </a:rPr>
                        <a:t>3.</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c>
                  <a:txBody>
                    <a:bodyPr/>
                    <a:lstStyle/>
                    <a:p>
                      <a:pPr marL="913764" marR="682625" lvl="0" indent="0" algn="ctr" rtl="0">
                        <a:lnSpc>
                          <a:spcPct val="113214"/>
                        </a:lnSpc>
                        <a:spcBef>
                          <a:spcPts val="0"/>
                        </a:spcBef>
                        <a:spcAft>
                          <a:spcPts val="0"/>
                        </a:spcAft>
                        <a:buClr>
                          <a:srgbClr val="000000"/>
                        </a:buClr>
                        <a:buSzPts val="1400"/>
                        <a:buFont typeface="Arial"/>
                        <a:buNone/>
                      </a:pPr>
                      <a:r>
                        <a:rPr lang="en-US" sz="1400" b="0" u="none" strike="noStrike" cap="none">
                          <a:solidFill>
                            <a:schemeClr val="dk1"/>
                          </a:solidFill>
                          <a:latin typeface="Times New Roman"/>
                          <a:ea typeface="Times New Roman"/>
                          <a:cs typeface="Times New Roman"/>
                          <a:sym typeface="Times New Roman"/>
                        </a:rPr>
                        <a:t>CPU</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c>
                  <a:txBody>
                    <a:bodyPr/>
                    <a:lstStyle/>
                    <a:p>
                      <a:pPr marL="367665" marR="353060" lvl="0" indent="0" algn="ctr" rtl="0">
                        <a:lnSpc>
                          <a:spcPct val="113214"/>
                        </a:lnSpc>
                        <a:spcBef>
                          <a:spcPts val="0"/>
                        </a:spcBef>
                        <a:spcAft>
                          <a:spcPts val="0"/>
                        </a:spcAft>
                        <a:buClr>
                          <a:srgbClr val="000000"/>
                        </a:buClr>
                        <a:buSzPts val="1400"/>
                        <a:buFont typeface="Arial"/>
                        <a:buNone/>
                      </a:pPr>
                      <a:r>
                        <a:rPr lang="en-US" sz="1400" b="0" u="none" strike="noStrike" cap="none">
                          <a:solidFill>
                            <a:schemeClr val="dk1"/>
                          </a:solidFill>
                          <a:latin typeface="Times New Roman"/>
                          <a:ea typeface="Times New Roman"/>
                          <a:cs typeface="Times New Roman"/>
                          <a:sym typeface="Times New Roman"/>
                        </a:rPr>
                        <a:t>Octa core</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r>
              <a:tr h="440700">
                <a:tc>
                  <a:txBody>
                    <a:bodyPr/>
                    <a:lstStyle/>
                    <a:p>
                      <a:pPr marL="282575" marR="278130" lvl="0" indent="0" algn="ctr" rtl="0">
                        <a:lnSpc>
                          <a:spcPct val="114583"/>
                        </a:lnSpc>
                        <a:spcBef>
                          <a:spcPts val="0"/>
                        </a:spcBef>
                        <a:spcAft>
                          <a:spcPts val="0"/>
                        </a:spcAft>
                        <a:buClr>
                          <a:srgbClr val="000000"/>
                        </a:buClr>
                        <a:buSzPts val="1200"/>
                        <a:buFont typeface="Arial"/>
                        <a:buNone/>
                      </a:pPr>
                      <a:r>
                        <a:rPr lang="en-US" sz="1200" b="0" u="none" strike="noStrike" cap="none">
                          <a:solidFill>
                            <a:schemeClr val="dk1"/>
                          </a:solidFill>
                          <a:latin typeface="Times New Roman"/>
                          <a:ea typeface="Times New Roman"/>
                          <a:cs typeface="Times New Roman"/>
                          <a:sym typeface="Times New Roman"/>
                        </a:rPr>
                        <a:t>4.</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c>
                  <a:txBody>
                    <a:bodyPr/>
                    <a:lstStyle/>
                    <a:p>
                      <a:pPr marL="922020" marR="682625" lvl="0" indent="0" algn="ctr" rtl="0">
                        <a:lnSpc>
                          <a:spcPct val="113571"/>
                        </a:lnSpc>
                        <a:spcBef>
                          <a:spcPts val="0"/>
                        </a:spcBef>
                        <a:spcAft>
                          <a:spcPts val="0"/>
                        </a:spcAft>
                        <a:buClr>
                          <a:srgbClr val="000000"/>
                        </a:buClr>
                        <a:buSzPts val="1400"/>
                        <a:buFont typeface="Arial"/>
                        <a:buNone/>
                      </a:pPr>
                      <a:r>
                        <a:rPr lang="en-US" sz="1400" b="0" u="none" strike="noStrike" cap="none">
                          <a:solidFill>
                            <a:schemeClr val="dk1"/>
                          </a:solidFill>
                          <a:latin typeface="Times New Roman"/>
                          <a:ea typeface="Times New Roman"/>
                          <a:cs typeface="Times New Roman"/>
                          <a:sym typeface="Times New Roman"/>
                        </a:rPr>
                        <a:t>Internet connection</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c>
                  <a:txBody>
                    <a:bodyPr/>
                    <a:lstStyle/>
                    <a:p>
                      <a:pPr marL="367665" marR="356870" lvl="0" indent="0" algn="ctr" rtl="0">
                        <a:lnSpc>
                          <a:spcPct val="113571"/>
                        </a:lnSpc>
                        <a:spcBef>
                          <a:spcPts val="0"/>
                        </a:spcBef>
                        <a:spcAft>
                          <a:spcPts val="0"/>
                        </a:spcAft>
                        <a:buClr>
                          <a:srgbClr val="000000"/>
                        </a:buClr>
                        <a:buSzPts val="1400"/>
                        <a:buFont typeface="Arial"/>
                        <a:buNone/>
                      </a:pPr>
                      <a:r>
                        <a:rPr lang="en-US" sz="1400" b="0" u="none" strike="noStrike" cap="none">
                          <a:solidFill>
                            <a:schemeClr val="dk1"/>
                          </a:solidFill>
                          <a:latin typeface="Times New Roman"/>
                          <a:ea typeface="Times New Roman"/>
                          <a:cs typeface="Times New Roman"/>
                          <a:sym typeface="Times New Roman"/>
                        </a:rPr>
                        <a:t>1 mbps or higher</a:t>
                      </a:r>
                      <a:endParaRPr sz="1100" b="0" u="none" strike="noStrike" cap="none">
                        <a:solidFill>
                          <a:schemeClr val="dk1"/>
                        </a:solidFill>
                        <a:latin typeface="Times New Roman"/>
                        <a:ea typeface="Times New Roman"/>
                        <a:cs typeface="Times New Roman"/>
                        <a:sym typeface="Times New Roman"/>
                      </a:endParaRPr>
                    </a:p>
                  </a:txBody>
                  <a:tcPr marL="0" marR="0" marT="0" marB="0">
                    <a:solidFill>
                      <a:srgbClr val="B6DDE7"/>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ee21efb781_0_7"/>
          <p:cNvSpPr txBox="1">
            <a:spLocks noGrp="1"/>
          </p:cNvSpPr>
          <p:nvPr>
            <p:ph type="title"/>
          </p:nvPr>
        </p:nvSpPr>
        <p:spPr>
          <a:xfrm>
            <a:off x="914400" y="274638"/>
            <a:ext cx="7772400" cy="1143000"/>
          </a:xfrm>
          <a:prstGeom prst="rect">
            <a:avLst/>
          </a:prstGeom>
        </p:spPr>
        <p:txBody>
          <a:bodyPr spcFirstLastPara="1" wrap="square" lIns="91425" tIns="45700" rIns="91425" bIns="91425" anchor="b" anchorCtr="0">
            <a:normAutofit/>
          </a:bodyPr>
          <a:lstStyle/>
          <a:p>
            <a:pPr marL="0" lvl="0" indent="0" algn="ctr" rtl="0">
              <a:spcBef>
                <a:spcPts val="0"/>
              </a:spcBef>
              <a:spcAft>
                <a:spcPts val="0"/>
              </a:spcAft>
              <a:buNone/>
            </a:pPr>
            <a:r>
              <a:rPr lang="en-US">
                <a:latin typeface="Times New Roman"/>
                <a:ea typeface="Times New Roman"/>
                <a:cs typeface="Times New Roman"/>
                <a:sym typeface="Times New Roman"/>
              </a:rPr>
              <a:t>User Interface Design</a:t>
            </a:r>
            <a:endParaRPr>
              <a:latin typeface="Times New Roman"/>
              <a:ea typeface="Times New Roman"/>
              <a:cs typeface="Times New Roman"/>
              <a:sym typeface="Times New Roman"/>
            </a:endParaRPr>
          </a:p>
        </p:txBody>
      </p:sp>
      <p:sp>
        <p:nvSpPr>
          <p:cNvPr id="315" name="Google Shape;315;gee21efb781_0_7"/>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000000"/>
              </a:buClr>
              <a:buSzPts val="1400"/>
              <a:buFont typeface="Arial"/>
              <a:buNone/>
            </a:pPr>
            <a:fld id="{00000000-1234-1234-1234-123412341234}" type="slidenum">
              <a:rPr lang="en-US"/>
              <a:t>22</a:t>
            </a:fld>
            <a:endParaRPr/>
          </a:p>
        </p:txBody>
      </p:sp>
      <p:sp>
        <p:nvSpPr>
          <p:cNvPr id="316" name="Google Shape;316;gee21efb781_0_7"/>
          <p:cNvSpPr txBox="1">
            <a:spLocks noGrp="1"/>
          </p:cNvSpPr>
          <p:nvPr>
            <p:ph type="body" idx="1"/>
          </p:nvPr>
        </p:nvSpPr>
        <p:spPr>
          <a:xfrm>
            <a:off x="914400" y="1447800"/>
            <a:ext cx="7489500" cy="4572000"/>
          </a:xfrm>
          <a:prstGeom prst="rect">
            <a:avLst/>
          </a:prstGeom>
        </p:spPr>
        <p:txBody>
          <a:bodyPr spcFirstLastPara="1" wrap="square" lIns="91425" tIns="45700" rIns="91425" bIns="45700" anchor="t" anchorCtr="0">
            <a:normAutofit/>
          </a:bodyPr>
          <a:lstStyle/>
          <a:p>
            <a:pPr marL="0" lvl="0" indent="0" algn="l" rtl="0">
              <a:spcBef>
                <a:spcPts val="580"/>
              </a:spcBef>
              <a:spcAft>
                <a:spcPts val="0"/>
              </a:spcAft>
              <a:buNone/>
            </a:pPr>
            <a:endParaRPr/>
          </a:p>
        </p:txBody>
      </p:sp>
      <p:pic>
        <p:nvPicPr>
          <p:cNvPr id="317" name="Google Shape;317;gee21efb781_0_7"/>
          <p:cNvPicPr preferRelativeResize="0"/>
          <p:nvPr/>
        </p:nvPicPr>
        <p:blipFill>
          <a:blip r:embed="rId3">
            <a:alphaModFix/>
          </a:blip>
          <a:stretch>
            <a:fillRect/>
          </a:stretch>
        </p:blipFill>
        <p:spPr>
          <a:xfrm>
            <a:off x="914400" y="1413250"/>
            <a:ext cx="7489350" cy="4407200"/>
          </a:xfrm>
          <a:prstGeom prst="rect">
            <a:avLst/>
          </a:prstGeom>
          <a:noFill/>
          <a:ln>
            <a:noFill/>
          </a:ln>
        </p:spPr>
      </p:pic>
      <p:sp>
        <p:nvSpPr>
          <p:cNvPr id="318" name="Google Shape;318;gee21efb781_0_7"/>
          <p:cNvSpPr txBox="1"/>
          <p:nvPr/>
        </p:nvSpPr>
        <p:spPr>
          <a:xfrm>
            <a:off x="3698525" y="5820450"/>
            <a:ext cx="272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Baskerville"/>
                <a:ea typeface="Libre Baskerville"/>
                <a:cs typeface="Libre Baskerville"/>
                <a:sym typeface="Libre Baskerville"/>
              </a:rPr>
              <a:t>fig1: Home Page</a:t>
            </a:r>
            <a:endParaRPr>
              <a:latin typeface="Libre Baskerville"/>
              <a:ea typeface="Libre Baskerville"/>
              <a:cs typeface="Libre Baskerville"/>
              <a:sym typeface="Libre Baskerville"/>
            </a:endParaRPr>
          </a:p>
        </p:txBody>
      </p:sp>
      <p:sp>
        <p:nvSpPr>
          <p:cNvPr id="319" name="Google Shape;319;gee21efb781_0_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pic>
        <p:nvPicPr>
          <p:cNvPr id="320" name="Google Shape;320;gee21efb781_0_7"/>
          <p:cNvPicPr preferRelativeResize="0"/>
          <p:nvPr/>
        </p:nvPicPr>
        <p:blipFill rotWithShape="1">
          <a:blip r:embed="rId4">
            <a:alphaModFix/>
          </a:blip>
          <a:srcRect/>
          <a:stretch/>
        </p:blipFill>
        <p:spPr>
          <a:xfrm>
            <a:off x="8305800" y="6172200"/>
            <a:ext cx="533400" cy="52428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ee21efb781_0_45"/>
          <p:cNvSpPr txBox="1">
            <a:spLocks noGrp="1"/>
          </p:cNvSpPr>
          <p:nvPr>
            <p:ph type="title"/>
          </p:nvPr>
        </p:nvSpPr>
        <p:spPr>
          <a:xfrm>
            <a:off x="914400" y="274638"/>
            <a:ext cx="7772400" cy="1143000"/>
          </a:xfrm>
          <a:prstGeom prst="rect">
            <a:avLst/>
          </a:prstGeom>
        </p:spPr>
        <p:txBody>
          <a:bodyPr spcFirstLastPara="1" wrap="square" lIns="91425" tIns="45700" rIns="91425" bIns="91425" anchor="b" anchorCtr="0">
            <a:normAutofit/>
          </a:bodyPr>
          <a:lstStyle/>
          <a:p>
            <a:pPr marL="0" lvl="0" indent="0" algn="ctr" rtl="0">
              <a:spcBef>
                <a:spcPts val="0"/>
              </a:spcBef>
              <a:spcAft>
                <a:spcPts val="0"/>
              </a:spcAft>
              <a:buNone/>
            </a:pPr>
            <a:r>
              <a:rPr lang="en-US">
                <a:latin typeface="Times New Roman"/>
                <a:ea typeface="Times New Roman"/>
                <a:cs typeface="Times New Roman"/>
                <a:sym typeface="Times New Roman"/>
              </a:rPr>
              <a:t>User Interface Design</a:t>
            </a:r>
            <a:endParaRPr>
              <a:latin typeface="Times New Roman"/>
              <a:ea typeface="Times New Roman"/>
              <a:cs typeface="Times New Roman"/>
              <a:sym typeface="Times New Roman"/>
            </a:endParaRPr>
          </a:p>
        </p:txBody>
      </p:sp>
      <p:sp>
        <p:nvSpPr>
          <p:cNvPr id="327" name="Google Shape;327;gee21efb781_0_45"/>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23</a:t>
            </a:fld>
            <a:endParaRPr/>
          </a:p>
        </p:txBody>
      </p:sp>
      <p:sp>
        <p:nvSpPr>
          <p:cNvPr id="328" name="Google Shape;328;gee21efb781_0_45"/>
          <p:cNvSpPr txBox="1">
            <a:spLocks noGrp="1"/>
          </p:cNvSpPr>
          <p:nvPr>
            <p:ph type="body" idx="1"/>
          </p:nvPr>
        </p:nvSpPr>
        <p:spPr>
          <a:xfrm>
            <a:off x="914400" y="1447800"/>
            <a:ext cx="7386300" cy="4572000"/>
          </a:xfrm>
          <a:prstGeom prst="rect">
            <a:avLst/>
          </a:prstGeom>
        </p:spPr>
        <p:txBody>
          <a:bodyPr spcFirstLastPara="1" wrap="square" lIns="91425" tIns="45700" rIns="91425" bIns="45700" anchor="t" anchorCtr="0">
            <a:normAutofit/>
          </a:bodyPr>
          <a:lstStyle/>
          <a:p>
            <a:pPr marL="0" lvl="0" indent="0" algn="l" rtl="0">
              <a:spcBef>
                <a:spcPts val="580"/>
              </a:spcBef>
              <a:spcAft>
                <a:spcPts val="0"/>
              </a:spcAft>
              <a:buNone/>
            </a:pPr>
            <a:endParaRPr/>
          </a:p>
        </p:txBody>
      </p:sp>
      <p:sp>
        <p:nvSpPr>
          <p:cNvPr id="329" name="Google Shape;329;gee21efb781_0_45"/>
          <p:cNvSpPr txBox="1"/>
          <p:nvPr/>
        </p:nvSpPr>
        <p:spPr>
          <a:xfrm>
            <a:off x="3440550" y="5743100"/>
            <a:ext cx="272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Baskerville"/>
                <a:ea typeface="Libre Baskerville"/>
                <a:cs typeface="Libre Baskerville"/>
                <a:sym typeface="Libre Baskerville"/>
              </a:rPr>
              <a:t>fig 2: Visitor SignUp Page</a:t>
            </a:r>
            <a:endParaRPr>
              <a:latin typeface="Libre Baskerville"/>
              <a:ea typeface="Libre Baskerville"/>
              <a:cs typeface="Libre Baskerville"/>
              <a:sym typeface="Libre Baskerville"/>
            </a:endParaRPr>
          </a:p>
        </p:txBody>
      </p:sp>
      <p:sp>
        <p:nvSpPr>
          <p:cNvPr id="330" name="Google Shape;330;gee21efb781_0_4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pic>
        <p:nvPicPr>
          <p:cNvPr id="331" name="Google Shape;331;gee21efb781_0_45"/>
          <p:cNvPicPr preferRelativeResize="0"/>
          <p:nvPr/>
        </p:nvPicPr>
        <p:blipFill rotWithShape="1">
          <a:blip r:embed="rId3">
            <a:alphaModFix/>
          </a:blip>
          <a:srcRect l="12565" r="11694"/>
          <a:stretch/>
        </p:blipFill>
        <p:spPr>
          <a:xfrm>
            <a:off x="914400" y="1371075"/>
            <a:ext cx="7386300" cy="4372025"/>
          </a:xfrm>
          <a:prstGeom prst="rect">
            <a:avLst/>
          </a:prstGeom>
          <a:noFill/>
          <a:ln>
            <a:noFill/>
          </a:ln>
        </p:spPr>
      </p:pic>
      <p:pic>
        <p:nvPicPr>
          <p:cNvPr id="332" name="Google Shape;332;gee21efb781_0_45"/>
          <p:cNvPicPr preferRelativeResize="0"/>
          <p:nvPr/>
        </p:nvPicPr>
        <p:blipFill rotWithShape="1">
          <a:blip r:embed="rId4">
            <a:alphaModFix/>
          </a:blip>
          <a:srcRect/>
          <a:stretch/>
        </p:blipFill>
        <p:spPr>
          <a:xfrm>
            <a:off x="8305800" y="6172200"/>
            <a:ext cx="533400" cy="52428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ee21efb781_0_25"/>
          <p:cNvSpPr txBox="1">
            <a:spLocks noGrp="1"/>
          </p:cNvSpPr>
          <p:nvPr>
            <p:ph type="title"/>
          </p:nvPr>
        </p:nvSpPr>
        <p:spPr>
          <a:xfrm>
            <a:off x="914400" y="274638"/>
            <a:ext cx="7772400" cy="1143000"/>
          </a:xfrm>
          <a:prstGeom prst="rect">
            <a:avLst/>
          </a:prstGeom>
        </p:spPr>
        <p:txBody>
          <a:bodyPr spcFirstLastPara="1" wrap="square" lIns="91425" tIns="45700" rIns="91425" bIns="91425" anchor="b" anchorCtr="0">
            <a:normAutofit/>
          </a:bodyPr>
          <a:lstStyle/>
          <a:p>
            <a:pPr marL="0" lvl="0" indent="0" algn="ctr" rtl="0">
              <a:spcBef>
                <a:spcPts val="0"/>
              </a:spcBef>
              <a:spcAft>
                <a:spcPts val="0"/>
              </a:spcAft>
              <a:buNone/>
            </a:pPr>
            <a:r>
              <a:rPr lang="en-US">
                <a:latin typeface="Times New Roman"/>
                <a:ea typeface="Times New Roman"/>
                <a:cs typeface="Times New Roman"/>
                <a:sym typeface="Times New Roman"/>
              </a:rPr>
              <a:t>User Interface Design</a:t>
            </a:r>
            <a:endParaRPr>
              <a:latin typeface="Times New Roman"/>
              <a:ea typeface="Times New Roman"/>
              <a:cs typeface="Times New Roman"/>
              <a:sym typeface="Times New Roman"/>
            </a:endParaRPr>
          </a:p>
        </p:txBody>
      </p:sp>
      <p:sp>
        <p:nvSpPr>
          <p:cNvPr id="339" name="Google Shape;339;gee21efb781_0_25"/>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24</a:t>
            </a:fld>
            <a:endParaRPr/>
          </a:p>
        </p:txBody>
      </p:sp>
      <p:sp>
        <p:nvSpPr>
          <p:cNvPr id="340" name="Google Shape;340;gee21efb781_0_25"/>
          <p:cNvSpPr txBox="1">
            <a:spLocks noGrp="1"/>
          </p:cNvSpPr>
          <p:nvPr>
            <p:ph type="body" idx="1"/>
          </p:nvPr>
        </p:nvSpPr>
        <p:spPr>
          <a:xfrm>
            <a:off x="914400" y="1447800"/>
            <a:ext cx="7373400" cy="4572000"/>
          </a:xfrm>
          <a:prstGeom prst="rect">
            <a:avLst/>
          </a:prstGeom>
        </p:spPr>
        <p:txBody>
          <a:bodyPr spcFirstLastPara="1" wrap="square" lIns="91425" tIns="45700" rIns="91425" bIns="45700" anchor="t" anchorCtr="0">
            <a:normAutofit/>
          </a:bodyPr>
          <a:lstStyle/>
          <a:p>
            <a:pPr marL="0" lvl="0" indent="0" algn="l" rtl="0">
              <a:spcBef>
                <a:spcPts val="580"/>
              </a:spcBef>
              <a:spcAft>
                <a:spcPts val="0"/>
              </a:spcAft>
              <a:buNone/>
            </a:pPr>
            <a:endParaRPr/>
          </a:p>
        </p:txBody>
      </p:sp>
      <p:sp>
        <p:nvSpPr>
          <p:cNvPr id="341" name="Google Shape;341;gee21efb781_0_25"/>
          <p:cNvSpPr txBox="1"/>
          <p:nvPr/>
        </p:nvSpPr>
        <p:spPr>
          <a:xfrm>
            <a:off x="3440550" y="5833350"/>
            <a:ext cx="272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Baskerville"/>
                <a:ea typeface="Libre Baskerville"/>
                <a:cs typeface="Libre Baskerville"/>
                <a:sym typeface="Libre Baskerville"/>
              </a:rPr>
              <a:t>fig 3: Customer Login Page</a:t>
            </a:r>
            <a:endParaRPr>
              <a:latin typeface="Libre Baskerville"/>
              <a:ea typeface="Libre Baskerville"/>
              <a:cs typeface="Libre Baskerville"/>
              <a:sym typeface="Libre Baskerville"/>
            </a:endParaRPr>
          </a:p>
        </p:txBody>
      </p:sp>
      <p:sp>
        <p:nvSpPr>
          <p:cNvPr id="342" name="Google Shape;342;gee21efb781_0_2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pic>
        <p:nvPicPr>
          <p:cNvPr id="343" name="Google Shape;343;gee21efb781_0_25"/>
          <p:cNvPicPr preferRelativeResize="0"/>
          <p:nvPr/>
        </p:nvPicPr>
        <p:blipFill rotWithShape="1">
          <a:blip r:embed="rId3">
            <a:alphaModFix/>
          </a:blip>
          <a:srcRect l="9999" r="9362"/>
          <a:stretch/>
        </p:blipFill>
        <p:spPr>
          <a:xfrm>
            <a:off x="914400" y="1316225"/>
            <a:ext cx="7373324" cy="4517126"/>
          </a:xfrm>
          <a:prstGeom prst="rect">
            <a:avLst/>
          </a:prstGeom>
          <a:noFill/>
          <a:ln>
            <a:noFill/>
          </a:ln>
        </p:spPr>
      </p:pic>
      <p:pic>
        <p:nvPicPr>
          <p:cNvPr id="344" name="Google Shape;344;gee21efb781_0_25"/>
          <p:cNvPicPr preferRelativeResize="0"/>
          <p:nvPr/>
        </p:nvPicPr>
        <p:blipFill rotWithShape="1">
          <a:blip r:embed="rId4">
            <a:alphaModFix/>
          </a:blip>
          <a:srcRect/>
          <a:stretch/>
        </p:blipFill>
        <p:spPr>
          <a:xfrm>
            <a:off x="8305800" y="6172200"/>
            <a:ext cx="533400" cy="52428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gee21efb781_0_35"/>
          <p:cNvSpPr txBox="1">
            <a:spLocks noGrp="1"/>
          </p:cNvSpPr>
          <p:nvPr>
            <p:ph type="title"/>
          </p:nvPr>
        </p:nvSpPr>
        <p:spPr>
          <a:xfrm>
            <a:off x="914400" y="274638"/>
            <a:ext cx="7772400" cy="1143000"/>
          </a:xfrm>
          <a:prstGeom prst="rect">
            <a:avLst/>
          </a:prstGeom>
        </p:spPr>
        <p:txBody>
          <a:bodyPr spcFirstLastPara="1" wrap="square" lIns="91425" tIns="45700" rIns="91425" bIns="91425" anchor="b" anchorCtr="0">
            <a:normAutofit/>
          </a:bodyPr>
          <a:lstStyle/>
          <a:p>
            <a:pPr marL="0" lvl="0" indent="0" algn="ctr" rtl="0">
              <a:spcBef>
                <a:spcPts val="0"/>
              </a:spcBef>
              <a:spcAft>
                <a:spcPts val="0"/>
              </a:spcAft>
              <a:buNone/>
            </a:pPr>
            <a:r>
              <a:rPr lang="en-US">
                <a:latin typeface="Times New Roman"/>
                <a:ea typeface="Times New Roman"/>
                <a:cs typeface="Times New Roman"/>
                <a:sym typeface="Times New Roman"/>
              </a:rPr>
              <a:t>User Interface Design</a:t>
            </a:r>
            <a:endParaRPr>
              <a:latin typeface="Times New Roman"/>
              <a:ea typeface="Times New Roman"/>
              <a:cs typeface="Times New Roman"/>
              <a:sym typeface="Times New Roman"/>
            </a:endParaRPr>
          </a:p>
        </p:txBody>
      </p:sp>
      <p:sp>
        <p:nvSpPr>
          <p:cNvPr id="351" name="Google Shape;351;gee21efb781_0_35"/>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25</a:t>
            </a:fld>
            <a:endParaRPr/>
          </a:p>
        </p:txBody>
      </p:sp>
      <p:sp>
        <p:nvSpPr>
          <p:cNvPr id="352" name="Google Shape;352;gee21efb781_0_35"/>
          <p:cNvSpPr txBox="1">
            <a:spLocks noGrp="1"/>
          </p:cNvSpPr>
          <p:nvPr>
            <p:ph type="body" idx="1"/>
          </p:nvPr>
        </p:nvSpPr>
        <p:spPr>
          <a:xfrm>
            <a:off x="914400" y="1447800"/>
            <a:ext cx="7450800" cy="4724400"/>
          </a:xfrm>
          <a:prstGeom prst="rect">
            <a:avLst/>
          </a:prstGeom>
        </p:spPr>
        <p:txBody>
          <a:bodyPr spcFirstLastPara="1" wrap="square" lIns="91425" tIns="45700" rIns="91425" bIns="45700" anchor="t" anchorCtr="0">
            <a:normAutofit/>
          </a:bodyPr>
          <a:lstStyle/>
          <a:p>
            <a:pPr marL="0" lvl="0" indent="0" algn="l" rtl="0">
              <a:spcBef>
                <a:spcPts val="580"/>
              </a:spcBef>
              <a:spcAft>
                <a:spcPts val="0"/>
              </a:spcAft>
              <a:buNone/>
            </a:pPr>
            <a:endParaRPr/>
          </a:p>
        </p:txBody>
      </p:sp>
      <p:sp>
        <p:nvSpPr>
          <p:cNvPr id="353" name="Google Shape;353;gee21efb781_0_35"/>
          <p:cNvSpPr txBox="1"/>
          <p:nvPr/>
        </p:nvSpPr>
        <p:spPr>
          <a:xfrm>
            <a:off x="3466525" y="5639963"/>
            <a:ext cx="309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Baskerville"/>
                <a:ea typeface="Libre Baskerville"/>
                <a:cs typeface="Libre Baskerville"/>
                <a:sym typeface="Libre Baskerville"/>
              </a:rPr>
              <a:t>fig 4: Products Collection Page</a:t>
            </a:r>
            <a:endParaRPr>
              <a:latin typeface="Libre Baskerville"/>
              <a:ea typeface="Libre Baskerville"/>
              <a:cs typeface="Libre Baskerville"/>
              <a:sym typeface="Libre Baskerville"/>
            </a:endParaRPr>
          </a:p>
        </p:txBody>
      </p:sp>
      <p:sp>
        <p:nvSpPr>
          <p:cNvPr id="354" name="Google Shape;354;gee21efb781_0_3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pic>
        <p:nvPicPr>
          <p:cNvPr id="355" name="Google Shape;355;gee21efb781_0_35"/>
          <p:cNvPicPr preferRelativeResize="0"/>
          <p:nvPr/>
        </p:nvPicPr>
        <p:blipFill rotWithShape="1">
          <a:blip r:embed="rId3">
            <a:alphaModFix/>
          </a:blip>
          <a:srcRect b="14900"/>
          <a:stretch/>
        </p:blipFill>
        <p:spPr>
          <a:xfrm>
            <a:off x="914400" y="1409450"/>
            <a:ext cx="7450675" cy="4230524"/>
          </a:xfrm>
          <a:prstGeom prst="rect">
            <a:avLst/>
          </a:prstGeom>
          <a:noFill/>
          <a:ln>
            <a:noFill/>
          </a:ln>
        </p:spPr>
      </p:pic>
      <p:pic>
        <p:nvPicPr>
          <p:cNvPr id="356" name="Google Shape;356;gee21efb781_0_35"/>
          <p:cNvPicPr preferRelativeResize="0"/>
          <p:nvPr/>
        </p:nvPicPr>
        <p:blipFill rotWithShape="1">
          <a:blip r:embed="rId4">
            <a:alphaModFix/>
          </a:blip>
          <a:srcRect/>
          <a:stretch/>
        </p:blipFill>
        <p:spPr>
          <a:xfrm>
            <a:off x="8305800" y="6172200"/>
            <a:ext cx="533400" cy="52428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gee21efb781_0_58"/>
          <p:cNvSpPr txBox="1">
            <a:spLocks noGrp="1"/>
          </p:cNvSpPr>
          <p:nvPr>
            <p:ph type="title"/>
          </p:nvPr>
        </p:nvSpPr>
        <p:spPr>
          <a:xfrm>
            <a:off x="914400" y="274638"/>
            <a:ext cx="7772400" cy="1143000"/>
          </a:xfrm>
          <a:prstGeom prst="rect">
            <a:avLst/>
          </a:prstGeom>
        </p:spPr>
        <p:txBody>
          <a:bodyPr spcFirstLastPara="1" wrap="square" lIns="91425" tIns="45700" rIns="91425" bIns="91425" anchor="b" anchorCtr="0">
            <a:normAutofit/>
          </a:bodyPr>
          <a:lstStyle/>
          <a:p>
            <a:pPr marL="0" lvl="0" indent="0" algn="ctr" rtl="0">
              <a:spcBef>
                <a:spcPts val="0"/>
              </a:spcBef>
              <a:spcAft>
                <a:spcPts val="0"/>
              </a:spcAft>
              <a:buNone/>
            </a:pPr>
            <a:r>
              <a:rPr lang="en-US">
                <a:latin typeface="Times New Roman"/>
                <a:ea typeface="Times New Roman"/>
                <a:cs typeface="Times New Roman"/>
                <a:sym typeface="Times New Roman"/>
              </a:rPr>
              <a:t>User Interface Design</a:t>
            </a:r>
            <a:endParaRPr>
              <a:latin typeface="Times New Roman"/>
              <a:ea typeface="Times New Roman"/>
              <a:cs typeface="Times New Roman"/>
              <a:sym typeface="Times New Roman"/>
            </a:endParaRPr>
          </a:p>
        </p:txBody>
      </p:sp>
      <p:sp>
        <p:nvSpPr>
          <p:cNvPr id="363" name="Google Shape;363;gee21efb781_0_58"/>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26</a:t>
            </a:fld>
            <a:endParaRPr/>
          </a:p>
        </p:txBody>
      </p:sp>
      <p:sp>
        <p:nvSpPr>
          <p:cNvPr id="364" name="Google Shape;364;gee21efb781_0_58"/>
          <p:cNvSpPr txBox="1">
            <a:spLocks noGrp="1"/>
          </p:cNvSpPr>
          <p:nvPr>
            <p:ph type="body" idx="1"/>
          </p:nvPr>
        </p:nvSpPr>
        <p:spPr>
          <a:xfrm>
            <a:off x="914400" y="1447800"/>
            <a:ext cx="7450800" cy="4724400"/>
          </a:xfrm>
          <a:prstGeom prst="rect">
            <a:avLst/>
          </a:prstGeom>
        </p:spPr>
        <p:txBody>
          <a:bodyPr spcFirstLastPara="1" wrap="square" lIns="91425" tIns="45700" rIns="91425" bIns="45700" anchor="t" anchorCtr="0">
            <a:normAutofit/>
          </a:bodyPr>
          <a:lstStyle/>
          <a:p>
            <a:pPr marL="0" lvl="0" indent="0" algn="l" rtl="0">
              <a:spcBef>
                <a:spcPts val="580"/>
              </a:spcBef>
              <a:spcAft>
                <a:spcPts val="0"/>
              </a:spcAft>
              <a:buNone/>
            </a:pPr>
            <a:endParaRPr/>
          </a:p>
        </p:txBody>
      </p:sp>
      <p:sp>
        <p:nvSpPr>
          <p:cNvPr id="365" name="Google Shape;365;gee21efb781_0_58"/>
          <p:cNvSpPr txBox="1"/>
          <p:nvPr/>
        </p:nvSpPr>
        <p:spPr>
          <a:xfrm>
            <a:off x="3505200" y="5631450"/>
            <a:ext cx="272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Baskerville"/>
                <a:ea typeface="Libre Baskerville"/>
                <a:cs typeface="Libre Baskerville"/>
                <a:sym typeface="Libre Baskerville"/>
              </a:rPr>
              <a:t>fig 5: Product Details Page</a:t>
            </a:r>
            <a:endParaRPr>
              <a:latin typeface="Libre Baskerville"/>
              <a:ea typeface="Libre Baskerville"/>
              <a:cs typeface="Libre Baskerville"/>
              <a:sym typeface="Libre Baskerville"/>
            </a:endParaRPr>
          </a:p>
        </p:txBody>
      </p:sp>
      <p:sp>
        <p:nvSpPr>
          <p:cNvPr id="366" name="Google Shape;366;gee21efb781_0_5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pic>
        <p:nvPicPr>
          <p:cNvPr id="367" name="Google Shape;367;gee21efb781_0_58"/>
          <p:cNvPicPr preferRelativeResize="0"/>
          <p:nvPr/>
        </p:nvPicPr>
        <p:blipFill rotWithShape="1">
          <a:blip r:embed="rId3">
            <a:alphaModFix/>
          </a:blip>
          <a:srcRect l="5185" t="3864" r="4152"/>
          <a:stretch/>
        </p:blipFill>
        <p:spPr>
          <a:xfrm>
            <a:off x="914400" y="1447800"/>
            <a:ext cx="7450799" cy="4153500"/>
          </a:xfrm>
          <a:prstGeom prst="rect">
            <a:avLst/>
          </a:prstGeom>
          <a:noFill/>
          <a:ln>
            <a:noFill/>
          </a:ln>
        </p:spPr>
      </p:pic>
      <p:pic>
        <p:nvPicPr>
          <p:cNvPr id="368" name="Google Shape;368;gee21efb781_0_58"/>
          <p:cNvPicPr preferRelativeResize="0"/>
          <p:nvPr/>
        </p:nvPicPr>
        <p:blipFill rotWithShape="1">
          <a:blip r:embed="rId4">
            <a:alphaModFix/>
          </a:blip>
          <a:srcRect/>
          <a:stretch/>
        </p:blipFill>
        <p:spPr>
          <a:xfrm>
            <a:off x="8305800" y="6172200"/>
            <a:ext cx="533400" cy="52428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gee21efb781_0_68"/>
          <p:cNvSpPr txBox="1">
            <a:spLocks noGrp="1"/>
          </p:cNvSpPr>
          <p:nvPr>
            <p:ph type="title"/>
          </p:nvPr>
        </p:nvSpPr>
        <p:spPr>
          <a:xfrm>
            <a:off x="914400" y="274638"/>
            <a:ext cx="7772400" cy="1143000"/>
          </a:xfrm>
          <a:prstGeom prst="rect">
            <a:avLst/>
          </a:prstGeom>
        </p:spPr>
        <p:txBody>
          <a:bodyPr spcFirstLastPara="1" wrap="square" lIns="91425" tIns="45700" rIns="91425" bIns="91425" anchor="b" anchorCtr="0">
            <a:normAutofit/>
          </a:bodyPr>
          <a:lstStyle/>
          <a:p>
            <a:pPr marL="0" lvl="0" indent="0" algn="ctr" rtl="0">
              <a:spcBef>
                <a:spcPts val="0"/>
              </a:spcBef>
              <a:spcAft>
                <a:spcPts val="0"/>
              </a:spcAft>
              <a:buNone/>
            </a:pPr>
            <a:r>
              <a:rPr lang="en-US">
                <a:latin typeface="Times New Roman"/>
                <a:ea typeface="Times New Roman"/>
                <a:cs typeface="Times New Roman"/>
                <a:sym typeface="Times New Roman"/>
              </a:rPr>
              <a:t>User Interface Design</a:t>
            </a:r>
            <a:endParaRPr>
              <a:latin typeface="Times New Roman"/>
              <a:ea typeface="Times New Roman"/>
              <a:cs typeface="Times New Roman"/>
              <a:sym typeface="Times New Roman"/>
            </a:endParaRPr>
          </a:p>
        </p:txBody>
      </p:sp>
      <p:sp>
        <p:nvSpPr>
          <p:cNvPr id="375" name="Google Shape;375;gee21efb781_0_68"/>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27</a:t>
            </a:fld>
            <a:endParaRPr/>
          </a:p>
        </p:txBody>
      </p:sp>
      <p:sp>
        <p:nvSpPr>
          <p:cNvPr id="376" name="Google Shape;376;gee21efb781_0_68"/>
          <p:cNvSpPr txBox="1">
            <a:spLocks noGrp="1"/>
          </p:cNvSpPr>
          <p:nvPr>
            <p:ph type="body" idx="1"/>
          </p:nvPr>
        </p:nvSpPr>
        <p:spPr>
          <a:xfrm>
            <a:off x="914400" y="1447800"/>
            <a:ext cx="7450800" cy="4724400"/>
          </a:xfrm>
          <a:prstGeom prst="rect">
            <a:avLst/>
          </a:prstGeom>
        </p:spPr>
        <p:txBody>
          <a:bodyPr spcFirstLastPara="1" wrap="square" lIns="91425" tIns="45700" rIns="91425" bIns="45700" anchor="t" anchorCtr="0">
            <a:normAutofit/>
          </a:bodyPr>
          <a:lstStyle/>
          <a:p>
            <a:pPr marL="0" lvl="0" indent="0" algn="l" rtl="0">
              <a:spcBef>
                <a:spcPts val="580"/>
              </a:spcBef>
              <a:spcAft>
                <a:spcPts val="0"/>
              </a:spcAft>
              <a:buNone/>
            </a:pPr>
            <a:endParaRPr/>
          </a:p>
        </p:txBody>
      </p:sp>
      <p:sp>
        <p:nvSpPr>
          <p:cNvPr id="377" name="Google Shape;377;gee21efb781_0_68"/>
          <p:cNvSpPr txBox="1"/>
          <p:nvPr/>
        </p:nvSpPr>
        <p:spPr>
          <a:xfrm>
            <a:off x="3891950" y="5678650"/>
            <a:ext cx="272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Baskerville"/>
                <a:ea typeface="Libre Baskerville"/>
                <a:cs typeface="Libre Baskerville"/>
                <a:sym typeface="Libre Baskerville"/>
              </a:rPr>
              <a:t>fig 6: Cart Page</a:t>
            </a:r>
            <a:endParaRPr>
              <a:latin typeface="Libre Baskerville"/>
              <a:ea typeface="Libre Baskerville"/>
              <a:cs typeface="Libre Baskerville"/>
              <a:sym typeface="Libre Baskerville"/>
            </a:endParaRPr>
          </a:p>
        </p:txBody>
      </p:sp>
      <p:sp>
        <p:nvSpPr>
          <p:cNvPr id="378" name="Google Shape;378;gee21efb781_0_6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pic>
        <p:nvPicPr>
          <p:cNvPr id="379" name="Google Shape;379;gee21efb781_0_68"/>
          <p:cNvPicPr preferRelativeResize="0"/>
          <p:nvPr/>
        </p:nvPicPr>
        <p:blipFill rotWithShape="1">
          <a:blip r:embed="rId3">
            <a:alphaModFix/>
          </a:blip>
          <a:srcRect l="4500" t="2893" r="3460"/>
          <a:stretch/>
        </p:blipFill>
        <p:spPr>
          <a:xfrm>
            <a:off x="914400" y="1447800"/>
            <a:ext cx="7450799" cy="4230850"/>
          </a:xfrm>
          <a:prstGeom prst="rect">
            <a:avLst/>
          </a:prstGeom>
          <a:noFill/>
          <a:ln>
            <a:noFill/>
          </a:ln>
        </p:spPr>
      </p:pic>
      <p:pic>
        <p:nvPicPr>
          <p:cNvPr id="380" name="Google Shape;380;gee21efb781_0_68"/>
          <p:cNvPicPr preferRelativeResize="0"/>
          <p:nvPr/>
        </p:nvPicPr>
        <p:blipFill rotWithShape="1">
          <a:blip r:embed="rId4">
            <a:alphaModFix/>
          </a:blip>
          <a:srcRect/>
          <a:stretch/>
        </p:blipFill>
        <p:spPr>
          <a:xfrm>
            <a:off x="8305800" y="6172200"/>
            <a:ext cx="533400" cy="52428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gee21efb781_0_78"/>
          <p:cNvSpPr txBox="1">
            <a:spLocks noGrp="1"/>
          </p:cNvSpPr>
          <p:nvPr>
            <p:ph type="title"/>
          </p:nvPr>
        </p:nvSpPr>
        <p:spPr>
          <a:xfrm>
            <a:off x="914400" y="274638"/>
            <a:ext cx="7772400" cy="1143000"/>
          </a:xfrm>
          <a:prstGeom prst="rect">
            <a:avLst/>
          </a:prstGeom>
        </p:spPr>
        <p:txBody>
          <a:bodyPr spcFirstLastPara="1" wrap="square" lIns="91425" tIns="45700" rIns="91425" bIns="91425" anchor="b" anchorCtr="0">
            <a:normAutofit/>
          </a:bodyPr>
          <a:lstStyle/>
          <a:p>
            <a:pPr marL="0" lvl="0" indent="0" algn="ctr" rtl="0">
              <a:spcBef>
                <a:spcPts val="0"/>
              </a:spcBef>
              <a:spcAft>
                <a:spcPts val="0"/>
              </a:spcAft>
              <a:buNone/>
            </a:pPr>
            <a:r>
              <a:rPr lang="en-US">
                <a:latin typeface="Times New Roman"/>
                <a:ea typeface="Times New Roman"/>
                <a:cs typeface="Times New Roman"/>
                <a:sym typeface="Times New Roman"/>
              </a:rPr>
              <a:t>User Interface Design</a:t>
            </a:r>
            <a:endParaRPr>
              <a:latin typeface="Times New Roman"/>
              <a:ea typeface="Times New Roman"/>
              <a:cs typeface="Times New Roman"/>
              <a:sym typeface="Times New Roman"/>
            </a:endParaRPr>
          </a:p>
        </p:txBody>
      </p:sp>
      <p:sp>
        <p:nvSpPr>
          <p:cNvPr id="387" name="Google Shape;387;gee21efb781_0_78"/>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28</a:t>
            </a:fld>
            <a:endParaRPr/>
          </a:p>
        </p:txBody>
      </p:sp>
      <p:sp>
        <p:nvSpPr>
          <p:cNvPr id="388" name="Google Shape;388;gee21efb781_0_78"/>
          <p:cNvSpPr txBox="1">
            <a:spLocks noGrp="1"/>
          </p:cNvSpPr>
          <p:nvPr>
            <p:ph type="body" idx="1"/>
          </p:nvPr>
        </p:nvSpPr>
        <p:spPr>
          <a:xfrm>
            <a:off x="914400" y="1447800"/>
            <a:ext cx="7450800" cy="4724400"/>
          </a:xfrm>
          <a:prstGeom prst="rect">
            <a:avLst/>
          </a:prstGeom>
        </p:spPr>
        <p:txBody>
          <a:bodyPr spcFirstLastPara="1" wrap="square" lIns="91425" tIns="45700" rIns="91425" bIns="45700" anchor="t" anchorCtr="0">
            <a:normAutofit/>
          </a:bodyPr>
          <a:lstStyle/>
          <a:p>
            <a:pPr marL="0" lvl="0" indent="0" algn="l" rtl="0">
              <a:spcBef>
                <a:spcPts val="580"/>
              </a:spcBef>
              <a:spcAft>
                <a:spcPts val="0"/>
              </a:spcAft>
              <a:buNone/>
            </a:pPr>
            <a:endParaRPr/>
          </a:p>
        </p:txBody>
      </p:sp>
      <p:sp>
        <p:nvSpPr>
          <p:cNvPr id="389" name="Google Shape;389;gee21efb781_0_78"/>
          <p:cNvSpPr txBox="1"/>
          <p:nvPr/>
        </p:nvSpPr>
        <p:spPr>
          <a:xfrm>
            <a:off x="3685675" y="5726725"/>
            <a:ext cx="272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Baskerville"/>
                <a:ea typeface="Libre Baskerville"/>
                <a:cs typeface="Libre Baskerville"/>
                <a:sym typeface="Libre Baskerville"/>
              </a:rPr>
              <a:t>fig 7: Payment Page</a:t>
            </a:r>
            <a:endParaRPr>
              <a:latin typeface="Libre Baskerville"/>
              <a:ea typeface="Libre Baskerville"/>
              <a:cs typeface="Libre Baskerville"/>
              <a:sym typeface="Libre Baskerville"/>
            </a:endParaRPr>
          </a:p>
        </p:txBody>
      </p:sp>
      <p:sp>
        <p:nvSpPr>
          <p:cNvPr id="390" name="Google Shape;390;gee21efb781_0_7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pic>
        <p:nvPicPr>
          <p:cNvPr id="391" name="Google Shape;391;gee21efb781_0_78"/>
          <p:cNvPicPr preferRelativeResize="0"/>
          <p:nvPr/>
        </p:nvPicPr>
        <p:blipFill rotWithShape="1">
          <a:blip r:embed="rId3">
            <a:alphaModFix/>
          </a:blip>
          <a:srcRect l="13200" t="1958" r="11321" b="4320"/>
          <a:stretch/>
        </p:blipFill>
        <p:spPr>
          <a:xfrm>
            <a:off x="914400" y="1447800"/>
            <a:ext cx="7450800" cy="4278924"/>
          </a:xfrm>
          <a:prstGeom prst="rect">
            <a:avLst/>
          </a:prstGeom>
          <a:noFill/>
          <a:ln>
            <a:noFill/>
          </a:ln>
        </p:spPr>
      </p:pic>
      <p:pic>
        <p:nvPicPr>
          <p:cNvPr id="392" name="Google Shape;392;gee21efb781_0_78"/>
          <p:cNvPicPr preferRelativeResize="0"/>
          <p:nvPr/>
        </p:nvPicPr>
        <p:blipFill rotWithShape="1">
          <a:blip r:embed="rId4">
            <a:alphaModFix/>
          </a:blip>
          <a:srcRect/>
          <a:stretch/>
        </p:blipFill>
        <p:spPr>
          <a:xfrm>
            <a:off x="8305800" y="6172200"/>
            <a:ext cx="533400" cy="52428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ee21efb781_0_91"/>
          <p:cNvSpPr txBox="1">
            <a:spLocks noGrp="1"/>
          </p:cNvSpPr>
          <p:nvPr>
            <p:ph type="title"/>
          </p:nvPr>
        </p:nvSpPr>
        <p:spPr>
          <a:xfrm>
            <a:off x="914400" y="274638"/>
            <a:ext cx="7772400" cy="1143000"/>
          </a:xfrm>
          <a:prstGeom prst="rect">
            <a:avLst/>
          </a:prstGeom>
        </p:spPr>
        <p:txBody>
          <a:bodyPr spcFirstLastPara="1" wrap="square" lIns="91425" tIns="45700" rIns="91425" bIns="91425" anchor="b" anchorCtr="0">
            <a:normAutofit/>
          </a:bodyPr>
          <a:lstStyle/>
          <a:p>
            <a:pPr marL="0" lvl="0" indent="0" algn="ctr" rtl="0">
              <a:spcBef>
                <a:spcPts val="0"/>
              </a:spcBef>
              <a:spcAft>
                <a:spcPts val="0"/>
              </a:spcAft>
              <a:buNone/>
            </a:pPr>
            <a:r>
              <a:rPr lang="en-US">
                <a:latin typeface="Times New Roman"/>
                <a:ea typeface="Times New Roman"/>
                <a:cs typeface="Times New Roman"/>
                <a:sym typeface="Times New Roman"/>
              </a:rPr>
              <a:t>User Interface Design</a:t>
            </a:r>
            <a:endParaRPr>
              <a:latin typeface="Times New Roman"/>
              <a:ea typeface="Times New Roman"/>
              <a:cs typeface="Times New Roman"/>
              <a:sym typeface="Times New Roman"/>
            </a:endParaRPr>
          </a:p>
        </p:txBody>
      </p:sp>
      <p:sp>
        <p:nvSpPr>
          <p:cNvPr id="399" name="Google Shape;399;gee21efb781_0_91"/>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29</a:t>
            </a:fld>
            <a:endParaRPr/>
          </a:p>
        </p:txBody>
      </p:sp>
      <p:sp>
        <p:nvSpPr>
          <p:cNvPr id="400" name="Google Shape;400;gee21efb781_0_91"/>
          <p:cNvSpPr txBox="1">
            <a:spLocks noGrp="1"/>
          </p:cNvSpPr>
          <p:nvPr>
            <p:ph type="body" idx="1"/>
          </p:nvPr>
        </p:nvSpPr>
        <p:spPr>
          <a:xfrm>
            <a:off x="914400" y="1447800"/>
            <a:ext cx="7450800" cy="4724400"/>
          </a:xfrm>
          <a:prstGeom prst="rect">
            <a:avLst/>
          </a:prstGeom>
        </p:spPr>
        <p:txBody>
          <a:bodyPr spcFirstLastPara="1" wrap="square" lIns="91425" tIns="45700" rIns="91425" bIns="45700" anchor="t" anchorCtr="0">
            <a:normAutofit/>
          </a:bodyPr>
          <a:lstStyle/>
          <a:p>
            <a:pPr marL="0" lvl="0" indent="0" algn="l" rtl="0">
              <a:spcBef>
                <a:spcPts val="580"/>
              </a:spcBef>
              <a:spcAft>
                <a:spcPts val="0"/>
              </a:spcAft>
              <a:buNone/>
            </a:pPr>
            <a:endParaRPr/>
          </a:p>
        </p:txBody>
      </p:sp>
      <p:sp>
        <p:nvSpPr>
          <p:cNvPr id="401" name="Google Shape;401;gee21efb781_0_91"/>
          <p:cNvSpPr txBox="1"/>
          <p:nvPr/>
        </p:nvSpPr>
        <p:spPr>
          <a:xfrm>
            <a:off x="3711450" y="5766700"/>
            <a:ext cx="272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Baskerville"/>
                <a:ea typeface="Libre Baskerville"/>
                <a:cs typeface="Libre Baskerville"/>
                <a:sym typeface="Libre Baskerville"/>
              </a:rPr>
              <a:t>fig 8: Seller SignUp Page</a:t>
            </a:r>
            <a:endParaRPr>
              <a:latin typeface="Libre Baskerville"/>
              <a:ea typeface="Libre Baskerville"/>
              <a:cs typeface="Libre Baskerville"/>
              <a:sym typeface="Libre Baskerville"/>
            </a:endParaRPr>
          </a:p>
        </p:txBody>
      </p:sp>
      <p:sp>
        <p:nvSpPr>
          <p:cNvPr id="402" name="Google Shape;402;gee21efb781_0_9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pic>
        <p:nvPicPr>
          <p:cNvPr id="403" name="Google Shape;403;gee21efb781_0_91"/>
          <p:cNvPicPr preferRelativeResize="0"/>
          <p:nvPr/>
        </p:nvPicPr>
        <p:blipFill rotWithShape="1">
          <a:blip r:embed="rId3">
            <a:alphaModFix/>
          </a:blip>
          <a:srcRect l="3868" t="2705" r="2691" b="2047"/>
          <a:stretch/>
        </p:blipFill>
        <p:spPr>
          <a:xfrm>
            <a:off x="914400" y="1447800"/>
            <a:ext cx="7450799" cy="4318900"/>
          </a:xfrm>
          <a:prstGeom prst="rect">
            <a:avLst/>
          </a:prstGeom>
          <a:noFill/>
          <a:ln>
            <a:noFill/>
          </a:ln>
        </p:spPr>
      </p:pic>
      <p:pic>
        <p:nvPicPr>
          <p:cNvPr id="404" name="Google Shape;404;gee21efb781_0_91"/>
          <p:cNvPicPr preferRelativeResize="0"/>
          <p:nvPr/>
        </p:nvPicPr>
        <p:blipFill rotWithShape="1">
          <a:blip r:embed="rId4">
            <a:alphaModFix/>
          </a:blip>
          <a:srcRect/>
          <a:stretch/>
        </p:blipFill>
        <p:spPr>
          <a:xfrm>
            <a:off x="8305800" y="6172200"/>
            <a:ext cx="533400" cy="5242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914400" y="304788"/>
            <a:ext cx="7772400" cy="11430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Libre Franklin"/>
              <a:buNone/>
            </a:pPr>
            <a:r>
              <a:rPr lang="en-US">
                <a:latin typeface="Times New Roman"/>
                <a:ea typeface="Times New Roman"/>
                <a:cs typeface="Times New Roman"/>
                <a:sym typeface="Times New Roman"/>
              </a:rPr>
              <a:t>Introduction</a:t>
            </a:r>
            <a:r>
              <a:rPr lang="en-US"/>
              <a:t> </a:t>
            </a:r>
            <a:endParaRPr/>
          </a:p>
        </p:txBody>
      </p:sp>
      <p:sp>
        <p:nvSpPr>
          <p:cNvPr id="125" name="Google Shape;125;p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a:t>
            </a:r>
            <a:endParaRPr/>
          </a:p>
        </p:txBody>
      </p:sp>
      <p:sp>
        <p:nvSpPr>
          <p:cNvPr id="126" name="Google Shape;126;p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3</a:t>
            </a:fld>
            <a:endParaRPr/>
          </a:p>
        </p:txBody>
      </p:sp>
      <p:sp>
        <p:nvSpPr>
          <p:cNvPr id="127" name="Google Shape;127;p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489585" lvl="0" indent="-342900" algn="just" rtl="0">
              <a:lnSpc>
                <a:spcPct val="100000"/>
              </a:lnSpc>
              <a:spcBef>
                <a:spcPts val="0"/>
              </a:spcBef>
              <a:spcAft>
                <a:spcPts val="0"/>
              </a:spcAft>
              <a:buSzPts val="2110"/>
              <a:buFont typeface="Arial"/>
              <a:buChar char="•"/>
            </a:pPr>
            <a:r>
              <a:rPr lang="en-US" sz="1600" dirty="0">
                <a:latin typeface="Times New Roman"/>
                <a:ea typeface="Times New Roman"/>
                <a:cs typeface="Times New Roman"/>
                <a:sym typeface="Times New Roman"/>
              </a:rPr>
              <a:t>Clothing industry is one of the most affected sectors of business during the lockdown period and thus it is very important to make sure that all possible efforts are made to make sure the business flourishes through online means. </a:t>
            </a:r>
            <a:endParaRPr sz="1600" dirty="0"/>
          </a:p>
          <a:p>
            <a:pPr marL="489585" lvl="0" indent="-342900" algn="just" rtl="0">
              <a:lnSpc>
                <a:spcPct val="100000"/>
              </a:lnSpc>
              <a:spcBef>
                <a:spcPts val="0"/>
              </a:spcBef>
              <a:spcAft>
                <a:spcPts val="0"/>
              </a:spcAft>
              <a:buSzPts val="2110"/>
              <a:buFont typeface="Arial"/>
              <a:buChar char="•"/>
            </a:pPr>
            <a:r>
              <a:rPr lang="en-US" sz="1600" dirty="0">
                <a:latin typeface="Times New Roman"/>
                <a:ea typeface="Times New Roman"/>
                <a:cs typeface="Times New Roman"/>
                <a:sym typeface="Times New Roman"/>
              </a:rPr>
              <a:t>In this project we aim to develop an online clothing store which will be a subscription based platform in order to establish the presence of small scale local clothing stores in the global market which can help them to promote their business and thus increase sales. </a:t>
            </a:r>
            <a:endParaRPr sz="1600" dirty="0"/>
          </a:p>
          <a:p>
            <a:pPr marL="489585" lvl="0" indent="-342900" algn="just" rtl="0">
              <a:lnSpc>
                <a:spcPct val="100000"/>
              </a:lnSpc>
              <a:spcBef>
                <a:spcPts val="0"/>
              </a:spcBef>
              <a:spcAft>
                <a:spcPts val="0"/>
              </a:spcAft>
              <a:buSzPts val="2110"/>
              <a:buFont typeface="Arial"/>
              <a:buChar char="•"/>
            </a:pPr>
            <a:r>
              <a:rPr lang="en-US" sz="1600" dirty="0">
                <a:latin typeface="Times New Roman"/>
                <a:ea typeface="Times New Roman"/>
                <a:cs typeface="Times New Roman"/>
                <a:sym typeface="Times New Roman"/>
              </a:rPr>
              <a:t>Having an online business platform can increase the growth in business by 15%-50%. As stated by Stanford University 75% of the customers will make a </a:t>
            </a:r>
            <a:r>
              <a:rPr lang="en-US" sz="1600" dirty="0" err="1">
                <a:latin typeface="Times New Roman"/>
                <a:ea typeface="Times New Roman"/>
                <a:cs typeface="Times New Roman"/>
                <a:sym typeface="Times New Roman"/>
              </a:rPr>
              <a:t>judgement</a:t>
            </a:r>
            <a:r>
              <a:rPr lang="en-US" sz="1600" dirty="0">
                <a:latin typeface="Times New Roman"/>
                <a:ea typeface="Times New Roman"/>
                <a:cs typeface="Times New Roman"/>
                <a:sym typeface="Times New Roman"/>
              </a:rPr>
              <a:t> on the business’s credibility based solely on their website. </a:t>
            </a:r>
            <a:endParaRPr sz="1600" dirty="0">
              <a:latin typeface="Times New Roman"/>
              <a:ea typeface="Times New Roman"/>
              <a:cs typeface="Times New Roman"/>
              <a:sym typeface="Times New Roman"/>
            </a:endParaRPr>
          </a:p>
        </p:txBody>
      </p:sp>
      <p:pic>
        <p:nvPicPr>
          <p:cNvPr id="128" name="Google Shape;128;p3"/>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ee21efb781_0_101"/>
          <p:cNvSpPr txBox="1">
            <a:spLocks noGrp="1"/>
          </p:cNvSpPr>
          <p:nvPr>
            <p:ph type="title"/>
          </p:nvPr>
        </p:nvSpPr>
        <p:spPr>
          <a:xfrm>
            <a:off x="914400" y="274638"/>
            <a:ext cx="7772400" cy="1143000"/>
          </a:xfrm>
          <a:prstGeom prst="rect">
            <a:avLst/>
          </a:prstGeom>
        </p:spPr>
        <p:txBody>
          <a:bodyPr spcFirstLastPara="1" wrap="square" lIns="91425" tIns="45700" rIns="91425" bIns="91425" anchor="b" anchorCtr="0">
            <a:normAutofit/>
          </a:bodyPr>
          <a:lstStyle/>
          <a:p>
            <a:pPr marL="0" lvl="0" indent="0" algn="ctr" rtl="0">
              <a:spcBef>
                <a:spcPts val="0"/>
              </a:spcBef>
              <a:spcAft>
                <a:spcPts val="0"/>
              </a:spcAft>
              <a:buNone/>
            </a:pPr>
            <a:r>
              <a:rPr lang="en-US">
                <a:latin typeface="Times New Roman"/>
                <a:ea typeface="Times New Roman"/>
                <a:cs typeface="Times New Roman"/>
                <a:sym typeface="Times New Roman"/>
              </a:rPr>
              <a:t>User Interface Design</a:t>
            </a:r>
            <a:endParaRPr>
              <a:latin typeface="Times New Roman"/>
              <a:ea typeface="Times New Roman"/>
              <a:cs typeface="Times New Roman"/>
              <a:sym typeface="Times New Roman"/>
            </a:endParaRPr>
          </a:p>
        </p:txBody>
      </p:sp>
      <p:sp>
        <p:nvSpPr>
          <p:cNvPr id="411" name="Google Shape;411;gee21efb781_0_101"/>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30</a:t>
            </a:fld>
            <a:endParaRPr/>
          </a:p>
        </p:txBody>
      </p:sp>
      <p:sp>
        <p:nvSpPr>
          <p:cNvPr id="412" name="Google Shape;412;gee21efb781_0_101"/>
          <p:cNvSpPr txBox="1">
            <a:spLocks noGrp="1"/>
          </p:cNvSpPr>
          <p:nvPr>
            <p:ph type="body" idx="1"/>
          </p:nvPr>
        </p:nvSpPr>
        <p:spPr>
          <a:xfrm>
            <a:off x="914400" y="1447800"/>
            <a:ext cx="7450800" cy="4724400"/>
          </a:xfrm>
          <a:prstGeom prst="rect">
            <a:avLst/>
          </a:prstGeom>
        </p:spPr>
        <p:txBody>
          <a:bodyPr spcFirstLastPara="1" wrap="square" lIns="91425" tIns="45700" rIns="91425" bIns="45700" anchor="t" anchorCtr="0">
            <a:normAutofit/>
          </a:bodyPr>
          <a:lstStyle/>
          <a:p>
            <a:pPr marL="0" lvl="0" indent="0" algn="l" rtl="0">
              <a:spcBef>
                <a:spcPts val="580"/>
              </a:spcBef>
              <a:spcAft>
                <a:spcPts val="0"/>
              </a:spcAft>
              <a:buNone/>
            </a:pPr>
            <a:endParaRPr/>
          </a:p>
        </p:txBody>
      </p:sp>
      <p:sp>
        <p:nvSpPr>
          <p:cNvPr id="413" name="Google Shape;413;gee21efb781_0_101"/>
          <p:cNvSpPr txBox="1"/>
          <p:nvPr/>
        </p:nvSpPr>
        <p:spPr>
          <a:xfrm>
            <a:off x="3698575" y="5740925"/>
            <a:ext cx="272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Baskerville"/>
                <a:ea typeface="Libre Baskerville"/>
                <a:cs typeface="Libre Baskerville"/>
                <a:sym typeface="Libre Baskerville"/>
              </a:rPr>
              <a:t>fig 9: Seller Login Page</a:t>
            </a:r>
            <a:endParaRPr>
              <a:latin typeface="Libre Baskerville"/>
              <a:ea typeface="Libre Baskerville"/>
              <a:cs typeface="Libre Baskerville"/>
              <a:sym typeface="Libre Baskerville"/>
            </a:endParaRPr>
          </a:p>
        </p:txBody>
      </p:sp>
      <p:sp>
        <p:nvSpPr>
          <p:cNvPr id="414" name="Google Shape;414;gee21efb781_0_10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pic>
        <p:nvPicPr>
          <p:cNvPr id="415" name="Google Shape;415;gee21efb781_0_101"/>
          <p:cNvPicPr preferRelativeResize="0"/>
          <p:nvPr/>
        </p:nvPicPr>
        <p:blipFill rotWithShape="1">
          <a:blip r:embed="rId3">
            <a:alphaModFix/>
          </a:blip>
          <a:srcRect l="3635" t="3305" r="2423" b="2247"/>
          <a:stretch/>
        </p:blipFill>
        <p:spPr>
          <a:xfrm>
            <a:off x="914400" y="1447800"/>
            <a:ext cx="7450800" cy="4293126"/>
          </a:xfrm>
          <a:prstGeom prst="rect">
            <a:avLst/>
          </a:prstGeom>
          <a:noFill/>
          <a:ln>
            <a:noFill/>
          </a:ln>
        </p:spPr>
      </p:pic>
      <p:pic>
        <p:nvPicPr>
          <p:cNvPr id="416" name="Google Shape;416;gee21efb781_0_101"/>
          <p:cNvPicPr preferRelativeResize="0"/>
          <p:nvPr/>
        </p:nvPicPr>
        <p:blipFill rotWithShape="1">
          <a:blip r:embed="rId4">
            <a:alphaModFix/>
          </a:blip>
          <a:srcRect/>
          <a:stretch/>
        </p:blipFill>
        <p:spPr>
          <a:xfrm>
            <a:off x="8305800" y="6172200"/>
            <a:ext cx="533400" cy="52428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ee21efb781_0_113"/>
          <p:cNvSpPr txBox="1">
            <a:spLocks noGrp="1"/>
          </p:cNvSpPr>
          <p:nvPr>
            <p:ph type="title"/>
          </p:nvPr>
        </p:nvSpPr>
        <p:spPr>
          <a:xfrm>
            <a:off x="914400" y="274638"/>
            <a:ext cx="7772400" cy="1143000"/>
          </a:xfrm>
          <a:prstGeom prst="rect">
            <a:avLst/>
          </a:prstGeom>
        </p:spPr>
        <p:txBody>
          <a:bodyPr spcFirstLastPara="1" wrap="square" lIns="91425" tIns="45700" rIns="91425" bIns="91425" anchor="b" anchorCtr="0">
            <a:normAutofit/>
          </a:bodyPr>
          <a:lstStyle/>
          <a:p>
            <a:pPr marL="0" lvl="0" indent="0" algn="ctr" rtl="0">
              <a:spcBef>
                <a:spcPts val="0"/>
              </a:spcBef>
              <a:spcAft>
                <a:spcPts val="0"/>
              </a:spcAft>
              <a:buNone/>
            </a:pPr>
            <a:r>
              <a:rPr lang="en-US">
                <a:latin typeface="Times New Roman"/>
                <a:ea typeface="Times New Roman"/>
                <a:cs typeface="Times New Roman"/>
                <a:sym typeface="Times New Roman"/>
              </a:rPr>
              <a:t>User Interface Design</a:t>
            </a:r>
            <a:endParaRPr>
              <a:latin typeface="Times New Roman"/>
              <a:ea typeface="Times New Roman"/>
              <a:cs typeface="Times New Roman"/>
              <a:sym typeface="Times New Roman"/>
            </a:endParaRPr>
          </a:p>
        </p:txBody>
      </p:sp>
      <p:sp>
        <p:nvSpPr>
          <p:cNvPr id="423" name="Google Shape;423;gee21efb781_0_113"/>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31</a:t>
            </a:fld>
            <a:endParaRPr/>
          </a:p>
        </p:txBody>
      </p:sp>
      <p:sp>
        <p:nvSpPr>
          <p:cNvPr id="424" name="Google Shape;424;gee21efb781_0_113"/>
          <p:cNvSpPr txBox="1">
            <a:spLocks noGrp="1"/>
          </p:cNvSpPr>
          <p:nvPr>
            <p:ph type="body" idx="1"/>
          </p:nvPr>
        </p:nvSpPr>
        <p:spPr>
          <a:xfrm>
            <a:off x="914400" y="1447800"/>
            <a:ext cx="7450800" cy="4724400"/>
          </a:xfrm>
          <a:prstGeom prst="rect">
            <a:avLst/>
          </a:prstGeom>
        </p:spPr>
        <p:txBody>
          <a:bodyPr spcFirstLastPara="1" wrap="square" lIns="91425" tIns="45700" rIns="91425" bIns="45700" anchor="t" anchorCtr="0">
            <a:normAutofit/>
          </a:bodyPr>
          <a:lstStyle/>
          <a:p>
            <a:pPr marL="0" lvl="0" indent="0" algn="l" rtl="0">
              <a:spcBef>
                <a:spcPts val="580"/>
              </a:spcBef>
              <a:spcAft>
                <a:spcPts val="0"/>
              </a:spcAft>
              <a:buNone/>
            </a:pPr>
            <a:endParaRPr/>
          </a:p>
        </p:txBody>
      </p:sp>
      <p:sp>
        <p:nvSpPr>
          <p:cNvPr id="425" name="Google Shape;425;gee21efb781_0_113"/>
          <p:cNvSpPr txBox="1"/>
          <p:nvPr/>
        </p:nvSpPr>
        <p:spPr>
          <a:xfrm>
            <a:off x="3595425" y="5667225"/>
            <a:ext cx="304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Baskerville"/>
                <a:ea typeface="Libre Baskerville"/>
                <a:cs typeface="Libre Baskerville"/>
                <a:sym typeface="Libre Baskerville"/>
              </a:rPr>
              <a:t>fig 10: Seller Dashboard Page</a:t>
            </a:r>
            <a:endParaRPr>
              <a:latin typeface="Libre Baskerville"/>
              <a:ea typeface="Libre Baskerville"/>
              <a:cs typeface="Libre Baskerville"/>
              <a:sym typeface="Libre Baskerville"/>
            </a:endParaRPr>
          </a:p>
        </p:txBody>
      </p:sp>
      <p:sp>
        <p:nvSpPr>
          <p:cNvPr id="426" name="Google Shape;426;gee21efb781_0_11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pic>
        <p:nvPicPr>
          <p:cNvPr id="427" name="Google Shape;427;gee21efb781_0_113"/>
          <p:cNvPicPr preferRelativeResize="0"/>
          <p:nvPr/>
        </p:nvPicPr>
        <p:blipFill rotWithShape="1">
          <a:blip r:embed="rId3">
            <a:alphaModFix/>
          </a:blip>
          <a:srcRect l="4500" t="3206" r="3282" b="11067"/>
          <a:stretch/>
        </p:blipFill>
        <p:spPr>
          <a:xfrm>
            <a:off x="914400" y="1447800"/>
            <a:ext cx="7450799" cy="4219425"/>
          </a:xfrm>
          <a:prstGeom prst="rect">
            <a:avLst/>
          </a:prstGeom>
          <a:noFill/>
          <a:ln>
            <a:noFill/>
          </a:ln>
        </p:spPr>
      </p:pic>
      <p:pic>
        <p:nvPicPr>
          <p:cNvPr id="428" name="Google Shape;428;gee21efb781_0_113"/>
          <p:cNvPicPr preferRelativeResize="0"/>
          <p:nvPr/>
        </p:nvPicPr>
        <p:blipFill rotWithShape="1">
          <a:blip r:embed="rId4">
            <a:alphaModFix/>
          </a:blip>
          <a:srcRect/>
          <a:stretch/>
        </p:blipFill>
        <p:spPr>
          <a:xfrm>
            <a:off x="8305800" y="6172200"/>
            <a:ext cx="533400" cy="52428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gee21efb781_0_0"/>
          <p:cNvSpPr txBox="1">
            <a:spLocks noGrp="1"/>
          </p:cNvSpPr>
          <p:nvPr>
            <p:ph type="title"/>
          </p:nvPr>
        </p:nvSpPr>
        <p:spPr>
          <a:xfrm>
            <a:off x="914400" y="274638"/>
            <a:ext cx="7772400" cy="1143000"/>
          </a:xfrm>
          <a:prstGeom prst="rect">
            <a:avLst/>
          </a:prstGeom>
        </p:spPr>
        <p:txBody>
          <a:bodyPr spcFirstLastPara="1" wrap="square" lIns="91425" tIns="45700" rIns="91425" bIns="91425" anchor="b" anchorCtr="0">
            <a:normAutofit/>
          </a:bodyPr>
          <a:lstStyle/>
          <a:p>
            <a:pPr marL="0" lvl="0" indent="0" algn="ctr" rtl="0">
              <a:spcBef>
                <a:spcPts val="0"/>
              </a:spcBef>
              <a:spcAft>
                <a:spcPts val="0"/>
              </a:spcAft>
              <a:buNone/>
            </a:pPr>
            <a:r>
              <a:rPr lang="en-US">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p:txBody>
      </p:sp>
      <p:sp>
        <p:nvSpPr>
          <p:cNvPr id="435" name="Google Shape;435;gee21efb781_0_0"/>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000000"/>
              </a:buClr>
              <a:buSzPts val="1400"/>
              <a:buFont typeface="Arial"/>
              <a:buNone/>
            </a:pPr>
            <a:fld id="{00000000-1234-1234-1234-123412341234}" type="slidenum">
              <a:rPr lang="en-US"/>
              <a:t>32</a:t>
            </a:fld>
            <a:endParaRPr/>
          </a:p>
        </p:txBody>
      </p:sp>
      <p:sp>
        <p:nvSpPr>
          <p:cNvPr id="436" name="Google Shape;436;gee21efb781_0_0"/>
          <p:cNvSpPr txBox="1">
            <a:spLocks noGrp="1"/>
          </p:cNvSpPr>
          <p:nvPr>
            <p:ph type="body" idx="1"/>
          </p:nvPr>
        </p:nvSpPr>
        <p:spPr>
          <a:xfrm>
            <a:off x="914400" y="1447800"/>
            <a:ext cx="7772400" cy="4572000"/>
          </a:xfrm>
          <a:prstGeom prst="rect">
            <a:avLst/>
          </a:prstGeom>
        </p:spPr>
        <p:txBody>
          <a:bodyPr spcFirstLastPara="1" wrap="square" lIns="91425" tIns="45700" rIns="91425" bIns="45700" anchor="t" anchorCtr="0">
            <a:normAutofit/>
          </a:bodyPr>
          <a:lstStyle/>
          <a:p>
            <a:pPr marL="457200" lvl="0" indent="-355600" algn="just" rtl="0">
              <a:spcBef>
                <a:spcPts val="580"/>
              </a:spcBef>
              <a:spcAft>
                <a:spcPts val="0"/>
              </a:spcAft>
              <a:buSzPts val="2000"/>
              <a:buFont typeface="Times New Roman"/>
              <a:buChar char="●"/>
            </a:pPr>
            <a:r>
              <a:rPr lang="en-US" sz="2000">
                <a:latin typeface="Times New Roman"/>
                <a:ea typeface="Times New Roman"/>
                <a:cs typeface="Times New Roman"/>
                <a:sym typeface="Times New Roman"/>
              </a:rPr>
              <a:t>Targeted advertising can be implemented using ML algorithms.</a:t>
            </a:r>
            <a:endParaRPr sz="2000">
              <a:latin typeface="Times New Roman"/>
              <a:ea typeface="Times New Roman"/>
              <a:cs typeface="Times New Roman"/>
              <a:sym typeface="Times New Roman"/>
            </a:endParaRPr>
          </a:p>
          <a:p>
            <a:pPr marL="457200" lvl="0" indent="0" algn="just" rtl="0">
              <a:spcBef>
                <a:spcPts val="1000"/>
              </a:spcBef>
              <a:spcAft>
                <a:spcPts val="0"/>
              </a:spcAft>
              <a:buNone/>
            </a:pPr>
            <a:endParaRPr sz="2000">
              <a:latin typeface="Times New Roman"/>
              <a:ea typeface="Times New Roman"/>
              <a:cs typeface="Times New Roman"/>
              <a:sym typeface="Times New Roman"/>
            </a:endParaRPr>
          </a:p>
          <a:p>
            <a:pPr marL="457200" lvl="0" indent="-355600" algn="just" rtl="0">
              <a:spcBef>
                <a:spcPts val="580"/>
              </a:spcBef>
              <a:spcAft>
                <a:spcPts val="0"/>
              </a:spcAft>
              <a:buSzPts val="2000"/>
              <a:buFont typeface="Times New Roman"/>
              <a:buChar char="●"/>
            </a:pPr>
            <a:r>
              <a:rPr lang="en-US" sz="2000">
                <a:latin typeface="Times New Roman"/>
                <a:ea typeface="Times New Roman"/>
                <a:cs typeface="Times New Roman"/>
                <a:sym typeface="Times New Roman"/>
              </a:rPr>
              <a:t>Affiliate with Courier / Delivery  companies to support delivery services.</a:t>
            </a:r>
            <a:endParaRPr sz="2000">
              <a:latin typeface="Times New Roman"/>
              <a:ea typeface="Times New Roman"/>
              <a:cs typeface="Times New Roman"/>
              <a:sym typeface="Times New Roman"/>
            </a:endParaRPr>
          </a:p>
          <a:p>
            <a:pPr marL="457200" lvl="0" indent="0" algn="just" rtl="0">
              <a:spcBef>
                <a:spcPts val="580"/>
              </a:spcBef>
              <a:spcAft>
                <a:spcPts val="0"/>
              </a:spcAft>
              <a:buNone/>
            </a:pPr>
            <a:endParaRPr sz="2000">
              <a:latin typeface="Times New Roman"/>
              <a:ea typeface="Times New Roman"/>
              <a:cs typeface="Times New Roman"/>
              <a:sym typeface="Times New Roman"/>
            </a:endParaRPr>
          </a:p>
          <a:p>
            <a:pPr marL="457200" lvl="0" indent="-355600" algn="just" rtl="0">
              <a:spcBef>
                <a:spcPts val="580"/>
              </a:spcBef>
              <a:spcAft>
                <a:spcPts val="0"/>
              </a:spcAft>
              <a:buSzPts val="2000"/>
              <a:buFont typeface="Times New Roman"/>
              <a:buChar char="●"/>
            </a:pPr>
            <a:r>
              <a:rPr lang="en-US" sz="2000">
                <a:latin typeface="Times New Roman"/>
                <a:ea typeface="Times New Roman"/>
                <a:cs typeface="Times New Roman"/>
                <a:sym typeface="Times New Roman"/>
              </a:rPr>
              <a:t>The spectrum of the products can be widened to include all categories of products.</a:t>
            </a:r>
            <a:endParaRPr sz="2000">
              <a:latin typeface="Times New Roman"/>
              <a:ea typeface="Times New Roman"/>
              <a:cs typeface="Times New Roman"/>
              <a:sym typeface="Times New Roman"/>
            </a:endParaRPr>
          </a:p>
          <a:p>
            <a:pPr marL="0" lvl="0" indent="0" algn="l" rtl="0">
              <a:spcBef>
                <a:spcPts val="580"/>
              </a:spcBef>
              <a:spcAft>
                <a:spcPts val="0"/>
              </a:spcAft>
              <a:buNone/>
            </a:pPr>
            <a:endParaRPr sz="2000">
              <a:latin typeface="Times New Roman"/>
              <a:ea typeface="Times New Roman"/>
              <a:cs typeface="Times New Roman"/>
              <a:sym typeface="Times New Roman"/>
            </a:endParaRPr>
          </a:p>
          <a:p>
            <a:pPr marL="0" lvl="0" indent="0" algn="l" rtl="0">
              <a:spcBef>
                <a:spcPts val="580"/>
              </a:spcBef>
              <a:spcAft>
                <a:spcPts val="0"/>
              </a:spcAft>
              <a:buNone/>
            </a:pPr>
            <a:endParaRPr sz="2000">
              <a:latin typeface="Times New Roman"/>
              <a:ea typeface="Times New Roman"/>
              <a:cs typeface="Times New Roman"/>
              <a:sym typeface="Times New Roman"/>
            </a:endParaRPr>
          </a:p>
        </p:txBody>
      </p:sp>
      <p:pic>
        <p:nvPicPr>
          <p:cNvPr id="437" name="Google Shape;437;gee21efb781_0_0"/>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438" name="Google Shape;438;gee21efb781_0_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1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Libre Franklin"/>
              <a:buNone/>
            </a:pPr>
            <a:r>
              <a:rPr lang="en-US">
                <a:latin typeface="Times New Roman"/>
                <a:ea typeface="Times New Roman"/>
                <a:cs typeface="Times New Roman"/>
                <a:sym typeface="Times New Roman"/>
              </a:rPr>
              <a:t>Conclusion</a:t>
            </a:r>
            <a:r>
              <a:rPr lang="en-US"/>
              <a:t> </a:t>
            </a:r>
            <a:endParaRPr/>
          </a:p>
        </p:txBody>
      </p:sp>
      <p:sp>
        <p:nvSpPr>
          <p:cNvPr id="445" name="Google Shape;445;p1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sp>
        <p:nvSpPr>
          <p:cNvPr id="446" name="Google Shape;446;p1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33</a:t>
            </a:fld>
            <a:endParaRPr/>
          </a:p>
        </p:txBody>
      </p:sp>
      <p:sp>
        <p:nvSpPr>
          <p:cNvPr id="447" name="Google Shape;447;p19"/>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483235" lvl="0" indent="-342900" algn="just" rtl="0">
              <a:lnSpc>
                <a:spcPct val="100000"/>
              </a:lnSpc>
              <a:spcBef>
                <a:spcPts val="0"/>
              </a:spcBef>
              <a:spcAft>
                <a:spcPts val="0"/>
              </a:spcAft>
              <a:buSzPts val="2210"/>
              <a:buFont typeface="Arial"/>
              <a:buChar char="•"/>
            </a:pPr>
            <a:r>
              <a:rPr lang="en-US" sz="1600">
                <a:latin typeface="Times New Roman"/>
                <a:ea typeface="Times New Roman"/>
                <a:cs typeface="Times New Roman"/>
                <a:sym typeface="Times New Roman"/>
              </a:rPr>
              <a:t>Through our project we aim to provide an efficient and affordable way to establish one’s clothing business online</a:t>
            </a:r>
            <a:endParaRPr sz="1600"/>
          </a:p>
          <a:p>
            <a:pPr marL="483235" lvl="0" indent="-342900" algn="just" rtl="0">
              <a:lnSpc>
                <a:spcPct val="100000"/>
              </a:lnSpc>
              <a:spcBef>
                <a:spcPts val="0"/>
              </a:spcBef>
              <a:spcAft>
                <a:spcPts val="0"/>
              </a:spcAft>
              <a:buSzPts val="2210"/>
              <a:buFont typeface="Arial"/>
              <a:buChar char="•"/>
            </a:pPr>
            <a:r>
              <a:rPr lang="en-US" sz="1600">
                <a:latin typeface="Times New Roman"/>
                <a:ea typeface="Times New Roman"/>
                <a:cs typeface="Times New Roman"/>
                <a:sym typeface="Times New Roman"/>
              </a:rPr>
              <a:t>Also by using modern development stack handling interactions and relations between users and server becomes extremely convenient.</a:t>
            </a:r>
            <a:endParaRPr sz="1600"/>
          </a:p>
          <a:p>
            <a:pPr marL="483235" lvl="0" indent="-342900" algn="just" rtl="0">
              <a:lnSpc>
                <a:spcPct val="100000"/>
              </a:lnSpc>
              <a:spcBef>
                <a:spcPts val="0"/>
              </a:spcBef>
              <a:spcAft>
                <a:spcPts val="0"/>
              </a:spcAft>
              <a:buSzPts val="2210"/>
              <a:buFont typeface="Arial"/>
              <a:buChar char="•"/>
            </a:pPr>
            <a:r>
              <a:rPr lang="en-US" sz="1600">
                <a:latin typeface="Times New Roman"/>
                <a:ea typeface="Times New Roman"/>
                <a:cs typeface="Times New Roman"/>
                <a:sym typeface="Times New Roman"/>
              </a:rPr>
              <a:t>Using technology like Google firebase/mongodb atlas ensures the security of all data related to consumers personal details and payment details.</a:t>
            </a:r>
            <a:endParaRPr/>
          </a:p>
          <a:p>
            <a:pPr marL="483235" lvl="0" indent="-342900" algn="just" rtl="0">
              <a:lnSpc>
                <a:spcPct val="100000"/>
              </a:lnSpc>
              <a:spcBef>
                <a:spcPts val="0"/>
              </a:spcBef>
              <a:spcAft>
                <a:spcPts val="0"/>
              </a:spcAft>
              <a:buSzPts val="2210"/>
              <a:buFont typeface="Arial"/>
              <a:buChar char="•"/>
            </a:pPr>
            <a:r>
              <a:rPr lang="en-US" sz="1600">
                <a:latin typeface="Times New Roman"/>
                <a:ea typeface="Times New Roman"/>
                <a:cs typeface="Times New Roman"/>
                <a:sym typeface="Times New Roman"/>
              </a:rPr>
              <a:t>This project can provide flexibility to sellers particularly to revamp their business and make up for the losses incurred during the pandemic</a:t>
            </a:r>
            <a:endParaRPr sz="1600"/>
          </a:p>
          <a:p>
            <a:pPr marL="140335" lvl="0" indent="0" algn="just" rtl="0">
              <a:lnSpc>
                <a:spcPct val="100000"/>
              </a:lnSpc>
              <a:spcBef>
                <a:spcPts val="0"/>
              </a:spcBef>
              <a:spcAft>
                <a:spcPts val="0"/>
              </a:spcAft>
              <a:buSzPts val="2210"/>
              <a:buNone/>
            </a:pPr>
            <a:endParaRPr/>
          </a:p>
          <a:p>
            <a:pPr marL="426085" lvl="0" indent="-145414" algn="just" rtl="0">
              <a:lnSpc>
                <a:spcPct val="100000"/>
              </a:lnSpc>
              <a:spcBef>
                <a:spcPts val="0"/>
              </a:spcBef>
              <a:spcAft>
                <a:spcPts val="0"/>
              </a:spcAft>
              <a:buSzPts val="2210"/>
              <a:buNone/>
            </a:pPr>
            <a:endParaRPr sz="2000">
              <a:latin typeface="Times New Roman"/>
              <a:ea typeface="Times New Roman"/>
              <a:cs typeface="Times New Roman"/>
              <a:sym typeface="Times New Roman"/>
            </a:endParaRPr>
          </a:p>
          <a:p>
            <a:pPr marL="426085" lvl="0" indent="-145414" algn="l" rtl="0">
              <a:lnSpc>
                <a:spcPct val="100000"/>
              </a:lnSpc>
              <a:spcBef>
                <a:spcPts val="0"/>
              </a:spcBef>
              <a:spcAft>
                <a:spcPts val="0"/>
              </a:spcAft>
              <a:buSzPts val="2210"/>
              <a:buNone/>
            </a:pPr>
            <a:endParaRPr sz="1600">
              <a:latin typeface="Times New Roman"/>
              <a:ea typeface="Times New Roman"/>
              <a:cs typeface="Times New Roman"/>
              <a:sym typeface="Times New Roman"/>
            </a:endParaRPr>
          </a:p>
        </p:txBody>
      </p:sp>
      <p:pic>
        <p:nvPicPr>
          <p:cNvPr id="448" name="Google Shape;448;p19"/>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0"/>
          <p:cNvSpPr txBox="1">
            <a:spLocks noGrp="1"/>
          </p:cNvSpPr>
          <p:nvPr>
            <p:ph type="title"/>
          </p:nvPr>
        </p:nvSpPr>
        <p:spPr>
          <a:xfrm>
            <a:off x="914400" y="274648"/>
            <a:ext cx="7772400" cy="9186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Libre Franklin"/>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455" name="Google Shape;455;p2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sp>
        <p:nvSpPr>
          <p:cNvPr id="456" name="Google Shape;456;p2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34</a:t>
            </a:fld>
            <a:endParaRPr/>
          </a:p>
        </p:txBody>
      </p:sp>
      <p:sp>
        <p:nvSpPr>
          <p:cNvPr id="457" name="Google Shape;457;p20"/>
          <p:cNvSpPr txBox="1">
            <a:spLocks noGrp="1"/>
          </p:cNvSpPr>
          <p:nvPr>
            <p:ph type="body" idx="1"/>
          </p:nvPr>
        </p:nvSpPr>
        <p:spPr>
          <a:xfrm>
            <a:off x="914400" y="1067700"/>
            <a:ext cx="7772400" cy="4952100"/>
          </a:xfrm>
          <a:prstGeom prst="rect">
            <a:avLst/>
          </a:prstGeom>
          <a:noFill/>
          <a:ln>
            <a:noFill/>
          </a:ln>
        </p:spPr>
        <p:txBody>
          <a:bodyPr spcFirstLastPara="1" wrap="square" lIns="91425" tIns="45700" rIns="91425" bIns="45700" anchor="t" anchorCtr="0">
            <a:normAutofit lnSpcReduction="10000"/>
          </a:bodyPr>
          <a:lstStyle/>
          <a:p>
            <a:pPr marL="131445" lvl="0" indent="0" algn="just" rtl="0">
              <a:lnSpc>
                <a:spcPct val="100000"/>
              </a:lnSpc>
              <a:spcBef>
                <a:spcPts val="580"/>
              </a:spcBef>
              <a:spcAft>
                <a:spcPts val="0"/>
              </a:spcAft>
              <a:buSzPts val="1530"/>
              <a:buNone/>
            </a:pPr>
            <a:r>
              <a:rPr lang="en-US" sz="1600">
                <a:latin typeface="Times New Roman"/>
                <a:ea typeface="Times New Roman"/>
                <a:cs typeface="Times New Roman"/>
                <a:sym typeface="Times New Roman"/>
              </a:rPr>
              <a:t>[1] G.Issac,H.Hamzeh,S.Meacham,A.Stefanidis,” An Adaptive E-Commerce Application Using Web Framework Technology and Machine Learning”,in Conf. </a:t>
            </a:r>
            <a:r>
              <a:rPr lang="en-US" sz="1600" i="1">
                <a:solidFill>
                  <a:srgbClr val="000000"/>
                </a:solidFill>
                <a:highlight>
                  <a:srgbClr val="FEFEFE"/>
                </a:highlight>
                <a:latin typeface="Times New Roman"/>
                <a:ea typeface="Times New Roman"/>
                <a:cs typeface="Times New Roman"/>
                <a:sym typeface="Times New Roman"/>
              </a:rPr>
              <a:t>BCS Software Quality Management (SQM)</a:t>
            </a:r>
            <a:r>
              <a:rPr lang="en-US" sz="1600" i="1">
                <a:solidFill>
                  <a:srgbClr val="000000"/>
                </a:solidFill>
                <a:latin typeface="Times New Roman"/>
                <a:ea typeface="Times New Roman"/>
                <a:cs typeface="Times New Roman"/>
                <a:sym typeface="Times New Roman"/>
              </a:rPr>
              <a:t>,</a:t>
            </a:r>
            <a:r>
              <a:rPr lang="en-US" sz="1600">
                <a:latin typeface="Times New Roman"/>
                <a:ea typeface="Times New Roman"/>
                <a:cs typeface="Times New Roman"/>
                <a:sym typeface="Times New Roman"/>
              </a:rPr>
              <a:t>Dorset BH12 5BB,UK,pp.101-112,Mar 2018.</a:t>
            </a:r>
            <a:endParaRPr sz="1600">
              <a:latin typeface="Times New Roman"/>
              <a:ea typeface="Times New Roman"/>
              <a:cs typeface="Times New Roman"/>
              <a:sym typeface="Times New Roman"/>
            </a:endParaRPr>
          </a:p>
          <a:p>
            <a:pPr marL="131445" lvl="0" indent="0" algn="just" rtl="0">
              <a:lnSpc>
                <a:spcPct val="100000"/>
              </a:lnSpc>
              <a:spcBef>
                <a:spcPts val="580"/>
              </a:spcBef>
              <a:spcAft>
                <a:spcPts val="0"/>
              </a:spcAft>
              <a:buSzPts val="1530"/>
              <a:buNone/>
            </a:pPr>
            <a:endParaRPr sz="1600">
              <a:latin typeface="Times New Roman"/>
              <a:ea typeface="Times New Roman"/>
              <a:cs typeface="Times New Roman"/>
              <a:sym typeface="Times New Roman"/>
            </a:endParaRPr>
          </a:p>
          <a:p>
            <a:pPr marL="131445" lvl="0" indent="0" algn="just" rtl="0">
              <a:lnSpc>
                <a:spcPct val="100000"/>
              </a:lnSpc>
              <a:spcBef>
                <a:spcPts val="580"/>
              </a:spcBef>
              <a:spcAft>
                <a:spcPts val="0"/>
              </a:spcAft>
              <a:buSzPts val="1530"/>
              <a:buNone/>
            </a:pPr>
            <a:r>
              <a:rPr lang="en-US" sz="1600">
                <a:latin typeface="Times New Roman"/>
                <a:ea typeface="Times New Roman"/>
                <a:cs typeface="Times New Roman"/>
                <a:sym typeface="Times New Roman"/>
              </a:rPr>
              <a:t>[2] M.Lawan,” Development and Implementation of E-Commerce System”, </a:t>
            </a:r>
            <a:r>
              <a:rPr lang="en-US" sz="1600" i="1">
                <a:latin typeface="Times New Roman"/>
                <a:ea typeface="Times New Roman"/>
                <a:cs typeface="Times New Roman"/>
                <a:sym typeface="Times New Roman"/>
              </a:rPr>
              <a:t>International Journal of Advanced Research in Computer Science</a:t>
            </a:r>
            <a:r>
              <a:rPr lang="en-US" sz="1600">
                <a:latin typeface="Times New Roman"/>
                <a:ea typeface="Times New Roman"/>
                <a:cs typeface="Times New Roman"/>
                <a:sym typeface="Times New Roman"/>
              </a:rPr>
              <a:t> ,vol.9,no.1,pp.900-906,Mar 2018.</a:t>
            </a:r>
            <a:endParaRPr sz="1600">
              <a:latin typeface="Times New Roman"/>
              <a:ea typeface="Times New Roman"/>
              <a:cs typeface="Times New Roman"/>
              <a:sym typeface="Times New Roman"/>
            </a:endParaRPr>
          </a:p>
          <a:p>
            <a:pPr marL="131445" lvl="0" indent="0" algn="just" rtl="0">
              <a:lnSpc>
                <a:spcPct val="100000"/>
              </a:lnSpc>
              <a:spcBef>
                <a:spcPts val="580"/>
              </a:spcBef>
              <a:spcAft>
                <a:spcPts val="0"/>
              </a:spcAft>
              <a:buSzPts val="1530"/>
              <a:buNone/>
            </a:pPr>
            <a:endParaRPr sz="1600">
              <a:latin typeface="Times New Roman"/>
              <a:ea typeface="Times New Roman"/>
              <a:cs typeface="Times New Roman"/>
              <a:sym typeface="Times New Roman"/>
            </a:endParaRPr>
          </a:p>
          <a:p>
            <a:pPr marL="131445" lvl="0" indent="0" algn="just" rtl="0">
              <a:lnSpc>
                <a:spcPct val="100000"/>
              </a:lnSpc>
              <a:spcBef>
                <a:spcPts val="580"/>
              </a:spcBef>
              <a:spcAft>
                <a:spcPts val="0"/>
              </a:spcAft>
              <a:buSzPts val="1530"/>
              <a:buNone/>
            </a:pPr>
            <a:r>
              <a:rPr lang="en-US" sz="1600">
                <a:latin typeface="Times New Roman"/>
                <a:ea typeface="Times New Roman"/>
                <a:cs typeface="Times New Roman"/>
                <a:sym typeface="Times New Roman"/>
              </a:rPr>
              <a:t>[3] S.Oluwaseun,A.Odeh,E.Joshua,” Implementation of E-Commerce based on Cloud Computing using ASP.NET Technology”, </a:t>
            </a:r>
            <a:r>
              <a:rPr lang="en-US" sz="1600" i="1">
                <a:latin typeface="Times New Roman"/>
                <a:ea typeface="Times New Roman"/>
                <a:cs typeface="Times New Roman"/>
                <a:sym typeface="Times New Roman"/>
              </a:rPr>
              <a:t>International Journal of Advanced Science and Applied Management</a:t>
            </a:r>
            <a:r>
              <a:rPr lang="en-US" sz="1600">
                <a:latin typeface="Times New Roman"/>
                <a:ea typeface="Times New Roman"/>
                <a:cs typeface="Times New Roman"/>
                <a:sym typeface="Times New Roman"/>
              </a:rPr>
              <a:t>,vol.2,no.7,pp.61-76, Jul 2016.</a:t>
            </a:r>
            <a:endParaRPr sz="1600">
              <a:latin typeface="Times New Roman"/>
              <a:ea typeface="Times New Roman"/>
              <a:cs typeface="Times New Roman"/>
              <a:sym typeface="Times New Roman"/>
            </a:endParaRPr>
          </a:p>
          <a:p>
            <a:pPr marL="131445" lvl="0" indent="0" algn="just" rtl="0">
              <a:lnSpc>
                <a:spcPct val="100000"/>
              </a:lnSpc>
              <a:spcBef>
                <a:spcPts val="580"/>
              </a:spcBef>
              <a:spcAft>
                <a:spcPts val="0"/>
              </a:spcAft>
              <a:buSzPts val="1530"/>
              <a:buNone/>
            </a:pPr>
            <a:endParaRPr sz="1600">
              <a:latin typeface="Times New Roman"/>
              <a:ea typeface="Times New Roman"/>
              <a:cs typeface="Times New Roman"/>
              <a:sym typeface="Times New Roman"/>
            </a:endParaRPr>
          </a:p>
          <a:p>
            <a:pPr marL="131445" lvl="0" indent="0" algn="just" rtl="0">
              <a:lnSpc>
                <a:spcPct val="100000"/>
              </a:lnSpc>
              <a:spcBef>
                <a:spcPts val="580"/>
              </a:spcBef>
              <a:spcAft>
                <a:spcPts val="0"/>
              </a:spcAft>
              <a:buClr>
                <a:schemeClr val="dk1"/>
              </a:buClr>
              <a:buSzPts val="1100"/>
              <a:buFont typeface="Arial"/>
              <a:buNone/>
            </a:pPr>
            <a:r>
              <a:rPr lang="en-US" sz="1600">
                <a:latin typeface="Times New Roman"/>
                <a:ea typeface="Times New Roman"/>
                <a:cs typeface="Times New Roman"/>
                <a:sym typeface="Times New Roman"/>
              </a:rPr>
              <a:t>[4] L.Jiang,Y.Cheng,L.Yang,J.Li,”A Trust-Based Collaborative  Filtering Algorithm for E-Commerce Recommendation”,  𝘑𝘰𝘶𝘳𝘯𝘢𝘭 𝘰𝘧 𝘈𝘮𝘣𝘪𝘦𝘯𝘵 𝘐𝘯𝘵𝘦𝘭𝘭𝘪𝘨𝘦𝘯𝘤𝘦 𝘢𝘯𝘥 𝘏𝘶𝘮𝘢𝘯𝘪𝘻𝘦𝘥  𝘊𝘰𝘮𝘱𝘶𝘵𝘪𝘯𝘨,vol.9,no.1,pp.</a:t>
            </a:r>
            <a:r>
              <a:rPr lang="en-US" sz="1600">
                <a:highlight>
                  <a:srgbClr val="FFFFFF"/>
                </a:highlight>
                <a:latin typeface="Times New Roman"/>
                <a:ea typeface="Times New Roman"/>
                <a:cs typeface="Times New Roman"/>
                <a:sym typeface="Times New Roman"/>
              </a:rPr>
              <a:t>3023–3034</a:t>
            </a:r>
            <a:r>
              <a:rPr lang="en-US" sz="1600">
                <a:latin typeface="Times New Roman"/>
                <a:ea typeface="Times New Roman"/>
                <a:cs typeface="Times New Roman"/>
                <a:sym typeface="Times New Roman"/>
              </a:rPr>
              <a:t>,Aug 2019.</a:t>
            </a:r>
            <a:endParaRPr sz="1600">
              <a:latin typeface="Times New Roman"/>
              <a:ea typeface="Times New Roman"/>
              <a:cs typeface="Times New Roman"/>
              <a:sym typeface="Times New Roman"/>
            </a:endParaRPr>
          </a:p>
          <a:p>
            <a:pPr marL="131445" lvl="0" indent="0" algn="just" rtl="0">
              <a:lnSpc>
                <a:spcPct val="100000"/>
              </a:lnSpc>
              <a:spcBef>
                <a:spcPts val="580"/>
              </a:spcBef>
              <a:spcAft>
                <a:spcPts val="0"/>
              </a:spcAft>
              <a:buClr>
                <a:schemeClr val="dk1"/>
              </a:buClr>
              <a:buSzPts val="1100"/>
              <a:buFont typeface="Arial"/>
              <a:buNone/>
            </a:pPr>
            <a:endParaRPr sz="1600">
              <a:latin typeface="Times New Roman"/>
              <a:ea typeface="Times New Roman"/>
              <a:cs typeface="Times New Roman"/>
              <a:sym typeface="Times New Roman"/>
            </a:endParaRPr>
          </a:p>
          <a:p>
            <a:pPr marL="131445" lvl="0" indent="0" algn="just" rtl="0">
              <a:lnSpc>
                <a:spcPct val="100000"/>
              </a:lnSpc>
              <a:spcBef>
                <a:spcPts val="580"/>
              </a:spcBef>
              <a:spcAft>
                <a:spcPts val="0"/>
              </a:spcAft>
              <a:buClr>
                <a:schemeClr val="dk1"/>
              </a:buClr>
              <a:buSzPts val="1100"/>
              <a:buNone/>
            </a:pPr>
            <a:r>
              <a:rPr lang="en-US" sz="1600">
                <a:latin typeface="Times New Roman"/>
                <a:ea typeface="Times New Roman"/>
                <a:cs typeface="Times New Roman"/>
                <a:sym typeface="Times New Roman"/>
              </a:rPr>
              <a:t>[5] M.Argyriou,N.Dragoni,A.Spognardi,”Security Flows in OAuth 2.0 Framework: A Case Study”,in Conf. </a:t>
            </a:r>
            <a:r>
              <a:rPr lang="en-US" sz="1700" i="1">
                <a:solidFill>
                  <a:srgbClr val="000000"/>
                </a:solidFill>
                <a:highlight>
                  <a:srgbClr val="FFFFFF"/>
                </a:highlight>
                <a:latin typeface="Times New Roman"/>
                <a:ea typeface="Times New Roman"/>
                <a:cs typeface="Times New Roman"/>
                <a:sym typeface="Times New Roman"/>
              </a:rPr>
              <a:t>International Conference on Computer Safety, Reliability, and Security</a:t>
            </a:r>
            <a:r>
              <a:rPr lang="en-US" sz="1600">
                <a:latin typeface="Times New Roman"/>
                <a:ea typeface="Times New Roman"/>
                <a:cs typeface="Times New Roman"/>
                <a:sym typeface="Times New Roman"/>
              </a:rPr>
              <a:t>,pp.396-406,Sep 2017.</a:t>
            </a:r>
            <a:endParaRPr sz="1600">
              <a:latin typeface="Times New Roman"/>
              <a:ea typeface="Times New Roman"/>
              <a:cs typeface="Times New Roman"/>
              <a:sym typeface="Times New Roman"/>
            </a:endParaRPr>
          </a:p>
          <a:p>
            <a:pPr marL="131445" lvl="0" indent="0" algn="just" rtl="0">
              <a:lnSpc>
                <a:spcPct val="100000"/>
              </a:lnSpc>
              <a:spcBef>
                <a:spcPts val="580"/>
              </a:spcBef>
              <a:spcAft>
                <a:spcPts val="0"/>
              </a:spcAft>
              <a:buClr>
                <a:schemeClr val="dk1"/>
              </a:buClr>
              <a:buSzPts val="1100"/>
              <a:buFont typeface="Arial"/>
              <a:buNone/>
            </a:pPr>
            <a:endParaRPr sz="1600"/>
          </a:p>
        </p:txBody>
      </p:sp>
      <p:pic>
        <p:nvPicPr>
          <p:cNvPr id="458" name="Google Shape;458;p20"/>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1"/>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4000"/>
              <a:buFont typeface="Libre Franklin"/>
              <a:buNone/>
            </a:pPr>
            <a:r>
              <a:rPr lang="en-US">
                <a:latin typeface="Times New Roman"/>
                <a:ea typeface="Times New Roman"/>
                <a:cs typeface="Times New Roman"/>
                <a:sym typeface="Times New Roman"/>
              </a:rPr>
              <a:t>Questions??</a:t>
            </a:r>
            <a:endParaRPr>
              <a:latin typeface="Times New Roman"/>
              <a:ea typeface="Times New Roman"/>
              <a:cs typeface="Times New Roman"/>
              <a:sym typeface="Times New Roman"/>
            </a:endParaRPr>
          </a:p>
        </p:txBody>
      </p:sp>
      <p:sp>
        <p:nvSpPr>
          <p:cNvPr id="464" name="Google Shape;464;p21"/>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4590"/>
              <a:buNone/>
            </a:pPr>
            <a:r>
              <a:rPr lang="en-US" sz="5400" b="1">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
        <p:nvSpPr>
          <p:cNvPr id="465" name="Google Shape;465;p21"/>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sp>
        <p:nvSpPr>
          <p:cNvPr id="466" name="Google Shape;466;p21"/>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35</a:t>
            </a:fld>
            <a:endParaRPr/>
          </a:p>
        </p:txBody>
      </p:sp>
      <p:pic>
        <p:nvPicPr>
          <p:cNvPr id="467" name="Google Shape;467;p21"/>
          <p:cNvPicPr preferRelativeResize="0"/>
          <p:nvPr/>
        </p:nvPicPr>
        <p:blipFill rotWithShape="1">
          <a:blip r:embed="rId3">
            <a:alphaModFix/>
          </a:blip>
          <a:srcRect/>
          <a:stretch/>
        </p:blipFill>
        <p:spPr>
          <a:xfrm>
            <a:off x="8305800" y="6150166"/>
            <a:ext cx="533400" cy="5242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xfrm>
            <a:off x="936434" y="232272"/>
            <a:ext cx="7772400" cy="11430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Libre Franklin"/>
              <a:buNone/>
            </a:pPr>
            <a:r>
              <a:rPr lang="en-US">
                <a:latin typeface="Times New Roman"/>
                <a:ea typeface="Times New Roman"/>
                <a:cs typeface="Times New Roman"/>
                <a:sym typeface="Times New Roman"/>
              </a:rPr>
              <a:t>Review of Literature</a:t>
            </a:r>
            <a:endParaRPr>
              <a:latin typeface="Times New Roman"/>
              <a:ea typeface="Times New Roman"/>
              <a:cs typeface="Times New Roman"/>
              <a:sym typeface="Times New Roman"/>
            </a:endParaRPr>
          </a:p>
        </p:txBody>
      </p:sp>
      <p:sp>
        <p:nvSpPr>
          <p:cNvPr id="135" name="Google Shape;135;p4"/>
          <p:cNvSpPr txBox="1">
            <a:spLocks noGrp="1"/>
          </p:cNvSpPr>
          <p:nvPr>
            <p:ph type="ftr" idx="11"/>
          </p:nvPr>
        </p:nvSpPr>
        <p:spPr>
          <a:xfrm>
            <a:off x="8382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a:t>
            </a:r>
            <a:endParaRPr/>
          </a:p>
        </p:txBody>
      </p:sp>
      <p:sp>
        <p:nvSpPr>
          <p:cNvPr id="136" name="Google Shape;136;p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4</a:t>
            </a:fld>
            <a:endParaRPr/>
          </a:p>
        </p:txBody>
      </p:sp>
      <p:sp>
        <p:nvSpPr>
          <p:cNvPr id="137" name="Google Shape;137;p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100000"/>
              </a:lnSpc>
              <a:spcBef>
                <a:spcPts val="0"/>
              </a:spcBef>
              <a:spcAft>
                <a:spcPts val="0"/>
              </a:spcAft>
              <a:buSzPct val="132732"/>
              <a:buNone/>
            </a:pPr>
            <a:r>
              <a:rPr lang="en-US" sz="1900" b="1" dirty="0">
                <a:latin typeface="Times New Roman"/>
                <a:ea typeface="Times New Roman"/>
                <a:cs typeface="Times New Roman"/>
                <a:sym typeface="Times New Roman"/>
              </a:rPr>
              <a:t>[1] E-COMMERCE APPLICATION USING WEB FRAMEWORK TECHNOLOGY AND MACHINE LEARNING</a:t>
            </a:r>
            <a:endParaRPr sz="1900" dirty="0"/>
          </a:p>
          <a:p>
            <a:pPr marL="0" lvl="0" indent="0" algn="just" rtl="0">
              <a:lnSpc>
                <a:spcPct val="100000"/>
              </a:lnSpc>
              <a:spcBef>
                <a:spcPts val="0"/>
              </a:spcBef>
              <a:spcAft>
                <a:spcPts val="0"/>
              </a:spcAft>
              <a:buSzPct val="91891"/>
              <a:buNone/>
            </a:pPr>
            <a:endParaRPr dirty="0">
              <a:latin typeface="Times New Roman"/>
              <a:ea typeface="Times New Roman"/>
              <a:cs typeface="Times New Roman"/>
              <a:sym typeface="Times New Roman"/>
            </a:endParaRPr>
          </a:p>
          <a:p>
            <a:pPr marL="0" lvl="0" indent="0" algn="just" rtl="0">
              <a:lnSpc>
                <a:spcPct val="100000"/>
              </a:lnSpc>
              <a:spcBef>
                <a:spcPts val="0"/>
              </a:spcBef>
              <a:spcAft>
                <a:spcPts val="0"/>
              </a:spcAft>
              <a:buSzPct val="140540"/>
              <a:buNone/>
            </a:pPr>
            <a:r>
              <a:rPr lang="en-US" sz="1700" u="sng" dirty="0">
                <a:latin typeface="Times New Roman"/>
                <a:ea typeface="Times New Roman"/>
                <a:cs typeface="Times New Roman"/>
                <a:sym typeface="Times New Roman"/>
              </a:rPr>
              <a:t>Description</a:t>
            </a:r>
            <a:endParaRPr sz="1700" dirty="0"/>
          </a:p>
          <a:p>
            <a:pPr marL="0" lvl="0" indent="0" algn="just" rtl="0">
              <a:lnSpc>
                <a:spcPct val="100000"/>
              </a:lnSpc>
              <a:spcBef>
                <a:spcPts val="0"/>
              </a:spcBef>
              <a:spcAft>
                <a:spcPts val="0"/>
              </a:spcAft>
              <a:buSzPct val="140540"/>
              <a:buNone/>
            </a:pPr>
            <a:r>
              <a:rPr lang="en-US" sz="1700" dirty="0">
                <a:latin typeface="Times New Roman"/>
                <a:ea typeface="Times New Roman"/>
                <a:cs typeface="Times New Roman"/>
                <a:sym typeface="Times New Roman"/>
              </a:rPr>
              <a:t>In this paper, </a:t>
            </a:r>
            <a:r>
              <a:rPr lang="en-US" sz="1700" dirty="0" err="1">
                <a:latin typeface="Times New Roman"/>
                <a:ea typeface="Times New Roman"/>
                <a:cs typeface="Times New Roman"/>
                <a:sym typeface="Times New Roman"/>
              </a:rPr>
              <a:t>adaptivity</a:t>
            </a:r>
            <a:r>
              <a:rPr lang="en-US" sz="1700" dirty="0">
                <a:latin typeface="Times New Roman"/>
                <a:ea typeface="Times New Roman"/>
                <a:cs typeface="Times New Roman"/>
                <a:sym typeface="Times New Roman"/>
              </a:rPr>
              <a:t> and recommendation methods have been explored and implemented for an e-commerce web application of an online e-shop system. The approach used to create such </a:t>
            </a:r>
            <a:r>
              <a:rPr lang="en-US" sz="1700" dirty="0" err="1">
                <a:latin typeface="Times New Roman"/>
                <a:ea typeface="Times New Roman"/>
                <a:cs typeface="Times New Roman"/>
                <a:sym typeface="Times New Roman"/>
              </a:rPr>
              <a:t>adaptivity</a:t>
            </a:r>
            <a:r>
              <a:rPr lang="en-US" sz="1700" dirty="0">
                <a:latin typeface="Times New Roman"/>
                <a:ea typeface="Times New Roman"/>
                <a:cs typeface="Times New Roman"/>
                <a:sym typeface="Times New Roman"/>
              </a:rPr>
              <a:t> methods is described through the analysis of initial requirements, models and designs of the planned solution, and the final implementation of the chosen method using the Web2py Python Model-View-Controller (MVC) framework</a:t>
            </a:r>
            <a:endParaRPr sz="1700" dirty="0"/>
          </a:p>
          <a:p>
            <a:pPr marL="0" lvl="0" indent="0" algn="just" rtl="0">
              <a:lnSpc>
                <a:spcPct val="100000"/>
              </a:lnSpc>
              <a:spcBef>
                <a:spcPts val="0"/>
              </a:spcBef>
              <a:spcAft>
                <a:spcPts val="0"/>
              </a:spcAft>
              <a:buSzPct val="140540"/>
              <a:buNone/>
            </a:pPr>
            <a:endParaRPr sz="1700" dirty="0">
              <a:latin typeface="Times New Roman"/>
              <a:ea typeface="Times New Roman"/>
              <a:cs typeface="Times New Roman"/>
              <a:sym typeface="Times New Roman"/>
            </a:endParaRPr>
          </a:p>
          <a:p>
            <a:pPr marL="0" lvl="0" indent="0" algn="just" rtl="0">
              <a:lnSpc>
                <a:spcPct val="100000"/>
              </a:lnSpc>
              <a:spcBef>
                <a:spcPts val="0"/>
              </a:spcBef>
              <a:spcAft>
                <a:spcPts val="0"/>
              </a:spcAft>
              <a:buSzPct val="140540"/>
              <a:buNone/>
            </a:pPr>
            <a:r>
              <a:rPr lang="en-US" sz="1700" u="sng" dirty="0">
                <a:latin typeface="Times New Roman"/>
                <a:ea typeface="Times New Roman"/>
                <a:cs typeface="Times New Roman"/>
                <a:sym typeface="Times New Roman"/>
              </a:rPr>
              <a:t>Disadvantages </a:t>
            </a:r>
            <a:endParaRPr sz="1700" dirty="0"/>
          </a:p>
          <a:p>
            <a:pPr marL="0" lvl="0" indent="0" algn="just" rtl="0">
              <a:lnSpc>
                <a:spcPct val="100000"/>
              </a:lnSpc>
              <a:spcBef>
                <a:spcPts val="0"/>
              </a:spcBef>
              <a:spcAft>
                <a:spcPts val="0"/>
              </a:spcAft>
              <a:buSzPct val="140540"/>
              <a:buNone/>
            </a:pPr>
            <a:r>
              <a:rPr lang="en-US" sz="1700" dirty="0">
                <a:latin typeface="Times New Roman"/>
                <a:ea typeface="Times New Roman"/>
                <a:cs typeface="Times New Roman"/>
                <a:sym typeface="Times New Roman"/>
              </a:rPr>
              <a:t>The recommendations in this specific system were inaccurate. This system used weighted slope one algorithm which was not enough for products categorization according to user requirement and required a content-based recommender and compared to other collaborative filtering recommendation algorithms, both Improved Slope One and Weighted Slope One were outperformed </a:t>
            </a:r>
            <a:endParaRPr sz="1700" dirty="0"/>
          </a:p>
          <a:p>
            <a:pPr marL="0" lvl="0" indent="0" algn="just" rtl="0">
              <a:lnSpc>
                <a:spcPct val="100000"/>
              </a:lnSpc>
              <a:spcBef>
                <a:spcPts val="0"/>
              </a:spcBef>
              <a:spcAft>
                <a:spcPts val="0"/>
              </a:spcAft>
              <a:buSzPct val="140540"/>
              <a:buNone/>
            </a:pPr>
            <a:endParaRPr sz="1700" dirty="0">
              <a:latin typeface="Times New Roman"/>
              <a:ea typeface="Times New Roman"/>
              <a:cs typeface="Times New Roman"/>
              <a:sym typeface="Times New Roman"/>
            </a:endParaRPr>
          </a:p>
          <a:p>
            <a:pPr marL="0" lvl="0" indent="0" algn="just" rtl="0">
              <a:lnSpc>
                <a:spcPct val="100000"/>
              </a:lnSpc>
              <a:spcBef>
                <a:spcPts val="0"/>
              </a:spcBef>
              <a:spcAft>
                <a:spcPts val="0"/>
              </a:spcAft>
              <a:buSzPct val="140540"/>
              <a:buNone/>
            </a:pPr>
            <a:r>
              <a:rPr lang="en-US" sz="1700" u="sng" dirty="0">
                <a:latin typeface="Times New Roman"/>
                <a:ea typeface="Times New Roman"/>
                <a:cs typeface="Times New Roman"/>
                <a:sym typeface="Times New Roman"/>
              </a:rPr>
              <a:t>Future Scope </a:t>
            </a:r>
            <a:endParaRPr sz="1700" dirty="0"/>
          </a:p>
          <a:p>
            <a:pPr marL="0" lvl="0" indent="0" algn="just" rtl="0">
              <a:lnSpc>
                <a:spcPct val="100000"/>
              </a:lnSpc>
              <a:spcBef>
                <a:spcPts val="0"/>
              </a:spcBef>
              <a:spcAft>
                <a:spcPts val="0"/>
              </a:spcAft>
              <a:buSzPct val="140540"/>
              <a:buNone/>
            </a:pPr>
            <a:r>
              <a:rPr lang="en-US" sz="1700" dirty="0">
                <a:latin typeface="Times New Roman"/>
                <a:ea typeface="Times New Roman"/>
                <a:cs typeface="Times New Roman"/>
                <a:sym typeface="Times New Roman"/>
              </a:rPr>
              <a:t>This system can be improved by implementation of latest frameworks, Drupal can be used in collaboration with React.js to provide further improved interactions through personalization for a user.</a:t>
            </a:r>
            <a:endParaRPr sz="1700" dirty="0">
              <a:latin typeface="Times New Roman"/>
              <a:ea typeface="Times New Roman"/>
              <a:cs typeface="Times New Roman"/>
              <a:sym typeface="Times New Roman"/>
            </a:endParaRPr>
          </a:p>
        </p:txBody>
      </p:sp>
      <p:pic>
        <p:nvPicPr>
          <p:cNvPr id="138" name="Google Shape;138;p4"/>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Libre Franklin"/>
              <a:buNone/>
            </a:pPr>
            <a:r>
              <a:rPr lang="en-US">
                <a:latin typeface="Times New Roman"/>
                <a:ea typeface="Times New Roman"/>
                <a:cs typeface="Times New Roman"/>
                <a:sym typeface="Times New Roman"/>
              </a:rPr>
              <a:t>Review of Literature</a:t>
            </a:r>
            <a:endParaRPr>
              <a:latin typeface="Times New Roman"/>
              <a:ea typeface="Times New Roman"/>
              <a:cs typeface="Times New Roman"/>
              <a:sym typeface="Times New Roman"/>
            </a:endParaRPr>
          </a:p>
        </p:txBody>
      </p:sp>
      <p:sp>
        <p:nvSpPr>
          <p:cNvPr id="145" name="Google Shape;145;p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a:t>
            </a:r>
            <a:endParaRPr/>
          </a:p>
        </p:txBody>
      </p:sp>
      <p:sp>
        <p:nvSpPr>
          <p:cNvPr id="146" name="Google Shape;146;p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5</a:t>
            </a:fld>
            <a:endParaRPr/>
          </a:p>
        </p:txBody>
      </p:sp>
      <p:sp>
        <p:nvSpPr>
          <p:cNvPr id="147" name="Google Shape;147;p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fontScale="85000" lnSpcReduction="20000"/>
          </a:bodyPr>
          <a:lstStyle/>
          <a:p>
            <a:pPr marL="131445" lvl="0" indent="0" algn="just" rtl="0">
              <a:lnSpc>
                <a:spcPct val="100000"/>
              </a:lnSpc>
              <a:spcBef>
                <a:spcPts val="580"/>
              </a:spcBef>
              <a:spcAft>
                <a:spcPts val="0"/>
              </a:spcAft>
              <a:buSzPct val="85714"/>
              <a:buNone/>
            </a:pPr>
            <a:r>
              <a:rPr lang="en-US" sz="2100" b="1">
                <a:latin typeface="Times New Roman"/>
                <a:ea typeface="Times New Roman"/>
                <a:cs typeface="Times New Roman"/>
                <a:sym typeface="Times New Roman"/>
              </a:rPr>
              <a:t>[2] DEVELOPMENT AND IMPLEMENTATION OF E-COMMERCE SYSTEM </a:t>
            </a:r>
            <a:endParaRPr sz="2100">
              <a:latin typeface="Times New Roman"/>
              <a:ea typeface="Times New Roman"/>
              <a:cs typeface="Times New Roman"/>
              <a:sym typeface="Times New Roman"/>
            </a:endParaRPr>
          </a:p>
          <a:p>
            <a:pPr marL="131445" lvl="0" indent="0" algn="just" rtl="0">
              <a:lnSpc>
                <a:spcPct val="100000"/>
              </a:lnSpc>
              <a:spcBef>
                <a:spcPts val="580"/>
              </a:spcBef>
              <a:spcAft>
                <a:spcPts val="0"/>
              </a:spcAft>
              <a:buSzPct val="94736"/>
              <a:buNone/>
            </a:pPr>
            <a:r>
              <a:rPr lang="en-US" sz="1900" u="sng">
                <a:latin typeface="Times New Roman"/>
                <a:ea typeface="Times New Roman"/>
                <a:cs typeface="Times New Roman"/>
                <a:sym typeface="Times New Roman"/>
              </a:rPr>
              <a:t>Description</a:t>
            </a:r>
            <a:endParaRPr sz="1900">
              <a:latin typeface="Times New Roman"/>
              <a:ea typeface="Times New Roman"/>
              <a:cs typeface="Times New Roman"/>
              <a:sym typeface="Times New Roman"/>
            </a:endParaRPr>
          </a:p>
          <a:p>
            <a:pPr marL="131445" lvl="0" indent="0" algn="just" rtl="0">
              <a:lnSpc>
                <a:spcPct val="100000"/>
              </a:lnSpc>
              <a:spcBef>
                <a:spcPts val="580"/>
              </a:spcBef>
              <a:spcAft>
                <a:spcPts val="0"/>
              </a:spcAft>
              <a:buSzPct val="94736"/>
              <a:buNone/>
            </a:pPr>
            <a:r>
              <a:rPr lang="en-US" sz="1900">
                <a:latin typeface="Times New Roman"/>
                <a:ea typeface="Times New Roman"/>
                <a:cs typeface="Times New Roman"/>
                <a:sym typeface="Times New Roman"/>
              </a:rPr>
              <a:t>This system is implemented using PHP, jQuery, MYSQL, CSS and HTML5.This system follows the concept of 3 tier architecture where the client side is responsible for designing User Interface, application server side for processing the user request, and the database tier for storing of data. The sole task of a Web Server is to accept incoming http requests and to return the requested resource in an http response. The system was analyzed, design using UML tools, then implemented using PHP, jQuery, MYSQL, CSS and HTML 5 on local host server (XAMPP).</a:t>
            </a:r>
            <a:endParaRPr/>
          </a:p>
          <a:p>
            <a:pPr marL="131445" lvl="0" indent="0" algn="just" rtl="0">
              <a:lnSpc>
                <a:spcPct val="100000"/>
              </a:lnSpc>
              <a:spcBef>
                <a:spcPts val="580"/>
              </a:spcBef>
              <a:spcAft>
                <a:spcPts val="0"/>
              </a:spcAft>
              <a:buSzPct val="94736"/>
              <a:buNone/>
            </a:pPr>
            <a:endParaRPr sz="1900">
              <a:latin typeface="Times New Roman"/>
              <a:ea typeface="Times New Roman"/>
              <a:cs typeface="Times New Roman"/>
              <a:sym typeface="Times New Roman"/>
            </a:endParaRPr>
          </a:p>
          <a:p>
            <a:pPr marL="131445" lvl="0" indent="0" algn="just" rtl="0">
              <a:lnSpc>
                <a:spcPct val="100000"/>
              </a:lnSpc>
              <a:spcBef>
                <a:spcPts val="580"/>
              </a:spcBef>
              <a:spcAft>
                <a:spcPts val="0"/>
              </a:spcAft>
              <a:buSzPct val="94736"/>
              <a:buNone/>
            </a:pPr>
            <a:r>
              <a:rPr lang="en-US" sz="1900" u="sng">
                <a:latin typeface="Times New Roman"/>
                <a:ea typeface="Times New Roman"/>
                <a:cs typeface="Times New Roman"/>
                <a:sym typeface="Times New Roman"/>
              </a:rPr>
              <a:t>Disadvantages</a:t>
            </a:r>
            <a:endParaRPr sz="1900">
              <a:latin typeface="Times New Roman"/>
              <a:ea typeface="Times New Roman"/>
              <a:cs typeface="Times New Roman"/>
              <a:sym typeface="Times New Roman"/>
            </a:endParaRPr>
          </a:p>
          <a:p>
            <a:pPr marL="131445" lvl="0" indent="0" algn="just" rtl="0">
              <a:lnSpc>
                <a:spcPct val="100000"/>
              </a:lnSpc>
              <a:spcBef>
                <a:spcPts val="580"/>
              </a:spcBef>
              <a:spcAft>
                <a:spcPts val="0"/>
              </a:spcAft>
              <a:buSzPct val="94736"/>
              <a:buNone/>
            </a:pPr>
            <a:r>
              <a:rPr lang="en-US" sz="1900">
                <a:latin typeface="Times New Roman"/>
                <a:ea typeface="Times New Roman"/>
                <a:cs typeface="Times New Roman"/>
                <a:sym typeface="Times New Roman"/>
              </a:rPr>
              <a:t>No information about how payments are handled was not provided in this paper. This system does not have provision for adding items categorically.</a:t>
            </a:r>
            <a:endParaRPr/>
          </a:p>
          <a:p>
            <a:pPr marL="131445" lvl="0" indent="0" algn="just" rtl="0">
              <a:lnSpc>
                <a:spcPct val="100000"/>
              </a:lnSpc>
              <a:spcBef>
                <a:spcPts val="580"/>
              </a:spcBef>
              <a:spcAft>
                <a:spcPts val="0"/>
              </a:spcAft>
              <a:buSzPct val="94736"/>
              <a:buNone/>
            </a:pPr>
            <a:endParaRPr sz="1900">
              <a:latin typeface="Times New Roman"/>
              <a:ea typeface="Times New Roman"/>
              <a:cs typeface="Times New Roman"/>
              <a:sym typeface="Times New Roman"/>
            </a:endParaRPr>
          </a:p>
          <a:p>
            <a:pPr marL="131445" lvl="0" indent="0" algn="just" rtl="0">
              <a:lnSpc>
                <a:spcPct val="100000"/>
              </a:lnSpc>
              <a:spcBef>
                <a:spcPts val="580"/>
              </a:spcBef>
              <a:spcAft>
                <a:spcPts val="0"/>
              </a:spcAft>
              <a:buSzPct val="94736"/>
              <a:buNone/>
            </a:pPr>
            <a:r>
              <a:rPr lang="en-US" sz="1900" u="sng">
                <a:latin typeface="Times New Roman"/>
                <a:ea typeface="Times New Roman"/>
                <a:cs typeface="Times New Roman"/>
                <a:sym typeface="Times New Roman"/>
              </a:rPr>
              <a:t>Future Scope</a:t>
            </a:r>
            <a:endParaRPr sz="1900">
              <a:latin typeface="Times New Roman"/>
              <a:ea typeface="Times New Roman"/>
              <a:cs typeface="Times New Roman"/>
              <a:sym typeface="Times New Roman"/>
            </a:endParaRPr>
          </a:p>
          <a:p>
            <a:pPr marL="131445" lvl="0" indent="0" algn="just" rtl="0">
              <a:lnSpc>
                <a:spcPct val="100000"/>
              </a:lnSpc>
              <a:spcBef>
                <a:spcPts val="580"/>
              </a:spcBef>
              <a:spcAft>
                <a:spcPts val="0"/>
              </a:spcAft>
              <a:buSzPct val="94736"/>
              <a:buNone/>
            </a:pPr>
            <a:r>
              <a:rPr lang="en-US" sz="1900">
                <a:latin typeface="Times New Roman"/>
                <a:ea typeface="Times New Roman"/>
                <a:cs typeface="Times New Roman"/>
                <a:sym typeface="Times New Roman"/>
              </a:rPr>
              <a:t>Further security measures need to be added to secure user information. Payment gateway or api can be included.</a:t>
            </a:r>
            <a:endParaRPr/>
          </a:p>
        </p:txBody>
      </p:sp>
      <p:pic>
        <p:nvPicPr>
          <p:cNvPr id="148" name="Google Shape;148;p5"/>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Libre Franklin"/>
              <a:buNone/>
            </a:pPr>
            <a:r>
              <a:rPr lang="en-US">
                <a:latin typeface="Times New Roman"/>
                <a:ea typeface="Times New Roman"/>
                <a:cs typeface="Times New Roman"/>
                <a:sym typeface="Times New Roman"/>
              </a:rPr>
              <a:t>Review of Literature</a:t>
            </a:r>
            <a:endParaRPr>
              <a:latin typeface="Times New Roman"/>
              <a:ea typeface="Times New Roman"/>
              <a:cs typeface="Times New Roman"/>
              <a:sym typeface="Times New Roman"/>
            </a:endParaRPr>
          </a:p>
        </p:txBody>
      </p:sp>
      <p:sp>
        <p:nvSpPr>
          <p:cNvPr id="155" name="Google Shape;155;p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a:t>
            </a:r>
            <a:endParaRPr/>
          </a:p>
        </p:txBody>
      </p:sp>
      <p:sp>
        <p:nvSpPr>
          <p:cNvPr id="156" name="Google Shape;156;p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6</a:t>
            </a:fld>
            <a:endParaRPr/>
          </a:p>
        </p:txBody>
      </p:sp>
      <p:sp>
        <p:nvSpPr>
          <p:cNvPr id="157" name="Google Shape;157;p6"/>
          <p:cNvSpPr txBox="1">
            <a:spLocks noGrp="1"/>
          </p:cNvSpPr>
          <p:nvPr>
            <p:ph type="body" idx="1"/>
          </p:nvPr>
        </p:nvSpPr>
        <p:spPr>
          <a:xfrm>
            <a:off x="914400" y="1447800"/>
            <a:ext cx="7772400" cy="4724400"/>
          </a:xfrm>
          <a:prstGeom prst="rect">
            <a:avLst/>
          </a:prstGeom>
          <a:noFill/>
          <a:ln>
            <a:noFill/>
          </a:ln>
        </p:spPr>
        <p:txBody>
          <a:bodyPr spcFirstLastPara="1" wrap="square" lIns="91425" tIns="45700" rIns="91425" bIns="45700" anchor="t" anchorCtr="0">
            <a:normAutofit fontScale="40000" lnSpcReduction="20000"/>
          </a:bodyPr>
          <a:lstStyle/>
          <a:p>
            <a:pPr marL="131445" lvl="0" indent="0" algn="just" rtl="0">
              <a:lnSpc>
                <a:spcPct val="100000"/>
              </a:lnSpc>
              <a:spcBef>
                <a:spcPts val="580"/>
              </a:spcBef>
              <a:spcAft>
                <a:spcPts val="0"/>
              </a:spcAft>
              <a:buSzPct val="85000"/>
              <a:buNone/>
            </a:pPr>
            <a:r>
              <a:rPr lang="en-US" sz="4500" b="1">
                <a:latin typeface="Times New Roman"/>
                <a:ea typeface="Times New Roman"/>
                <a:cs typeface="Times New Roman"/>
                <a:sym typeface="Times New Roman"/>
              </a:rPr>
              <a:t>[3] IMPLEMENTATION OF E-COMMERCE BASED ON CLOUD COMPUTING USING ASP.NET TECHNOLOGY </a:t>
            </a:r>
            <a:endParaRPr sz="4500">
              <a:latin typeface="Times New Roman"/>
              <a:ea typeface="Times New Roman"/>
              <a:cs typeface="Times New Roman"/>
              <a:sym typeface="Times New Roman"/>
            </a:endParaRPr>
          </a:p>
          <a:p>
            <a:pPr marL="131445" lvl="0" indent="0" algn="just" rtl="0">
              <a:lnSpc>
                <a:spcPct val="100000"/>
              </a:lnSpc>
              <a:spcBef>
                <a:spcPts val="580"/>
              </a:spcBef>
              <a:spcAft>
                <a:spcPts val="0"/>
              </a:spcAft>
              <a:buSzPct val="95625"/>
              <a:buNone/>
            </a:pPr>
            <a:r>
              <a:rPr lang="en-US" sz="4000" u="sng">
                <a:latin typeface="Times New Roman"/>
                <a:ea typeface="Times New Roman"/>
                <a:cs typeface="Times New Roman"/>
                <a:sym typeface="Times New Roman"/>
              </a:rPr>
              <a:t>Description</a:t>
            </a:r>
            <a:endParaRPr sz="4000">
              <a:latin typeface="Times New Roman"/>
              <a:ea typeface="Times New Roman"/>
              <a:cs typeface="Times New Roman"/>
              <a:sym typeface="Times New Roman"/>
            </a:endParaRPr>
          </a:p>
          <a:p>
            <a:pPr marL="131445" lvl="0" indent="0" algn="just" rtl="0">
              <a:lnSpc>
                <a:spcPct val="100000"/>
              </a:lnSpc>
              <a:spcBef>
                <a:spcPts val="580"/>
              </a:spcBef>
              <a:spcAft>
                <a:spcPts val="0"/>
              </a:spcAft>
              <a:buSzPct val="95625"/>
              <a:buNone/>
            </a:pPr>
            <a:r>
              <a:rPr lang="en-US" sz="4000">
                <a:latin typeface="Times New Roman"/>
                <a:ea typeface="Times New Roman"/>
                <a:cs typeface="Times New Roman"/>
                <a:sym typeface="Times New Roman"/>
              </a:rPr>
              <a:t>This system was built using ASP.NET which provides improved execution, scalability and security. This Web app was designed using VB.NET, C# as frameworks. ASP.NET utilizes ADO.NET to interact with the database.</a:t>
            </a:r>
            <a:endParaRPr sz="4000"/>
          </a:p>
          <a:p>
            <a:pPr marL="131445" lvl="0" indent="0" algn="just" rtl="0">
              <a:lnSpc>
                <a:spcPct val="100000"/>
              </a:lnSpc>
              <a:spcBef>
                <a:spcPts val="580"/>
              </a:spcBef>
              <a:spcAft>
                <a:spcPts val="0"/>
              </a:spcAft>
              <a:buSzPct val="95625"/>
              <a:buNone/>
            </a:pPr>
            <a:r>
              <a:rPr lang="en-US" sz="4000">
                <a:latin typeface="Times New Roman"/>
                <a:ea typeface="Times New Roman"/>
                <a:cs typeface="Times New Roman"/>
                <a:sym typeface="Times New Roman"/>
              </a:rPr>
              <a:t>MYSQL as back-end language. ASP.NET utilizes ADO.NET to interact with the database as it gives in-memory caching that takes out the need to contact the database server as often as possible and it can without much of a stretch send and keep up an ASP.NET application.</a:t>
            </a:r>
            <a:endParaRPr sz="4000"/>
          </a:p>
          <a:p>
            <a:pPr marL="131445" lvl="0" indent="0" algn="just" rtl="0">
              <a:lnSpc>
                <a:spcPct val="100000"/>
              </a:lnSpc>
              <a:spcBef>
                <a:spcPts val="580"/>
              </a:spcBef>
              <a:spcAft>
                <a:spcPts val="0"/>
              </a:spcAft>
              <a:buSzPct val="95625"/>
              <a:buNone/>
            </a:pPr>
            <a:r>
              <a:rPr lang="en-US" sz="4000">
                <a:latin typeface="Times New Roman"/>
                <a:ea typeface="Times New Roman"/>
                <a:cs typeface="Times New Roman"/>
                <a:sym typeface="Times New Roman"/>
              </a:rPr>
              <a:t> </a:t>
            </a:r>
            <a:endParaRPr sz="4000"/>
          </a:p>
          <a:p>
            <a:pPr marL="131445" lvl="0" indent="0" algn="just" rtl="0">
              <a:lnSpc>
                <a:spcPct val="100000"/>
              </a:lnSpc>
              <a:spcBef>
                <a:spcPts val="580"/>
              </a:spcBef>
              <a:spcAft>
                <a:spcPts val="0"/>
              </a:spcAft>
              <a:buSzPct val="95625"/>
              <a:buNone/>
            </a:pPr>
            <a:r>
              <a:rPr lang="en-US" sz="4000" u="sng">
                <a:latin typeface="Times New Roman"/>
                <a:ea typeface="Times New Roman"/>
                <a:cs typeface="Times New Roman"/>
                <a:sym typeface="Times New Roman"/>
              </a:rPr>
              <a:t>Disadvantages</a:t>
            </a:r>
            <a:endParaRPr sz="4000">
              <a:latin typeface="Times New Roman"/>
              <a:ea typeface="Times New Roman"/>
              <a:cs typeface="Times New Roman"/>
              <a:sym typeface="Times New Roman"/>
            </a:endParaRPr>
          </a:p>
          <a:p>
            <a:pPr marL="131445" lvl="0" indent="0" algn="just" rtl="0">
              <a:lnSpc>
                <a:spcPct val="100000"/>
              </a:lnSpc>
              <a:spcBef>
                <a:spcPts val="580"/>
              </a:spcBef>
              <a:spcAft>
                <a:spcPts val="0"/>
              </a:spcAft>
              <a:buSzPct val="95625"/>
              <a:buNone/>
            </a:pPr>
            <a:r>
              <a:rPr lang="en-US" sz="4000">
                <a:latin typeface="Times New Roman"/>
                <a:ea typeface="Times New Roman"/>
                <a:cs typeface="Times New Roman"/>
                <a:sym typeface="Times New Roman"/>
              </a:rPr>
              <a:t>The website should provide more functionality, such as looking at a particular client’s profile, stores that must be reordered and capacity to view the contents of users. Credit Card for shopping and approval is not done. The system is not designed for multi-clients</a:t>
            </a:r>
            <a:endParaRPr sz="4000"/>
          </a:p>
          <a:p>
            <a:pPr marL="131445" lvl="0" indent="0" algn="just" rtl="0">
              <a:lnSpc>
                <a:spcPct val="100000"/>
              </a:lnSpc>
              <a:spcBef>
                <a:spcPts val="580"/>
              </a:spcBef>
              <a:spcAft>
                <a:spcPts val="0"/>
              </a:spcAft>
              <a:buSzPct val="95625"/>
              <a:buNone/>
            </a:pPr>
            <a:endParaRPr sz="4000">
              <a:latin typeface="Times New Roman"/>
              <a:ea typeface="Times New Roman"/>
              <a:cs typeface="Times New Roman"/>
              <a:sym typeface="Times New Roman"/>
            </a:endParaRPr>
          </a:p>
          <a:p>
            <a:pPr marL="131445" lvl="0" indent="0" algn="just" rtl="0">
              <a:lnSpc>
                <a:spcPct val="100000"/>
              </a:lnSpc>
              <a:spcBef>
                <a:spcPts val="580"/>
              </a:spcBef>
              <a:spcAft>
                <a:spcPts val="0"/>
              </a:spcAft>
              <a:buSzPct val="95625"/>
              <a:buNone/>
            </a:pPr>
            <a:r>
              <a:rPr lang="en-US" sz="4000">
                <a:latin typeface="Times New Roman"/>
                <a:ea typeface="Times New Roman"/>
                <a:cs typeface="Times New Roman"/>
                <a:sym typeface="Times New Roman"/>
              </a:rPr>
              <a:t> </a:t>
            </a:r>
            <a:r>
              <a:rPr lang="en-US" sz="4000" u="sng">
                <a:latin typeface="Times New Roman"/>
                <a:ea typeface="Times New Roman"/>
                <a:cs typeface="Times New Roman"/>
                <a:sym typeface="Times New Roman"/>
              </a:rPr>
              <a:t>Future Scope</a:t>
            </a:r>
            <a:endParaRPr sz="4000">
              <a:latin typeface="Times New Roman"/>
              <a:ea typeface="Times New Roman"/>
              <a:cs typeface="Times New Roman"/>
              <a:sym typeface="Times New Roman"/>
            </a:endParaRPr>
          </a:p>
          <a:p>
            <a:pPr marL="131445" lvl="0" indent="0" algn="just" rtl="0">
              <a:lnSpc>
                <a:spcPct val="100000"/>
              </a:lnSpc>
              <a:spcBef>
                <a:spcPts val="580"/>
              </a:spcBef>
              <a:spcAft>
                <a:spcPts val="0"/>
              </a:spcAft>
              <a:buSzPct val="95625"/>
              <a:buNone/>
            </a:pPr>
            <a:r>
              <a:rPr lang="en-US" sz="4000">
                <a:latin typeface="Times New Roman"/>
                <a:ea typeface="Times New Roman"/>
                <a:cs typeface="Times New Roman"/>
                <a:sym typeface="Times New Roman"/>
              </a:rPr>
              <a:t>Shopping Cart/ Wishlist functionality can be implemented in future. The third party   proprietary software can be used for validation.</a:t>
            </a:r>
            <a:endParaRPr sz="4000"/>
          </a:p>
        </p:txBody>
      </p:sp>
      <p:pic>
        <p:nvPicPr>
          <p:cNvPr id="158" name="Google Shape;158;p6"/>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7"/>
          <p:cNvSpPr txBox="1">
            <a:spLocks noGrp="1"/>
          </p:cNvSpPr>
          <p:nvPr>
            <p:ph type="title"/>
          </p:nvPr>
        </p:nvSpPr>
        <p:spPr>
          <a:xfrm>
            <a:off x="914400" y="274638"/>
            <a:ext cx="7772400" cy="1024075"/>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Libre Franklin"/>
              <a:buNone/>
            </a:pPr>
            <a:r>
              <a:rPr lang="en-US">
                <a:latin typeface="Times New Roman"/>
                <a:ea typeface="Times New Roman"/>
                <a:cs typeface="Times New Roman"/>
                <a:sym typeface="Times New Roman"/>
              </a:rPr>
              <a:t>Review of Literature</a:t>
            </a:r>
            <a:endParaRPr>
              <a:latin typeface="Times New Roman"/>
              <a:ea typeface="Times New Roman"/>
              <a:cs typeface="Times New Roman"/>
              <a:sym typeface="Times New Roman"/>
            </a:endParaRPr>
          </a:p>
        </p:txBody>
      </p:sp>
      <p:sp>
        <p:nvSpPr>
          <p:cNvPr id="164" name="Google Shape;164;p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sp>
        <p:nvSpPr>
          <p:cNvPr id="165" name="Google Shape;165;p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7</a:t>
            </a:fld>
            <a:endParaRPr/>
          </a:p>
        </p:txBody>
      </p:sp>
      <p:sp>
        <p:nvSpPr>
          <p:cNvPr id="166" name="Google Shape;166;p7"/>
          <p:cNvSpPr txBox="1">
            <a:spLocks noGrp="1"/>
          </p:cNvSpPr>
          <p:nvPr>
            <p:ph type="body" idx="1"/>
          </p:nvPr>
        </p:nvSpPr>
        <p:spPr>
          <a:xfrm>
            <a:off x="914400" y="1232452"/>
            <a:ext cx="7772400" cy="4787348"/>
          </a:xfrm>
          <a:prstGeom prst="rect">
            <a:avLst/>
          </a:prstGeom>
          <a:noFill/>
          <a:ln>
            <a:noFill/>
          </a:ln>
        </p:spPr>
        <p:txBody>
          <a:bodyPr spcFirstLastPara="1" wrap="square" lIns="91425" tIns="45700" rIns="91425" bIns="45700" anchor="t" anchorCtr="0">
            <a:normAutofit fontScale="92500" lnSpcReduction="20000"/>
          </a:bodyPr>
          <a:lstStyle/>
          <a:p>
            <a:pPr marL="274320" lvl="0" indent="-133985" algn="just" rtl="0">
              <a:lnSpc>
                <a:spcPct val="100000"/>
              </a:lnSpc>
              <a:spcBef>
                <a:spcPts val="580"/>
              </a:spcBef>
              <a:spcAft>
                <a:spcPts val="0"/>
              </a:spcAft>
              <a:buSzPct val="122777"/>
              <a:buNone/>
            </a:pPr>
            <a:r>
              <a:rPr lang="en-US" sz="1900" b="1">
                <a:latin typeface="Times New Roman"/>
                <a:ea typeface="Times New Roman"/>
                <a:cs typeface="Times New Roman"/>
                <a:sym typeface="Times New Roman"/>
              </a:rPr>
              <a:t>[4] A TRUST-BASED COLLABORATIVE FILTERING ALGORITHM FOR E-COMMERCE RECOMMENDATION</a:t>
            </a:r>
            <a:endParaRPr sz="1900" b="1">
              <a:latin typeface="Times New Roman"/>
              <a:ea typeface="Times New Roman"/>
              <a:cs typeface="Times New Roman"/>
              <a:sym typeface="Times New Roman"/>
            </a:endParaRPr>
          </a:p>
          <a:p>
            <a:pPr marL="274320" lvl="0" indent="-133985" algn="just" rtl="0">
              <a:lnSpc>
                <a:spcPct val="100000"/>
              </a:lnSpc>
              <a:spcBef>
                <a:spcPts val="580"/>
              </a:spcBef>
              <a:spcAft>
                <a:spcPts val="0"/>
              </a:spcAft>
              <a:buSzPct val="138125"/>
              <a:buNone/>
            </a:pPr>
            <a:r>
              <a:rPr lang="en-US" sz="1700" u="sng">
                <a:latin typeface="Times New Roman"/>
                <a:ea typeface="Times New Roman"/>
                <a:cs typeface="Times New Roman"/>
                <a:sym typeface="Times New Roman"/>
              </a:rPr>
              <a:t>Description</a:t>
            </a:r>
            <a:endParaRPr sz="1700"/>
          </a:p>
          <a:p>
            <a:pPr marL="131445" lvl="0" indent="0" algn="just" rtl="0">
              <a:lnSpc>
                <a:spcPct val="100000"/>
              </a:lnSpc>
              <a:spcBef>
                <a:spcPts val="580"/>
              </a:spcBef>
              <a:spcAft>
                <a:spcPts val="0"/>
              </a:spcAft>
              <a:buSzPct val="95625"/>
              <a:buNone/>
            </a:pPr>
            <a:r>
              <a:rPr lang="en-US" sz="1700">
                <a:latin typeface="Times New Roman"/>
                <a:ea typeface="Times New Roman"/>
                <a:cs typeface="Times New Roman"/>
                <a:sym typeface="Times New Roman"/>
              </a:rPr>
              <a:t>In this paper a recommender system is  build as an improvement on slope one algorithm .The  slope one algorithm does not have  not  high prediction accuracy .The slope one algorithm does not perform well when dealing with personalized recommendation task that concerns the relationship among users. The improvised slope one algorithm based on the fusion of trusted data and user similarity comprises of three procedures: selecting trusted data, calculating similarity between users, adding this similarity to the weight factor of the improved slope one algorithm and getting the final recommendation.</a:t>
            </a:r>
            <a:endParaRPr sz="1700"/>
          </a:p>
          <a:p>
            <a:pPr marL="131445" lvl="0" indent="0" algn="just" rtl="0">
              <a:lnSpc>
                <a:spcPct val="100000"/>
              </a:lnSpc>
              <a:spcBef>
                <a:spcPts val="580"/>
              </a:spcBef>
              <a:spcAft>
                <a:spcPts val="0"/>
              </a:spcAft>
              <a:buSzPct val="95625"/>
              <a:buNone/>
            </a:pPr>
            <a:endParaRPr sz="1700" u="sng">
              <a:latin typeface="Times New Roman"/>
              <a:ea typeface="Times New Roman"/>
              <a:cs typeface="Times New Roman"/>
              <a:sym typeface="Times New Roman"/>
            </a:endParaRPr>
          </a:p>
          <a:p>
            <a:pPr marL="131445" lvl="0" indent="0" algn="just" rtl="0">
              <a:lnSpc>
                <a:spcPct val="100000"/>
              </a:lnSpc>
              <a:spcBef>
                <a:spcPts val="580"/>
              </a:spcBef>
              <a:spcAft>
                <a:spcPts val="0"/>
              </a:spcAft>
              <a:buSzPct val="95625"/>
              <a:buNone/>
            </a:pPr>
            <a:r>
              <a:rPr lang="en-US" sz="1700" u="sng">
                <a:latin typeface="Times New Roman"/>
                <a:ea typeface="Times New Roman"/>
                <a:cs typeface="Times New Roman"/>
                <a:sym typeface="Times New Roman"/>
              </a:rPr>
              <a:t>Disadvantages</a:t>
            </a:r>
            <a:endParaRPr sz="1700">
              <a:latin typeface="Times New Roman"/>
              <a:ea typeface="Times New Roman"/>
              <a:cs typeface="Times New Roman"/>
              <a:sym typeface="Times New Roman"/>
            </a:endParaRPr>
          </a:p>
          <a:p>
            <a:pPr marL="131445" lvl="0" indent="0" algn="just" rtl="0">
              <a:lnSpc>
                <a:spcPct val="100000"/>
              </a:lnSpc>
              <a:spcBef>
                <a:spcPts val="580"/>
              </a:spcBef>
              <a:spcAft>
                <a:spcPts val="0"/>
              </a:spcAft>
              <a:buSzPct val="95625"/>
              <a:buNone/>
            </a:pPr>
            <a:r>
              <a:rPr lang="en-US" sz="1700">
                <a:latin typeface="Times New Roman"/>
                <a:ea typeface="Times New Roman"/>
                <a:cs typeface="Times New Roman"/>
                <a:sym typeface="Times New Roman"/>
              </a:rPr>
              <a:t>No disadvantages mentioned </a:t>
            </a:r>
            <a:endParaRPr sz="1700">
              <a:latin typeface="Times New Roman"/>
              <a:ea typeface="Times New Roman"/>
              <a:cs typeface="Times New Roman"/>
              <a:sym typeface="Times New Roman"/>
            </a:endParaRPr>
          </a:p>
          <a:p>
            <a:pPr marL="131445" lvl="0" indent="0" algn="just" rtl="0">
              <a:lnSpc>
                <a:spcPct val="100000"/>
              </a:lnSpc>
              <a:spcBef>
                <a:spcPts val="580"/>
              </a:spcBef>
              <a:spcAft>
                <a:spcPts val="0"/>
              </a:spcAft>
              <a:buSzPct val="95624"/>
              <a:buNone/>
            </a:pPr>
            <a:endParaRPr sz="1700"/>
          </a:p>
          <a:p>
            <a:pPr marL="131445" lvl="0" indent="0" algn="just" rtl="0">
              <a:lnSpc>
                <a:spcPct val="100000"/>
              </a:lnSpc>
              <a:spcBef>
                <a:spcPts val="580"/>
              </a:spcBef>
              <a:spcAft>
                <a:spcPts val="0"/>
              </a:spcAft>
              <a:buSzPct val="95625"/>
              <a:buNone/>
            </a:pPr>
            <a:r>
              <a:rPr lang="en-US" sz="1700" u="sng">
                <a:latin typeface="Times New Roman"/>
                <a:ea typeface="Times New Roman"/>
                <a:cs typeface="Times New Roman"/>
                <a:sym typeface="Times New Roman"/>
              </a:rPr>
              <a:t>Future Scope</a:t>
            </a:r>
            <a:endParaRPr sz="1700">
              <a:latin typeface="Times New Roman"/>
              <a:ea typeface="Times New Roman"/>
              <a:cs typeface="Times New Roman"/>
              <a:sym typeface="Times New Roman"/>
            </a:endParaRPr>
          </a:p>
          <a:p>
            <a:pPr marL="131445" lvl="0" indent="0" algn="just" rtl="0">
              <a:lnSpc>
                <a:spcPct val="100000"/>
              </a:lnSpc>
              <a:spcBef>
                <a:spcPts val="580"/>
              </a:spcBef>
              <a:spcAft>
                <a:spcPts val="0"/>
              </a:spcAft>
              <a:buSzPct val="95625"/>
              <a:buNone/>
            </a:pPr>
            <a:r>
              <a:rPr lang="en-US" sz="1700">
                <a:latin typeface="Times New Roman"/>
                <a:ea typeface="Times New Roman"/>
                <a:cs typeface="Times New Roman"/>
                <a:sym typeface="Times New Roman"/>
              </a:rPr>
              <a:t>Other methods can be applied to recommendation system such as semi-supervised feature analysis.</a:t>
            </a:r>
            <a:endParaRPr sz="1700"/>
          </a:p>
          <a:p>
            <a:pPr marL="131445" lvl="0" indent="0" algn="just" rtl="0">
              <a:lnSpc>
                <a:spcPct val="100000"/>
              </a:lnSpc>
              <a:spcBef>
                <a:spcPts val="580"/>
              </a:spcBef>
              <a:spcAft>
                <a:spcPts val="0"/>
              </a:spcAft>
              <a:buSzPct val="95625"/>
              <a:buNone/>
            </a:pPr>
            <a:r>
              <a:rPr lang="en-US" sz="1600" b="1">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marL="131445" lvl="0" indent="0" algn="l" rtl="0">
              <a:lnSpc>
                <a:spcPct val="100000"/>
              </a:lnSpc>
              <a:spcBef>
                <a:spcPts val="580"/>
              </a:spcBef>
              <a:spcAft>
                <a:spcPts val="0"/>
              </a:spcAft>
              <a:buSzPct val="95625"/>
              <a:buNone/>
            </a:pPr>
            <a:endParaRPr sz="1600">
              <a:latin typeface="Times New Roman"/>
              <a:ea typeface="Times New Roman"/>
              <a:cs typeface="Times New Roman"/>
              <a:sym typeface="Times New Roman"/>
            </a:endParaRPr>
          </a:p>
          <a:p>
            <a:pPr marL="274320" lvl="0" indent="-133985" algn="l" rtl="0">
              <a:lnSpc>
                <a:spcPct val="100000"/>
              </a:lnSpc>
              <a:spcBef>
                <a:spcPts val="580"/>
              </a:spcBef>
              <a:spcAft>
                <a:spcPts val="0"/>
              </a:spcAft>
              <a:buSzPct val="130000"/>
              <a:buNone/>
            </a:pPr>
            <a:endParaRPr sz="1700">
              <a:latin typeface="Times New Roman"/>
              <a:ea typeface="Times New Roman"/>
              <a:cs typeface="Times New Roman"/>
              <a:sym typeface="Times New Roman"/>
            </a:endParaRPr>
          </a:p>
        </p:txBody>
      </p:sp>
      <p:pic>
        <p:nvPicPr>
          <p:cNvPr id="167" name="Google Shape;167;p7"/>
          <p:cNvPicPr preferRelativeResize="0"/>
          <p:nvPr/>
        </p:nvPicPr>
        <p:blipFill rotWithShape="1">
          <a:blip r:embed="rId3">
            <a:alphaModFix/>
          </a:blip>
          <a:srcRect/>
          <a:stretch/>
        </p:blipFill>
        <p:spPr>
          <a:xfrm>
            <a:off x="8382000" y="6019800"/>
            <a:ext cx="522288" cy="50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a:spLocks noGrp="1"/>
          </p:cNvSpPr>
          <p:nvPr>
            <p:ph type="title"/>
          </p:nvPr>
        </p:nvSpPr>
        <p:spPr>
          <a:xfrm>
            <a:off x="914400" y="-161936"/>
            <a:ext cx="7772400" cy="1201027"/>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Libre Franklin"/>
              <a:buNone/>
            </a:pPr>
            <a:r>
              <a:rPr lang="en-US">
                <a:latin typeface="Times New Roman"/>
                <a:ea typeface="Times New Roman"/>
                <a:cs typeface="Times New Roman"/>
                <a:sym typeface="Times New Roman"/>
              </a:rPr>
              <a:t>Review of Literature</a:t>
            </a:r>
            <a:endParaRPr>
              <a:latin typeface="Times New Roman"/>
              <a:ea typeface="Times New Roman"/>
              <a:cs typeface="Times New Roman"/>
              <a:sym typeface="Times New Roman"/>
            </a:endParaRPr>
          </a:p>
        </p:txBody>
      </p:sp>
      <p:sp>
        <p:nvSpPr>
          <p:cNvPr id="173" name="Google Shape;173;p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sp>
        <p:nvSpPr>
          <p:cNvPr id="174" name="Google Shape;174;p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8</a:t>
            </a:fld>
            <a:endParaRPr/>
          </a:p>
        </p:txBody>
      </p:sp>
      <p:sp>
        <p:nvSpPr>
          <p:cNvPr id="175" name="Google Shape;175;p8"/>
          <p:cNvSpPr txBox="1">
            <a:spLocks noGrp="1"/>
          </p:cNvSpPr>
          <p:nvPr>
            <p:ph type="body" idx="1"/>
          </p:nvPr>
        </p:nvSpPr>
        <p:spPr>
          <a:xfrm>
            <a:off x="1022357" y="1066080"/>
            <a:ext cx="7772400" cy="5034600"/>
          </a:xfrm>
          <a:prstGeom prst="rect">
            <a:avLst/>
          </a:prstGeom>
          <a:noFill/>
          <a:ln>
            <a:noFill/>
          </a:ln>
        </p:spPr>
        <p:txBody>
          <a:bodyPr spcFirstLastPara="1" wrap="square" lIns="91425" tIns="45700" rIns="91425" bIns="45700" anchor="t" anchorCtr="0">
            <a:normAutofit fontScale="85000" lnSpcReduction="10000"/>
          </a:bodyPr>
          <a:lstStyle/>
          <a:p>
            <a:pPr marL="0" lvl="0" indent="0" algn="just" rtl="0">
              <a:lnSpc>
                <a:spcPct val="100000"/>
              </a:lnSpc>
              <a:spcBef>
                <a:spcPts val="0"/>
              </a:spcBef>
              <a:spcAft>
                <a:spcPts val="0"/>
              </a:spcAft>
              <a:buSzPct val="136842"/>
              <a:buNone/>
            </a:pPr>
            <a:r>
              <a:rPr lang="en-US" sz="1900" b="1">
                <a:latin typeface="Times New Roman"/>
                <a:ea typeface="Times New Roman"/>
                <a:cs typeface="Times New Roman"/>
                <a:sym typeface="Times New Roman"/>
              </a:rPr>
              <a:t> </a:t>
            </a:r>
            <a:r>
              <a:rPr lang="en-US" sz="2100" b="1">
                <a:latin typeface="Times New Roman"/>
                <a:ea typeface="Times New Roman"/>
                <a:cs typeface="Times New Roman"/>
                <a:sym typeface="Times New Roman"/>
              </a:rPr>
              <a:t>[5] Security Flows in OAuth 2.0 Framework: A Case Study</a:t>
            </a:r>
            <a:endParaRPr sz="2100"/>
          </a:p>
          <a:p>
            <a:pPr marL="0" lvl="0" indent="0" algn="just" rtl="0">
              <a:lnSpc>
                <a:spcPct val="100000"/>
              </a:lnSpc>
              <a:spcBef>
                <a:spcPts val="0"/>
              </a:spcBef>
              <a:spcAft>
                <a:spcPts val="0"/>
              </a:spcAft>
              <a:buSzPct val="144444"/>
              <a:buNone/>
            </a:pPr>
            <a:endParaRPr sz="1800" b="1">
              <a:latin typeface="Times New Roman"/>
              <a:ea typeface="Times New Roman"/>
              <a:cs typeface="Times New Roman"/>
              <a:sym typeface="Times New Roman"/>
            </a:endParaRPr>
          </a:p>
          <a:p>
            <a:pPr marL="0" lvl="0" indent="0" algn="just" rtl="0">
              <a:lnSpc>
                <a:spcPct val="100000"/>
              </a:lnSpc>
              <a:spcBef>
                <a:spcPts val="0"/>
              </a:spcBef>
              <a:spcAft>
                <a:spcPts val="0"/>
              </a:spcAft>
              <a:buSzPct val="136842"/>
              <a:buNone/>
            </a:pPr>
            <a:r>
              <a:rPr lang="en-US" sz="1900" u="sng">
                <a:latin typeface="Times New Roman"/>
                <a:ea typeface="Times New Roman"/>
                <a:cs typeface="Times New Roman"/>
                <a:sym typeface="Times New Roman"/>
              </a:rPr>
              <a:t>Description</a:t>
            </a:r>
            <a:endParaRPr sz="1900" u="sng">
              <a:latin typeface="Times New Roman"/>
              <a:ea typeface="Times New Roman"/>
              <a:cs typeface="Times New Roman"/>
              <a:sym typeface="Times New Roman"/>
            </a:endParaRPr>
          </a:p>
          <a:p>
            <a:pPr marL="0" lvl="0" indent="0" algn="just" rtl="0">
              <a:lnSpc>
                <a:spcPct val="100000"/>
              </a:lnSpc>
              <a:spcBef>
                <a:spcPts val="0"/>
              </a:spcBef>
              <a:spcAft>
                <a:spcPts val="0"/>
              </a:spcAft>
              <a:buSzPct val="136842"/>
              <a:buNone/>
            </a:pPr>
            <a:r>
              <a:rPr lang="en-US" sz="1900">
                <a:latin typeface="Times New Roman"/>
                <a:ea typeface="Times New Roman"/>
                <a:cs typeface="Times New Roman"/>
                <a:sym typeface="Times New Roman"/>
              </a:rPr>
              <a:t>OAuth framework employs an authorization server for issuing security tokens to different users who request access to protected resources. The authentication schema has four entities  (1) the client,the application used by the user for acquiring access to the protected data (2) the the resource owner ( relying party), the end user or a host acting on her behalf with the ability to requestaccess to protected resources; (3) the authorization server, that is the issuer ofaccess tokens and  assures the authenticity of the owner; and (4) theresource server, the host of the restricted data and consumer of the accesstokens. The OAuth framework heavily relies on the concept of bearer tokens.The two bearer tokens (1)the Access Token, that represents the credentials required toaccess protected resources which defines scope and duration of the access in the authorization grant  and the(2) Refresh Token, that are used to obtain new access tokens when the old ones expires.</a:t>
            </a:r>
            <a:endParaRPr sz="1900"/>
          </a:p>
          <a:p>
            <a:pPr marL="0" lvl="0" indent="0" algn="just" rtl="0">
              <a:lnSpc>
                <a:spcPct val="100000"/>
              </a:lnSpc>
              <a:spcBef>
                <a:spcPts val="0"/>
              </a:spcBef>
              <a:spcAft>
                <a:spcPts val="0"/>
              </a:spcAft>
              <a:buSzPct val="136842"/>
              <a:buNone/>
            </a:pPr>
            <a:endParaRPr sz="1900" u="sng">
              <a:latin typeface="Times New Roman"/>
              <a:ea typeface="Times New Roman"/>
              <a:cs typeface="Times New Roman"/>
              <a:sym typeface="Times New Roman"/>
            </a:endParaRPr>
          </a:p>
          <a:p>
            <a:pPr marL="0" lvl="0" indent="0" algn="just" rtl="0">
              <a:lnSpc>
                <a:spcPct val="100000"/>
              </a:lnSpc>
              <a:spcBef>
                <a:spcPts val="0"/>
              </a:spcBef>
              <a:spcAft>
                <a:spcPts val="0"/>
              </a:spcAft>
              <a:buSzPct val="136842"/>
              <a:buNone/>
            </a:pPr>
            <a:r>
              <a:rPr lang="en-US" sz="1900" u="sng">
                <a:latin typeface="Times New Roman"/>
                <a:ea typeface="Times New Roman"/>
                <a:cs typeface="Times New Roman"/>
                <a:sym typeface="Times New Roman"/>
              </a:rPr>
              <a:t>Disadvantages</a:t>
            </a:r>
            <a:r>
              <a:rPr lang="en-US"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marL="0" lvl="0" indent="0" algn="just" rtl="0">
              <a:lnSpc>
                <a:spcPct val="100000"/>
              </a:lnSpc>
              <a:spcBef>
                <a:spcPts val="0"/>
              </a:spcBef>
              <a:spcAft>
                <a:spcPts val="0"/>
              </a:spcAft>
              <a:buSzPct val="136842"/>
              <a:buNone/>
            </a:pPr>
            <a:r>
              <a:rPr lang="en-US" sz="1900">
                <a:latin typeface="Times New Roman"/>
                <a:ea typeface="Times New Roman"/>
                <a:cs typeface="Times New Roman"/>
                <a:sym typeface="Times New Roman"/>
              </a:rPr>
              <a:t>Vulnerable to attacks like cross site request forgery ,session wrapping attack  etc .</a:t>
            </a:r>
            <a:endParaRPr sz="1900"/>
          </a:p>
          <a:p>
            <a:pPr marL="0" lvl="0" indent="0" algn="just" rtl="0">
              <a:lnSpc>
                <a:spcPct val="100000"/>
              </a:lnSpc>
              <a:spcBef>
                <a:spcPts val="0"/>
              </a:spcBef>
              <a:spcAft>
                <a:spcPts val="0"/>
              </a:spcAft>
              <a:buSzPct val="136842"/>
              <a:buNone/>
            </a:pPr>
            <a:r>
              <a:rPr lang="en-US"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marL="0" lvl="0" indent="0" algn="just" rtl="0">
              <a:lnSpc>
                <a:spcPct val="100000"/>
              </a:lnSpc>
              <a:spcBef>
                <a:spcPts val="0"/>
              </a:spcBef>
              <a:spcAft>
                <a:spcPts val="0"/>
              </a:spcAft>
              <a:buSzPct val="136842"/>
              <a:buNone/>
            </a:pPr>
            <a:r>
              <a:rPr lang="en-US" sz="1900" u="sng">
                <a:latin typeface="Times New Roman"/>
                <a:ea typeface="Times New Roman"/>
                <a:cs typeface="Times New Roman"/>
                <a:sym typeface="Times New Roman"/>
              </a:rPr>
              <a:t>Future scope </a:t>
            </a:r>
            <a:endParaRPr sz="1900"/>
          </a:p>
          <a:p>
            <a:pPr marL="0" lvl="0" indent="0" algn="just" rtl="0">
              <a:lnSpc>
                <a:spcPct val="100000"/>
              </a:lnSpc>
              <a:spcBef>
                <a:spcPts val="0"/>
              </a:spcBef>
              <a:spcAft>
                <a:spcPts val="0"/>
              </a:spcAft>
              <a:buSzPct val="136842"/>
              <a:buNone/>
            </a:pPr>
            <a:r>
              <a:rPr lang="en-US" sz="1900">
                <a:latin typeface="Times New Roman"/>
                <a:ea typeface="Times New Roman"/>
                <a:cs typeface="Times New Roman"/>
                <a:sym typeface="Times New Roman"/>
              </a:rPr>
              <a:t>Attacks like  cross site request forgery could be fixed by using hash function to make  state value not guessable .solution to session wrapping is to use single state values.</a:t>
            </a:r>
            <a:endParaRPr sz="1900"/>
          </a:p>
        </p:txBody>
      </p:sp>
      <p:pic>
        <p:nvPicPr>
          <p:cNvPr id="176" name="Google Shape;176;p8"/>
          <p:cNvPicPr preferRelativeResize="0"/>
          <p:nvPr/>
        </p:nvPicPr>
        <p:blipFill rotWithShape="1">
          <a:blip r:embed="rId3">
            <a:alphaModFix/>
          </a:blip>
          <a:srcRect/>
          <a:stretch/>
        </p:blipFill>
        <p:spPr>
          <a:xfrm>
            <a:off x="8382000" y="6019800"/>
            <a:ext cx="522288" cy="504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914400" y="-161936"/>
            <a:ext cx="7772400" cy="1201027"/>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Libre Franklin"/>
              <a:buNone/>
            </a:pPr>
            <a:r>
              <a:rPr lang="en-US">
                <a:latin typeface="Times New Roman"/>
                <a:ea typeface="Times New Roman"/>
                <a:cs typeface="Times New Roman"/>
                <a:sym typeface="Times New Roman"/>
              </a:rPr>
              <a:t>Review of Literature</a:t>
            </a:r>
            <a:endParaRPr>
              <a:latin typeface="Times New Roman"/>
              <a:ea typeface="Times New Roman"/>
              <a:cs typeface="Times New Roman"/>
              <a:sym typeface="Times New Roman"/>
            </a:endParaRPr>
          </a:p>
        </p:txBody>
      </p:sp>
      <p:sp>
        <p:nvSpPr>
          <p:cNvPr id="182" name="Google Shape;182;p34"/>
          <p:cNvSpPr txBox="1">
            <a:spLocks noGrp="1"/>
          </p:cNvSpPr>
          <p:nvPr>
            <p:ph type="ftr" idx="11"/>
          </p:nvPr>
        </p:nvSpPr>
        <p:spPr>
          <a:xfrm>
            <a:off x="914400" y="6367748"/>
            <a:ext cx="3962400" cy="490251"/>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SFIT- IT department             Apparels                   </a:t>
            </a:r>
            <a:endParaRPr/>
          </a:p>
        </p:txBody>
      </p:sp>
      <p:sp>
        <p:nvSpPr>
          <p:cNvPr id="183" name="Google Shape;183;p3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9</a:t>
            </a:fld>
            <a:endParaRPr/>
          </a:p>
        </p:txBody>
      </p:sp>
      <p:sp>
        <p:nvSpPr>
          <p:cNvPr id="184" name="Google Shape;184;p34"/>
          <p:cNvSpPr txBox="1">
            <a:spLocks noGrp="1"/>
          </p:cNvSpPr>
          <p:nvPr>
            <p:ph type="body" idx="1"/>
          </p:nvPr>
        </p:nvSpPr>
        <p:spPr>
          <a:xfrm>
            <a:off x="1022357" y="1066080"/>
            <a:ext cx="7772400" cy="503468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210"/>
              <a:buNone/>
            </a:pPr>
            <a:endParaRPr/>
          </a:p>
        </p:txBody>
      </p:sp>
      <p:graphicFrame>
        <p:nvGraphicFramePr>
          <p:cNvPr id="185" name="Google Shape;185;p34"/>
          <p:cNvGraphicFramePr/>
          <p:nvPr/>
        </p:nvGraphicFramePr>
        <p:xfrm>
          <a:off x="1022356" y="1046549"/>
          <a:ext cx="7772400" cy="4941450"/>
        </p:xfrm>
        <a:graphic>
          <a:graphicData uri="http://schemas.openxmlformats.org/drawingml/2006/table">
            <a:tbl>
              <a:tblPr firstRow="1" bandRow="1">
                <a:noFill/>
                <a:tableStyleId>{FFDD9D67-4089-4968-A853-BEE8789E62E9}</a:tableStyleId>
              </a:tblPr>
              <a:tblGrid>
                <a:gridCol w="806625"/>
                <a:gridCol w="1492350"/>
                <a:gridCol w="2816500"/>
                <a:gridCol w="2656925"/>
              </a:tblGrid>
              <a:tr h="3966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Ref no.</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Title</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Methodology</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Disadvantages</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544800">
                <a:tc>
                  <a:txBody>
                    <a:bodyPr/>
                    <a:lstStyle/>
                    <a:p>
                      <a:pPr marL="0" marR="0" lvl="0" indent="0" algn="l" rtl="0">
                        <a:lnSpc>
                          <a:spcPct val="100000"/>
                        </a:lnSpc>
                        <a:spcBef>
                          <a:spcPts val="0"/>
                        </a:spcBef>
                        <a:spcAft>
                          <a:spcPts val="0"/>
                        </a:spcAft>
                        <a:buClr>
                          <a:schemeClr val="dk1"/>
                        </a:buClr>
                        <a:buSzPts val="1200"/>
                        <a:buFont typeface="Arial"/>
                        <a:buNone/>
                      </a:pPr>
                      <a:r>
                        <a:rPr lang="en-US" sz="1600" u="none" strike="noStrike" cap="none">
                          <a:latin typeface="Times New Roman"/>
                          <a:ea typeface="Times New Roman"/>
                          <a:cs typeface="Times New Roman"/>
                          <a:sym typeface="Times New Roman"/>
                        </a:rPr>
                        <a:t>[1] </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600" u="none" strike="noStrike" cap="none">
                          <a:latin typeface="Times New Roman"/>
                          <a:ea typeface="Times New Roman"/>
                          <a:cs typeface="Times New Roman"/>
                          <a:sym typeface="Times New Roman"/>
                        </a:rPr>
                        <a:t>E-commerce Application Using Web Framework Technology And Machine Learning</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600" u="none" strike="noStrike" cap="none">
                          <a:latin typeface="Times New Roman"/>
                          <a:ea typeface="Times New Roman"/>
                          <a:cs typeface="Times New Roman"/>
                          <a:sym typeface="Times New Roman"/>
                        </a:rPr>
                        <a:t>In this paper, adaptivity and recommendation methods have been explored and implemented The final implementation of the chosen method is done using the Web2py Python Model-View-Controller (MVC) framework.</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400"/>
                        <a:buFont typeface="Arial"/>
                        <a:buNone/>
                      </a:pPr>
                      <a:r>
                        <a:rPr lang="en-US" sz="1600" u="none" strike="noStrike" cap="none">
                          <a:latin typeface="Times New Roman"/>
                          <a:ea typeface="Times New Roman"/>
                          <a:cs typeface="Times New Roman"/>
                          <a:sym typeface="Times New Roman"/>
                        </a:rPr>
                        <a:t>The  weighted slope one algorithm used  was not enough for products categorization according to user requirement and required a content-based recommender and compared to other collaborative filtering recommendation algorithms, both were  outperformed </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pic>
        <p:nvPicPr>
          <p:cNvPr id="186" name="Google Shape;186;p34"/>
          <p:cNvPicPr preferRelativeResize="0"/>
          <p:nvPr/>
        </p:nvPicPr>
        <p:blipFill rotWithShape="1">
          <a:blip r:embed="rId3">
            <a:alphaModFix/>
          </a:blip>
          <a:srcRect/>
          <a:stretch/>
        </p:blipFill>
        <p:spPr>
          <a:xfrm>
            <a:off x="8320400" y="6186488"/>
            <a:ext cx="522288" cy="504825"/>
          </a:xfrm>
          <a:prstGeom prst="rect">
            <a:avLst/>
          </a:prstGeom>
          <a:noFill/>
          <a:ln>
            <a:noFill/>
          </a:ln>
        </p:spPr>
      </p:pic>
    </p:spTree>
  </p:cSld>
  <p:clrMapOvr>
    <a:masterClrMapping/>
  </p:clrMapOvr>
</p:sld>
</file>

<file path=ppt/theme/theme1.xml><?xml version="1.0" encoding="utf-8"?>
<a:theme xmlns:a="http://schemas.openxmlformats.org/drawingml/2006/main"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2218</Words>
  <Application>Microsoft Office PowerPoint</Application>
  <PresentationFormat>On-screen Show (4:3)</PresentationFormat>
  <Paragraphs>339</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Libre Franklin</vt:lpstr>
      <vt:lpstr>Calibri</vt:lpstr>
      <vt:lpstr>Times New Roman</vt:lpstr>
      <vt:lpstr>Libre Baskerville</vt:lpstr>
      <vt:lpstr>Noto Sans Symbols</vt:lpstr>
      <vt:lpstr>Arial</vt:lpstr>
      <vt:lpstr>Equity</vt:lpstr>
      <vt:lpstr>Apparels</vt:lpstr>
      <vt:lpstr>Content</vt:lpstr>
      <vt:lpstr>Introduction </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Research Gaps Identified</vt:lpstr>
      <vt:lpstr>Problem Definition &amp; Objectives </vt:lpstr>
      <vt:lpstr>Proposed Solution </vt:lpstr>
      <vt:lpstr>Scope of Project</vt:lpstr>
      <vt:lpstr>Description about Subscription Based Model</vt:lpstr>
      <vt:lpstr>Architecture Design</vt:lpstr>
      <vt:lpstr>Sequence Diagram</vt:lpstr>
      <vt:lpstr>Hardware &amp; Software Requirements</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Future Scope</vt:lpstr>
      <vt:lpstr>Conclusion </vt:lpstr>
      <vt:lpstr>References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Apparels</dc:title>
  <dc:creator>Bruno Colas</dc:creator>
  <cp:lastModifiedBy>Preston Fernandes</cp:lastModifiedBy>
  <cp:revision>2</cp:revision>
  <dcterms:modified xsi:type="dcterms:W3CDTF">2021-09-04T05:12:48Z</dcterms:modified>
</cp:coreProperties>
</file>