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2"/>
  </p:notesMasterIdLst>
  <p:sldIdLst>
    <p:sldId id="256" r:id="rId2"/>
    <p:sldId id="258" r:id="rId3"/>
    <p:sldId id="275" r:id="rId4"/>
    <p:sldId id="257" r:id="rId5"/>
    <p:sldId id="277" r:id="rId6"/>
    <p:sldId id="271" r:id="rId7"/>
    <p:sldId id="260" r:id="rId8"/>
    <p:sldId id="309" r:id="rId9"/>
    <p:sldId id="310" r:id="rId10"/>
    <p:sldId id="311" r:id="rId11"/>
  </p:sldIdLst>
  <p:sldSz cx="9144000" cy="5143500" type="screen16x9"/>
  <p:notesSz cx="6858000" cy="9144000"/>
  <p:embeddedFontLst>
    <p:embeddedFont>
      <p:font typeface="Montserrat" panose="020B0604020202020204" charset="0"/>
      <p:regular r:id="rId13"/>
      <p:bold r:id="rId14"/>
      <p:italic r:id="rId15"/>
      <p:boldItalic r:id="rId16"/>
    </p:embeddedFont>
    <p:embeddedFont>
      <p:font typeface="Playfair Display" panose="020B0604020202020204" charset="0"/>
      <p:regular r:id="rId17"/>
      <p:bold r:id="rId18"/>
      <p:italic r:id="rId19"/>
      <p:boldItalic r:id="rId20"/>
    </p:embeddedFont>
    <p:embeddedFont>
      <p:font typeface="Roboto Condensed Light" panose="02000000000000000000" pitchFamily="2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07FD68-EC80-464E-8408-B2355EC3FDB4}">
  <a:tblStyle styleId="{B507FD68-EC80-464E-8408-B2355EC3FD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d5fefc67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d5fefc67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8bfcb6685f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8bfcb6685f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871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be2a4d16e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be2a4d16e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d6673586f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8d6673586f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d6673586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d6673586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7212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d5fefc67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d5fefc67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900300" y="0"/>
            <a:ext cx="5244000" cy="51435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72000" y="1332150"/>
            <a:ext cx="3900600" cy="15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72000" y="2914050"/>
            <a:ext cx="3904500" cy="5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67500" y="571500"/>
            <a:ext cx="78090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67500" y="1203425"/>
            <a:ext cx="8092800" cy="3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"/>
              <a:buAutoNum type="arabicPeriod"/>
              <a:defRPr sz="1200">
                <a:solidFill>
                  <a:schemeClr val="lt1"/>
                </a:solidFill>
              </a:defRPr>
            </a:lvl1pPr>
            <a:lvl2pPr marL="914400" lvl="1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>
                <a:solidFill>
                  <a:schemeClr val="lt1"/>
                </a:solidFill>
              </a:defRPr>
            </a:lvl2pPr>
            <a:lvl3pPr marL="1371600" lvl="2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>
                <a:solidFill>
                  <a:schemeClr val="lt1"/>
                </a:solidFill>
              </a:defRPr>
            </a:lvl3pPr>
            <a:lvl4pPr marL="1828800" lvl="3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rabicPeriod"/>
              <a:defRPr sz="1200">
                <a:solidFill>
                  <a:schemeClr val="lt1"/>
                </a:solidFill>
              </a:defRPr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>
                <a:solidFill>
                  <a:schemeClr val="lt1"/>
                </a:solidFill>
              </a:defRPr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>
                <a:solidFill>
                  <a:schemeClr val="lt1"/>
                </a:solidFill>
              </a:defRPr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rabicPeriod"/>
              <a:defRPr sz="1200">
                <a:solidFill>
                  <a:schemeClr val="lt1"/>
                </a:solidFill>
              </a:defRPr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>
                <a:solidFill>
                  <a:schemeClr val="lt1"/>
                </a:solidFill>
              </a:defRPr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226600" y="1815550"/>
            <a:ext cx="2607600" cy="5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40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5226600" y="2305950"/>
            <a:ext cx="26076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0" y="0"/>
            <a:ext cx="457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113988" y="868680"/>
            <a:ext cx="4915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2114813" y="1776153"/>
            <a:ext cx="4915200" cy="28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marL="1371600" lvl="2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marL="1828800" lvl="3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667500" y="868680"/>
            <a:ext cx="780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/>
          <p:nvPr/>
        </p:nvSpPr>
        <p:spPr>
          <a:xfrm rot="10800000" flipH="1">
            <a:off x="-27750" y="4583400"/>
            <a:ext cx="9171600" cy="5601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9"/>
          <p:cNvSpPr/>
          <p:nvPr/>
        </p:nvSpPr>
        <p:spPr>
          <a:xfrm rot="10800000" flipH="1">
            <a:off x="0" y="-25"/>
            <a:ext cx="9139800" cy="5769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5">
  <p:cSld name="CUSTOM_14">
    <p:bg>
      <p:bgPr>
        <a:solidFill>
          <a:schemeClr val="dk2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667500" y="571500"/>
            <a:ext cx="4818900" cy="80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ubTitle" idx="1"/>
          </p:nvPr>
        </p:nvSpPr>
        <p:spPr>
          <a:xfrm>
            <a:off x="667500" y="1562550"/>
            <a:ext cx="7809000" cy="30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 + six 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67500" y="868680"/>
            <a:ext cx="780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1"/>
          </p:nvPr>
        </p:nvSpPr>
        <p:spPr>
          <a:xfrm>
            <a:off x="667500" y="1809189"/>
            <a:ext cx="24861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  <a:defRPr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2"/>
          </p:nvPr>
        </p:nvSpPr>
        <p:spPr>
          <a:xfrm>
            <a:off x="667500" y="2214789"/>
            <a:ext cx="24861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3"/>
          </p:nvPr>
        </p:nvSpPr>
        <p:spPr>
          <a:xfrm>
            <a:off x="3328950" y="1809189"/>
            <a:ext cx="24861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  <a:defRPr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4"/>
          </p:nvPr>
        </p:nvSpPr>
        <p:spPr>
          <a:xfrm>
            <a:off x="3328950" y="2214789"/>
            <a:ext cx="24861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5"/>
          </p:nvPr>
        </p:nvSpPr>
        <p:spPr>
          <a:xfrm>
            <a:off x="5990400" y="1809189"/>
            <a:ext cx="24861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  <a:defRPr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6"/>
          </p:nvPr>
        </p:nvSpPr>
        <p:spPr>
          <a:xfrm>
            <a:off x="5990400" y="2214789"/>
            <a:ext cx="24861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7"/>
          </p:nvPr>
        </p:nvSpPr>
        <p:spPr>
          <a:xfrm>
            <a:off x="667500" y="3313050"/>
            <a:ext cx="24861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  <a:defRPr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8"/>
          </p:nvPr>
        </p:nvSpPr>
        <p:spPr>
          <a:xfrm>
            <a:off x="667500" y="3718650"/>
            <a:ext cx="24861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9"/>
          </p:nvPr>
        </p:nvSpPr>
        <p:spPr>
          <a:xfrm>
            <a:off x="3328950" y="3313050"/>
            <a:ext cx="24861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  <a:defRPr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13"/>
          </p:nvPr>
        </p:nvSpPr>
        <p:spPr>
          <a:xfrm>
            <a:off x="3328950" y="3718650"/>
            <a:ext cx="24861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ubTitle" idx="14"/>
          </p:nvPr>
        </p:nvSpPr>
        <p:spPr>
          <a:xfrm>
            <a:off x="5990400" y="3313050"/>
            <a:ext cx="24861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  <a:defRPr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5"/>
          </p:nvPr>
        </p:nvSpPr>
        <p:spPr>
          <a:xfrm>
            <a:off x="5990400" y="3718650"/>
            <a:ext cx="24861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124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Big number 2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/>
          <p:nvPr/>
        </p:nvSpPr>
        <p:spPr>
          <a:xfrm>
            <a:off x="3233275" y="0"/>
            <a:ext cx="5910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7"/>
          <p:cNvSpPr/>
          <p:nvPr/>
        </p:nvSpPr>
        <p:spPr>
          <a:xfrm>
            <a:off x="0" y="571500"/>
            <a:ext cx="6522300" cy="40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title" hasCustomPrompt="1"/>
          </p:nvPr>
        </p:nvSpPr>
        <p:spPr>
          <a:xfrm>
            <a:off x="667500" y="1706738"/>
            <a:ext cx="5142000" cy="125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27"/>
          <p:cNvSpPr txBox="1">
            <a:spLocks noGrp="1"/>
          </p:cNvSpPr>
          <p:nvPr>
            <p:ph type="subTitle" idx="1"/>
          </p:nvPr>
        </p:nvSpPr>
        <p:spPr>
          <a:xfrm>
            <a:off x="667500" y="2964863"/>
            <a:ext cx="5142000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1400"/>
              <a:buFont typeface="Montserrat"/>
              <a:buNone/>
              <a:defRPr sz="14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14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14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14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14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14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14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14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A6BFA5"/>
              </a:buClr>
              <a:buSzPts val="14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667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7500" y="445025"/>
            <a:ext cx="780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67500" y="1152475"/>
            <a:ext cx="7809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8" r:id="rId5"/>
    <p:sldLayoutId id="2147483665" r:id="rId6"/>
    <p:sldLayoutId id="2147483671" r:id="rId7"/>
    <p:sldLayoutId id="2147483681" r:id="rId8"/>
    <p:sldLayoutId id="214748368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>
            <a:spLocks noGrp="1"/>
          </p:cNvSpPr>
          <p:nvPr>
            <p:ph type="ctrTitle"/>
          </p:nvPr>
        </p:nvSpPr>
        <p:spPr>
          <a:xfrm>
            <a:off x="4572000" y="1332150"/>
            <a:ext cx="3900600" cy="15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TRIENTE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74" name="Google Shape;174;p34"/>
          <p:cNvSpPr txBox="1">
            <a:spLocks noGrp="1"/>
          </p:cNvSpPr>
          <p:nvPr>
            <p:ph type="subTitle" idx="1"/>
          </p:nvPr>
        </p:nvSpPr>
        <p:spPr>
          <a:xfrm>
            <a:off x="4572000" y="2914050"/>
            <a:ext cx="3904500" cy="5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rgbClr val="FFFFFF"/>
                </a:solidFill>
              </a:rPr>
              <a:t>Proyecto Final IRONHACK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i="1" dirty="0">
                <a:solidFill>
                  <a:srgbClr val="FFFFFF"/>
                </a:solidFill>
              </a:rPr>
              <a:t>Pablo Fernández Cañete</a:t>
            </a:r>
            <a:endParaRPr sz="1100" i="1" dirty="0">
              <a:solidFill>
                <a:srgbClr val="FFFFFF"/>
              </a:solidFill>
            </a:endParaRPr>
          </a:p>
        </p:txBody>
      </p:sp>
      <p:pic>
        <p:nvPicPr>
          <p:cNvPr id="175" name="Google Shape;175;p34"/>
          <p:cNvPicPr preferRelativeResize="0"/>
          <p:nvPr/>
        </p:nvPicPr>
        <p:blipFill rotWithShape="1">
          <a:blip r:embed="rId3">
            <a:alphaModFix/>
          </a:blip>
          <a:srcRect l="62598" t="6256" b="6247"/>
          <a:stretch/>
        </p:blipFill>
        <p:spPr>
          <a:xfrm>
            <a:off x="667500" y="571500"/>
            <a:ext cx="25611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C87B-6883-4083-A7EF-A4EF34611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A9F22-8C57-42A6-BF5F-A777D986B6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15843E3B-A78D-4D31-80E3-38220612C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4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>
            <a:spLocks noGrp="1"/>
          </p:cNvSpPr>
          <p:nvPr>
            <p:ph type="title"/>
          </p:nvPr>
        </p:nvSpPr>
        <p:spPr>
          <a:xfrm>
            <a:off x="982200" y="127591"/>
            <a:ext cx="2607600" cy="7560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IDEA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87" name="Google Shape;187;p36"/>
          <p:cNvSpPr txBox="1">
            <a:spLocks noGrp="1"/>
          </p:cNvSpPr>
          <p:nvPr>
            <p:ph type="subTitle" idx="1"/>
          </p:nvPr>
        </p:nvSpPr>
        <p:spPr>
          <a:xfrm>
            <a:off x="5247865" y="1147000"/>
            <a:ext cx="2607600" cy="37107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 dirty="0"/>
              <a:t>Incidir en un nicho</a:t>
            </a: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 dirty="0"/>
              <a:t>Digitalizar el sector de la construcción</a:t>
            </a: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 dirty="0"/>
              <a:t>Romper con los esquemas de la ejecución de una obra</a:t>
            </a: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 dirty="0"/>
              <a:t>Ahorrar en agentes prescindibles</a:t>
            </a:r>
            <a:endParaRPr dirty="0"/>
          </a:p>
        </p:txBody>
      </p:sp>
      <p:pic>
        <p:nvPicPr>
          <p:cNvPr id="3" name="Graphic 2" descr="A lightbulb">
            <a:extLst>
              <a:ext uri="{FF2B5EF4-FFF2-40B4-BE49-F238E27FC236}">
                <a16:creationId xmlns:a16="http://schemas.microsoft.com/office/drawing/2014/main" id="{6149CE50-0519-4FE1-AD55-EA39EEF1D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8575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35A217-5674-4E7D-A030-EAEA068A5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5423"/>
            <a:ext cx="1626781" cy="561979"/>
          </a:xfrm>
        </p:spPr>
        <p:txBody>
          <a:bodyPr/>
          <a:lstStyle/>
          <a:p>
            <a:r>
              <a:rPr lang="es-ES" sz="2500" dirty="0"/>
              <a:t>Objetivo</a:t>
            </a:r>
            <a:endParaRPr lang="en-GB" sz="25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45651F6-E094-4D68-89C2-0185FF488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27477"/>
            <a:ext cx="5142000" cy="31063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dirty="0"/>
              <a:t>Crear un sistema de </a:t>
            </a:r>
            <a:r>
              <a:rPr lang="es-ES" dirty="0" err="1"/>
              <a:t>networking</a:t>
            </a:r>
            <a:r>
              <a:rPr lang="es-ES" dirty="0"/>
              <a:t> entre los distintos agentes que actúan en una obra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s-ES" dirty="0"/>
              <a:t>Abaratar costes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s-ES" dirty="0"/>
              <a:t>Dar visibilidad a pequeñas empresas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s-ES" dirty="0"/>
              <a:t>Mejorar la calidad de la obra mediante empresas mas especializadas</a:t>
            </a:r>
            <a:endParaRPr lang="en-GB" dirty="0"/>
          </a:p>
        </p:txBody>
      </p:sp>
      <p:sp>
        <p:nvSpPr>
          <p:cNvPr id="10" name="Google Shape;12353;p85">
            <a:extLst>
              <a:ext uri="{FF2B5EF4-FFF2-40B4-BE49-F238E27FC236}">
                <a16:creationId xmlns:a16="http://schemas.microsoft.com/office/drawing/2014/main" id="{EB8BF149-1DC2-42D3-81CA-B3AA76B86024}"/>
              </a:ext>
            </a:extLst>
          </p:cNvPr>
          <p:cNvSpPr/>
          <p:nvPr/>
        </p:nvSpPr>
        <p:spPr>
          <a:xfrm>
            <a:off x="6613450" y="1"/>
            <a:ext cx="2530549" cy="2456120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737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667500" y="571500"/>
            <a:ext cx="78090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Contenido del repositorio</a:t>
            </a:r>
            <a:endParaRPr dirty="0"/>
          </a:p>
        </p:txBody>
      </p:sp>
      <p:sp>
        <p:nvSpPr>
          <p:cNvPr id="181" name="Google Shape;181;p35"/>
          <p:cNvSpPr txBox="1">
            <a:spLocks noGrp="1"/>
          </p:cNvSpPr>
          <p:nvPr>
            <p:ph type="body" idx="1"/>
          </p:nvPr>
        </p:nvSpPr>
        <p:spPr>
          <a:xfrm>
            <a:off x="667500" y="1203425"/>
            <a:ext cx="8092800" cy="3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1400" b="0" i="0" dirty="0">
                <a:solidFill>
                  <a:schemeClr val="bg1"/>
                </a:solidFill>
                <a:effectLst/>
                <a:latin typeface="Montserrat" panose="020B0604020202020204" charset="0"/>
              </a:rPr>
              <a:t>Data -- &gt; con los .</a:t>
            </a:r>
            <a:r>
              <a:rPr lang="es-ES" sz="1400" b="0" i="0" dirty="0" err="1">
                <a:solidFill>
                  <a:schemeClr val="bg1"/>
                </a:solidFill>
                <a:effectLst/>
                <a:latin typeface="Montserrat" panose="020B0604020202020204" charset="0"/>
              </a:rPr>
              <a:t>csv</a:t>
            </a:r>
            <a:r>
              <a:rPr lang="es-ES" sz="1400" b="0" i="0" dirty="0">
                <a:solidFill>
                  <a:schemeClr val="bg1"/>
                </a:solidFill>
                <a:effectLst/>
                <a:latin typeface="Montserrat" panose="020B0604020202020204" charset="0"/>
              </a:rPr>
              <a:t> de donde salen mis </a:t>
            </a:r>
            <a:r>
              <a:rPr lang="es-ES" sz="1400" b="0" i="0" dirty="0" err="1">
                <a:solidFill>
                  <a:schemeClr val="bg1"/>
                </a:solidFill>
                <a:effectLst/>
                <a:latin typeface="Montserrat" panose="020B0604020202020204" charset="0"/>
              </a:rPr>
              <a:t>DataFrames</a:t>
            </a:r>
            <a:r>
              <a:rPr lang="es-ES" sz="1400" b="0" i="0" dirty="0">
                <a:solidFill>
                  <a:schemeClr val="bg1"/>
                </a:solidFill>
                <a:effectLst/>
                <a:latin typeface="Montserrat" panose="020B0604020202020204" charset="0"/>
              </a:rPr>
              <a:t> y luego importo a SQL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sz="1400" b="0" i="0" dirty="0">
              <a:solidFill>
                <a:schemeClr val="bg1"/>
              </a:solidFill>
              <a:effectLst/>
              <a:latin typeface="Montserrat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400" b="0" i="0" dirty="0" err="1">
                <a:solidFill>
                  <a:schemeClr val="bg1"/>
                </a:solidFill>
                <a:effectLst/>
                <a:latin typeface="Montserrat" panose="020B0604020202020204" charset="0"/>
              </a:rPr>
              <a:t>Images</a:t>
            </a:r>
            <a:r>
              <a:rPr lang="es-ES" sz="1400" b="0" i="0" dirty="0">
                <a:solidFill>
                  <a:schemeClr val="bg1"/>
                </a:solidFill>
                <a:effectLst/>
                <a:latin typeface="Montserrat" panose="020B0604020202020204" charset="0"/>
              </a:rPr>
              <a:t> -- &gt; con imágenes que se han usado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sz="1400" b="0" i="0" dirty="0">
              <a:solidFill>
                <a:schemeClr val="bg1"/>
              </a:solidFill>
              <a:effectLst/>
              <a:latin typeface="Montserrat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400" b="0" i="0" dirty="0">
                <a:solidFill>
                  <a:schemeClr val="bg1"/>
                </a:solidFill>
                <a:effectLst/>
                <a:latin typeface="Montserrat" panose="020B0604020202020204" charset="0"/>
              </a:rPr>
              <a:t>MySQL -- &gt; donde me he ido guardando la creación de tablas y DB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sz="1400" b="0" i="0" dirty="0">
              <a:solidFill>
                <a:schemeClr val="bg1"/>
              </a:solidFill>
              <a:effectLst/>
              <a:latin typeface="Montserrat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400" b="0" i="0" dirty="0">
                <a:solidFill>
                  <a:schemeClr val="bg1"/>
                </a:solidFill>
                <a:effectLst/>
                <a:latin typeface="Montserrat" panose="020B0604020202020204" charset="0"/>
              </a:rPr>
              <a:t>Notebooks -- &gt; con los programas principales y pruebas de código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sz="1400" b="0" i="0" dirty="0">
              <a:solidFill>
                <a:schemeClr val="bg1"/>
              </a:solidFill>
              <a:effectLst/>
              <a:latin typeface="Montserrat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400" b="0" i="0" dirty="0" err="1">
                <a:solidFill>
                  <a:schemeClr val="bg1"/>
                </a:solidFill>
                <a:effectLst/>
                <a:latin typeface="Montserrat" panose="020B0604020202020204" charset="0"/>
              </a:rPr>
              <a:t>Planning</a:t>
            </a:r>
            <a:r>
              <a:rPr lang="es-ES" sz="1400" b="0" i="0" dirty="0">
                <a:solidFill>
                  <a:schemeClr val="bg1"/>
                </a:solidFill>
                <a:effectLst/>
                <a:latin typeface="Montserrat" panose="020B0604020202020204" charset="0"/>
              </a:rPr>
              <a:t> -- &gt; elementos de planificación previos al proyecto (</a:t>
            </a:r>
            <a:r>
              <a:rPr lang="es-ES" sz="1400" b="0" i="0" dirty="0" err="1">
                <a:solidFill>
                  <a:schemeClr val="bg1"/>
                </a:solidFill>
                <a:effectLst/>
                <a:latin typeface="Montserrat" panose="020B0604020202020204" charset="0"/>
              </a:rPr>
              <a:t>ppt</a:t>
            </a:r>
            <a:r>
              <a:rPr lang="es-ES" sz="1400" b="0" i="0" dirty="0">
                <a:solidFill>
                  <a:schemeClr val="bg1"/>
                </a:solidFill>
                <a:effectLst/>
                <a:latin typeface="Montserrat" panose="020B0604020202020204" charset="0"/>
              </a:rPr>
              <a:t> y miro)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sz="1400" b="0" i="0" dirty="0">
              <a:solidFill>
                <a:schemeClr val="bg1"/>
              </a:solidFill>
              <a:effectLst/>
              <a:latin typeface="Montserrat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400" b="0" i="0" dirty="0" err="1">
                <a:solidFill>
                  <a:schemeClr val="bg1"/>
                </a:solidFill>
                <a:effectLst/>
                <a:latin typeface="Montserrat" panose="020B0604020202020204" charset="0"/>
              </a:rPr>
              <a:t>Tableau</a:t>
            </a:r>
            <a:r>
              <a:rPr lang="es-ES" sz="1400" b="0" i="0" dirty="0">
                <a:solidFill>
                  <a:schemeClr val="bg1"/>
                </a:solidFill>
                <a:effectLst/>
                <a:latin typeface="Montserrat" panose="020B0604020202020204" charset="0"/>
              </a:rPr>
              <a:t> -- &gt; donde me he guardado </a:t>
            </a:r>
            <a:r>
              <a:rPr lang="es-ES" sz="1400" b="0" i="0" dirty="0" err="1">
                <a:solidFill>
                  <a:schemeClr val="bg1"/>
                </a:solidFill>
                <a:effectLst/>
                <a:latin typeface="Montserrat" panose="020B0604020202020204" charset="0"/>
              </a:rPr>
              <a:t>dashboards</a:t>
            </a:r>
            <a:endParaRPr lang="es-ES" sz="1400" b="0" i="0" dirty="0">
              <a:solidFill>
                <a:schemeClr val="bg1"/>
              </a:solidFill>
              <a:effectLst/>
              <a:latin typeface="Montserrat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ES" sz="1400" b="0" i="0" dirty="0">
              <a:solidFill>
                <a:schemeClr val="bg1"/>
              </a:solidFill>
              <a:effectLst/>
              <a:latin typeface="Montserrat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400" b="0" i="0" dirty="0" err="1">
                <a:solidFill>
                  <a:schemeClr val="bg1"/>
                </a:solidFill>
                <a:effectLst/>
                <a:latin typeface="Montserrat" panose="020B0604020202020204" charset="0"/>
              </a:rPr>
              <a:t>Config</a:t>
            </a:r>
            <a:r>
              <a:rPr lang="es-ES" sz="1400" b="0" i="0" dirty="0">
                <a:solidFill>
                  <a:schemeClr val="bg1"/>
                </a:solidFill>
                <a:effectLst/>
                <a:latin typeface="Montserrat" panose="020B0604020202020204" charset="0"/>
              </a:rPr>
              <a:t> -- &gt; ejecuto mi conexión a SQL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sz="1400" b="0" i="0" dirty="0">
              <a:solidFill>
                <a:schemeClr val="bg1"/>
              </a:solidFill>
              <a:effectLst/>
              <a:latin typeface="Montserrat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400" b="0" i="0" dirty="0" err="1">
                <a:solidFill>
                  <a:schemeClr val="bg1"/>
                </a:solidFill>
                <a:effectLst/>
                <a:latin typeface="Montserrat" panose="020B0604020202020204" charset="0"/>
              </a:rPr>
              <a:t>src</a:t>
            </a:r>
            <a:r>
              <a:rPr lang="es-ES" sz="1400" b="0" i="0" dirty="0">
                <a:solidFill>
                  <a:schemeClr val="bg1"/>
                </a:solidFill>
                <a:effectLst/>
                <a:latin typeface="Montserrat" panose="020B0604020202020204" charset="0"/>
              </a:rPr>
              <a:t> -- &gt; en esta carpeta se encuentran las funciones definidas y documentadas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sz="1400" b="0" i="0" dirty="0">
              <a:solidFill>
                <a:schemeClr val="bg1"/>
              </a:solidFill>
              <a:effectLst/>
              <a:latin typeface="Montserrat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400" b="0" i="0" dirty="0">
                <a:solidFill>
                  <a:schemeClr val="bg1"/>
                </a:solidFill>
                <a:effectLst/>
                <a:latin typeface="Montserrat" panose="020B0604020202020204" charset="0"/>
              </a:rPr>
              <a:t>.</a:t>
            </a:r>
            <a:r>
              <a:rPr lang="es-ES" sz="1400" b="0" i="0" dirty="0" err="1">
                <a:solidFill>
                  <a:schemeClr val="bg1"/>
                </a:solidFill>
                <a:effectLst/>
                <a:latin typeface="Montserrat" panose="020B0604020202020204" charset="0"/>
              </a:rPr>
              <a:t>gitignore</a:t>
            </a:r>
            <a:r>
              <a:rPr lang="es-ES" sz="1400" b="0" i="0" dirty="0">
                <a:solidFill>
                  <a:schemeClr val="bg1"/>
                </a:solidFill>
                <a:effectLst/>
                <a:latin typeface="Montserrat" panose="020B0604020202020204" charset="0"/>
              </a:rPr>
              <a:t> -- &gt; donde se guardan los archivos ocultos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sz="1400" b="0" i="0" dirty="0">
              <a:solidFill>
                <a:schemeClr val="bg1"/>
              </a:solidFill>
              <a:effectLst/>
              <a:latin typeface="Montserrat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400" b="0" i="0" dirty="0">
                <a:solidFill>
                  <a:schemeClr val="bg1"/>
                </a:solidFill>
                <a:effectLst/>
                <a:latin typeface="Montserrat" panose="020B0604020202020204" charset="0"/>
              </a:rPr>
              <a:t>data-</a:t>
            </a:r>
            <a:r>
              <a:rPr lang="es-ES" sz="1400" b="0" i="0" dirty="0" err="1">
                <a:solidFill>
                  <a:schemeClr val="bg1"/>
                </a:solidFill>
                <a:effectLst/>
                <a:latin typeface="Montserrat" panose="020B0604020202020204" charset="0"/>
              </a:rPr>
              <a:t>db</a:t>
            </a:r>
            <a:r>
              <a:rPr lang="es-ES" sz="1400" b="0" i="0" dirty="0">
                <a:solidFill>
                  <a:schemeClr val="bg1"/>
                </a:solidFill>
                <a:effectLst/>
                <a:latin typeface="Montserrat" panose="020B0604020202020204" charset="0"/>
              </a:rPr>
              <a:t> -- &gt; la base de datos en </a:t>
            </a:r>
            <a:r>
              <a:rPr lang="es-ES" sz="1400" b="0" i="0" dirty="0" err="1">
                <a:solidFill>
                  <a:schemeClr val="bg1"/>
                </a:solidFill>
                <a:effectLst/>
                <a:latin typeface="Montserrat" panose="020B0604020202020204" charset="0"/>
              </a:rPr>
              <a:t>format</a:t>
            </a:r>
            <a:r>
              <a:rPr lang="es-ES" sz="1400" b="0" i="0" dirty="0">
                <a:solidFill>
                  <a:schemeClr val="bg1"/>
                </a:solidFill>
                <a:effectLst/>
                <a:latin typeface="Montserrat" panose="020B0604020202020204" charset="0"/>
              </a:rPr>
              <a:t> o .</a:t>
            </a:r>
            <a:r>
              <a:rPr lang="es-ES" sz="1400" b="0" i="0" dirty="0" err="1">
                <a:solidFill>
                  <a:schemeClr val="bg1"/>
                </a:solidFill>
                <a:effectLst/>
                <a:latin typeface="Montserrat" panose="020B0604020202020204" charset="0"/>
              </a:rPr>
              <a:t>db</a:t>
            </a:r>
            <a:endParaRPr lang="es-ES" sz="1400" b="0" i="0" dirty="0">
              <a:solidFill>
                <a:schemeClr val="bg1"/>
              </a:solidFill>
              <a:effectLst/>
              <a:latin typeface="Montserrat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ES" sz="1400" b="0" i="0" dirty="0">
              <a:solidFill>
                <a:schemeClr val="bg1"/>
              </a:solidFill>
              <a:effectLst/>
              <a:latin typeface="Montserrat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400" b="0" i="0" dirty="0">
                <a:solidFill>
                  <a:schemeClr val="bg1"/>
                </a:solidFill>
                <a:effectLst/>
                <a:latin typeface="Montserrat" panose="020B0604020202020204" charset="0"/>
              </a:rPr>
              <a:t>main.py -- &gt; programa principal donde se ejecuta </a:t>
            </a:r>
            <a:r>
              <a:rPr lang="es-ES" sz="1400" b="0" i="0" dirty="0" err="1">
                <a:solidFill>
                  <a:schemeClr val="bg1"/>
                </a:solidFill>
                <a:effectLst/>
                <a:latin typeface="Montserrat" panose="020B0604020202020204" charset="0"/>
              </a:rPr>
              <a:t>Streamlit</a:t>
            </a:r>
            <a:endParaRPr lang="es-ES" sz="1400" b="0" i="0" dirty="0">
              <a:solidFill>
                <a:schemeClr val="bg1"/>
              </a:solidFill>
              <a:effectLst/>
              <a:latin typeface="Montserrat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4" name="Google Shape;434;p55"/>
          <p:cNvCxnSpPr>
            <a:stCxn id="435" idx="1"/>
            <a:endCxn id="436" idx="3"/>
          </p:cNvCxnSpPr>
          <p:nvPr/>
        </p:nvCxnSpPr>
        <p:spPr>
          <a:xfrm>
            <a:off x="891902" y="2571759"/>
            <a:ext cx="7391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7" name="Google Shape;437;p55"/>
          <p:cNvSpPr txBox="1">
            <a:spLocks noGrp="1"/>
          </p:cNvSpPr>
          <p:nvPr>
            <p:ph type="title"/>
          </p:nvPr>
        </p:nvSpPr>
        <p:spPr>
          <a:xfrm>
            <a:off x="667500" y="868680"/>
            <a:ext cx="780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Proceso</a:t>
            </a:r>
            <a:endParaRPr dirty="0"/>
          </a:p>
        </p:txBody>
      </p:sp>
      <p:sp>
        <p:nvSpPr>
          <p:cNvPr id="438" name="Google Shape;438;p55"/>
          <p:cNvSpPr txBox="1">
            <a:spLocks noGrp="1"/>
          </p:cNvSpPr>
          <p:nvPr>
            <p:ph type="subTitle" idx="4294967295"/>
          </p:nvPr>
        </p:nvSpPr>
        <p:spPr>
          <a:xfrm>
            <a:off x="744600" y="3725475"/>
            <a:ext cx="13047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</a:rPr>
              <a:t>Análisis y limpieza de datos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439" name="Google Shape;439;p55"/>
          <p:cNvSpPr txBox="1">
            <a:spLocks noGrp="1"/>
          </p:cNvSpPr>
          <p:nvPr>
            <p:ph type="subTitle" idx="4294967295"/>
          </p:nvPr>
        </p:nvSpPr>
        <p:spPr>
          <a:xfrm>
            <a:off x="2895033" y="3725475"/>
            <a:ext cx="13047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Conexión a DB con SQL</a:t>
            </a:r>
            <a:endParaRPr sz="1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0" name="Google Shape;440;p55"/>
          <p:cNvSpPr txBox="1">
            <a:spLocks noGrp="1"/>
          </p:cNvSpPr>
          <p:nvPr>
            <p:ph type="subTitle" idx="4294967295"/>
          </p:nvPr>
        </p:nvSpPr>
        <p:spPr>
          <a:xfrm>
            <a:off x="4883178" y="3725475"/>
            <a:ext cx="1528723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</a:rPr>
              <a:t>Hacer queries para sacar info de utilidad</a:t>
            </a:r>
            <a:endParaRPr sz="1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55"/>
          <p:cNvSpPr txBox="1">
            <a:spLocks noGrp="1"/>
          </p:cNvSpPr>
          <p:nvPr>
            <p:ph type="subTitle" idx="4294967295"/>
          </p:nvPr>
        </p:nvSpPr>
        <p:spPr>
          <a:xfrm>
            <a:off x="6768750" y="3725475"/>
            <a:ext cx="2018399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Creación de una interfaz para mostrar el resultado</a:t>
            </a:r>
            <a:endParaRPr sz="1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55"/>
          <p:cNvSpPr/>
          <p:nvPr/>
        </p:nvSpPr>
        <p:spPr>
          <a:xfrm>
            <a:off x="891902" y="2066709"/>
            <a:ext cx="1010100" cy="1010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A6BF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2" name="Google Shape;442;p55"/>
          <p:cNvSpPr/>
          <p:nvPr/>
        </p:nvSpPr>
        <p:spPr>
          <a:xfrm>
            <a:off x="3018905" y="2066709"/>
            <a:ext cx="1010100" cy="1010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A6BF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3" name="Google Shape;443;p55"/>
          <p:cNvSpPr/>
          <p:nvPr/>
        </p:nvSpPr>
        <p:spPr>
          <a:xfrm>
            <a:off x="5145893" y="2066709"/>
            <a:ext cx="1010100" cy="1010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A6BF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6" name="Google Shape;436;p55"/>
          <p:cNvSpPr/>
          <p:nvPr/>
        </p:nvSpPr>
        <p:spPr>
          <a:xfrm>
            <a:off x="7272904" y="2066709"/>
            <a:ext cx="1010100" cy="1010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A6BF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8" name="Google Shape;468;p55"/>
          <p:cNvSpPr txBox="1">
            <a:spLocks noGrp="1"/>
          </p:cNvSpPr>
          <p:nvPr>
            <p:ph type="subTitle" idx="4294967295"/>
          </p:nvPr>
        </p:nvSpPr>
        <p:spPr>
          <a:xfrm>
            <a:off x="744600" y="3327675"/>
            <a:ext cx="13047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1</a:t>
            </a:r>
            <a:endParaRPr dirty="0"/>
          </a:p>
        </p:txBody>
      </p:sp>
      <p:sp>
        <p:nvSpPr>
          <p:cNvPr id="469" name="Google Shape;469;p55"/>
          <p:cNvSpPr txBox="1">
            <a:spLocks noGrp="1"/>
          </p:cNvSpPr>
          <p:nvPr>
            <p:ph type="subTitle" idx="4294967295"/>
          </p:nvPr>
        </p:nvSpPr>
        <p:spPr>
          <a:xfrm>
            <a:off x="2895033" y="3327675"/>
            <a:ext cx="13047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2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55"/>
          <p:cNvSpPr txBox="1">
            <a:spLocks noGrp="1"/>
          </p:cNvSpPr>
          <p:nvPr>
            <p:ph type="subTitle" idx="4294967295"/>
          </p:nvPr>
        </p:nvSpPr>
        <p:spPr>
          <a:xfrm>
            <a:off x="5010300" y="3327675"/>
            <a:ext cx="13047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55"/>
          <p:cNvSpPr txBox="1">
            <a:spLocks noGrp="1"/>
          </p:cNvSpPr>
          <p:nvPr>
            <p:ph type="subTitle" idx="4294967295"/>
          </p:nvPr>
        </p:nvSpPr>
        <p:spPr>
          <a:xfrm>
            <a:off x="7125600" y="3327675"/>
            <a:ext cx="13047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4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Graphic 2" descr="Database outline">
            <a:extLst>
              <a:ext uri="{FF2B5EF4-FFF2-40B4-BE49-F238E27FC236}">
                <a16:creationId xmlns:a16="http://schemas.microsoft.com/office/drawing/2014/main" id="{5B43F908-8186-411F-B07B-F89F8F349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9750" y="2108885"/>
            <a:ext cx="914400" cy="914400"/>
          </a:xfrm>
          <a:prstGeom prst="rect">
            <a:avLst/>
          </a:prstGeom>
        </p:spPr>
      </p:pic>
      <p:pic>
        <p:nvPicPr>
          <p:cNvPr id="5" name="Graphic 4" descr="Cell Tower outline">
            <a:extLst>
              <a:ext uri="{FF2B5EF4-FFF2-40B4-BE49-F238E27FC236}">
                <a16:creationId xmlns:a16="http://schemas.microsoft.com/office/drawing/2014/main" id="{A71D9E79-371A-4ED2-BB51-CB2916F3BD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66744" y="2108885"/>
            <a:ext cx="914400" cy="914400"/>
          </a:xfrm>
          <a:prstGeom prst="rect">
            <a:avLst/>
          </a:prstGeom>
        </p:spPr>
      </p:pic>
      <p:pic>
        <p:nvPicPr>
          <p:cNvPr id="7" name="Graphic 6" descr="Mining tools outline">
            <a:extLst>
              <a:ext uri="{FF2B5EF4-FFF2-40B4-BE49-F238E27FC236}">
                <a16:creationId xmlns:a16="http://schemas.microsoft.com/office/drawing/2014/main" id="{34E107FA-6F6F-48D6-A7B9-C83CE1191B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90339" y="2108885"/>
            <a:ext cx="914400" cy="914400"/>
          </a:xfrm>
          <a:prstGeom prst="rect">
            <a:avLst/>
          </a:prstGeom>
        </p:spPr>
      </p:pic>
      <p:pic>
        <p:nvPicPr>
          <p:cNvPr id="9" name="Graphic 8" descr="Ui Ux with solid fill">
            <a:extLst>
              <a:ext uri="{FF2B5EF4-FFF2-40B4-BE49-F238E27FC236}">
                <a16:creationId xmlns:a16="http://schemas.microsoft.com/office/drawing/2014/main" id="{F6E5BBA9-8100-4CD1-807D-F0E3DBD84D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20988" y="2108885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/>
          <p:nvPr/>
        </p:nvSpPr>
        <p:spPr>
          <a:xfrm>
            <a:off x="3328950" y="3194161"/>
            <a:ext cx="2486100" cy="13779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2" name="Google Shape;302;p49"/>
          <p:cNvSpPr/>
          <p:nvPr/>
        </p:nvSpPr>
        <p:spPr>
          <a:xfrm>
            <a:off x="5990400" y="3194161"/>
            <a:ext cx="2486100" cy="13779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3" name="Google Shape;303;p49"/>
          <p:cNvSpPr/>
          <p:nvPr/>
        </p:nvSpPr>
        <p:spPr>
          <a:xfrm>
            <a:off x="667500" y="3194161"/>
            <a:ext cx="2486100" cy="13779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49"/>
          <p:cNvSpPr/>
          <p:nvPr/>
        </p:nvSpPr>
        <p:spPr>
          <a:xfrm>
            <a:off x="3328950" y="1658400"/>
            <a:ext cx="2486100" cy="13779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49"/>
          <p:cNvSpPr/>
          <p:nvPr/>
        </p:nvSpPr>
        <p:spPr>
          <a:xfrm>
            <a:off x="5990400" y="1658400"/>
            <a:ext cx="2486100" cy="13779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9"/>
          <p:cNvSpPr/>
          <p:nvPr/>
        </p:nvSpPr>
        <p:spPr>
          <a:xfrm>
            <a:off x="667500" y="1658400"/>
            <a:ext cx="2486100" cy="13779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9"/>
          <p:cNvSpPr txBox="1">
            <a:spLocks noGrp="1"/>
          </p:cNvSpPr>
          <p:nvPr>
            <p:ph type="title"/>
          </p:nvPr>
        </p:nvSpPr>
        <p:spPr>
          <a:xfrm>
            <a:off x="667500" y="868680"/>
            <a:ext cx="780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Librerías principales</a:t>
            </a:r>
            <a:endParaRPr dirty="0"/>
          </a:p>
        </p:txBody>
      </p:sp>
      <p:sp>
        <p:nvSpPr>
          <p:cNvPr id="308" name="Google Shape;308;p49"/>
          <p:cNvSpPr txBox="1">
            <a:spLocks noGrp="1"/>
          </p:cNvSpPr>
          <p:nvPr>
            <p:ph type="subTitle" idx="1"/>
          </p:nvPr>
        </p:nvSpPr>
        <p:spPr>
          <a:xfrm>
            <a:off x="667500" y="2148720"/>
            <a:ext cx="24861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Streamlit</a:t>
            </a:r>
            <a:endParaRPr dirty="0"/>
          </a:p>
        </p:txBody>
      </p:sp>
      <p:sp>
        <p:nvSpPr>
          <p:cNvPr id="310" name="Google Shape;310;p49"/>
          <p:cNvSpPr txBox="1">
            <a:spLocks noGrp="1"/>
          </p:cNvSpPr>
          <p:nvPr>
            <p:ph type="subTitle" idx="3"/>
          </p:nvPr>
        </p:nvSpPr>
        <p:spPr>
          <a:xfrm>
            <a:off x="3328950" y="2148720"/>
            <a:ext cx="24861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Pandas</a:t>
            </a:r>
            <a:endParaRPr dirty="0"/>
          </a:p>
        </p:txBody>
      </p:sp>
      <p:sp>
        <p:nvSpPr>
          <p:cNvPr id="312" name="Google Shape;312;p49"/>
          <p:cNvSpPr txBox="1">
            <a:spLocks noGrp="1"/>
          </p:cNvSpPr>
          <p:nvPr>
            <p:ph type="subTitle" idx="5"/>
          </p:nvPr>
        </p:nvSpPr>
        <p:spPr>
          <a:xfrm>
            <a:off x="5990400" y="2148720"/>
            <a:ext cx="24861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SQL alchemy</a:t>
            </a:r>
            <a:endParaRPr dirty="0"/>
          </a:p>
        </p:txBody>
      </p:sp>
      <p:sp>
        <p:nvSpPr>
          <p:cNvPr id="314" name="Google Shape;314;p49"/>
          <p:cNvSpPr txBox="1">
            <a:spLocks noGrp="1"/>
          </p:cNvSpPr>
          <p:nvPr>
            <p:ph type="subTitle" idx="7"/>
          </p:nvPr>
        </p:nvSpPr>
        <p:spPr>
          <a:xfrm>
            <a:off x="667500" y="3680311"/>
            <a:ext cx="24861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Numpy</a:t>
            </a:r>
            <a:endParaRPr dirty="0"/>
          </a:p>
        </p:txBody>
      </p:sp>
      <p:sp>
        <p:nvSpPr>
          <p:cNvPr id="316" name="Google Shape;316;p49"/>
          <p:cNvSpPr txBox="1">
            <a:spLocks noGrp="1"/>
          </p:cNvSpPr>
          <p:nvPr>
            <p:ph type="subTitle" idx="9"/>
          </p:nvPr>
        </p:nvSpPr>
        <p:spPr>
          <a:xfrm>
            <a:off x="3328950" y="3680311"/>
            <a:ext cx="24861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Seaborn</a:t>
            </a:r>
            <a:endParaRPr dirty="0"/>
          </a:p>
        </p:txBody>
      </p:sp>
      <p:sp>
        <p:nvSpPr>
          <p:cNvPr id="318" name="Google Shape;318;p49"/>
          <p:cNvSpPr txBox="1">
            <a:spLocks noGrp="1"/>
          </p:cNvSpPr>
          <p:nvPr>
            <p:ph type="subTitle" idx="14"/>
          </p:nvPr>
        </p:nvSpPr>
        <p:spPr>
          <a:xfrm>
            <a:off x="5990400" y="3680311"/>
            <a:ext cx="24861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Matplotlib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0285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>
            <a:spLocks noGrp="1"/>
          </p:cNvSpPr>
          <p:nvPr>
            <p:ph type="title"/>
          </p:nvPr>
        </p:nvSpPr>
        <p:spPr>
          <a:xfrm>
            <a:off x="667487" y="868680"/>
            <a:ext cx="7360093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/>
              <a:t>Vamos a verlo en Streamlit!</a:t>
            </a:r>
            <a:endParaRPr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A705-3F76-4253-977B-7C7481610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7DD94-CF05-449D-8896-85F01F1AEC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E57403C3-943A-4D97-AD92-7661666AB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77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B0CEC-5A79-43B0-9AC8-C5367278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BF324-B9BB-4786-88F8-7C1A59A52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B722A9A2-DAE7-4291-9B84-26B2F0247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55820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een Slides by Slidesgo">
  <a:themeElements>
    <a:clrScheme name="Simple Light">
      <a:dk1>
        <a:srgbClr val="000000"/>
      </a:dk1>
      <a:lt1>
        <a:srgbClr val="FFFFFF"/>
      </a:lt1>
      <a:dk2>
        <a:srgbClr val="A6BFA5"/>
      </a:dk2>
      <a:lt2>
        <a:srgbClr val="C9D8C8"/>
      </a:lt2>
      <a:accent1>
        <a:srgbClr val="161922"/>
      </a:accent1>
      <a:accent2>
        <a:srgbClr val="FFFFFF"/>
      </a:accent2>
      <a:accent3>
        <a:srgbClr val="A6BFA5"/>
      </a:accent3>
      <a:accent4>
        <a:srgbClr val="C9D8C8"/>
      </a:accent4>
      <a:accent5>
        <a:srgbClr val="00000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243</Words>
  <Application>Microsoft Office PowerPoint</Application>
  <PresentationFormat>On-screen Show (16:9)</PresentationFormat>
  <Paragraphs>56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Montserrat</vt:lpstr>
      <vt:lpstr>Roboto Condensed Light</vt:lpstr>
      <vt:lpstr>Playfair Display</vt:lpstr>
      <vt:lpstr>Livvic</vt:lpstr>
      <vt:lpstr>Arial</vt:lpstr>
      <vt:lpstr>Minimalist Green Slides by Slidesgo</vt:lpstr>
      <vt:lpstr>TRIENTE</vt:lpstr>
      <vt:lpstr>IDEA</vt:lpstr>
      <vt:lpstr>Objetivo</vt:lpstr>
      <vt:lpstr>Contenido del repositorio</vt:lpstr>
      <vt:lpstr>Proceso</vt:lpstr>
      <vt:lpstr>Librerías principales</vt:lpstr>
      <vt:lpstr>Vamos a verlo en Streamlit!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TRIENTE</dc:title>
  <dc:creator>Pablo Fernandez</dc:creator>
  <cp:lastModifiedBy>Pablo Fernandez</cp:lastModifiedBy>
  <cp:revision>6</cp:revision>
  <dcterms:modified xsi:type="dcterms:W3CDTF">2021-05-20T15:34:27Z</dcterms:modified>
</cp:coreProperties>
</file>