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69CBF-A29D-446E-8CA5-B4D40DF8EA68}" v="91" dt="2021-05-12T15:55:55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52" autoAdjust="0"/>
  </p:normalViewPr>
  <p:slideViewPr>
    <p:cSldViewPr snapToGrid="0">
      <p:cViewPr varScale="1">
        <p:scale>
          <a:sx n="105" d="100"/>
          <a:sy n="105" d="100"/>
        </p:scale>
        <p:origin x="7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13D2-818E-4B65-A1D1-F541C3DFC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4AA1B-62DE-4CE9-B9C2-3F6170AE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292A-84D3-4A57-A6A1-92CE22B5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FC87E-FF98-45CE-BB0F-65D051C2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2E46E-CA23-4B0D-B134-E48C9F57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54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1560-6D23-4AB3-9CD3-07415029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DADA3-AE50-4460-AED2-ED6AF60A1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CD287-FD56-4AEE-9EE5-69123204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E1249-BC8B-4CF7-BC41-44EAB000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F595-947D-4102-B5ED-5AE3BF09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55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D948D-8D19-4468-A1B3-10F2D444F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44203-7E6C-4C2B-A1C7-53B7B545F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D7A32-B379-4C1C-A2B3-D2150C12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0F0F-E8DA-4EB3-BCE4-631AC7F9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BC7E8-B38C-4AD6-B2BC-AB82A9BA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17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545C-305D-447E-8A0A-3902BDFB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2D0B-F888-48F2-804A-480356F7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424D5-370A-410E-809C-29D79CAF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47AA-39BA-44D2-B377-113DD24E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8144-A1E7-4E9E-9FC4-D1BE0079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98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B73C-0123-4ED6-B31D-C46E0294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AE390-84FA-40C2-94BE-665F6920C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2CE3A-4924-49BB-8D71-F25A8D00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684BB-7412-443B-937E-97689D9A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2449-FBD1-40D0-82EE-61998CB4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36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2C0E-17D4-40A7-8A9C-E42AB377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ED00-1469-41F9-A9DE-2BD4B6C59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2E85C-3260-414A-8499-51D88339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E850F-4210-426E-B642-C54F31AB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F86D-3B80-418C-AD48-2E0D2962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89F93-50D9-4488-AA54-2BA43F9B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8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68FC-794B-4EDF-ACF1-467819EE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E73F0-C8C2-4ACF-AB29-601F7EDD0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D0D2E-1323-42DF-872E-3DF955B00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87BFB-D525-46A3-BBB3-0B335C7F5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1C4F9-3035-4BF4-A3D6-96370204E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47EEB-4AEB-46B1-A954-1B323C04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222AD-9670-49E5-9DCF-A96F38AD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3183D-EC57-4413-BCCF-B8E4B85F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63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07B9-9CCF-4256-A503-BF71A7AB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EFA2D-C419-4AC4-83F2-64905172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9263E-A703-4C7A-9F40-B36C3506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DFB09-D015-440C-A4CC-F8F6E4AE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5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E72E2-EEFE-4F06-A922-01149AB7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7F37A-12AC-40A5-A28D-E1E5FFDF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517F8-3B3F-4297-BF5E-6562AF2D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19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6816-0628-41F8-8333-7E001B2A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C237-0599-41A4-9E3D-719003DD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4D5AF-083F-4121-932A-46E703C7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701C4-5831-4F42-A4FE-3B5BE680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A6BA6-A51D-47F5-A351-38A94B4F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51509-D71F-49D9-B461-4CF18500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68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AEC-F5E0-47C4-BC30-5B92C51A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C9030-9009-445D-A3CB-FB0E53317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E2CA7-B516-4A73-9017-83F8ADC19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1FE5D-8BCB-489E-BA2A-49AF4BCC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83C-443D-45FA-A50C-876B237EE9DA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2B4D5-265B-43F0-896E-341C1093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BB145-4188-4CCB-BD21-C8264AEC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87-DCC5-47B7-A059-2017203A33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4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A7175-2985-4EEF-AAA9-E13A7DFF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57FC8-EAF7-41E3-ACE1-4C19C4945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A1CE-17CB-4B4A-BE4D-03ADD71A1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2483C-443D-45FA-A50C-876B237EE9DA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B7F1F-8378-4B86-92D5-E2BFBFADF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B79D-F3DF-4FAC-8212-67E10EE02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90C87-DCC5-47B7-A059-2017203A33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46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mela@lamela.com" TargetMode="External"/><Relationship Id="rId2" Type="http://schemas.openxmlformats.org/officeDocument/2006/relationships/hyperlink" Target="http://www.lamela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EstudioLamela/" TargetMode="External"/><Relationship Id="rId5" Type="http://schemas.openxmlformats.org/officeDocument/2006/relationships/hyperlink" Target="https://www.linkedin.com/company/estudio-lamela/" TargetMode="External"/><Relationship Id="rId4" Type="http://schemas.openxmlformats.org/officeDocument/2006/relationships/hyperlink" Target="https://www.instagram.com/estudiolamel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fernandezmolina.com" TargetMode="External"/><Relationship Id="rId2" Type="http://schemas.openxmlformats.org/officeDocument/2006/relationships/hyperlink" Target="http://www.fernandezmolina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fmolina.os/" TargetMode="External"/><Relationship Id="rId5" Type="http://schemas.openxmlformats.org/officeDocument/2006/relationships/hyperlink" Target="https://www.linkedin.com/company/fernandez-molina-obras-y-servicios-sa/" TargetMode="External"/><Relationship Id="rId4" Type="http://schemas.openxmlformats.org/officeDocument/2006/relationships/hyperlink" Target="https://www.instagram.com/fmolina.o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anitary@teka.com" TargetMode="External"/><Relationship Id="rId2" Type="http://schemas.openxmlformats.org/officeDocument/2006/relationships/hyperlink" Target="https://strohm-teka.com/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Strohm-Teka-ES-107129837915853/about/" TargetMode="External"/><Relationship Id="rId5" Type="http://schemas.openxmlformats.org/officeDocument/2006/relationships/hyperlink" Target="https://www.linkedin.com/company/teka-strohm-espa%C3%B1a/?originalSubdomain=es" TargetMode="External"/><Relationship Id="rId4" Type="http://schemas.openxmlformats.org/officeDocument/2006/relationships/hyperlink" Target="https://www.instagram.com/strohm_teka_es/?hl=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3323B-C88D-49D6-8AE5-56152DCFA4AA}"/>
              </a:ext>
            </a:extLst>
          </p:cNvPr>
          <p:cNvSpPr/>
          <p:nvPr/>
        </p:nvSpPr>
        <p:spPr>
          <a:xfrm>
            <a:off x="0" y="0"/>
            <a:ext cx="12192000" cy="254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Estudios de arquitectura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121A55-5362-4323-B2FD-A5032060B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52"/>
              </p:ext>
            </p:extLst>
          </p:nvPr>
        </p:nvGraphicFramePr>
        <p:xfrm>
          <a:off x="87084" y="1122795"/>
          <a:ext cx="11982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323882600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29497870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69150262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60865643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71830719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904441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Domicilio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Municipio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Código Postal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Población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Provincia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País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800" dirty="0"/>
                        <a:t>Avenida del Arroyo del Santo,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28042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España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1C3178C-F21F-4302-BF9D-725C397915A2}"/>
              </a:ext>
            </a:extLst>
          </p:cNvPr>
          <p:cNvSpPr/>
          <p:nvPr/>
        </p:nvSpPr>
        <p:spPr>
          <a:xfrm>
            <a:off x="-1" y="832557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Localización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B00EE5B-0309-4A8D-826B-51B2667B1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96554"/>
              </p:ext>
            </p:extLst>
          </p:nvPr>
        </p:nvGraphicFramePr>
        <p:xfrm>
          <a:off x="87084" y="1933993"/>
          <a:ext cx="119829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196882777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44562620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750158606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325174226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4445868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308008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Teléfono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Web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Email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Instagram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LinkedIn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Facebook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148137">
                <a:tc>
                  <a:txBody>
                    <a:bodyPr/>
                    <a:lstStyle/>
                    <a:p>
                      <a:r>
                        <a:rPr lang="es-ES" sz="800" dirty="0"/>
                        <a:t>+34917418858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2"/>
                        </a:rPr>
                        <a:t>www.lamela.com</a:t>
                      </a:r>
                      <a:endParaRPr lang="es-ES" sz="800" dirty="0"/>
                    </a:p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3"/>
                        </a:rPr>
                        <a:t>lamela@lamela.com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4"/>
                        </a:rPr>
                        <a:t>https://www.instagram.com/estudiolamela/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5"/>
                        </a:rPr>
                        <a:t>https://www.linkedin.com/company/estudio-lamela/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6"/>
                        </a:rPr>
                        <a:t>https://www.facebook.com/EstudioLamela/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666B16-1024-40A0-BC4E-2AE19FC6FCDD}"/>
              </a:ext>
            </a:extLst>
          </p:cNvPr>
          <p:cNvSpPr/>
          <p:nvPr/>
        </p:nvSpPr>
        <p:spPr>
          <a:xfrm>
            <a:off x="-1" y="1625084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Datos de contacto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3108994D-7955-49C0-A8C6-511D3C96D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67948"/>
              </p:ext>
            </p:extLst>
          </p:nvPr>
        </p:nvGraphicFramePr>
        <p:xfrm>
          <a:off x="87084" y="2908936"/>
          <a:ext cx="1198299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856">
                  <a:extLst>
                    <a:ext uri="{9D8B030D-6E8A-4147-A177-3AD203B41FA5}">
                      <a16:colId xmlns:a16="http://schemas.microsoft.com/office/drawing/2014/main" val="2392143166"/>
                    </a:ext>
                  </a:extLst>
                </a:gridCol>
                <a:gridCol w="1711856">
                  <a:extLst>
                    <a:ext uri="{9D8B030D-6E8A-4147-A177-3AD203B41FA5}">
                      <a16:colId xmlns:a16="http://schemas.microsoft.com/office/drawing/2014/main" val="1467431730"/>
                    </a:ext>
                  </a:extLst>
                </a:gridCol>
                <a:gridCol w="1711856">
                  <a:extLst>
                    <a:ext uri="{9D8B030D-6E8A-4147-A177-3AD203B41FA5}">
                      <a16:colId xmlns:a16="http://schemas.microsoft.com/office/drawing/2014/main" val="3977856737"/>
                    </a:ext>
                  </a:extLst>
                </a:gridCol>
                <a:gridCol w="1711856">
                  <a:extLst>
                    <a:ext uri="{9D8B030D-6E8A-4147-A177-3AD203B41FA5}">
                      <a16:colId xmlns:a16="http://schemas.microsoft.com/office/drawing/2014/main" val="148594581"/>
                    </a:ext>
                  </a:extLst>
                </a:gridCol>
                <a:gridCol w="1711856">
                  <a:extLst>
                    <a:ext uri="{9D8B030D-6E8A-4147-A177-3AD203B41FA5}">
                      <a16:colId xmlns:a16="http://schemas.microsoft.com/office/drawing/2014/main" val="3238826004"/>
                    </a:ext>
                  </a:extLst>
                </a:gridCol>
                <a:gridCol w="1711856">
                  <a:extLst>
                    <a:ext uri="{9D8B030D-6E8A-4147-A177-3AD203B41FA5}">
                      <a16:colId xmlns:a16="http://schemas.microsoft.com/office/drawing/2014/main" val="1294978701"/>
                    </a:ext>
                  </a:extLst>
                </a:gridCol>
                <a:gridCol w="1711856">
                  <a:extLst>
                    <a:ext uri="{9D8B030D-6E8A-4147-A177-3AD203B41FA5}">
                      <a16:colId xmlns:a16="http://schemas.microsoft.com/office/drawing/2014/main" val="1819563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CNAE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Descripción actividad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Sector principal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Actividad (Act.1, Act.2, </a:t>
                      </a:r>
                      <a:r>
                        <a:rPr lang="es-ES" sz="1000" dirty="0" err="1"/>
                        <a:t>etc</a:t>
                      </a:r>
                      <a:r>
                        <a:rPr lang="es-ES" sz="1000" dirty="0"/>
                        <a:t>)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Tipo de edificio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Tipo de obra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Localización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dirty="0"/>
                        <a:t>7111 – Servicios técnicos de arquitectura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Despacho de arquitectura y urbanismo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Constructoras y promotoras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Servicios técnicos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Ingeniería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Arquitectura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Urbanismo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Transporte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Deportivo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Residencial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Industrializada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Hoteles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Oficinas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Sedes corporativas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Sostenible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Salud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Educación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Interiorismo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i="0" dirty="0"/>
                        <a:t>Obra nueva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i="0" dirty="0"/>
                        <a:t>Rehabilitación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ES" sz="800" dirty="0"/>
                        <a:t>España (Las Palmas, Málaga, Badajoz, Madrid, Zaragoza, Guipúzcoa, Barcelona)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México (Tijuana, Santiago de Querétaro)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Panamá (Santiago)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Bélgica (Bruselas)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Países Bajos (Ámsterdam)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Polonia (Varsovia, Lublin, Cracovia)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06183B0-BBB5-4C3E-BC54-3347E7165ED6}"/>
              </a:ext>
            </a:extLst>
          </p:cNvPr>
          <p:cNvSpPr/>
          <p:nvPr/>
        </p:nvSpPr>
        <p:spPr>
          <a:xfrm>
            <a:off x="-1" y="2567877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Actividad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995E78A2-ED8B-478D-BF28-AF781DCD3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8578"/>
              </p:ext>
            </p:extLst>
          </p:nvPr>
        </p:nvGraphicFramePr>
        <p:xfrm>
          <a:off x="87084" y="314751"/>
          <a:ext cx="600891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972">
                  <a:extLst>
                    <a:ext uri="{9D8B030D-6E8A-4147-A177-3AD203B41FA5}">
                      <a16:colId xmlns:a16="http://schemas.microsoft.com/office/drawing/2014/main" val="2392143166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2777177419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148594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Nombre empresa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Razón social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CIF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800" dirty="0"/>
                        <a:t>Estudio Lamela Arquitectos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Estudio Lamela, SLP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B80103732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14C1CE9-6946-48A5-8DBA-A1D081CDBA71}"/>
              </a:ext>
            </a:extLst>
          </p:cNvPr>
          <p:cNvSpPr/>
          <p:nvPr/>
        </p:nvSpPr>
        <p:spPr>
          <a:xfrm>
            <a:off x="1" y="5476562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Datos económicos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70D77E84-EE93-4481-B6C8-A9F78513B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86356"/>
              </p:ext>
            </p:extLst>
          </p:nvPr>
        </p:nvGraphicFramePr>
        <p:xfrm>
          <a:off x="87084" y="4794170"/>
          <a:ext cx="119829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360865643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71830719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810208683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722737938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064086009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28312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Superficie edificable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Importe proyecto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Nº empleados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Proyectos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Premios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Mínimo: 1.000 – 2.000 m²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Máximo: &gt;20.000 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Mínimo: 500k – 1M €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Máximo: &gt;50M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i="0" dirty="0"/>
                        <a:t>50-100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i="1" dirty="0"/>
                        <a:t>Incluir listado de proyectos relevantes.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i="1" dirty="0"/>
                        <a:t>Incluir listado de clientes que luego puedan verificar ellos mismos.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i="1" dirty="0"/>
                        <a:t>Incluir listado de premios.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E8DC05D3-A9C9-4E82-BBF5-F86489B6C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80822"/>
              </p:ext>
            </p:extLst>
          </p:nvPr>
        </p:nvGraphicFramePr>
        <p:xfrm>
          <a:off x="87084" y="5820886"/>
          <a:ext cx="11982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360865643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71830719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810208683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722737938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064086009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28312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Facturación 2020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Facturación 2019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A1A4041-4456-41FF-B02E-C85A1F7BA4B6}"/>
              </a:ext>
            </a:extLst>
          </p:cNvPr>
          <p:cNvSpPr/>
          <p:nvPr/>
        </p:nvSpPr>
        <p:spPr>
          <a:xfrm>
            <a:off x="-1014984" y="314751"/>
            <a:ext cx="905256" cy="882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Incluir en la ficha de la plataforma pero como no hay datos en el Excel, el campo lo dejaremos en blanco.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5B871D-5799-4B21-9EC8-FA76001751C5}"/>
              </a:ext>
            </a:extLst>
          </p:cNvPr>
          <p:cNvSpPr/>
          <p:nvPr/>
        </p:nvSpPr>
        <p:spPr>
          <a:xfrm>
            <a:off x="-1014984" y="1311093"/>
            <a:ext cx="905256" cy="8821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Incluir en la ficha de la plataforma con los datos del Excel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1C8159-3461-4E74-97D3-54569ECCEC45}"/>
              </a:ext>
            </a:extLst>
          </p:cNvPr>
          <p:cNvSpPr/>
          <p:nvPr/>
        </p:nvSpPr>
        <p:spPr>
          <a:xfrm>
            <a:off x="-1014984" y="2307435"/>
            <a:ext cx="905256" cy="8821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Borrar del Excel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34D2CD-55DF-444F-A966-2E67ECB8A92E}"/>
              </a:ext>
            </a:extLst>
          </p:cNvPr>
          <p:cNvSpPr/>
          <p:nvPr/>
        </p:nvSpPr>
        <p:spPr>
          <a:xfrm>
            <a:off x="3502152" y="2932743"/>
            <a:ext cx="8567922" cy="165259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8CE72E-4398-489D-9FEE-D1D42B356A50}"/>
              </a:ext>
            </a:extLst>
          </p:cNvPr>
          <p:cNvSpPr/>
          <p:nvPr/>
        </p:nvSpPr>
        <p:spPr>
          <a:xfrm>
            <a:off x="95794" y="4789001"/>
            <a:ext cx="11974279" cy="57912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49D4D4-C0B6-424B-BC74-0F56EB92F6DF}"/>
              </a:ext>
            </a:extLst>
          </p:cNvPr>
          <p:cNvSpPr/>
          <p:nvPr/>
        </p:nvSpPr>
        <p:spPr>
          <a:xfrm>
            <a:off x="95795" y="5833643"/>
            <a:ext cx="3991574" cy="45720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F0EA12-F85A-4CA8-BEEF-CA417D73DF41}"/>
              </a:ext>
            </a:extLst>
          </p:cNvPr>
          <p:cNvSpPr/>
          <p:nvPr/>
        </p:nvSpPr>
        <p:spPr>
          <a:xfrm>
            <a:off x="-1014983" y="3311507"/>
            <a:ext cx="905256" cy="52897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Input: donde el usuario elegirá todos los filtros   luego le da a “aplicar filtros”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01B6F1-6E4A-4FA6-B9E1-56CF3F4D4B9B}"/>
              </a:ext>
            </a:extLst>
          </p:cNvPr>
          <p:cNvSpPr/>
          <p:nvPr/>
        </p:nvSpPr>
        <p:spPr>
          <a:xfrm>
            <a:off x="-1014983" y="4056362"/>
            <a:ext cx="905256" cy="5289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Output 1: cuando el usuario le da a “aplicar filtros”, aparece un listado de empresas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1F7410-79A7-4FBF-94E2-5F2137467168}"/>
              </a:ext>
            </a:extLst>
          </p:cNvPr>
          <p:cNvSpPr/>
          <p:nvPr/>
        </p:nvSpPr>
        <p:spPr>
          <a:xfrm>
            <a:off x="121924" y="2932743"/>
            <a:ext cx="3297932" cy="165259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A08243-425C-4903-A0C2-53C837F0D9D6}"/>
              </a:ext>
            </a:extLst>
          </p:cNvPr>
          <p:cNvSpPr/>
          <p:nvPr/>
        </p:nvSpPr>
        <p:spPr>
          <a:xfrm>
            <a:off x="121923" y="1921236"/>
            <a:ext cx="11948149" cy="59187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8F6BA1-955E-4A33-BD1E-B43DB8BDB13B}"/>
              </a:ext>
            </a:extLst>
          </p:cNvPr>
          <p:cNvSpPr/>
          <p:nvPr/>
        </p:nvSpPr>
        <p:spPr>
          <a:xfrm>
            <a:off x="121923" y="1086702"/>
            <a:ext cx="11948149" cy="49329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48C2C4-AD00-4518-A6C3-78BB5F0F43DC}"/>
              </a:ext>
            </a:extLst>
          </p:cNvPr>
          <p:cNvSpPr/>
          <p:nvPr/>
        </p:nvSpPr>
        <p:spPr>
          <a:xfrm>
            <a:off x="121923" y="336679"/>
            <a:ext cx="5974077" cy="4480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A6C8EC-4B9F-4D53-B85F-27C593EBD502}"/>
              </a:ext>
            </a:extLst>
          </p:cNvPr>
          <p:cNvSpPr/>
          <p:nvPr/>
        </p:nvSpPr>
        <p:spPr>
          <a:xfrm>
            <a:off x="-1014983" y="4775217"/>
            <a:ext cx="905256" cy="52897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Output 2: cuando el usuario pincha en cada “nombre empresa”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47579F-8FC0-4AF8-8521-B63B46E55505}"/>
              </a:ext>
            </a:extLst>
          </p:cNvPr>
          <p:cNvSpPr/>
          <p:nvPr/>
        </p:nvSpPr>
        <p:spPr>
          <a:xfrm>
            <a:off x="121923" y="357417"/>
            <a:ext cx="1883664" cy="364959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2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3323B-C88D-49D6-8AE5-56152DCFA4AA}"/>
              </a:ext>
            </a:extLst>
          </p:cNvPr>
          <p:cNvSpPr/>
          <p:nvPr/>
        </p:nvSpPr>
        <p:spPr>
          <a:xfrm>
            <a:off x="0" y="0"/>
            <a:ext cx="12192000" cy="254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Contratistas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2E9B82D4-217A-4831-8664-3DF2705E0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23017"/>
              </p:ext>
            </p:extLst>
          </p:nvPr>
        </p:nvGraphicFramePr>
        <p:xfrm>
          <a:off x="87084" y="1127293"/>
          <a:ext cx="11982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323882600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29497870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69150262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60865643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71830719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904441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Domicilio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Municipio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Código Postal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Población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Provincia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País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800" dirty="0"/>
                        <a:t>Calle Apolonio Morales,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28036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España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2C7EE9A9-A702-4462-87C6-38AF2110D9F9}"/>
              </a:ext>
            </a:extLst>
          </p:cNvPr>
          <p:cNvSpPr/>
          <p:nvPr/>
        </p:nvSpPr>
        <p:spPr>
          <a:xfrm>
            <a:off x="-1" y="832557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Localización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4BF872A4-C4CA-49EC-97E6-F29A3FDCD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14260"/>
              </p:ext>
            </p:extLst>
          </p:nvPr>
        </p:nvGraphicFramePr>
        <p:xfrm>
          <a:off x="87084" y="1933993"/>
          <a:ext cx="119829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196882777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44562620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750158606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325174226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4445868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308008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Teléfono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Web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Instagram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LinkedIn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Facebook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148137">
                <a:tc>
                  <a:txBody>
                    <a:bodyPr/>
                    <a:lstStyle/>
                    <a:p>
                      <a:r>
                        <a:rPr lang="es-ES" sz="800" dirty="0"/>
                        <a:t>+34917589720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2"/>
                        </a:rPr>
                        <a:t>www.fernandezmolina.com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3"/>
                        </a:rPr>
                        <a:t>info@fernandezmolina.com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4"/>
                        </a:rPr>
                        <a:t>https://www.instagram.com/fmolina.os/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5"/>
                        </a:rPr>
                        <a:t>https://www.linkedin.com/company/fernandez-molina-obras-y-servicios-sa/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6"/>
                        </a:rPr>
                        <a:t>https://www.facebook.com/fmolina.os/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25517B62-52EA-40A0-AE3A-75D5BDD387CB}"/>
              </a:ext>
            </a:extLst>
          </p:cNvPr>
          <p:cNvSpPr/>
          <p:nvPr/>
        </p:nvSpPr>
        <p:spPr>
          <a:xfrm>
            <a:off x="-1" y="1625084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Datos de contacto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2FC4CB-C9D9-4F9C-9D42-2063C25AF319}"/>
              </a:ext>
            </a:extLst>
          </p:cNvPr>
          <p:cNvSpPr/>
          <p:nvPr/>
        </p:nvSpPr>
        <p:spPr>
          <a:xfrm>
            <a:off x="-1" y="2567877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Actividad</a:t>
            </a:r>
          </a:p>
        </p:txBody>
      </p: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5F20BAD5-6256-407D-831D-39229CFE6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1376"/>
              </p:ext>
            </p:extLst>
          </p:nvPr>
        </p:nvGraphicFramePr>
        <p:xfrm>
          <a:off x="87084" y="314751"/>
          <a:ext cx="600891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972">
                  <a:extLst>
                    <a:ext uri="{9D8B030D-6E8A-4147-A177-3AD203B41FA5}">
                      <a16:colId xmlns:a16="http://schemas.microsoft.com/office/drawing/2014/main" val="2392143166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2777177419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148594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Nombre empresa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Razón 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800" dirty="0"/>
                        <a:t>Fernández Molina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Fernández Molina Obras y Servicios, 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A28414654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92857607-2AA4-4841-B727-C48553EC196B}"/>
              </a:ext>
            </a:extLst>
          </p:cNvPr>
          <p:cNvSpPr/>
          <p:nvPr/>
        </p:nvSpPr>
        <p:spPr>
          <a:xfrm>
            <a:off x="1" y="5476562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Datos económicos</a:t>
            </a:r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043D763E-BBB0-49B5-A494-87C3F551B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099510"/>
              </p:ext>
            </p:extLst>
          </p:nvPr>
        </p:nvGraphicFramePr>
        <p:xfrm>
          <a:off x="87084" y="5820886"/>
          <a:ext cx="11982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360865643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71830719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810208683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722737938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064086009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28312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Facturación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Facturación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DF3AAE41-395E-4AB8-870F-A045C0B98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64784"/>
              </p:ext>
            </p:extLst>
          </p:nvPr>
        </p:nvGraphicFramePr>
        <p:xfrm>
          <a:off x="87084" y="2908936"/>
          <a:ext cx="1198299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2392143166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67431730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859458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23882600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29497870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819563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CNAE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Objeto 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Actividad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Tipo de edificio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Tipo de obra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Localización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dirty="0"/>
                        <a:t>4122 – Construcción de edificios no residenciales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La construcción de cualquier tipo de obra para si misma o para terceros. la adquisición, tenencia en cualquier forma admitida en derecho, explotación, parcelación, urbanización, venta construcción y disposición de fincas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Construcción de edificios no residenciales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Residencial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Oficinas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Hoteles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Cultural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Deportivo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Edificios administrativos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Educación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Sanidad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Comercial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Industrial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Aparcamientos robotizados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Restauración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i="0" dirty="0"/>
                        <a:t>Obra nueva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i="0" dirty="0"/>
                        <a:t>Rehabilitación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ES" sz="800" dirty="0"/>
                        <a:t>España (Madrid, Málaga, Ávila, Segovia)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Colombia (Barranquilla)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Iraq (Bagdad)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FA8E838-4D8B-4064-B62E-1BFE30B1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4530"/>
              </p:ext>
            </p:extLst>
          </p:nvPr>
        </p:nvGraphicFramePr>
        <p:xfrm>
          <a:off x="87084" y="4794170"/>
          <a:ext cx="119829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360865643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71830719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810208683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722737938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064086009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28312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Superficie edificable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Importe proyecto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Nº empleados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Proyectos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Premios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Mínimo: 500 – 1.000 m²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Máximo: &gt;20.000 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Mínimo: 500k – 1M €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Máximo: &gt;50M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i="0" dirty="0"/>
                        <a:t>50-100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i="1" dirty="0"/>
                        <a:t>Incluir listado de proyectos relevantes.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i="1" dirty="0"/>
                        <a:t>Incluir listado de clientes que luego puedan verificar ellos mismos.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i="1" dirty="0"/>
                        <a:t>Incluir listado de premios.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09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3323B-C88D-49D6-8AE5-56152DCFA4AA}"/>
              </a:ext>
            </a:extLst>
          </p:cNvPr>
          <p:cNvSpPr/>
          <p:nvPr/>
        </p:nvSpPr>
        <p:spPr>
          <a:xfrm>
            <a:off x="0" y="0"/>
            <a:ext cx="12192000" cy="254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Subcontratistas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2E9B82D4-217A-4831-8664-3DF2705E0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3009"/>
              </p:ext>
            </p:extLst>
          </p:nvPr>
        </p:nvGraphicFramePr>
        <p:xfrm>
          <a:off x="87084" y="1127293"/>
          <a:ext cx="11982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323882600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29497870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691502621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60865643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71830719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904441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Domicilio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Municipio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Código Postal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Población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Provincia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País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800" dirty="0"/>
                        <a:t>Calle del Conquistador,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/>
                        <a:t>Binissalem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07350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/>
                        <a:t>Binissalem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Baleares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España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2C7EE9A9-A702-4462-87C6-38AF2110D9F9}"/>
              </a:ext>
            </a:extLst>
          </p:cNvPr>
          <p:cNvSpPr/>
          <p:nvPr/>
        </p:nvSpPr>
        <p:spPr>
          <a:xfrm>
            <a:off x="-1" y="832557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Localización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4BF872A4-C4CA-49EC-97E6-F29A3FDCD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74523"/>
              </p:ext>
            </p:extLst>
          </p:nvPr>
        </p:nvGraphicFramePr>
        <p:xfrm>
          <a:off x="87084" y="1933993"/>
          <a:ext cx="1198299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196882777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44562620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750158606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3325174226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44458687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308008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Teléfono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Web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Instagram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LinkedIn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Facebook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148137">
                <a:tc>
                  <a:txBody>
                    <a:bodyPr/>
                    <a:lstStyle/>
                    <a:p>
                      <a:r>
                        <a:rPr lang="es-ES" sz="800" dirty="0"/>
                        <a:t>+34971870210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2"/>
                        </a:rPr>
                        <a:t>https://strohm-teka.com/es/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3"/>
                        </a:rPr>
                        <a:t>sanitary@teka.com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4"/>
                        </a:rPr>
                        <a:t>https://www.instagram.com/strohm_teka_es/?hl=es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5"/>
                        </a:rPr>
                        <a:t>https://www.linkedin.com/company/teka-strohm-espa%C3%B1a/?originalSubdomain=es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hlinkClick r:id="rId6"/>
                        </a:rPr>
                        <a:t>https://www.facebook.com/Strohm-Teka-ES-107129837915853/about/</a:t>
                      </a:r>
                      <a:r>
                        <a:rPr lang="es-ES" sz="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25517B62-52EA-40A0-AE3A-75D5BDD387CB}"/>
              </a:ext>
            </a:extLst>
          </p:cNvPr>
          <p:cNvSpPr/>
          <p:nvPr/>
        </p:nvSpPr>
        <p:spPr>
          <a:xfrm>
            <a:off x="-1" y="1625084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Datos de contacto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2FC4CB-C9D9-4F9C-9D42-2063C25AF319}"/>
              </a:ext>
            </a:extLst>
          </p:cNvPr>
          <p:cNvSpPr/>
          <p:nvPr/>
        </p:nvSpPr>
        <p:spPr>
          <a:xfrm>
            <a:off x="-1" y="2567877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Actividad</a:t>
            </a:r>
          </a:p>
        </p:txBody>
      </p: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5F20BAD5-6256-407D-831D-39229CFE6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66426"/>
              </p:ext>
            </p:extLst>
          </p:nvPr>
        </p:nvGraphicFramePr>
        <p:xfrm>
          <a:off x="87084" y="314751"/>
          <a:ext cx="600891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972">
                  <a:extLst>
                    <a:ext uri="{9D8B030D-6E8A-4147-A177-3AD203B41FA5}">
                      <a16:colId xmlns:a16="http://schemas.microsoft.com/office/drawing/2014/main" val="2392143166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2777177419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148594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Nombre empresa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Razón 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800" dirty="0" err="1"/>
                        <a:t>Strohm</a:t>
                      </a:r>
                      <a:r>
                        <a:rPr lang="es-ES" sz="800" dirty="0"/>
                        <a:t> Teka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Teka </a:t>
                      </a:r>
                      <a:r>
                        <a:rPr lang="es-ES" sz="800" dirty="0" err="1"/>
                        <a:t>Sanitary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Systems</a:t>
                      </a:r>
                      <a:r>
                        <a:rPr lang="es-ES" sz="800" dirty="0"/>
                        <a:t>, S.A.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A07005473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92857607-2AA4-4841-B727-C48553EC196B}"/>
              </a:ext>
            </a:extLst>
          </p:cNvPr>
          <p:cNvSpPr/>
          <p:nvPr/>
        </p:nvSpPr>
        <p:spPr>
          <a:xfrm>
            <a:off x="1" y="5476562"/>
            <a:ext cx="12191999" cy="25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tx1"/>
                </a:solidFill>
              </a:rPr>
              <a:t>Datos económicos</a:t>
            </a:r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043D763E-BBB0-49B5-A494-87C3F551BBF6}"/>
              </a:ext>
            </a:extLst>
          </p:cNvPr>
          <p:cNvGraphicFramePr>
            <a:graphicFrameLocks noGrp="1"/>
          </p:cNvGraphicFramePr>
          <p:nvPr/>
        </p:nvGraphicFramePr>
        <p:xfrm>
          <a:off x="87084" y="5820886"/>
          <a:ext cx="119829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360865643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718307194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810208683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722737938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2064086009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28312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Facturación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Facturación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sz="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394F2A4E-1066-4E53-BAF7-1C8EDFA4C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57803"/>
              </p:ext>
            </p:extLst>
          </p:nvPr>
        </p:nvGraphicFramePr>
        <p:xfrm>
          <a:off x="87084" y="2908936"/>
          <a:ext cx="599149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65">
                  <a:extLst>
                    <a:ext uri="{9D8B030D-6E8A-4147-A177-3AD203B41FA5}">
                      <a16:colId xmlns:a16="http://schemas.microsoft.com/office/drawing/2014/main" val="2392143166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67431730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48594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dirty="0"/>
                        <a:t>CNAE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Objeto 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Actividad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6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800" dirty="0"/>
                        <a:t>2814 - Fabricación de otra grifería y válvulas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Fabricación de otra grifería para baño y cocina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Fabricación de grifería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Fabricación de válvulas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Fabricación de bañeras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Fabricación de platos de ducha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Fabricación de inodoros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Fabricación de bidés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s-ES" sz="800" dirty="0"/>
                        <a:t>Fabricación de complementos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9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6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744</Words>
  <Application>Microsoft Office PowerPoint</Application>
  <PresentationFormat>Panorámica</PresentationFormat>
  <Paragraphs>216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Fernandez Canete</dc:creator>
  <cp:lastModifiedBy>Jose Fernandez Canete</cp:lastModifiedBy>
  <cp:revision>9</cp:revision>
  <dcterms:created xsi:type="dcterms:W3CDTF">2021-05-06T15:49:04Z</dcterms:created>
  <dcterms:modified xsi:type="dcterms:W3CDTF">2021-05-12T16:33:09Z</dcterms:modified>
</cp:coreProperties>
</file>