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66" r:id="rId5"/>
    <p:sldId id="273" r:id="rId6"/>
    <p:sldId id="275" r:id="rId7"/>
    <p:sldId id="276" r:id="rId8"/>
    <p:sldId id="277" r:id="rId9"/>
    <p:sldId id="287" r:id="rId10"/>
    <p:sldId id="278" r:id="rId11"/>
    <p:sldId id="285" r:id="rId12"/>
    <p:sldId id="302" r:id="rId13"/>
    <p:sldId id="303" r:id="rId14"/>
    <p:sldId id="305" r:id="rId15"/>
    <p:sldId id="304" r:id="rId16"/>
    <p:sldId id="284" r:id="rId17"/>
    <p:sldId id="306"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088"/>
    <a:srgbClr val="FFC9C9"/>
    <a:srgbClr val="FF1919"/>
    <a:srgbClr val="FF8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94660"/>
  </p:normalViewPr>
  <p:slideViewPr>
    <p:cSldViewPr snapToGrid="0">
      <p:cViewPr varScale="1">
        <p:scale>
          <a:sx n="102" d="100"/>
          <a:sy n="102" d="100"/>
        </p:scale>
        <p:origin x="132"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226F8-F0AA-41D5-B8EC-8DD401FBFDB2}" type="datetimeFigureOut">
              <a:rPr lang="en-US" smtClean="0"/>
              <a:t>10/18/2018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3DAA6-DE12-479F-850C-16067E6B15EB}" type="slidenum">
              <a:rPr lang="en-US" smtClean="0"/>
              <a:t>‹#›</a:t>
            </a:fld>
            <a:endParaRPr lang="en-US"/>
          </a:p>
        </p:txBody>
      </p:sp>
    </p:spTree>
    <p:extLst>
      <p:ext uri="{BB962C8B-B14F-4D97-AF65-F5344CB8AC3E}">
        <p14:creationId xmlns:p14="http://schemas.microsoft.com/office/powerpoint/2010/main" val="808579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31774" eaLnBrk="1" fontAlgn="base" latinLnBrk="0" hangingPunct="1">
              <a:lnSpc>
                <a:spcPct val="100000"/>
              </a:lnSpc>
              <a:spcBef>
                <a:spcPct val="0"/>
              </a:spcBef>
              <a:spcAft>
                <a:spcPct val="0"/>
              </a:spcAft>
              <a:buClrTx/>
              <a:buSzTx/>
              <a:buFontTx/>
              <a:buNone/>
              <a:tabLst/>
              <a:defRPr/>
            </a:pPr>
            <a:fld id="{017FE15B-2680-4C3E-82FE-0BACE504EDDA}" type="slidenum">
              <a:rPr kumimoji="0" lang="en-US" sz="1800" b="0" i="0" u="none" strike="noStrike" kern="0" cap="none" spc="0" normalizeH="0" baseline="0" noProof="0">
                <a:ln>
                  <a:noFill/>
                </a:ln>
                <a:solidFill>
                  <a:prstClr val="black"/>
                </a:solidFill>
                <a:effectLst/>
                <a:uLnTx/>
                <a:uFillTx/>
                <a:latin typeface="Arial" charset="0"/>
                <a:cs typeface="Arial" charset="0"/>
              </a:rPr>
              <a:pPr marL="0" marR="0" lvl="0" indent="0" defTabSz="931774" eaLnBrk="1" fontAlgn="base" latinLnBrk="0" hangingPunct="1">
                <a:lnSpc>
                  <a:spcPct val="100000"/>
                </a:lnSpc>
                <a:spcBef>
                  <a:spcPct val="0"/>
                </a:spcBef>
                <a:spcAft>
                  <a:spcPct val="0"/>
                </a:spcAft>
                <a:buClrTx/>
                <a:buSzTx/>
                <a:buFontTx/>
                <a:buNone/>
                <a:tabLst/>
                <a:defRPr/>
              </a:pPr>
              <a:t>1</a:t>
            </a:fld>
            <a:endParaRPr kumimoji="0" lang="en-US" sz="1800" b="0" i="0" u="none" strike="noStrike" kern="0" cap="none" spc="0" normalizeH="0" baseline="0" noProof="0" dirty="0">
              <a:ln>
                <a:noFill/>
              </a:ln>
              <a:solidFill>
                <a:prstClr val="black"/>
              </a:solidFill>
              <a:effectLst/>
              <a:uLnTx/>
              <a:uFillTx/>
              <a:latin typeface="Arial" charset="0"/>
              <a:cs typeface="Arial" charset="0"/>
            </a:endParaRPr>
          </a:p>
        </p:txBody>
      </p:sp>
    </p:spTree>
    <p:extLst>
      <p:ext uri="{BB962C8B-B14F-4D97-AF65-F5344CB8AC3E}">
        <p14:creationId xmlns:p14="http://schemas.microsoft.com/office/powerpoint/2010/main" val="352331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C89FE00-C1C5-414A-80F4-0B80D0CF6B93}"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A5FED-0BA9-4A54-8065-9C4EF1125CB5}" type="slidenum">
              <a:rPr lang="en-US" smtClean="0"/>
              <a:t>‹#›</a:t>
            </a:fld>
            <a:endParaRPr lang="en-US"/>
          </a:p>
        </p:txBody>
      </p:sp>
    </p:spTree>
    <p:extLst>
      <p:ext uri="{BB962C8B-B14F-4D97-AF65-F5344CB8AC3E}">
        <p14:creationId xmlns:p14="http://schemas.microsoft.com/office/powerpoint/2010/main" val="3439300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89FE00-C1C5-414A-80F4-0B80D0CF6B93}"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A5FED-0BA9-4A54-8065-9C4EF1125CB5}" type="slidenum">
              <a:rPr lang="en-US" smtClean="0"/>
              <a:t>‹#›</a:t>
            </a:fld>
            <a:endParaRPr lang="en-US"/>
          </a:p>
        </p:txBody>
      </p:sp>
    </p:spTree>
    <p:extLst>
      <p:ext uri="{BB962C8B-B14F-4D97-AF65-F5344CB8AC3E}">
        <p14:creationId xmlns:p14="http://schemas.microsoft.com/office/powerpoint/2010/main" val="344071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89FE00-C1C5-414A-80F4-0B80D0CF6B93}"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A5FED-0BA9-4A54-8065-9C4EF1125CB5}" type="slidenum">
              <a:rPr lang="en-US" smtClean="0"/>
              <a:t>‹#›</a:t>
            </a:fld>
            <a:endParaRPr lang="en-US"/>
          </a:p>
        </p:txBody>
      </p:sp>
    </p:spTree>
    <p:extLst>
      <p:ext uri="{BB962C8B-B14F-4D97-AF65-F5344CB8AC3E}">
        <p14:creationId xmlns:p14="http://schemas.microsoft.com/office/powerpoint/2010/main" val="302184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219200" y="2514600"/>
            <a:ext cx="6096000" cy="762000"/>
          </a:xfrm>
          <a:prstGeom prst="rect">
            <a:avLst/>
          </a:prstGeom>
        </p:spPr>
        <p:txBody>
          <a:bodyPr anchor="ctr">
            <a:normAutofit/>
          </a:bodyPr>
          <a:lstStyle>
            <a:lvl1pPr marL="0" indent="0" algn="l">
              <a:buNone/>
              <a:defRPr sz="2100" b="1" baseline="0">
                <a:solidFill>
                  <a:srgbClr val="25408F"/>
                </a:solidFill>
                <a:latin typeface="Segoe UI" pitchFamily="34" charset="0"/>
                <a:ea typeface="Segoe UI" pitchFamily="34" charset="0"/>
                <a:cs typeface="Segoe UI" pitchFamily="34" charset="0"/>
              </a:defRPr>
            </a:lvl1pPr>
          </a:lstStyle>
          <a:p>
            <a:pPr lvl="0"/>
            <a:r>
              <a:rPr lang="en-US" dirty="0"/>
              <a:t>Title</a:t>
            </a:r>
          </a:p>
        </p:txBody>
      </p:sp>
      <p:sp>
        <p:nvSpPr>
          <p:cNvPr id="14" name="Text Placeholder 13"/>
          <p:cNvSpPr>
            <a:spLocks noGrp="1"/>
          </p:cNvSpPr>
          <p:nvPr>
            <p:ph type="body" sz="quarter" idx="14" hasCustomPrompt="1"/>
          </p:nvPr>
        </p:nvSpPr>
        <p:spPr>
          <a:xfrm>
            <a:off x="1219200" y="3657600"/>
            <a:ext cx="3962400" cy="533400"/>
          </a:xfrm>
          <a:prstGeom prst="rect">
            <a:avLst/>
          </a:prstGeom>
        </p:spPr>
        <p:txBody>
          <a:bodyPr anchor="ctr"/>
          <a:lstStyle>
            <a:lvl1pPr marL="0" indent="0" algn="ctr">
              <a:buNone/>
              <a:defRPr sz="1350" b="1" baseline="0">
                <a:solidFill>
                  <a:srgbClr val="0085BC"/>
                </a:solidFill>
                <a:latin typeface="Segoe UI" pitchFamily="34" charset="0"/>
                <a:ea typeface="Segoe UI" pitchFamily="34" charset="0"/>
                <a:cs typeface="Segoe UI" pitchFamily="34" charset="0"/>
              </a:defRPr>
            </a:lvl1pPr>
          </a:lstStyle>
          <a:p>
            <a:pPr lvl="0"/>
            <a:r>
              <a:rPr lang="en-US" dirty="0"/>
              <a:t>Date</a:t>
            </a:r>
          </a:p>
        </p:txBody>
      </p:sp>
      <p:pic>
        <p:nvPicPr>
          <p:cNvPr id="15"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429" y="6519776"/>
            <a:ext cx="12225429" cy="365125"/>
          </a:xfrm>
          <a:prstGeom prst="rect">
            <a:avLst/>
          </a:prstGeom>
          <a:solidFill>
            <a:srgbClr val="0063AF"/>
          </a:solidFill>
          <a:ln>
            <a:noFill/>
          </a:ln>
          <a:extLst/>
        </p:spPr>
      </p:pic>
      <p:sp>
        <p:nvSpPr>
          <p:cNvPr id="3" name="TextBox 2"/>
          <p:cNvSpPr txBox="1"/>
          <p:nvPr userDrawn="1"/>
        </p:nvSpPr>
        <p:spPr>
          <a:xfrm>
            <a:off x="86471" y="6477000"/>
            <a:ext cx="2594813" cy="300082"/>
          </a:xfrm>
          <a:prstGeom prst="rect">
            <a:avLst/>
          </a:prstGeom>
          <a:noFill/>
        </p:spPr>
        <p:txBody>
          <a:bodyPr wrap="none" rtlCol="0">
            <a:spAutoFit/>
          </a:bodyPr>
          <a:lstStyle/>
          <a:p>
            <a:r>
              <a:rPr lang="en-US" sz="1350" b="0" i="1" kern="1200" dirty="0">
                <a:solidFill>
                  <a:schemeClr val="bg1"/>
                </a:solidFill>
                <a:latin typeface="Segoe UI" pitchFamily="34" charset="0"/>
                <a:ea typeface="Segoe UI" pitchFamily="34" charset="0"/>
                <a:cs typeface="Segoe UI" pitchFamily="34" charset="0"/>
              </a:rPr>
              <a:t>Information</a:t>
            </a:r>
            <a:r>
              <a:rPr lang="en-US" sz="1350" b="0" i="1" kern="1200" baseline="0" dirty="0">
                <a:solidFill>
                  <a:schemeClr val="bg1"/>
                </a:solidFill>
                <a:latin typeface="Segoe UI" pitchFamily="34" charset="0"/>
                <a:ea typeface="Segoe UI" pitchFamily="34" charset="0"/>
                <a:cs typeface="Segoe UI" pitchFamily="34" charset="0"/>
              </a:rPr>
              <a:t> Technology Services</a:t>
            </a:r>
            <a:endParaRPr lang="en-US" sz="1350" b="0" i="1" kern="1200" dirty="0">
              <a:solidFill>
                <a:schemeClr val="bg1"/>
              </a:solidFill>
              <a:latin typeface="Segoe UI" pitchFamily="34" charset="0"/>
              <a:ea typeface="Segoe UI" pitchFamily="34" charset="0"/>
              <a:cs typeface="Segoe UI" pitchFamily="34" charset="0"/>
            </a:endParaRPr>
          </a:p>
        </p:txBody>
      </p:sp>
      <p:sp>
        <p:nvSpPr>
          <p:cNvPr id="2" name="TextBox 1"/>
          <p:cNvSpPr txBox="1"/>
          <p:nvPr userDrawn="1"/>
        </p:nvSpPr>
        <p:spPr>
          <a:xfrm>
            <a:off x="6976974" y="5657640"/>
            <a:ext cx="4707031" cy="461665"/>
          </a:xfrm>
          <a:prstGeom prst="rect">
            <a:avLst/>
          </a:prstGeom>
          <a:noFill/>
        </p:spPr>
        <p:txBody>
          <a:bodyPr wrap="square" rtlCol="0">
            <a:spAutoFit/>
          </a:bodyPr>
          <a:lstStyle/>
          <a:p>
            <a:r>
              <a:rPr lang="en-US" sz="1200" b="0" i="1" dirty="0">
                <a:solidFill>
                  <a:srgbClr val="25408F"/>
                </a:solidFill>
                <a:latin typeface="Segoe UI" pitchFamily="34" charset="0"/>
                <a:ea typeface="Segoe UI" pitchFamily="34" charset="0"/>
                <a:cs typeface="Segoe UI" pitchFamily="34" charset="0"/>
              </a:rPr>
              <a:t>“Accelerating Speed to Strategic Value</a:t>
            </a:r>
            <a:br>
              <a:rPr lang="en-US" sz="1200" b="0" i="1" dirty="0">
                <a:solidFill>
                  <a:srgbClr val="25408F"/>
                </a:solidFill>
                <a:latin typeface="Segoe UI" pitchFamily="34" charset="0"/>
                <a:ea typeface="Segoe UI" pitchFamily="34" charset="0"/>
                <a:cs typeface="Segoe UI" pitchFamily="34" charset="0"/>
              </a:rPr>
            </a:br>
            <a:r>
              <a:rPr lang="en-US" sz="1200" b="0" i="1" dirty="0">
                <a:solidFill>
                  <a:srgbClr val="25408F"/>
                </a:solidFill>
                <a:latin typeface="Segoe UI" pitchFamily="34" charset="0"/>
                <a:ea typeface="Segoe UI" pitchFamily="34" charset="0"/>
                <a:cs typeface="Segoe UI" pitchFamily="34" charset="0"/>
              </a:rPr>
              <a:t>Utilizing Quarterly Governance</a:t>
            </a:r>
            <a:r>
              <a:rPr lang="en-US" sz="1200" b="0" i="1" baseline="0" dirty="0">
                <a:solidFill>
                  <a:srgbClr val="25408F"/>
                </a:solidFill>
                <a:latin typeface="Segoe UI" pitchFamily="34" charset="0"/>
                <a:ea typeface="Segoe UI" pitchFamily="34" charset="0"/>
                <a:cs typeface="Segoe UI" pitchFamily="34" charset="0"/>
              </a:rPr>
              <a:t>” </a:t>
            </a:r>
            <a:endParaRPr lang="en-US" sz="1200" b="0" i="1" dirty="0">
              <a:solidFill>
                <a:srgbClr val="25408F"/>
              </a:solidFill>
              <a:latin typeface="Segoe UI" pitchFamily="34" charset="0"/>
              <a:ea typeface="Segoe UI" pitchFamily="34" charset="0"/>
              <a:cs typeface="Segoe UI" pitchFamily="34" charset="0"/>
            </a:endParaRPr>
          </a:p>
        </p:txBody>
      </p:sp>
      <p:sp>
        <p:nvSpPr>
          <p:cNvPr id="18" name="Isosceles Triangle 17"/>
          <p:cNvSpPr/>
          <p:nvPr userDrawn="1"/>
        </p:nvSpPr>
        <p:spPr>
          <a:xfrm rot="5400000">
            <a:off x="3658089" y="-3658088"/>
            <a:ext cx="1347216" cy="8663393"/>
          </a:xfrm>
          <a:prstGeom prst="triangle">
            <a:avLst>
              <a:gd name="adj" fmla="val 439"/>
            </a:avLst>
          </a:prstGeom>
          <a:solidFill>
            <a:srgbClr val="1CADE4"/>
          </a:solid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8"/>
          <p:cNvSpPr/>
          <p:nvPr userDrawn="1"/>
        </p:nvSpPr>
        <p:spPr>
          <a:xfrm rot="10800000" flipH="1">
            <a:off x="0" y="-3"/>
            <a:ext cx="1727200" cy="2286002"/>
          </a:xfrm>
          <a:prstGeom prst="triangle">
            <a:avLst>
              <a:gd name="adj" fmla="val 439"/>
            </a:avLst>
          </a:prstGeom>
          <a:solidFill>
            <a:srgbClr val="1482AC"/>
          </a:solidFill>
          <a:ln>
            <a:solidFill>
              <a:srgbClr val="1482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9367" y="1848285"/>
            <a:ext cx="3849188" cy="2877967"/>
          </a:xfrm>
          <a:prstGeom prst="rect">
            <a:avLst/>
          </a:prstGeom>
        </p:spPr>
      </p:pic>
    </p:spTree>
    <p:extLst>
      <p:ext uri="{BB962C8B-B14F-4D97-AF65-F5344CB8AC3E}">
        <p14:creationId xmlns:p14="http://schemas.microsoft.com/office/powerpoint/2010/main" val="333575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89FE00-C1C5-414A-80F4-0B80D0CF6B93}"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A5FED-0BA9-4A54-8065-9C4EF1125CB5}" type="slidenum">
              <a:rPr lang="en-US" smtClean="0"/>
              <a:t>‹#›</a:t>
            </a:fld>
            <a:endParaRPr lang="en-US"/>
          </a:p>
        </p:txBody>
      </p:sp>
    </p:spTree>
    <p:extLst>
      <p:ext uri="{BB962C8B-B14F-4D97-AF65-F5344CB8AC3E}">
        <p14:creationId xmlns:p14="http://schemas.microsoft.com/office/powerpoint/2010/main" val="384186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89FE00-C1C5-414A-80F4-0B80D0CF6B93}"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A5FED-0BA9-4A54-8065-9C4EF1125CB5}" type="slidenum">
              <a:rPr lang="en-US" smtClean="0"/>
              <a:t>‹#›</a:t>
            </a:fld>
            <a:endParaRPr lang="en-US"/>
          </a:p>
        </p:txBody>
      </p:sp>
    </p:spTree>
    <p:extLst>
      <p:ext uri="{BB962C8B-B14F-4D97-AF65-F5344CB8AC3E}">
        <p14:creationId xmlns:p14="http://schemas.microsoft.com/office/powerpoint/2010/main" val="230570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89FE00-C1C5-414A-80F4-0B80D0CF6B93}"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A5FED-0BA9-4A54-8065-9C4EF1125CB5}" type="slidenum">
              <a:rPr lang="en-US" smtClean="0"/>
              <a:t>‹#›</a:t>
            </a:fld>
            <a:endParaRPr lang="en-US"/>
          </a:p>
        </p:txBody>
      </p:sp>
    </p:spTree>
    <p:extLst>
      <p:ext uri="{BB962C8B-B14F-4D97-AF65-F5344CB8AC3E}">
        <p14:creationId xmlns:p14="http://schemas.microsoft.com/office/powerpoint/2010/main" val="284220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89FE00-C1C5-414A-80F4-0B80D0CF6B93}" type="datetimeFigureOut">
              <a:rPr lang="en-US" smtClean="0"/>
              <a:t>10/18/2018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A5FED-0BA9-4A54-8065-9C4EF1125CB5}" type="slidenum">
              <a:rPr lang="en-US" smtClean="0"/>
              <a:t>‹#›</a:t>
            </a:fld>
            <a:endParaRPr lang="en-US"/>
          </a:p>
        </p:txBody>
      </p:sp>
    </p:spTree>
    <p:extLst>
      <p:ext uri="{BB962C8B-B14F-4D97-AF65-F5344CB8AC3E}">
        <p14:creationId xmlns:p14="http://schemas.microsoft.com/office/powerpoint/2010/main" val="3989498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89FE00-C1C5-414A-80F4-0B80D0CF6B93}" type="datetimeFigureOut">
              <a:rPr lang="en-US" smtClean="0"/>
              <a:t>10/18/2018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1A5FED-0BA9-4A54-8065-9C4EF1125CB5}" type="slidenum">
              <a:rPr lang="en-US" smtClean="0"/>
              <a:t>‹#›</a:t>
            </a:fld>
            <a:endParaRPr lang="en-US"/>
          </a:p>
        </p:txBody>
      </p:sp>
    </p:spTree>
    <p:extLst>
      <p:ext uri="{BB962C8B-B14F-4D97-AF65-F5344CB8AC3E}">
        <p14:creationId xmlns:p14="http://schemas.microsoft.com/office/powerpoint/2010/main" val="227093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89FE00-C1C5-414A-80F4-0B80D0CF6B93}" type="datetimeFigureOut">
              <a:rPr lang="en-US" smtClean="0"/>
              <a:t>10/18/2018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1A5FED-0BA9-4A54-8065-9C4EF1125CB5}" type="slidenum">
              <a:rPr lang="en-US" smtClean="0"/>
              <a:t>‹#›</a:t>
            </a:fld>
            <a:endParaRPr lang="en-US"/>
          </a:p>
        </p:txBody>
      </p:sp>
    </p:spTree>
    <p:extLst>
      <p:ext uri="{BB962C8B-B14F-4D97-AF65-F5344CB8AC3E}">
        <p14:creationId xmlns:p14="http://schemas.microsoft.com/office/powerpoint/2010/main" val="2782513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89FE00-C1C5-414A-80F4-0B80D0CF6B93}"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A5FED-0BA9-4A54-8065-9C4EF1125CB5}" type="slidenum">
              <a:rPr lang="en-US" smtClean="0"/>
              <a:t>‹#›</a:t>
            </a:fld>
            <a:endParaRPr lang="en-US"/>
          </a:p>
        </p:txBody>
      </p:sp>
    </p:spTree>
    <p:extLst>
      <p:ext uri="{BB962C8B-B14F-4D97-AF65-F5344CB8AC3E}">
        <p14:creationId xmlns:p14="http://schemas.microsoft.com/office/powerpoint/2010/main" val="81385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89FE00-C1C5-414A-80F4-0B80D0CF6B93}"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A5FED-0BA9-4A54-8065-9C4EF1125CB5}" type="slidenum">
              <a:rPr lang="en-US" smtClean="0"/>
              <a:t>‹#›</a:t>
            </a:fld>
            <a:endParaRPr lang="en-US"/>
          </a:p>
        </p:txBody>
      </p:sp>
    </p:spTree>
    <p:extLst>
      <p:ext uri="{BB962C8B-B14F-4D97-AF65-F5344CB8AC3E}">
        <p14:creationId xmlns:p14="http://schemas.microsoft.com/office/powerpoint/2010/main" val="214650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9FE00-C1C5-414A-80F4-0B80D0CF6B93}" type="datetimeFigureOut">
              <a:rPr lang="en-US" smtClean="0"/>
              <a:t>10/18/2018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A5FED-0BA9-4A54-8065-9C4EF1125CB5}" type="slidenum">
              <a:rPr lang="en-US" smtClean="0"/>
              <a:t>‹#›</a:t>
            </a:fld>
            <a:endParaRPr lang="en-US"/>
          </a:p>
        </p:txBody>
      </p:sp>
    </p:spTree>
    <p:extLst>
      <p:ext uri="{BB962C8B-B14F-4D97-AF65-F5344CB8AC3E}">
        <p14:creationId xmlns:p14="http://schemas.microsoft.com/office/powerpoint/2010/main" val="1935973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txBox="1">
            <a:spLocks/>
          </p:cNvSpPr>
          <p:nvPr/>
        </p:nvSpPr>
        <p:spPr>
          <a:xfrm>
            <a:off x="4317075" y="4000506"/>
            <a:ext cx="1735382" cy="471421"/>
          </a:xfrm>
          <a:prstGeom prst="rect">
            <a:avLst/>
          </a:prstGeom>
        </p:spPr>
        <p:txBody>
          <a:bodyPr anchor="ctr"/>
          <a:lstStyle>
            <a:lvl1pPr marL="0" indent="0" algn="ctr" defTabSz="914400" rtl="0" eaLnBrk="1" latinLnBrk="0" hangingPunct="1">
              <a:spcBef>
                <a:spcPct val="20000"/>
              </a:spcBef>
              <a:buFont typeface="Arial" pitchFamily="34" charset="0"/>
              <a:buNone/>
              <a:defRPr sz="1800" b="1" kern="1200" baseline="0">
                <a:solidFill>
                  <a:srgbClr val="0085BC"/>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514304" rtl="0" eaLnBrk="1" fontAlgn="auto" latinLnBrk="0" hangingPunct="1">
              <a:lnSpc>
                <a:spcPct val="100000"/>
              </a:lnSpc>
              <a:spcBef>
                <a:spcPct val="20000"/>
              </a:spcBef>
              <a:spcAft>
                <a:spcPts val="0"/>
              </a:spcAft>
              <a:buClrTx/>
              <a:buSzTx/>
              <a:buFont typeface="Arial" pitchFamily="34" charset="0"/>
              <a:buNone/>
              <a:tabLst/>
              <a:defRPr/>
            </a:pPr>
            <a:r>
              <a:rPr lang="en-US" sz="1200" dirty="0"/>
              <a:t>October</a:t>
            </a:r>
            <a:r>
              <a:rPr kumimoji="0" lang="en-US" sz="1200" b="1" i="0" u="none" strike="noStrike" kern="1200" cap="none" spc="0" normalizeH="0" baseline="0" noProof="0" dirty="0">
                <a:ln>
                  <a:noFill/>
                </a:ln>
                <a:solidFill>
                  <a:srgbClr val="0085BC"/>
                </a:solidFill>
                <a:effectLst/>
                <a:uLnTx/>
                <a:uFillTx/>
                <a:latin typeface="Segoe UI" pitchFamily="34" charset="0"/>
                <a:ea typeface="Segoe UI" pitchFamily="34" charset="0"/>
                <a:cs typeface="Segoe UI" pitchFamily="34" charset="0"/>
              </a:rPr>
              <a:t> 18, 2018</a:t>
            </a:r>
          </a:p>
        </p:txBody>
      </p:sp>
      <p:sp>
        <p:nvSpPr>
          <p:cNvPr id="5" name="Text Placeholder 1"/>
          <p:cNvSpPr txBox="1">
            <a:spLocks/>
          </p:cNvSpPr>
          <p:nvPr/>
        </p:nvSpPr>
        <p:spPr>
          <a:xfrm>
            <a:off x="2980843" y="2857503"/>
            <a:ext cx="4000982" cy="911306"/>
          </a:xfrm>
          <a:prstGeom prst="rect">
            <a:avLst/>
          </a:prstGeom>
          <a:solidFill>
            <a:srgbClr val="002060"/>
          </a:solidFill>
        </p:spPr>
        <p:txBody>
          <a:bodyPr anchor="ctr">
            <a:normAutofit/>
          </a:bodyPr>
          <a:lstStyle>
            <a:lvl1pPr marL="0" indent="0" algn="ctr" defTabSz="914400" rtl="0" eaLnBrk="1" latinLnBrk="0" hangingPunct="1">
              <a:spcBef>
                <a:spcPct val="20000"/>
              </a:spcBef>
              <a:buFont typeface="Arial" pitchFamily="34" charset="0"/>
              <a:buNone/>
              <a:defRPr sz="3000" b="1" kern="1200" baseline="0">
                <a:solidFill>
                  <a:srgbClr val="25408F"/>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514304" rtl="0" eaLnBrk="1" fontAlgn="auto" latinLnBrk="0" hangingPunct="1">
              <a:lnSpc>
                <a:spcPct val="100000"/>
              </a:lnSpc>
              <a:spcBef>
                <a:spcPct val="20000"/>
              </a:spcBef>
              <a:spcAft>
                <a:spcPts val="0"/>
              </a:spcAft>
              <a:buClrTx/>
              <a:buSzTx/>
              <a:buFont typeface="Arial" pitchFamily="34" charset="0"/>
              <a:buNone/>
              <a:tabLst/>
              <a:defRPr/>
            </a:pPr>
            <a:r>
              <a:rPr kumimoji="0" lang="en-US" sz="1688"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rPr>
              <a:t>Mecklenburg County</a:t>
            </a:r>
          </a:p>
          <a:p>
            <a:pPr marL="0" marR="0" lvl="0" indent="0" algn="ctr" defTabSz="514304" rtl="0" eaLnBrk="1" fontAlgn="auto" latinLnBrk="0" hangingPunct="1">
              <a:lnSpc>
                <a:spcPct val="100000"/>
              </a:lnSpc>
              <a:spcBef>
                <a:spcPct val="20000"/>
              </a:spcBef>
              <a:spcAft>
                <a:spcPts val="0"/>
              </a:spcAft>
              <a:buClrTx/>
              <a:buSzTx/>
              <a:buFont typeface="Arial" pitchFamily="34" charset="0"/>
              <a:buNone/>
              <a:tabLst/>
              <a:defRPr/>
            </a:pPr>
            <a:r>
              <a:rPr lang="en-US" sz="1688" b="0" dirty="0">
                <a:solidFill>
                  <a:prstClr val="white"/>
                </a:solidFill>
              </a:rPr>
              <a:t>Enterprise Application Logging</a:t>
            </a:r>
            <a:endParaRPr kumimoji="0" lang="en-US" sz="1688" b="0" i="0" u="none" strike="noStrike" kern="1200" cap="none" spc="0" normalizeH="0" baseline="0" noProof="0" dirty="0">
              <a:ln>
                <a:noFill/>
              </a:ln>
              <a:solidFill>
                <a:prstClr val="white"/>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890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0" y="0"/>
            <a:ext cx="12192000" cy="491005"/>
          </a:xfrm>
          <a:prstGeom prst="rect">
            <a:avLst/>
          </a:prstGeom>
          <a:solidFill>
            <a:srgbClr val="8ED8F8"/>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a:defRPr/>
            </a:pPr>
            <a:r>
              <a:rPr kumimoji="0" lang="en-US" sz="2000" b="1" i="1" u="none" strike="noStrike" kern="1200" cap="none" spc="0" normalizeH="0" baseline="0" noProof="0" dirty="0">
                <a:ln>
                  <a:noFill/>
                </a:ln>
                <a:solidFill>
                  <a:schemeClr val="tx1"/>
                </a:solidFill>
                <a:effectLst/>
                <a:uLnTx/>
                <a:uFillTx/>
                <a:ea typeface="Segoe UI" pitchFamily="34" charset="0"/>
                <a:cs typeface="Segoe UI" pitchFamily="34" charset="0"/>
              </a:rPr>
              <a:t>Azure Function App Cost (part 1) </a:t>
            </a:r>
          </a:p>
        </p:txBody>
      </p:sp>
      <p:pic>
        <p:nvPicPr>
          <p:cNvPr id="3" name="Picture 2">
            <a:extLst>
              <a:ext uri="{FF2B5EF4-FFF2-40B4-BE49-F238E27FC236}">
                <a16:creationId xmlns:a16="http://schemas.microsoft.com/office/drawing/2014/main" id="{686878F2-FC3F-4015-A832-A8A4BBF3CABA}"/>
              </a:ext>
            </a:extLst>
          </p:cNvPr>
          <p:cNvPicPr>
            <a:picLocks noChangeAspect="1"/>
          </p:cNvPicPr>
          <p:nvPr/>
        </p:nvPicPr>
        <p:blipFill>
          <a:blip r:embed="rId2"/>
          <a:stretch>
            <a:fillRect/>
          </a:stretch>
        </p:blipFill>
        <p:spPr>
          <a:xfrm>
            <a:off x="0" y="664625"/>
            <a:ext cx="6499526" cy="4927694"/>
          </a:xfrm>
          <a:prstGeom prst="rect">
            <a:avLst/>
          </a:prstGeom>
        </p:spPr>
      </p:pic>
      <p:sp>
        <p:nvSpPr>
          <p:cNvPr id="6" name="TextBox 5">
            <a:extLst>
              <a:ext uri="{FF2B5EF4-FFF2-40B4-BE49-F238E27FC236}">
                <a16:creationId xmlns:a16="http://schemas.microsoft.com/office/drawing/2014/main" id="{F262D9EE-6E00-4247-893F-BAA32E60AC07}"/>
              </a:ext>
            </a:extLst>
          </p:cNvPr>
          <p:cNvSpPr txBox="1"/>
          <p:nvPr/>
        </p:nvSpPr>
        <p:spPr>
          <a:xfrm>
            <a:off x="6499526" y="4988076"/>
            <a:ext cx="4858653" cy="1015663"/>
          </a:xfrm>
          <a:prstGeom prst="rect">
            <a:avLst/>
          </a:prstGeom>
          <a:noFill/>
        </p:spPr>
        <p:txBody>
          <a:bodyPr wrap="square" rtlCol="0">
            <a:spAutoFit/>
          </a:bodyPr>
          <a:lstStyle/>
          <a:p>
            <a:r>
              <a:rPr lang="en-US" sz="2000" dirty="0"/>
              <a:t>Function App Resource Consumption at 3 million transactions: </a:t>
            </a:r>
          </a:p>
          <a:p>
            <a:r>
              <a:rPr lang="en-US" sz="2000" dirty="0">
                <a:solidFill>
                  <a:srgbClr val="FF0000"/>
                </a:solidFill>
              </a:rPr>
              <a:t>$17.60/month</a:t>
            </a:r>
          </a:p>
        </p:txBody>
      </p:sp>
    </p:spTree>
    <p:extLst>
      <p:ext uri="{BB962C8B-B14F-4D97-AF65-F5344CB8AC3E}">
        <p14:creationId xmlns:p14="http://schemas.microsoft.com/office/powerpoint/2010/main" val="2271067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0" y="0"/>
            <a:ext cx="12192000" cy="491005"/>
          </a:xfrm>
          <a:prstGeom prst="rect">
            <a:avLst/>
          </a:prstGeom>
          <a:solidFill>
            <a:srgbClr val="8ED8F8"/>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a:defRPr/>
            </a:pPr>
            <a:r>
              <a:rPr kumimoji="0" lang="en-US" sz="2000" b="1" i="1" u="none" strike="noStrike" kern="1200" cap="none" spc="0" normalizeH="0" baseline="0" noProof="0" dirty="0">
                <a:ln>
                  <a:noFill/>
                </a:ln>
                <a:solidFill>
                  <a:schemeClr val="tx1"/>
                </a:solidFill>
                <a:effectLst/>
                <a:uLnTx/>
                <a:uFillTx/>
                <a:ea typeface="Segoe UI" pitchFamily="34" charset="0"/>
                <a:cs typeface="Segoe UI" pitchFamily="34" charset="0"/>
              </a:rPr>
              <a:t>Azure Function App Cost (part 2) </a:t>
            </a:r>
          </a:p>
        </p:txBody>
      </p:sp>
      <p:pic>
        <p:nvPicPr>
          <p:cNvPr id="5" name="Picture 4">
            <a:extLst>
              <a:ext uri="{FF2B5EF4-FFF2-40B4-BE49-F238E27FC236}">
                <a16:creationId xmlns:a16="http://schemas.microsoft.com/office/drawing/2014/main" id="{13E9553E-387B-48A7-9F64-F4D48F5D2084}"/>
              </a:ext>
            </a:extLst>
          </p:cNvPr>
          <p:cNvPicPr>
            <a:picLocks noChangeAspect="1"/>
          </p:cNvPicPr>
          <p:nvPr/>
        </p:nvPicPr>
        <p:blipFill rotWithShape="1">
          <a:blip r:embed="rId2"/>
          <a:srcRect b="4093"/>
          <a:stretch/>
        </p:blipFill>
        <p:spPr>
          <a:xfrm>
            <a:off x="1" y="491005"/>
            <a:ext cx="7674772" cy="4792195"/>
          </a:xfrm>
          <a:prstGeom prst="rect">
            <a:avLst/>
          </a:prstGeom>
        </p:spPr>
      </p:pic>
      <p:sp>
        <p:nvSpPr>
          <p:cNvPr id="6" name="TextBox 5">
            <a:extLst>
              <a:ext uri="{FF2B5EF4-FFF2-40B4-BE49-F238E27FC236}">
                <a16:creationId xmlns:a16="http://schemas.microsoft.com/office/drawing/2014/main" id="{9A2E8EB4-3D7F-41B7-8DD7-AAF182670F2A}"/>
              </a:ext>
            </a:extLst>
          </p:cNvPr>
          <p:cNvSpPr txBox="1"/>
          <p:nvPr/>
        </p:nvSpPr>
        <p:spPr>
          <a:xfrm>
            <a:off x="7674773" y="2887102"/>
            <a:ext cx="3978142" cy="1015663"/>
          </a:xfrm>
          <a:prstGeom prst="rect">
            <a:avLst/>
          </a:prstGeom>
          <a:noFill/>
        </p:spPr>
        <p:txBody>
          <a:bodyPr wrap="square" rtlCol="0">
            <a:spAutoFit/>
          </a:bodyPr>
          <a:lstStyle/>
          <a:p>
            <a:r>
              <a:rPr lang="en-US" sz="2000" dirty="0"/>
              <a:t>Function App Executions at 3 million transactions: </a:t>
            </a:r>
          </a:p>
          <a:p>
            <a:r>
              <a:rPr lang="en-US" sz="2000" dirty="0">
                <a:solidFill>
                  <a:srgbClr val="FF0000"/>
                </a:solidFill>
              </a:rPr>
              <a:t>$0.40/month</a:t>
            </a:r>
          </a:p>
        </p:txBody>
      </p:sp>
      <p:sp>
        <p:nvSpPr>
          <p:cNvPr id="7" name="TextBox 6">
            <a:extLst>
              <a:ext uri="{FF2B5EF4-FFF2-40B4-BE49-F238E27FC236}">
                <a16:creationId xmlns:a16="http://schemas.microsoft.com/office/drawing/2014/main" id="{79D19F89-D2A7-41C4-B6A8-AD0E37A617FA}"/>
              </a:ext>
            </a:extLst>
          </p:cNvPr>
          <p:cNvSpPr txBox="1"/>
          <p:nvPr/>
        </p:nvSpPr>
        <p:spPr>
          <a:xfrm>
            <a:off x="7674773" y="4625839"/>
            <a:ext cx="3494411" cy="1015663"/>
          </a:xfrm>
          <a:prstGeom prst="rect">
            <a:avLst/>
          </a:prstGeom>
          <a:noFill/>
        </p:spPr>
        <p:txBody>
          <a:bodyPr wrap="square" rtlCol="0">
            <a:spAutoFit/>
          </a:bodyPr>
          <a:lstStyle/>
          <a:p>
            <a:r>
              <a:rPr lang="en-US" sz="2000" dirty="0"/>
              <a:t>Function App total at 3 million transactions: </a:t>
            </a:r>
          </a:p>
          <a:p>
            <a:r>
              <a:rPr lang="en-US" sz="2000" dirty="0">
                <a:solidFill>
                  <a:srgbClr val="FF0000"/>
                </a:solidFill>
              </a:rPr>
              <a:t>$18.00/month</a:t>
            </a:r>
          </a:p>
        </p:txBody>
      </p:sp>
    </p:spTree>
    <p:extLst>
      <p:ext uri="{BB962C8B-B14F-4D97-AF65-F5344CB8AC3E}">
        <p14:creationId xmlns:p14="http://schemas.microsoft.com/office/powerpoint/2010/main" val="151919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0" y="0"/>
            <a:ext cx="12192000" cy="491005"/>
          </a:xfrm>
          <a:prstGeom prst="rect">
            <a:avLst/>
          </a:prstGeom>
          <a:solidFill>
            <a:srgbClr val="8ED8F8"/>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a:defRPr/>
            </a:pPr>
            <a:r>
              <a:rPr kumimoji="0" lang="en-US" sz="2000" b="1" i="1" u="none" strike="noStrike" kern="1200" cap="none" spc="0" normalizeH="0" baseline="0" noProof="0" dirty="0">
                <a:ln>
                  <a:noFill/>
                </a:ln>
                <a:solidFill>
                  <a:schemeClr val="tx1"/>
                </a:solidFill>
                <a:effectLst/>
                <a:uLnTx/>
                <a:uFillTx/>
                <a:ea typeface="Segoe UI" pitchFamily="34" charset="0"/>
                <a:cs typeface="Segoe UI" pitchFamily="34" charset="0"/>
              </a:rPr>
              <a:t>Azure Service Bus Cost </a:t>
            </a:r>
          </a:p>
        </p:txBody>
      </p:sp>
      <p:pic>
        <p:nvPicPr>
          <p:cNvPr id="2" name="Picture 1">
            <a:extLst>
              <a:ext uri="{FF2B5EF4-FFF2-40B4-BE49-F238E27FC236}">
                <a16:creationId xmlns:a16="http://schemas.microsoft.com/office/drawing/2014/main" id="{E45139CF-3889-489D-9C71-2D3029309B49}"/>
              </a:ext>
            </a:extLst>
          </p:cNvPr>
          <p:cNvPicPr>
            <a:picLocks noChangeAspect="1"/>
          </p:cNvPicPr>
          <p:nvPr/>
        </p:nvPicPr>
        <p:blipFill>
          <a:blip r:embed="rId2"/>
          <a:stretch>
            <a:fillRect/>
          </a:stretch>
        </p:blipFill>
        <p:spPr>
          <a:xfrm>
            <a:off x="231370" y="593136"/>
            <a:ext cx="8887706" cy="4733008"/>
          </a:xfrm>
          <a:prstGeom prst="rect">
            <a:avLst/>
          </a:prstGeom>
        </p:spPr>
      </p:pic>
      <p:sp>
        <p:nvSpPr>
          <p:cNvPr id="6" name="TextBox 5">
            <a:extLst>
              <a:ext uri="{FF2B5EF4-FFF2-40B4-BE49-F238E27FC236}">
                <a16:creationId xmlns:a16="http://schemas.microsoft.com/office/drawing/2014/main" id="{A1F678D3-D31E-4AD8-BD7B-909148C2013E}"/>
              </a:ext>
            </a:extLst>
          </p:cNvPr>
          <p:cNvSpPr txBox="1"/>
          <p:nvPr/>
        </p:nvSpPr>
        <p:spPr>
          <a:xfrm>
            <a:off x="7783083" y="5210784"/>
            <a:ext cx="3811786" cy="1323439"/>
          </a:xfrm>
          <a:prstGeom prst="rect">
            <a:avLst/>
          </a:prstGeom>
          <a:noFill/>
        </p:spPr>
        <p:txBody>
          <a:bodyPr wrap="square" rtlCol="0">
            <a:spAutoFit/>
          </a:bodyPr>
          <a:lstStyle/>
          <a:p>
            <a:r>
              <a:rPr lang="en-US" sz="2000" dirty="0"/>
              <a:t>Service Bus Fixed cost for up to 13 million operations (shared namespace): </a:t>
            </a:r>
          </a:p>
          <a:p>
            <a:r>
              <a:rPr lang="en-US" sz="2000" dirty="0">
                <a:solidFill>
                  <a:srgbClr val="FF0000"/>
                </a:solidFill>
              </a:rPr>
              <a:t>$9.82/month</a:t>
            </a:r>
          </a:p>
        </p:txBody>
      </p:sp>
    </p:spTree>
    <p:extLst>
      <p:ext uri="{BB962C8B-B14F-4D97-AF65-F5344CB8AC3E}">
        <p14:creationId xmlns:p14="http://schemas.microsoft.com/office/powerpoint/2010/main" val="1283097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0" y="0"/>
            <a:ext cx="12192000" cy="491005"/>
          </a:xfrm>
          <a:prstGeom prst="rect">
            <a:avLst/>
          </a:prstGeom>
          <a:solidFill>
            <a:srgbClr val="8ED8F8"/>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a:defRPr/>
            </a:pPr>
            <a:r>
              <a:rPr lang="en-US" sz="2400" b="1" i="1" dirty="0">
                <a:ea typeface="Segoe UI" pitchFamily="34" charset="0"/>
                <a:cs typeface="Segoe UI" pitchFamily="34" charset="0"/>
              </a:rPr>
              <a:t>Enterprise Application Logging: Total Cost</a:t>
            </a:r>
            <a:endParaRPr kumimoji="0" lang="en-US" sz="2400" b="1" i="1" u="none" strike="noStrike" kern="1200" cap="none" spc="0" normalizeH="0" baseline="0" noProof="0" dirty="0">
              <a:ln>
                <a:noFill/>
              </a:ln>
              <a:solidFill>
                <a:schemeClr val="tx1"/>
              </a:solidFill>
              <a:effectLst/>
              <a:uLnTx/>
              <a:uFillTx/>
              <a:ea typeface="Segoe UI" pitchFamily="34" charset="0"/>
              <a:cs typeface="Segoe UI" pitchFamily="34" charset="0"/>
            </a:endParaRPr>
          </a:p>
        </p:txBody>
      </p:sp>
      <p:sp>
        <p:nvSpPr>
          <p:cNvPr id="2" name="Content Placeholder 1"/>
          <p:cNvSpPr>
            <a:spLocks noGrp="1"/>
          </p:cNvSpPr>
          <p:nvPr>
            <p:ph idx="1"/>
          </p:nvPr>
        </p:nvSpPr>
        <p:spPr>
          <a:xfrm>
            <a:off x="838200" y="790113"/>
            <a:ext cx="10515600" cy="2638887"/>
          </a:xfrm>
        </p:spPr>
        <p:txBody>
          <a:bodyPr>
            <a:normAutofit fontScale="92500"/>
          </a:bodyPr>
          <a:lstStyle/>
          <a:p>
            <a:pPr marL="0" indent="0">
              <a:buNone/>
            </a:pPr>
            <a:r>
              <a:rPr lang="en-US" b="1" u="sng" dirty="0"/>
              <a:t>Total Cost monthly cost at a rate of 3 million logging messages per month.</a:t>
            </a:r>
          </a:p>
          <a:p>
            <a:pPr marL="0" indent="0">
              <a:buNone/>
            </a:pPr>
            <a:endParaRPr lang="en-US" dirty="0"/>
          </a:p>
          <a:p>
            <a:pPr marL="0" indent="0">
              <a:buNone/>
            </a:pPr>
            <a:r>
              <a:rPr lang="en-US" dirty="0"/>
              <a:t>$4.10 (Azure Storage)</a:t>
            </a:r>
          </a:p>
          <a:p>
            <a:pPr marL="0" indent="0">
              <a:buNone/>
            </a:pPr>
            <a:r>
              <a:rPr lang="en-US" dirty="0"/>
              <a:t>$18.00 (Function App)</a:t>
            </a:r>
          </a:p>
          <a:p>
            <a:pPr marL="0" indent="0">
              <a:buNone/>
            </a:pPr>
            <a:r>
              <a:rPr lang="en-US" dirty="0"/>
              <a:t>$9.82 (Service Bus)</a:t>
            </a:r>
          </a:p>
        </p:txBody>
      </p:sp>
      <p:sp>
        <p:nvSpPr>
          <p:cNvPr id="5" name="TextBox 4">
            <a:extLst>
              <a:ext uri="{FF2B5EF4-FFF2-40B4-BE49-F238E27FC236}">
                <a16:creationId xmlns:a16="http://schemas.microsoft.com/office/drawing/2014/main" id="{9763E43E-57C1-4549-8994-FDBBF1DA2BF4}"/>
              </a:ext>
            </a:extLst>
          </p:cNvPr>
          <p:cNvSpPr txBox="1"/>
          <p:nvPr/>
        </p:nvSpPr>
        <p:spPr>
          <a:xfrm>
            <a:off x="838200" y="3429000"/>
            <a:ext cx="2875961" cy="523220"/>
          </a:xfrm>
          <a:prstGeom prst="rect">
            <a:avLst/>
          </a:prstGeom>
          <a:noFill/>
        </p:spPr>
        <p:txBody>
          <a:bodyPr wrap="square" rtlCol="0">
            <a:spAutoFit/>
          </a:bodyPr>
          <a:lstStyle/>
          <a:p>
            <a:r>
              <a:rPr lang="en-US" sz="2800" b="1" u="sng" dirty="0">
                <a:solidFill>
                  <a:srgbClr val="FF0000"/>
                </a:solidFill>
              </a:rPr>
              <a:t>$31.82/month</a:t>
            </a:r>
          </a:p>
        </p:txBody>
      </p:sp>
    </p:spTree>
    <p:extLst>
      <p:ext uri="{BB962C8B-B14F-4D97-AF65-F5344CB8AC3E}">
        <p14:creationId xmlns:p14="http://schemas.microsoft.com/office/powerpoint/2010/main" val="1486530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0" y="0"/>
            <a:ext cx="12192000" cy="491005"/>
          </a:xfrm>
          <a:prstGeom prst="rect">
            <a:avLst/>
          </a:prstGeom>
          <a:solidFill>
            <a:srgbClr val="8ED8F8"/>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a:defRPr/>
            </a:pPr>
            <a:r>
              <a:rPr lang="en-US" sz="2400" b="1" i="1" dirty="0"/>
              <a:t>Gap Analysis</a:t>
            </a:r>
            <a:endParaRPr kumimoji="0" lang="en-US" sz="2400" b="1" i="1" u="none" strike="noStrike" kern="1200" cap="none" spc="0" normalizeH="0" baseline="0" noProof="0" dirty="0">
              <a:ln>
                <a:noFill/>
              </a:ln>
              <a:solidFill>
                <a:schemeClr val="tx1"/>
              </a:solidFill>
              <a:effectLst/>
              <a:uLnTx/>
              <a:uFillTx/>
              <a:ea typeface="Segoe UI" pitchFamily="34" charset="0"/>
              <a:cs typeface="Segoe UI" pitchFamily="34" charset="0"/>
            </a:endParaRPr>
          </a:p>
        </p:txBody>
      </p:sp>
      <p:sp>
        <p:nvSpPr>
          <p:cNvPr id="2" name="Content Placeholder 1"/>
          <p:cNvSpPr>
            <a:spLocks noGrp="1"/>
          </p:cNvSpPr>
          <p:nvPr>
            <p:ph idx="1"/>
          </p:nvPr>
        </p:nvSpPr>
        <p:spPr>
          <a:xfrm>
            <a:off x="838200" y="790113"/>
            <a:ext cx="10515600" cy="5386850"/>
          </a:xfrm>
        </p:spPr>
        <p:txBody>
          <a:bodyPr/>
          <a:lstStyle/>
          <a:p>
            <a:r>
              <a:rPr lang="en-US" dirty="0"/>
              <a:t>Retention Policy: Since some of the logging methods accept [encrypted] application data, we may have some data retention considerations. As of today, the plan is to only keep one month of logging data. If need be, this can be prolonged based on county policies</a:t>
            </a:r>
          </a:p>
          <a:p>
            <a:endParaRPr lang="en-US" dirty="0"/>
          </a:p>
          <a:p>
            <a:r>
              <a:rPr lang="en-US" dirty="0"/>
              <a:t>Enterprise Application Logging is used to augment the support effort for distributed cloud based integrations. Its not true Log Analytics. Its meant to work in conjunction with other azure products (Application Insights, Log Analytics and Azure Monitor) that can give us full-stack visibility and analysis. This a broader discussion that will take place in the future.</a:t>
            </a:r>
          </a:p>
        </p:txBody>
      </p:sp>
    </p:spTree>
    <p:extLst>
      <p:ext uri="{BB962C8B-B14F-4D97-AF65-F5344CB8AC3E}">
        <p14:creationId xmlns:p14="http://schemas.microsoft.com/office/powerpoint/2010/main" val="136180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0" y="0"/>
            <a:ext cx="12192000" cy="491005"/>
          </a:xfrm>
          <a:prstGeom prst="rect">
            <a:avLst/>
          </a:prstGeom>
          <a:solidFill>
            <a:srgbClr val="8ED8F8"/>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a:defRPr/>
            </a:pPr>
            <a:r>
              <a:rPr lang="en-US" sz="2400" b="1" i="1" dirty="0"/>
              <a:t>Impact Assessment</a:t>
            </a:r>
            <a:endParaRPr kumimoji="0" lang="en-US" sz="2400" b="1" i="1" u="none" strike="noStrike" kern="1200" cap="none" spc="0" normalizeH="0" baseline="0" noProof="0" dirty="0">
              <a:ln>
                <a:noFill/>
              </a:ln>
              <a:solidFill>
                <a:schemeClr val="tx1"/>
              </a:solidFill>
              <a:effectLst/>
              <a:uLnTx/>
              <a:uFillTx/>
              <a:ea typeface="Segoe UI" pitchFamily="34" charset="0"/>
              <a:cs typeface="Segoe UI" pitchFamily="34" charset="0"/>
            </a:endParaRPr>
          </a:p>
        </p:txBody>
      </p:sp>
      <p:sp>
        <p:nvSpPr>
          <p:cNvPr id="2" name="Content Placeholder 1"/>
          <p:cNvSpPr>
            <a:spLocks noGrp="1"/>
          </p:cNvSpPr>
          <p:nvPr>
            <p:ph idx="1"/>
          </p:nvPr>
        </p:nvSpPr>
        <p:spPr>
          <a:xfrm>
            <a:off x="838200" y="994299"/>
            <a:ext cx="10515600" cy="5182664"/>
          </a:xfrm>
        </p:spPr>
        <p:txBody>
          <a:bodyPr>
            <a:normAutofit fontScale="92500" lnSpcReduction="10000"/>
          </a:bodyPr>
          <a:lstStyle/>
          <a:p>
            <a:r>
              <a:rPr lang="en-US" dirty="0"/>
              <a:t>New Development: Impacts to new development is minimal. Implementation requires a simple reference to the logging assembly, a few config file entries (azure key vault candidate) and as little as one line of code for exception logging at the base level. Other logging types require a line of code to fire a logging event.</a:t>
            </a:r>
          </a:p>
          <a:p>
            <a:endParaRPr lang="en-US" dirty="0"/>
          </a:p>
          <a:p>
            <a:r>
              <a:rPr lang="en-US" dirty="0"/>
              <a:t>Existing Applications: Would require a code changes and a deployment (quarterly release). As with new development, a simple reference to the logging assembly, a few config file entries (azure key vault candidate) and as little as one line of code for exception logging at the base level. </a:t>
            </a:r>
          </a:p>
          <a:p>
            <a:endParaRPr lang="en-US" dirty="0"/>
          </a:p>
          <a:p>
            <a:r>
              <a:rPr lang="en-US" dirty="0"/>
              <a:t>Applications impacted: Logging POC is slated for the HHS </a:t>
            </a:r>
            <a:r>
              <a:rPr lang="en-US" dirty="0" err="1"/>
              <a:t>DataSync</a:t>
            </a:r>
            <a:r>
              <a:rPr lang="en-US" dirty="0"/>
              <a:t> solution. If this proves successful, we will implement for Day Sheets, </a:t>
            </a:r>
            <a:r>
              <a:rPr lang="en-US" dirty="0" err="1"/>
              <a:t>Taf</a:t>
            </a:r>
            <a:r>
              <a:rPr lang="en-US" dirty="0"/>
              <a:t> and Online Reporting in the HHS/PS domain.</a:t>
            </a:r>
          </a:p>
          <a:p>
            <a:endParaRPr lang="en-US" dirty="0"/>
          </a:p>
          <a:p>
            <a:endParaRPr lang="en-US" dirty="0"/>
          </a:p>
        </p:txBody>
      </p:sp>
    </p:spTree>
    <p:extLst>
      <p:ext uri="{BB962C8B-B14F-4D97-AF65-F5344CB8AC3E}">
        <p14:creationId xmlns:p14="http://schemas.microsoft.com/office/powerpoint/2010/main" val="149218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644" y="745067"/>
            <a:ext cx="11537245" cy="5588000"/>
          </a:xfrm>
        </p:spPr>
        <p:txBody>
          <a:bodyPr>
            <a:normAutofit/>
          </a:bodyPr>
          <a:lstStyle/>
          <a:p>
            <a:pPr marL="0" indent="0">
              <a:buNone/>
            </a:pPr>
            <a:r>
              <a:rPr lang="en-US" dirty="0"/>
              <a:t>This presentation covers Mecklenburg County ITS’s approach to Enterprise Application Logging. </a:t>
            </a:r>
          </a:p>
          <a:p>
            <a:pPr marL="0" indent="0">
              <a:buNone/>
            </a:pPr>
            <a:endParaRPr lang="en-US" dirty="0"/>
          </a:p>
          <a:p>
            <a:r>
              <a:rPr lang="en-US" dirty="0"/>
              <a:t>The scope of the Enterprise Application Logging initiative </a:t>
            </a:r>
            <a:endParaRPr lang="en-US" dirty="0">
              <a:ea typeface="Segoe UI" pitchFamily="34" charset="0"/>
              <a:cs typeface="Segoe UI" pitchFamily="34" charset="0"/>
            </a:endParaRPr>
          </a:p>
          <a:p>
            <a:r>
              <a:rPr lang="en-US" dirty="0"/>
              <a:t>The objectives of Enterprise Application Logging</a:t>
            </a:r>
          </a:p>
          <a:p>
            <a:r>
              <a:rPr lang="en-US" dirty="0"/>
              <a:t>Cost associated to processing and storing logging data</a:t>
            </a:r>
          </a:p>
          <a:p>
            <a:r>
              <a:rPr lang="en-US" dirty="0"/>
              <a:t>Current state of Application Logging</a:t>
            </a:r>
          </a:p>
          <a:p>
            <a:r>
              <a:rPr lang="en-US" dirty="0"/>
              <a:t>Future state of Enterprise Application Logging</a:t>
            </a:r>
          </a:p>
          <a:p>
            <a:r>
              <a:rPr lang="en-US" dirty="0"/>
              <a:t>A gap analysis of Enterprise Application Logging</a:t>
            </a:r>
          </a:p>
          <a:p>
            <a:r>
              <a:rPr lang="en-US" dirty="0"/>
              <a:t>An impact assessment of this initiative. </a:t>
            </a:r>
          </a:p>
          <a:p>
            <a:endParaRPr lang="en-US" dirty="0"/>
          </a:p>
        </p:txBody>
      </p:sp>
      <p:sp>
        <p:nvSpPr>
          <p:cNvPr id="4" name="Title 6"/>
          <p:cNvSpPr txBox="1">
            <a:spLocks/>
          </p:cNvSpPr>
          <p:nvPr/>
        </p:nvSpPr>
        <p:spPr>
          <a:xfrm>
            <a:off x="0" y="0"/>
            <a:ext cx="12192000" cy="491005"/>
          </a:xfrm>
          <a:prstGeom prst="rect">
            <a:avLst/>
          </a:prstGeom>
          <a:solidFill>
            <a:srgbClr val="8ED8F8"/>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a:defRPr/>
            </a:pPr>
            <a:r>
              <a:rPr lang="en-US" sz="2000" b="1" i="1" noProof="0" dirty="0"/>
              <a:t>Document Purpose</a:t>
            </a:r>
            <a:endParaRPr kumimoji="0" lang="en-US" sz="2000" b="1" i="1" u="none" strike="noStrike" kern="1200" cap="none" spc="0" normalizeH="0" baseline="0" noProof="0" dirty="0">
              <a:ln>
                <a:noFill/>
              </a:ln>
              <a:solidFill>
                <a:schemeClr val="tx1"/>
              </a:solidFill>
              <a:effectLst/>
              <a:uLnTx/>
              <a:uFillTx/>
              <a:ea typeface="Segoe UI" pitchFamily="34" charset="0"/>
              <a:cs typeface="Segoe UI" pitchFamily="34" charset="0"/>
            </a:endParaRPr>
          </a:p>
        </p:txBody>
      </p:sp>
    </p:spTree>
    <p:extLst>
      <p:ext uri="{BB962C8B-B14F-4D97-AF65-F5344CB8AC3E}">
        <p14:creationId xmlns:p14="http://schemas.microsoft.com/office/powerpoint/2010/main" val="127190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0" y="0"/>
            <a:ext cx="12192000" cy="491005"/>
          </a:xfrm>
          <a:prstGeom prst="rect">
            <a:avLst/>
          </a:prstGeom>
          <a:solidFill>
            <a:srgbClr val="8ED8F8"/>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a:defRPr/>
            </a:pPr>
            <a:r>
              <a:rPr lang="en-US" sz="2400" b="1" i="1" dirty="0"/>
              <a:t>Scope</a:t>
            </a:r>
            <a:endParaRPr kumimoji="0" lang="en-US" sz="2400" b="1" i="1" u="none" strike="noStrike" kern="1200" cap="none" spc="0" normalizeH="0" baseline="0" noProof="0" dirty="0">
              <a:ln>
                <a:noFill/>
              </a:ln>
              <a:solidFill>
                <a:schemeClr val="tx1"/>
              </a:solidFill>
              <a:effectLst/>
              <a:uLnTx/>
              <a:uFillTx/>
              <a:ea typeface="Segoe UI" pitchFamily="34" charset="0"/>
              <a:cs typeface="Segoe UI" pitchFamily="34" charset="0"/>
            </a:endParaRPr>
          </a:p>
        </p:txBody>
      </p:sp>
      <p:sp>
        <p:nvSpPr>
          <p:cNvPr id="2" name="Content Placeholder 1"/>
          <p:cNvSpPr>
            <a:spLocks noGrp="1"/>
          </p:cNvSpPr>
          <p:nvPr>
            <p:ph idx="1"/>
          </p:nvPr>
        </p:nvSpPr>
        <p:spPr>
          <a:xfrm>
            <a:off x="838200" y="843379"/>
            <a:ext cx="10515600" cy="5599914"/>
          </a:xfrm>
        </p:spPr>
        <p:txBody>
          <a:bodyPr>
            <a:normAutofit lnSpcReduction="10000"/>
          </a:bodyPr>
          <a:lstStyle/>
          <a:p>
            <a:pPr lvl="0"/>
            <a:endParaRPr lang="en-US" dirty="0">
              <a:solidFill>
                <a:srgbClr val="FF0000"/>
              </a:solidFill>
            </a:endParaRPr>
          </a:p>
          <a:p>
            <a:pPr lvl="0"/>
            <a:r>
              <a:rPr lang="en-US" dirty="0"/>
              <a:t>Project Name: Enterprise Application Logging</a:t>
            </a:r>
          </a:p>
          <a:p>
            <a:pPr lvl="0"/>
            <a:r>
              <a:rPr lang="en-US" dirty="0"/>
              <a:t>Scope: To create a Enterprise Application Logging solution that will consolidate all the various application logging data to a centralized location to help rapidly identify application issues and prevent possible data loss.</a:t>
            </a:r>
          </a:p>
          <a:p>
            <a:pPr lvl="0"/>
            <a:r>
              <a:rPr lang="en-US" dirty="0"/>
              <a:t>Milestones:</a:t>
            </a:r>
          </a:p>
          <a:p>
            <a:pPr lvl="1"/>
            <a:r>
              <a:rPr lang="en-US" dirty="0"/>
              <a:t>POC to consume logging messages using a Logic App utilizing Table Storage connector. (complete)</a:t>
            </a:r>
          </a:p>
          <a:p>
            <a:pPr lvl="1"/>
            <a:r>
              <a:rPr lang="en-US" dirty="0"/>
              <a:t>POC to consume logging messages using a Function App and Table Storage assemblies.(complete)</a:t>
            </a:r>
          </a:p>
          <a:p>
            <a:pPr lvl="1"/>
            <a:r>
              <a:rPr lang="en-US" dirty="0"/>
              <a:t>POC Enterprise Application Logging for </a:t>
            </a:r>
            <a:r>
              <a:rPr lang="en-US" dirty="0" err="1"/>
              <a:t>DataSync</a:t>
            </a:r>
            <a:r>
              <a:rPr lang="en-US" dirty="0"/>
              <a:t> (Windows Service, Web Job and Web API). (in progress)</a:t>
            </a:r>
          </a:p>
          <a:p>
            <a:pPr lvl="1"/>
            <a:r>
              <a:rPr lang="en-US" dirty="0"/>
              <a:t>Integrate Logging to applications currently in development. (TBD)</a:t>
            </a:r>
          </a:p>
        </p:txBody>
      </p:sp>
    </p:spTree>
    <p:extLst>
      <p:ext uri="{BB962C8B-B14F-4D97-AF65-F5344CB8AC3E}">
        <p14:creationId xmlns:p14="http://schemas.microsoft.com/office/powerpoint/2010/main" val="88729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0" y="0"/>
            <a:ext cx="12192000" cy="491005"/>
          </a:xfrm>
          <a:prstGeom prst="rect">
            <a:avLst/>
          </a:prstGeom>
          <a:solidFill>
            <a:srgbClr val="8ED8F8"/>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a:defRPr/>
            </a:pPr>
            <a:r>
              <a:rPr lang="en-US" sz="2400" b="1" i="1" dirty="0"/>
              <a:t>Objectives</a:t>
            </a:r>
            <a:endParaRPr kumimoji="0" lang="en-US" sz="2400" b="1" i="1" u="none" strike="noStrike" kern="1200" cap="none" spc="0" normalizeH="0" baseline="0" noProof="0" dirty="0">
              <a:ln>
                <a:noFill/>
              </a:ln>
              <a:solidFill>
                <a:schemeClr val="tx1"/>
              </a:solidFill>
              <a:effectLst/>
              <a:uLnTx/>
              <a:uFillTx/>
              <a:ea typeface="Segoe UI" pitchFamily="34" charset="0"/>
              <a:cs typeface="Segoe UI" pitchFamily="34" charset="0"/>
            </a:endParaRPr>
          </a:p>
        </p:txBody>
      </p:sp>
      <p:sp>
        <p:nvSpPr>
          <p:cNvPr id="2" name="Content Placeholder 1"/>
          <p:cNvSpPr>
            <a:spLocks noGrp="1"/>
          </p:cNvSpPr>
          <p:nvPr>
            <p:ph idx="1"/>
          </p:nvPr>
        </p:nvSpPr>
        <p:spPr>
          <a:xfrm>
            <a:off x="838200" y="816747"/>
            <a:ext cx="10515600" cy="5360216"/>
          </a:xfrm>
        </p:spPr>
        <p:txBody>
          <a:bodyPr>
            <a:normAutofit/>
          </a:bodyPr>
          <a:lstStyle/>
          <a:p>
            <a:pPr lvl="0"/>
            <a:endParaRPr lang="en-US" dirty="0"/>
          </a:p>
          <a:p>
            <a:pPr lvl="0"/>
            <a:r>
              <a:rPr lang="en-US" dirty="0"/>
              <a:t>The solution must be:</a:t>
            </a:r>
          </a:p>
          <a:p>
            <a:pPr lvl="1"/>
            <a:r>
              <a:rPr lang="en-US" sz="2800" dirty="0"/>
              <a:t>Unobtrusive to applications utilizing it.</a:t>
            </a:r>
          </a:p>
          <a:p>
            <a:pPr lvl="1"/>
            <a:r>
              <a:rPr lang="en-US" sz="2800" dirty="0"/>
              <a:t>Cost effective</a:t>
            </a:r>
          </a:p>
          <a:p>
            <a:pPr lvl="1"/>
            <a:r>
              <a:rPr lang="en-US" sz="2800" dirty="0"/>
              <a:t>Efficient</a:t>
            </a:r>
          </a:p>
          <a:p>
            <a:pPr lvl="1"/>
            <a:r>
              <a:rPr lang="en-US" sz="2800" dirty="0"/>
              <a:t>Able to streamline support effort for distributed integrations.</a:t>
            </a:r>
          </a:p>
          <a:p>
            <a:pPr lvl="1"/>
            <a:r>
              <a:rPr lang="en-US" sz="2800" dirty="0"/>
              <a:t>At the application level, be as simple to implement as possible.</a:t>
            </a:r>
          </a:p>
        </p:txBody>
      </p:sp>
    </p:spTree>
    <p:extLst>
      <p:ext uri="{BB962C8B-B14F-4D97-AF65-F5344CB8AC3E}">
        <p14:creationId xmlns:p14="http://schemas.microsoft.com/office/powerpoint/2010/main" val="244559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0" y="0"/>
            <a:ext cx="12192000" cy="491005"/>
          </a:xfrm>
          <a:prstGeom prst="rect">
            <a:avLst/>
          </a:prstGeom>
          <a:solidFill>
            <a:srgbClr val="8ED8F8"/>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a:defRPr/>
            </a:pPr>
            <a:r>
              <a:rPr lang="en-US" sz="2400" b="1" i="1" dirty="0"/>
              <a:t>Compliance</a:t>
            </a:r>
            <a:endParaRPr kumimoji="0" lang="en-US" sz="2400" b="1" i="1" u="none" strike="noStrike" kern="1200" cap="none" spc="0" normalizeH="0" baseline="0" noProof="0" dirty="0">
              <a:ln>
                <a:noFill/>
              </a:ln>
              <a:solidFill>
                <a:schemeClr val="tx1"/>
              </a:solidFill>
              <a:effectLst/>
              <a:uLnTx/>
              <a:uFillTx/>
              <a:ea typeface="Segoe UI" pitchFamily="34" charset="0"/>
              <a:cs typeface="Segoe UI" pitchFamily="34" charset="0"/>
            </a:endParaRPr>
          </a:p>
        </p:txBody>
      </p:sp>
      <p:sp>
        <p:nvSpPr>
          <p:cNvPr id="2" name="Content Placeholder 1"/>
          <p:cNvSpPr>
            <a:spLocks noGrp="1"/>
          </p:cNvSpPr>
          <p:nvPr>
            <p:ph idx="1"/>
          </p:nvPr>
        </p:nvSpPr>
        <p:spPr>
          <a:xfrm>
            <a:off x="838200" y="878889"/>
            <a:ext cx="10515600" cy="5298074"/>
          </a:xfrm>
        </p:spPr>
        <p:txBody>
          <a:bodyPr/>
          <a:lstStyle/>
          <a:p>
            <a:r>
              <a:rPr lang="en-US" dirty="0"/>
              <a:t>Enterprise Application Logging initiative complies with approved architecture principles currently being implemented across several county cloud based initiatives.</a:t>
            </a:r>
          </a:p>
          <a:p>
            <a:endParaRPr lang="en-US" dirty="0"/>
          </a:p>
          <a:p>
            <a:r>
              <a:rPr lang="en-US" dirty="0"/>
              <a:t>Adjusting Data Retention policy for Enterprise Application Logging may be required to adhere to county compliance standards. (see gap analysis)</a:t>
            </a:r>
          </a:p>
        </p:txBody>
      </p:sp>
    </p:spTree>
    <p:extLst>
      <p:ext uri="{BB962C8B-B14F-4D97-AF65-F5344CB8AC3E}">
        <p14:creationId xmlns:p14="http://schemas.microsoft.com/office/powerpoint/2010/main" val="265014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a:spLocks/>
          </p:cNvSpPr>
          <p:nvPr/>
        </p:nvSpPr>
        <p:spPr>
          <a:xfrm>
            <a:off x="0" y="-142882"/>
            <a:ext cx="12192000" cy="491005"/>
          </a:xfrm>
          <a:prstGeom prst="rect">
            <a:avLst/>
          </a:prstGeom>
          <a:solidFill>
            <a:srgbClr val="8ED8F8"/>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defRPr/>
            </a:pPr>
            <a:r>
              <a:rPr lang="en-US" sz="2000" b="1" dirty="0"/>
              <a:t>Application Logging, Current State</a:t>
            </a:r>
          </a:p>
        </p:txBody>
      </p:sp>
      <p:pic>
        <p:nvPicPr>
          <p:cNvPr id="3" name="Picture 2">
            <a:extLst>
              <a:ext uri="{FF2B5EF4-FFF2-40B4-BE49-F238E27FC236}">
                <a16:creationId xmlns:a16="http://schemas.microsoft.com/office/drawing/2014/main" id="{A9995772-FC37-4E18-A2AD-A3080B5ADA54}"/>
              </a:ext>
            </a:extLst>
          </p:cNvPr>
          <p:cNvPicPr>
            <a:picLocks noChangeAspect="1"/>
          </p:cNvPicPr>
          <p:nvPr/>
        </p:nvPicPr>
        <p:blipFill rotWithShape="1">
          <a:blip r:embed="rId2"/>
          <a:srcRect l="20812" t="23675" r="29456" b="15363"/>
          <a:stretch/>
        </p:blipFill>
        <p:spPr>
          <a:xfrm>
            <a:off x="1065475" y="348123"/>
            <a:ext cx="9771858" cy="6484265"/>
          </a:xfrm>
          <a:prstGeom prst="rect">
            <a:avLst/>
          </a:prstGeom>
        </p:spPr>
      </p:pic>
    </p:spTree>
    <p:extLst>
      <p:ext uri="{BB962C8B-B14F-4D97-AF65-F5344CB8AC3E}">
        <p14:creationId xmlns:p14="http://schemas.microsoft.com/office/powerpoint/2010/main" val="239366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0" y="0"/>
            <a:ext cx="12192000" cy="491005"/>
          </a:xfrm>
          <a:prstGeom prst="rect">
            <a:avLst/>
          </a:prstGeom>
          <a:solidFill>
            <a:srgbClr val="8ED8F8"/>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a:defRPr/>
            </a:pPr>
            <a:r>
              <a:rPr kumimoji="0" lang="en-US" sz="2000" b="1" u="none" strike="noStrike" kern="1200" cap="none" spc="0" normalizeH="0" baseline="0" noProof="0" dirty="0">
                <a:ln>
                  <a:noFill/>
                </a:ln>
                <a:solidFill>
                  <a:schemeClr val="tx1"/>
                </a:solidFill>
                <a:effectLst/>
                <a:uLnTx/>
                <a:uFillTx/>
                <a:ea typeface="Segoe UI" pitchFamily="34" charset="0"/>
                <a:cs typeface="Segoe UI" pitchFamily="34" charset="0"/>
              </a:rPr>
              <a:t>Current Logging structure for HHS Data Sync</a:t>
            </a:r>
          </a:p>
        </p:txBody>
      </p:sp>
      <p:pic>
        <p:nvPicPr>
          <p:cNvPr id="8" name="Picture 7">
            <a:extLst>
              <a:ext uri="{FF2B5EF4-FFF2-40B4-BE49-F238E27FC236}">
                <a16:creationId xmlns:a16="http://schemas.microsoft.com/office/drawing/2014/main" id="{1117D99A-5266-4F19-B1CA-9BE7A17DB845}"/>
              </a:ext>
            </a:extLst>
          </p:cNvPr>
          <p:cNvPicPr>
            <a:picLocks noChangeAspect="1"/>
          </p:cNvPicPr>
          <p:nvPr/>
        </p:nvPicPr>
        <p:blipFill>
          <a:blip r:embed="rId2"/>
          <a:stretch>
            <a:fillRect/>
          </a:stretch>
        </p:blipFill>
        <p:spPr>
          <a:xfrm>
            <a:off x="1814018" y="491005"/>
            <a:ext cx="8563963" cy="6257782"/>
          </a:xfrm>
          <a:prstGeom prst="rect">
            <a:avLst/>
          </a:prstGeom>
        </p:spPr>
      </p:pic>
    </p:spTree>
    <p:extLst>
      <p:ext uri="{BB962C8B-B14F-4D97-AF65-F5344CB8AC3E}">
        <p14:creationId xmlns:p14="http://schemas.microsoft.com/office/powerpoint/2010/main" val="121350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6"/>
          <p:cNvSpPr txBox="1">
            <a:spLocks/>
          </p:cNvSpPr>
          <p:nvPr/>
        </p:nvSpPr>
        <p:spPr>
          <a:xfrm>
            <a:off x="8626" y="4575"/>
            <a:ext cx="12192000" cy="491005"/>
          </a:xfrm>
          <a:prstGeom prst="rect">
            <a:avLst/>
          </a:prstGeom>
          <a:solidFill>
            <a:srgbClr val="8ED8F8"/>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a:defRPr/>
            </a:pPr>
            <a:r>
              <a:rPr lang="en-US" sz="2000" b="1" i="1" dirty="0">
                <a:ea typeface="Segoe UI" pitchFamily="34" charset="0"/>
                <a:cs typeface="Segoe UI" pitchFamily="34" charset="0"/>
              </a:rPr>
              <a:t>Enterprise Application Logging, Future State</a:t>
            </a:r>
          </a:p>
        </p:txBody>
      </p:sp>
      <p:pic>
        <p:nvPicPr>
          <p:cNvPr id="2" name="Picture 1">
            <a:extLst>
              <a:ext uri="{FF2B5EF4-FFF2-40B4-BE49-F238E27FC236}">
                <a16:creationId xmlns:a16="http://schemas.microsoft.com/office/drawing/2014/main" id="{3170B605-7011-4702-AC00-97BD215E803E}"/>
              </a:ext>
            </a:extLst>
          </p:cNvPr>
          <p:cNvPicPr>
            <a:picLocks noChangeAspect="1"/>
          </p:cNvPicPr>
          <p:nvPr/>
        </p:nvPicPr>
        <p:blipFill rotWithShape="1">
          <a:blip r:embed="rId2"/>
          <a:srcRect l="23107" t="29449" r="12095" b="19231"/>
          <a:stretch/>
        </p:blipFill>
        <p:spPr>
          <a:xfrm>
            <a:off x="87465" y="705940"/>
            <a:ext cx="11855393" cy="5939625"/>
          </a:xfrm>
          <a:prstGeom prst="rect">
            <a:avLst/>
          </a:prstGeom>
        </p:spPr>
      </p:pic>
      <p:sp>
        <p:nvSpPr>
          <p:cNvPr id="6" name="Rectangle 5">
            <a:extLst>
              <a:ext uri="{FF2B5EF4-FFF2-40B4-BE49-F238E27FC236}">
                <a16:creationId xmlns:a16="http://schemas.microsoft.com/office/drawing/2014/main" id="{6BCDF05B-8A24-4CBB-889C-A4F73CEDA46D}"/>
              </a:ext>
            </a:extLst>
          </p:cNvPr>
          <p:cNvSpPr/>
          <p:nvPr/>
        </p:nvSpPr>
        <p:spPr>
          <a:xfrm>
            <a:off x="8550111" y="4619134"/>
            <a:ext cx="3308809" cy="1923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26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0" y="0"/>
            <a:ext cx="12192000" cy="491005"/>
          </a:xfrm>
          <a:prstGeom prst="rect">
            <a:avLst/>
          </a:prstGeom>
          <a:solidFill>
            <a:srgbClr val="8ED8F8"/>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a:defRPr/>
            </a:pPr>
            <a:r>
              <a:rPr kumimoji="0" lang="en-US" sz="2000" b="1" i="1" u="none" strike="noStrike" kern="1200" cap="none" spc="0" normalizeH="0" baseline="0" noProof="0" dirty="0">
                <a:ln>
                  <a:noFill/>
                </a:ln>
                <a:solidFill>
                  <a:schemeClr val="tx1"/>
                </a:solidFill>
                <a:effectLst/>
                <a:uLnTx/>
                <a:uFillTx/>
                <a:ea typeface="Segoe UI" pitchFamily="34" charset="0"/>
                <a:cs typeface="Segoe UI" pitchFamily="34" charset="0"/>
              </a:rPr>
              <a:t>Azure Storage Table Costs</a:t>
            </a:r>
          </a:p>
        </p:txBody>
      </p:sp>
      <p:pic>
        <p:nvPicPr>
          <p:cNvPr id="11" name="Picture 10">
            <a:extLst>
              <a:ext uri="{FF2B5EF4-FFF2-40B4-BE49-F238E27FC236}">
                <a16:creationId xmlns:a16="http://schemas.microsoft.com/office/drawing/2014/main" id="{B491D4E9-8E81-4ED0-B3A1-32580B0A7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91004"/>
            <a:ext cx="10615613" cy="5217151"/>
          </a:xfrm>
          <a:prstGeom prst="rect">
            <a:avLst/>
          </a:prstGeom>
        </p:spPr>
      </p:pic>
      <p:sp>
        <p:nvSpPr>
          <p:cNvPr id="2" name="TextBox 1">
            <a:extLst>
              <a:ext uri="{FF2B5EF4-FFF2-40B4-BE49-F238E27FC236}">
                <a16:creationId xmlns:a16="http://schemas.microsoft.com/office/drawing/2014/main" id="{99EC7347-7BFD-4C59-9B0E-1DA9862823F3}"/>
              </a:ext>
            </a:extLst>
          </p:cNvPr>
          <p:cNvSpPr txBox="1"/>
          <p:nvPr/>
        </p:nvSpPr>
        <p:spPr>
          <a:xfrm>
            <a:off x="4255912" y="5729933"/>
            <a:ext cx="7299482" cy="1015663"/>
          </a:xfrm>
          <a:prstGeom prst="rect">
            <a:avLst/>
          </a:prstGeom>
          <a:noFill/>
        </p:spPr>
        <p:txBody>
          <a:bodyPr wrap="square" rtlCol="0">
            <a:spAutoFit/>
          </a:bodyPr>
          <a:lstStyle/>
          <a:p>
            <a:r>
              <a:rPr lang="en-US" sz="2000" dirty="0"/>
              <a:t>Storage: 50 GB (est.)/ month = $3.50</a:t>
            </a:r>
          </a:p>
          <a:p>
            <a:r>
              <a:rPr lang="en-US" sz="2000" dirty="0"/>
              <a:t>Transactions (3 million in and out):  $.60</a:t>
            </a:r>
          </a:p>
          <a:p>
            <a:r>
              <a:rPr lang="en-US" sz="2000" dirty="0">
                <a:solidFill>
                  <a:srgbClr val="FF0000"/>
                </a:solidFill>
              </a:rPr>
              <a:t>$4.10 per month</a:t>
            </a:r>
          </a:p>
        </p:txBody>
      </p:sp>
    </p:spTree>
    <p:extLst>
      <p:ext uri="{BB962C8B-B14F-4D97-AF65-F5344CB8AC3E}">
        <p14:creationId xmlns:p14="http://schemas.microsoft.com/office/powerpoint/2010/main" val="3900973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FED2B8A7D12446ACEE2BA43403701E" ma:contentTypeVersion="0" ma:contentTypeDescription="Create a new document." ma:contentTypeScope="" ma:versionID="cf507d036eceea4bac20bb1f555faae5">
  <xsd:schema xmlns:xsd="http://www.w3.org/2001/XMLSchema" xmlns:xs="http://www.w3.org/2001/XMLSchema" xmlns:p="http://schemas.microsoft.com/office/2006/metadata/properties" targetNamespace="http://schemas.microsoft.com/office/2006/metadata/properties" ma:root="true" ma:fieldsID="27b4a4f76bea50102067bc7ec8c6d4d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84C83A-6021-4585-B630-F786C4438FD3}">
  <ds:schemaRefs>
    <ds:schemaRef ds:uri="http://schemas.microsoft.com/sharepoint/v3/contenttype/forms"/>
  </ds:schemaRefs>
</ds:datastoreItem>
</file>

<file path=customXml/itemProps2.xml><?xml version="1.0" encoding="utf-8"?>
<ds:datastoreItem xmlns:ds="http://schemas.openxmlformats.org/officeDocument/2006/customXml" ds:itemID="{E53E2C9D-4BF3-4DE1-BAF2-73DE9A9B36B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FD5C025E-A61E-4631-8DDC-F8F8A29D1C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5130</TotalTime>
  <Words>694</Words>
  <Application>Microsoft Office PowerPoint</Application>
  <PresentationFormat>Widescreen</PresentationFormat>
  <Paragraphs>70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Zode, Madhu</dc:creator>
  <cp:lastModifiedBy>Barnes, Keefe</cp:lastModifiedBy>
  <cp:revision>247</cp:revision>
  <dcterms:created xsi:type="dcterms:W3CDTF">2017-05-17T13:47:18Z</dcterms:created>
  <dcterms:modified xsi:type="dcterms:W3CDTF">2018-10-18T12:27:47Z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0x010100CFFED2B8A7D12446ACEE2BA43403701E</vt:lpwstr>
  </property>
</Properties>
</file>