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76" r:id="rId3"/>
    <p:sldId id="275" r:id="rId4"/>
    <p:sldId id="257" r:id="rId5"/>
    <p:sldId id="273" r:id="rId6"/>
    <p:sldId id="274" r:id="rId7"/>
    <p:sldId id="277" r:id="rId8"/>
    <p:sldId id="260" r:id="rId9"/>
    <p:sldId id="272" r:id="rId10"/>
    <p:sldId id="283" r:id="rId11"/>
    <p:sldId id="282" r:id="rId12"/>
    <p:sldId id="258" r:id="rId13"/>
    <p:sldId id="270" r:id="rId14"/>
    <p:sldId id="278" r:id="rId15"/>
    <p:sldId id="271" r:id="rId16"/>
    <p:sldId id="279" r:id="rId17"/>
    <p:sldId id="280" r:id="rId18"/>
    <p:sldId id="281" r:id="rId19"/>
    <p:sldId id="259" r:id="rId20"/>
    <p:sldId id="26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Enterprise%20Architecture\Documentation\Solution%20Assessments\Enterprise%20Plan%20Management\EPM%20Azure%20Resources%20Co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Enterprise%20Architecture\Documentation\Solution%20Assessments\Enterprise%20Plan%20Management\EPM%20Azure%20Resources%20Co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EPM Accela </a:t>
            </a:r>
            <a:r>
              <a:rPr lang="en-US" baseline="0"/>
              <a:t>10 Year Cost Breakdown (Software, Infrastructure, Analytics, Consulting)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34492563429571"/>
          <c:y val="0.17171296296296298"/>
          <c:w val="0.80165507436570427"/>
          <c:h val="0.61498432487605714"/>
        </c:manualLayout>
      </c:layout>
      <c:lineChart>
        <c:grouping val="standard"/>
        <c:varyColors val="0"/>
        <c:ser>
          <c:idx val="0"/>
          <c:order val="0"/>
          <c:tx>
            <c:strRef>
              <c:f>'EPM Cost Estimate'!$A$45</c:f>
              <c:strCache>
                <c:ptCount val="1"/>
                <c:pt idx="0">
                  <c:v>Software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'EPM Cost Estimate'!$D$44:$M$44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'EPM Cost Estimate'!$D$45:$M$45</c:f>
              <c:numCache>
                <c:formatCode>"$"#,##0.00</c:formatCode>
                <c:ptCount val="10"/>
                <c:pt idx="0">
                  <c:v>18440</c:v>
                </c:pt>
                <c:pt idx="1">
                  <c:v>14940</c:v>
                </c:pt>
                <c:pt idx="2">
                  <c:v>4980</c:v>
                </c:pt>
                <c:pt idx="3">
                  <c:v>4980</c:v>
                </c:pt>
                <c:pt idx="4">
                  <c:v>4980</c:v>
                </c:pt>
                <c:pt idx="5">
                  <c:v>4980</c:v>
                </c:pt>
                <c:pt idx="6">
                  <c:v>4980</c:v>
                </c:pt>
                <c:pt idx="7">
                  <c:v>4980</c:v>
                </c:pt>
                <c:pt idx="8">
                  <c:v>4980</c:v>
                </c:pt>
                <c:pt idx="9">
                  <c:v>4980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DB-4953-BB39-EB95B8713B47}"/>
            </c:ext>
          </c:extLst>
        </c:ser>
        <c:ser>
          <c:idx val="1"/>
          <c:order val="1"/>
          <c:tx>
            <c:strRef>
              <c:f>'EPM Cost Estimate'!$A$46</c:f>
              <c:strCache>
                <c:ptCount val="1"/>
                <c:pt idx="0">
                  <c:v>Infrastructure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'EPM Cost Estimate'!$D$44:$M$44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'EPM Cost Estimate'!$D$46:$M$46</c:f>
              <c:numCache>
                <c:formatCode>"$"#,##0.00</c:formatCode>
                <c:ptCount val="10"/>
                <c:pt idx="0">
                  <c:v>1725.96</c:v>
                </c:pt>
                <c:pt idx="1">
                  <c:v>4344.7199999999993</c:v>
                </c:pt>
                <c:pt idx="2">
                  <c:v>5237.5199999999995</c:v>
                </c:pt>
                <c:pt idx="3">
                  <c:v>5237.5199999999995</c:v>
                </c:pt>
                <c:pt idx="4">
                  <c:v>5237.5199999999995</c:v>
                </c:pt>
                <c:pt idx="5">
                  <c:v>5237.5199999999995</c:v>
                </c:pt>
                <c:pt idx="6">
                  <c:v>5237.5199999999995</c:v>
                </c:pt>
                <c:pt idx="7">
                  <c:v>5237.5199999999995</c:v>
                </c:pt>
                <c:pt idx="8">
                  <c:v>5237.5199999999995</c:v>
                </c:pt>
                <c:pt idx="9">
                  <c:v>5237.5199999999995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DB-4953-BB39-EB95B8713B47}"/>
            </c:ext>
          </c:extLst>
        </c:ser>
        <c:ser>
          <c:idx val="2"/>
          <c:order val="2"/>
          <c:tx>
            <c:strRef>
              <c:f>'EPM Cost Estimate'!$A$47</c:f>
              <c:strCache>
                <c:ptCount val="1"/>
                <c:pt idx="0">
                  <c:v>Analytics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'EPM Cost Estimate'!$D$44:$M$44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'EPM Cost Estimate'!$D$47:$M$47</c:f>
              <c:numCache>
                <c:formatCode>"$"#,##0.00</c:formatCode>
                <c:ptCount val="10"/>
                <c:pt idx="0">
                  <c:v>70.08</c:v>
                </c:pt>
                <c:pt idx="1">
                  <c:v>177.12</c:v>
                </c:pt>
                <c:pt idx="2">
                  <c:v>214.07999999999998</c:v>
                </c:pt>
                <c:pt idx="3">
                  <c:v>251.04</c:v>
                </c:pt>
                <c:pt idx="4">
                  <c:v>288</c:v>
                </c:pt>
                <c:pt idx="5">
                  <c:v>324.96000000000004</c:v>
                </c:pt>
                <c:pt idx="6">
                  <c:v>361.92</c:v>
                </c:pt>
                <c:pt idx="7">
                  <c:v>398.88</c:v>
                </c:pt>
                <c:pt idx="8">
                  <c:v>435.84000000000003</c:v>
                </c:pt>
                <c:pt idx="9">
                  <c:v>472.8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DB-4953-BB39-EB95B8713B47}"/>
            </c:ext>
          </c:extLst>
        </c:ser>
        <c:ser>
          <c:idx val="3"/>
          <c:order val="3"/>
          <c:tx>
            <c:strRef>
              <c:f>'EPM Cost Estimate'!$A$48</c:f>
              <c:strCache>
                <c:ptCount val="1"/>
                <c:pt idx="0">
                  <c:v>Consulting - Labor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'EPM Cost Estimate'!$D$44:$M$44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'EPM Cost Estimate'!$D$48:$M$48</c:f>
              <c:numCache>
                <c:formatCode>"$"#,##0.00</c:formatCode>
                <c:ptCount val="10"/>
                <c:pt idx="0">
                  <c:v>516000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DB-4953-BB39-EB95B8713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341680"/>
        <c:axId val="680916560"/>
      </c:lineChart>
      <c:catAx>
        <c:axId val="54434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916560"/>
        <c:crosses val="autoZero"/>
        <c:auto val="1"/>
        <c:lblAlgn val="ctr"/>
        <c:lblOffset val="100"/>
        <c:noMultiLvlLbl val="0"/>
      </c:catAx>
      <c:valAx>
        <c:axId val="68091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34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EPM Accela 10 </a:t>
            </a:r>
            <a:r>
              <a:rPr lang="en-US" baseline="0"/>
              <a:t>Year Cost Estimate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327844322629767E-2"/>
          <c:y val="0.12336512242309965"/>
          <c:w val="0.9076793362559693"/>
          <c:h val="0.72339006825842922"/>
        </c:manualLayout>
      </c:layout>
      <c:lineChart>
        <c:grouping val="standard"/>
        <c:varyColors val="0"/>
        <c:ser>
          <c:idx val="0"/>
          <c:order val="0"/>
          <c:tx>
            <c:strRef>
              <c:f>'EPM Cost Estimate'!$B$54</c:f>
              <c:strCache>
                <c:ptCount val="1"/>
                <c:pt idx="0">
                  <c:v>Hard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'EPM Cost Estimate'!$A$55:$A$64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'EPM Cost Estimate'!$B$55:$B$64</c:f>
              <c:numCache>
                <c:formatCode>"$"#,##0.00</c:formatCode>
                <c:ptCount val="10"/>
                <c:pt idx="0">
                  <c:v>536236.04</c:v>
                </c:pt>
                <c:pt idx="1">
                  <c:v>19461.84</c:v>
                </c:pt>
                <c:pt idx="2">
                  <c:v>10431.6</c:v>
                </c:pt>
                <c:pt idx="3">
                  <c:v>10468.560000000001</c:v>
                </c:pt>
                <c:pt idx="4">
                  <c:v>10505.52</c:v>
                </c:pt>
                <c:pt idx="5">
                  <c:v>10542.48</c:v>
                </c:pt>
                <c:pt idx="6">
                  <c:v>10579.44</c:v>
                </c:pt>
                <c:pt idx="7">
                  <c:v>10616.4</c:v>
                </c:pt>
                <c:pt idx="8">
                  <c:v>10653.36</c:v>
                </c:pt>
                <c:pt idx="9">
                  <c:v>10690.32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5-4A8F-BD3D-211DAB03ADF3}"/>
            </c:ext>
          </c:extLst>
        </c:ser>
        <c:ser>
          <c:idx val="1"/>
          <c:order val="1"/>
          <c:tx>
            <c:strRef>
              <c:f>'EPM Cost Estimate'!$C$54</c:f>
              <c:strCache>
                <c:ptCount val="1"/>
                <c:pt idx="0">
                  <c:v>Soft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'EPM Cost Estimate'!$A$55:$A$64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'EPM Cost Estimate'!$C$55:$C$64</c:f>
              <c:numCache>
                <c:formatCode>"$"#,##0.00</c:formatCode>
                <c:ptCount val="10"/>
                <c:pt idx="0">
                  <c:v>309600</c:v>
                </c:pt>
                <c:pt idx="1">
                  <c:v>54000</c:v>
                </c:pt>
                <c:pt idx="2">
                  <c:v>54000</c:v>
                </c:pt>
                <c:pt idx="3">
                  <c:v>54000</c:v>
                </c:pt>
                <c:pt idx="4">
                  <c:v>54000</c:v>
                </c:pt>
                <c:pt idx="5">
                  <c:v>54000</c:v>
                </c:pt>
                <c:pt idx="6">
                  <c:v>54000</c:v>
                </c:pt>
                <c:pt idx="7">
                  <c:v>54000</c:v>
                </c:pt>
                <c:pt idx="8">
                  <c:v>54000</c:v>
                </c:pt>
                <c:pt idx="9">
                  <c:v>54000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5-4A8F-BD3D-211DAB03ADF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68198496"/>
        <c:axId val="549062928"/>
      </c:lineChart>
      <c:catAx>
        <c:axId val="46819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62928"/>
        <c:crosses val="autoZero"/>
        <c:auto val="1"/>
        <c:lblAlgn val="ctr"/>
        <c:lblOffset val="100"/>
        <c:noMultiLvlLbl val="0"/>
      </c:catAx>
      <c:valAx>
        <c:axId val="5490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D67AD-7D39-45BA-965B-6CA9F125972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47DF7-47CA-49CB-9496-24CE07E4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3177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FE15B-2680-4C3E-82FE-0BACE504EDDA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31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0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5E2D-CBFC-4015-8E7F-4787A1C6F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136F9-3E5D-412B-A205-763A903E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BF6AD-1859-421C-B452-F321C30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350D-A36A-42DB-AB8B-C7CAD122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A0CA-F91F-4F26-AE84-17F4EE56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5705-0F8F-40A7-A37A-C4CBBB63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0C71-07C5-4204-9CE1-AA1B456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F987-8D61-4B7A-ABD8-9C32E58F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9455E-7E61-45C6-8DEA-3CBAC9BB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E91E-B62F-406E-9AA0-69F09014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C57C6-82FC-4E51-B724-5294B6287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A6719-2546-4EAA-96EB-4024179D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A867-45BA-4EE6-B5B2-9CB21C5B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FBDE-8962-4344-A34E-F13F91D5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7B31-6BCD-401E-9C1F-B151D40F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514600"/>
            <a:ext cx="60960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100" b="1" baseline="0">
                <a:solidFill>
                  <a:srgbClr val="25408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3657600"/>
            <a:ext cx="39624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50" b="1" baseline="0">
                <a:solidFill>
                  <a:srgbClr val="0085BC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29" y="6519776"/>
            <a:ext cx="12225429" cy="365125"/>
          </a:xfrm>
          <a:prstGeom prst="rect">
            <a:avLst/>
          </a:prstGeom>
          <a:solidFill>
            <a:srgbClr val="0063AF"/>
          </a:solidFill>
          <a:ln>
            <a:noFill/>
          </a:ln>
          <a:extLst/>
        </p:spPr>
      </p:pic>
      <p:sp>
        <p:nvSpPr>
          <p:cNvPr id="3" name="TextBox 2"/>
          <p:cNvSpPr txBox="1"/>
          <p:nvPr userDrawn="1"/>
        </p:nvSpPr>
        <p:spPr>
          <a:xfrm>
            <a:off x="86471" y="6477000"/>
            <a:ext cx="25948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0" i="1" kern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Information</a:t>
            </a:r>
            <a:r>
              <a:rPr lang="en-US" sz="1350" b="0" i="1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Technology Services</a:t>
            </a:r>
            <a:endParaRPr lang="en-US" sz="1350" b="0" i="1" kern="12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976974" y="5657640"/>
            <a:ext cx="470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rgbClr val="25408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“Accelerating Speed to Strategic Value</a:t>
            </a:r>
            <a:br>
              <a:rPr lang="en-US" sz="1200" b="0" i="1" dirty="0">
                <a:solidFill>
                  <a:srgbClr val="25408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200" b="0" i="1" dirty="0">
                <a:solidFill>
                  <a:srgbClr val="25408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Utilizing Quarterly Governance</a:t>
            </a:r>
            <a:r>
              <a:rPr lang="en-US" sz="1200" b="0" i="1" baseline="0" dirty="0">
                <a:solidFill>
                  <a:srgbClr val="25408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” </a:t>
            </a:r>
            <a:endParaRPr lang="en-US" sz="1200" b="0" i="1" dirty="0">
              <a:solidFill>
                <a:srgbClr val="25408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3658089" y="-3658088"/>
            <a:ext cx="1347216" cy="8663393"/>
          </a:xfrm>
          <a:prstGeom prst="triangle">
            <a:avLst>
              <a:gd name="adj" fmla="val 439"/>
            </a:avLst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 userDrawn="1"/>
        </p:nvSpPr>
        <p:spPr>
          <a:xfrm rot="10800000" flipH="1">
            <a:off x="0" y="-3"/>
            <a:ext cx="1727200" cy="2286002"/>
          </a:xfrm>
          <a:prstGeom prst="triangle">
            <a:avLst>
              <a:gd name="adj" fmla="val 439"/>
            </a:avLst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67" y="1848285"/>
            <a:ext cx="3849188" cy="28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3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AD3A-C037-4308-83BE-E0893090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3292-EFD3-41F1-8886-1708DDC7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1CB0-C62D-494E-BAF7-29DEC9EB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412F6-4FA2-4424-8D0E-65F25DF1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D50D-D9B3-4C72-B36E-36667D1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BF14-6B35-44B4-BA5C-A1417DF3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9CC2B-6BE5-43F3-973E-99BC77DB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ED23-791E-4EFB-BD74-C766CC79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6E74-7D9B-4306-AA49-23477D3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01CC-EF32-47CC-A15A-6562F27E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1997-E370-438B-813E-3514C91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E989-7B84-4C62-A42B-BC31D512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F498-CA1C-483D-B30C-37A90C39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8F44-6C38-4360-A989-4214091C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5C4BB-4E3E-4BA5-B5D5-8C46DEB8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0A0BC-9B9C-47DD-A354-D149E415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2F6E-569C-4D9E-B90E-179951D9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77AF-47AC-4665-A89B-40572B65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0AB86-1A1E-4CB3-B28C-3881D5C6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268F-5320-459C-93C5-A8D3D0C0D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B9338-4BB3-4D45-A37B-03F52E919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C376-E59C-45AA-AF2F-EF781F36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92EFB-5808-4436-AB6E-AD98539B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8E8D6-5FEF-470E-AC3C-4DCF0A08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29AA-D323-4799-95C0-36A783D4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A9927-98C6-4293-A705-9F803007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EC7E7-6EC9-439D-9AF4-5DD02A41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E5DED-6B2F-4A01-9DAB-9BEA18E2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0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E51DD-7340-40C4-AA60-1C070562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7BC95-8E4E-4940-AEA6-BA459313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C471-4A5A-4C4E-B1DF-A6E91A13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8F0F-2BC5-43D0-BEE0-3596DF76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1B68-A409-4350-B3B7-2B99054E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F4221-A741-4581-9320-93B87633D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40B8-6892-4126-8108-E7151358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D920-88B2-4F28-8EA4-53FF8132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091E-A990-4A01-A6E4-CBF0E411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2C1D-A047-4FA8-B12C-4810F79B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917FD-E922-44D1-9FF0-2D23BDDF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4098B-0CF8-4C7B-B8E1-E0A88DA69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CB06F-7B76-4B89-B1D2-104345D0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BDDB-1DA4-4A3B-BA6F-D63822FD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60551-65AA-46BE-8372-3B03875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52028-C345-4DFA-9C0E-141841CE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1467-EB71-49FD-B0A7-A6C66FF6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7E96-F3D5-491B-B798-84874D424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EFB9-B594-427A-8DF9-2DED09F517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D3C4-6FF8-4215-B25B-658BD9CF6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8D89-8697-4510-AAAF-71E65497A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69E2-2C61-483A-9F7B-F88242CB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2381956" y="4000506"/>
            <a:ext cx="4599869" cy="47142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baseline="0">
                <a:solidFill>
                  <a:srgbClr val="0085BC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514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5BC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March 18th, 2019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381956" y="1968285"/>
            <a:ext cx="4599869" cy="1800524"/>
          </a:xfrm>
          <a:prstGeom prst="rect">
            <a:avLst/>
          </a:prstGeom>
          <a:solidFill>
            <a:srgbClr val="002060"/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b="1" kern="1200" baseline="0">
                <a:solidFill>
                  <a:srgbClr val="25408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Mecklenburg County</a:t>
            </a:r>
          </a:p>
          <a:p>
            <a:pPr marL="0" marR="0" lvl="0" indent="0" algn="ctr" defTabSz="514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Enterprise Plan Management Accela Integrations Solution Assessment</a:t>
            </a:r>
          </a:p>
          <a:p>
            <a:pPr marL="0" marR="0" lvl="0" indent="0" algn="ctr" defTabSz="514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(Technology Matrix, Solution Blueprint </a:t>
            </a:r>
            <a:br>
              <a:rPr kumimoji="0" lang="en-US" sz="16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en-US" sz="16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and Cost Estimate)</a:t>
            </a:r>
          </a:p>
        </p:txBody>
      </p:sp>
    </p:spTree>
    <p:extLst>
      <p:ext uri="{BB962C8B-B14F-4D97-AF65-F5344CB8AC3E}">
        <p14:creationId xmlns:p14="http://schemas.microsoft.com/office/powerpoint/2010/main" val="401890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D1205-F22F-4723-98D4-75E92C6F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3" y="141717"/>
            <a:ext cx="8146472" cy="66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7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B36836-503B-4C44-B9FC-13FE52B2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3" y="184350"/>
            <a:ext cx="8562109" cy="65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3FBEFD-5F13-4F27-8813-48895BF41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6" t="2237" r="15382" b="3106"/>
          <a:stretch/>
        </p:blipFill>
        <p:spPr>
          <a:xfrm>
            <a:off x="1895137" y="0"/>
            <a:ext cx="8862509" cy="68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4218DC-E57C-4AB8-A798-129AE5508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0" t="4771" r="11536" b="3975"/>
          <a:stretch/>
        </p:blipFill>
        <p:spPr>
          <a:xfrm>
            <a:off x="1182847" y="0"/>
            <a:ext cx="8951053" cy="68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78F039-07E4-496D-9819-5EBBF153C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9" t="3792" r="11849" b="3241"/>
          <a:stretch/>
        </p:blipFill>
        <p:spPr>
          <a:xfrm>
            <a:off x="1375795" y="0"/>
            <a:ext cx="8724550" cy="6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42709-15B6-4A7F-97BF-62A37A32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1" t="4760" r="15294" b="2632"/>
          <a:stretch/>
        </p:blipFill>
        <p:spPr>
          <a:xfrm>
            <a:off x="1678192" y="0"/>
            <a:ext cx="9101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3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47888-7780-4E56-8512-0EC0A0EF7953}"/>
              </a:ext>
            </a:extLst>
          </p:cNvPr>
          <p:cNvSpPr/>
          <p:nvPr/>
        </p:nvSpPr>
        <p:spPr>
          <a:xfrm>
            <a:off x="243838" y="118355"/>
            <a:ext cx="1194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User Count by Type – 10 Year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BC0E9B-99BF-42F8-AF10-858E74A6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15059"/>
              </p:ext>
            </p:extLst>
          </p:nvPr>
        </p:nvGraphicFramePr>
        <p:xfrm>
          <a:off x="243838" y="641575"/>
          <a:ext cx="11802035" cy="175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8287">
                  <a:extLst>
                    <a:ext uri="{9D8B030D-6E8A-4147-A177-3AD203B41FA5}">
                      <a16:colId xmlns:a16="http://schemas.microsoft.com/office/drawing/2014/main" val="3710630495"/>
                    </a:ext>
                  </a:extLst>
                </a:gridCol>
                <a:gridCol w="1151798">
                  <a:extLst>
                    <a:ext uri="{9D8B030D-6E8A-4147-A177-3AD203B41FA5}">
                      <a16:colId xmlns:a16="http://schemas.microsoft.com/office/drawing/2014/main" val="198519449"/>
                    </a:ext>
                  </a:extLst>
                </a:gridCol>
                <a:gridCol w="1023822">
                  <a:extLst>
                    <a:ext uri="{9D8B030D-6E8A-4147-A177-3AD203B41FA5}">
                      <a16:colId xmlns:a16="http://schemas.microsoft.com/office/drawing/2014/main" val="3568731222"/>
                    </a:ext>
                  </a:extLst>
                </a:gridCol>
                <a:gridCol w="836536">
                  <a:extLst>
                    <a:ext uri="{9D8B030D-6E8A-4147-A177-3AD203B41FA5}">
                      <a16:colId xmlns:a16="http://schemas.microsoft.com/office/drawing/2014/main" val="2224974184"/>
                    </a:ext>
                  </a:extLst>
                </a:gridCol>
                <a:gridCol w="724166">
                  <a:extLst>
                    <a:ext uri="{9D8B030D-6E8A-4147-A177-3AD203B41FA5}">
                      <a16:colId xmlns:a16="http://schemas.microsoft.com/office/drawing/2014/main" val="137511038"/>
                    </a:ext>
                  </a:extLst>
                </a:gridCol>
                <a:gridCol w="724166">
                  <a:extLst>
                    <a:ext uri="{9D8B030D-6E8A-4147-A177-3AD203B41FA5}">
                      <a16:colId xmlns:a16="http://schemas.microsoft.com/office/drawing/2014/main" val="1997319619"/>
                    </a:ext>
                  </a:extLst>
                </a:gridCol>
                <a:gridCol w="836536">
                  <a:extLst>
                    <a:ext uri="{9D8B030D-6E8A-4147-A177-3AD203B41FA5}">
                      <a16:colId xmlns:a16="http://schemas.microsoft.com/office/drawing/2014/main" val="2558462218"/>
                    </a:ext>
                  </a:extLst>
                </a:gridCol>
                <a:gridCol w="711681">
                  <a:extLst>
                    <a:ext uri="{9D8B030D-6E8A-4147-A177-3AD203B41FA5}">
                      <a16:colId xmlns:a16="http://schemas.microsoft.com/office/drawing/2014/main" val="18664063"/>
                    </a:ext>
                  </a:extLst>
                </a:gridCol>
                <a:gridCol w="711681">
                  <a:extLst>
                    <a:ext uri="{9D8B030D-6E8A-4147-A177-3AD203B41FA5}">
                      <a16:colId xmlns:a16="http://schemas.microsoft.com/office/drawing/2014/main" val="3113627747"/>
                    </a:ext>
                  </a:extLst>
                </a:gridCol>
                <a:gridCol w="711681">
                  <a:extLst>
                    <a:ext uri="{9D8B030D-6E8A-4147-A177-3AD203B41FA5}">
                      <a16:colId xmlns:a16="http://schemas.microsoft.com/office/drawing/2014/main" val="2286355578"/>
                    </a:ext>
                  </a:extLst>
                </a:gridCol>
                <a:gridCol w="711681">
                  <a:extLst>
                    <a:ext uri="{9D8B030D-6E8A-4147-A177-3AD203B41FA5}">
                      <a16:colId xmlns:a16="http://schemas.microsoft.com/office/drawing/2014/main" val="106253797"/>
                    </a:ext>
                  </a:extLst>
                </a:gridCol>
              </a:tblGrid>
              <a:tr h="26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User Count By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extLst>
                  <a:ext uri="{0D108BD9-81ED-4DB2-BD59-A6C34878D82A}">
                    <a16:rowId xmlns:a16="http://schemas.microsoft.com/office/drawing/2014/main" val="116370209"/>
                  </a:ext>
                </a:extLst>
              </a:tr>
              <a:tr h="25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Users: Accela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extLst>
                  <a:ext uri="{0D108BD9-81ED-4DB2-BD59-A6C34878D82A}">
                    <a16:rowId xmlns:a16="http://schemas.microsoft.com/office/drawing/2014/main" val="2239582788"/>
                  </a:ext>
                </a:extLst>
              </a:tr>
              <a:tr h="243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Users: ePermitHub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extLst>
                  <a:ext uri="{0D108BD9-81ED-4DB2-BD59-A6C34878D82A}">
                    <a16:rowId xmlns:a16="http://schemas.microsoft.com/office/drawing/2014/main" val="2582346754"/>
                  </a:ext>
                </a:extLst>
              </a:tr>
              <a:tr h="243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Users: Company Management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extLst>
                  <a:ext uri="{0D108BD9-81ED-4DB2-BD59-A6C34878D82A}">
                    <a16:rowId xmlns:a16="http://schemas.microsoft.com/office/drawing/2014/main" val="3723391377"/>
                  </a:ext>
                </a:extLst>
              </a:tr>
              <a:tr h="243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Users: Estimator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extLst>
                  <a:ext uri="{0D108BD9-81ED-4DB2-BD59-A6C34878D82A}">
                    <a16:rowId xmlns:a16="http://schemas.microsoft.com/office/drawing/2014/main" val="232799724"/>
                  </a:ext>
                </a:extLst>
              </a:tr>
              <a:tr h="243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Users: Scheduler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extLst>
                  <a:ext uri="{0D108BD9-81ED-4DB2-BD59-A6C34878D82A}">
                    <a16:rowId xmlns:a16="http://schemas.microsoft.com/office/drawing/2014/main" val="3511809530"/>
                  </a:ext>
                </a:extLst>
              </a:tr>
              <a:tr h="25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Users: InRule irAuthor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b"/>
                </a:tc>
                <a:extLst>
                  <a:ext uri="{0D108BD9-81ED-4DB2-BD59-A6C34878D82A}">
                    <a16:rowId xmlns:a16="http://schemas.microsoft.com/office/drawing/2014/main" val="274761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48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47888-7780-4E56-8512-0EC0A0EF7953}"/>
              </a:ext>
            </a:extLst>
          </p:cNvPr>
          <p:cNvSpPr/>
          <p:nvPr/>
        </p:nvSpPr>
        <p:spPr>
          <a:xfrm>
            <a:off x="243838" y="118355"/>
            <a:ext cx="1194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Software, Infrastructure &amp; Analytics Detail – 10 Year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4F1BBF-0479-4239-9425-457822B6E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67175"/>
              </p:ext>
            </p:extLst>
          </p:nvPr>
        </p:nvGraphicFramePr>
        <p:xfrm>
          <a:off x="243837" y="641574"/>
          <a:ext cx="11948160" cy="4208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776">
                  <a:extLst>
                    <a:ext uri="{9D8B030D-6E8A-4147-A177-3AD203B41FA5}">
                      <a16:colId xmlns:a16="http://schemas.microsoft.com/office/drawing/2014/main" val="176083922"/>
                    </a:ext>
                  </a:extLst>
                </a:gridCol>
                <a:gridCol w="690678">
                  <a:extLst>
                    <a:ext uri="{9D8B030D-6E8A-4147-A177-3AD203B41FA5}">
                      <a16:colId xmlns:a16="http://schemas.microsoft.com/office/drawing/2014/main" val="1572878843"/>
                    </a:ext>
                  </a:extLst>
                </a:gridCol>
                <a:gridCol w="928453">
                  <a:extLst>
                    <a:ext uri="{9D8B030D-6E8A-4147-A177-3AD203B41FA5}">
                      <a16:colId xmlns:a16="http://schemas.microsoft.com/office/drawing/2014/main" val="799941308"/>
                    </a:ext>
                  </a:extLst>
                </a:gridCol>
                <a:gridCol w="826549">
                  <a:extLst>
                    <a:ext uri="{9D8B030D-6E8A-4147-A177-3AD203B41FA5}">
                      <a16:colId xmlns:a16="http://schemas.microsoft.com/office/drawing/2014/main" val="2593528502"/>
                    </a:ext>
                  </a:extLst>
                </a:gridCol>
                <a:gridCol w="758613">
                  <a:extLst>
                    <a:ext uri="{9D8B030D-6E8A-4147-A177-3AD203B41FA5}">
                      <a16:colId xmlns:a16="http://schemas.microsoft.com/office/drawing/2014/main" val="1178624224"/>
                    </a:ext>
                  </a:extLst>
                </a:gridCol>
                <a:gridCol w="758613">
                  <a:extLst>
                    <a:ext uri="{9D8B030D-6E8A-4147-A177-3AD203B41FA5}">
                      <a16:colId xmlns:a16="http://schemas.microsoft.com/office/drawing/2014/main" val="1944507626"/>
                    </a:ext>
                  </a:extLst>
                </a:gridCol>
                <a:gridCol w="758613">
                  <a:extLst>
                    <a:ext uri="{9D8B030D-6E8A-4147-A177-3AD203B41FA5}">
                      <a16:colId xmlns:a16="http://schemas.microsoft.com/office/drawing/2014/main" val="1800175375"/>
                    </a:ext>
                  </a:extLst>
                </a:gridCol>
                <a:gridCol w="758613">
                  <a:extLst>
                    <a:ext uri="{9D8B030D-6E8A-4147-A177-3AD203B41FA5}">
                      <a16:colId xmlns:a16="http://schemas.microsoft.com/office/drawing/2014/main" val="1377554411"/>
                    </a:ext>
                  </a:extLst>
                </a:gridCol>
                <a:gridCol w="758613">
                  <a:extLst>
                    <a:ext uri="{9D8B030D-6E8A-4147-A177-3AD203B41FA5}">
                      <a16:colId xmlns:a16="http://schemas.microsoft.com/office/drawing/2014/main" val="3441455308"/>
                    </a:ext>
                  </a:extLst>
                </a:gridCol>
                <a:gridCol w="758613">
                  <a:extLst>
                    <a:ext uri="{9D8B030D-6E8A-4147-A177-3AD203B41FA5}">
                      <a16:colId xmlns:a16="http://schemas.microsoft.com/office/drawing/2014/main" val="3648904325"/>
                    </a:ext>
                  </a:extLst>
                </a:gridCol>
                <a:gridCol w="758613">
                  <a:extLst>
                    <a:ext uri="{9D8B030D-6E8A-4147-A177-3AD203B41FA5}">
                      <a16:colId xmlns:a16="http://schemas.microsoft.com/office/drawing/2014/main" val="1009949643"/>
                    </a:ext>
                  </a:extLst>
                </a:gridCol>
                <a:gridCol w="826549">
                  <a:extLst>
                    <a:ext uri="{9D8B030D-6E8A-4147-A177-3AD203B41FA5}">
                      <a16:colId xmlns:a16="http://schemas.microsoft.com/office/drawing/2014/main" val="1113718337"/>
                    </a:ext>
                  </a:extLst>
                </a:gridCol>
                <a:gridCol w="670864">
                  <a:extLst>
                    <a:ext uri="{9D8B030D-6E8A-4147-A177-3AD203B41FA5}">
                      <a16:colId xmlns:a16="http://schemas.microsoft.com/office/drawing/2014/main" val="3736612877"/>
                    </a:ext>
                  </a:extLst>
                </a:gridCol>
              </a:tblGrid>
              <a:tr h="209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195729344"/>
                  </a:ext>
                </a:extLst>
              </a:tr>
              <a:tr h="20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Software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Cost/Month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Size / #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1063185426"/>
                  </a:ext>
                </a:extLst>
              </a:tr>
              <a:tr h="199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InRule irAuthor 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166095398"/>
                  </a:ext>
                </a:extLst>
              </a:tr>
              <a:tr h="199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InRule Rule Application Traning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685350932"/>
                  </a:ext>
                </a:extLst>
              </a:tr>
              <a:tr h="2094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1619239256"/>
                  </a:ext>
                </a:extLst>
              </a:tr>
              <a:tr h="209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546994805"/>
                  </a:ext>
                </a:extLst>
              </a:tr>
              <a:tr h="20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Infrastructure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Cost/Month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Size / #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1264301800"/>
                  </a:ext>
                </a:extLst>
              </a:tr>
              <a:tr h="199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Azure App Service Plan (dev/tst/qa) (Size S1)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637935398"/>
                  </a:ext>
                </a:extLst>
              </a:tr>
              <a:tr h="190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Azure App Service Plan (prd) (Size S2)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148.8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2478120269"/>
                  </a:ext>
                </a:extLst>
              </a:tr>
              <a:tr h="190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API Gateway (Developer)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1510749729"/>
                  </a:ext>
                </a:extLst>
              </a:tr>
              <a:tr h="190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SQL PaaS (dev/tst/qa) (Size: 50 DTU)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2207749116"/>
                  </a:ext>
                </a:extLst>
              </a:tr>
              <a:tr h="190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SQL PaaS (prd) (Size: 50 DTU)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2251304152"/>
                  </a:ext>
                </a:extLst>
              </a:tr>
              <a:tr h="199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Azure Function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222387648"/>
                  </a:ext>
                </a:extLst>
              </a:tr>
              <a:tr h="19994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2091698999"/>
                  </a:ext>
                </a:extLst>
              </a:tr>
              <a:tr h="209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Year 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423306230"/>
                  </a:ext>
                </a:extLst>
              </a:tr>
              <a:tr h="20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Analytics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Cost/Month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Size / #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Months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4048987528"/>
                  </a:ext>
                </a:extLst>
              </a:tr>
              <a:tr h="199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Compute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2291424779"/>
                  </a:ext>
                </a:extLst>
              </a:tr>
              <a:tr h="199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1404074478"/>
                  </a:ext>
                </a:extLst>
              </a:tr>
              <a:tr h="190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Cloud Storage per GB w/10,000 trans/month (est)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950319491"/>
                  </a:ext>
                </a:extLst>
              </a:tr>
              <a:tr h="190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Accumulated Storage Size (in GB)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1531605817"/>
                  </a:ext>
                </a:extLst>
              </a:tr>
              <a:tr h="199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$18.48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$73.92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$110.88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$147.84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$184.80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$221.76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$258.72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$295.68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$332.64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$369.60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1772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63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47888-7780-4E56-8512-0EC0A0EF7953}"/>
              </a:ext>
            </a:extLst>
          </p:cNvPr>
          <p:cNvSpPr/>
          <p:nvPr/>
        </p:nvSpPr>
        <p:spPr>
          <a:xfrm>
            <a:off x="243838" y="118355"/>
            <a:ext cx="1194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Labor Costs – 10 Year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1D4259-BF61-4469-AEC2-628170D01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42238"/>
              </p:ext>
            </p:extLst>
          </p:nvPr>
        </p:nvGraphicFramePr>
        <p:xfrm>
          <a:off x="243838" y="641575"/>
          <a:ext cx="11867477" cy="4369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480">
                  <a:extLst>
                    <a:ext uri="{9D8B030D-6E8A-4147-A177-3AD203B41FA5}">
                      <a16:colId xmlns:a16="http://schemas.microsoft.com/office/drawing/2014/main" val="1016872823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1077177505"/>
                    </a:ext>
                  </a:extLst>
                </a:gridCol>
                <a:gridCol w="1389529">
                  <a:extLst>
                    <a:ext uri="{9D8B030D-6E8A-4147-A177-3AD203B41FA5}">
                      <a16:colId xmlns:a16="http://schemas.microsoft.com/office/drawing/2014/main" val="1324657186"/>
                    </a:ext>
                  </a:extLst>
                </a:gridCol>
                <a:gridCol w="809597">
                  <a:extLst>
                    <a:ext uri="{9D8B030D-6E8A-4147-A177-3AD203B41FA5}">
                      <a16:colId xmlns:a16="http://schemas.microsoft.com/office/drawing/2014/main" val="3514175494"/>
                    </a:ext>
                  </a:extLst>
                </a:gridCol>
                <a:gridCol w="742930">
                  <a:extLst>
                    <a:ext uri="{9D8B030D-6E8A-4147-A177-3AD203B41FA5}">
                      <a16:colId xmlns:a16="http://schemas.microsoft.com/office/drawing/2014/main" val="2102822571"/>
                    </a:ext>
                  </a:extLst>
                </a:gridCol>
                <a:gridCol w="742930">
                  <a:extLst>
                    <a:ext uri="{9D8B030D-6E8A-4147-A177-3AD203B41FA5}">
                      <a16:colId xmlns:a16="http://schemas.microsoft.com/office/drawing/2014/main" val="3802499753"/>
                    </a:ext>
                  </a:extLst>
                </a:gridCol>
                <a:gridCol w="742930">
                  <a:extLst>
                    <a:ext uri="{9D8B030D-6E8A-4147-A177-3AD203B41FA5}">
                      <a16:colId xmlns:a16="http://schemas.microsoft.com/office/drawing/2014/main" val="3386026503"/>
                    </a:ext>
                  </a:extLst>
                </a:gridCol>
                <a:gridCol w="742930">
                  <a:extLst>
                    <a:ext uri="{9D8B030D-6E8A-4147-A177-3AD203B41FA5}">
                      <a16:colId xmlns:a16="http://schemas.microsoft.com/office/drawing/2014/main" val="671883210"/>
                    </a:ext>
                  </a:extLst>
                </a:gridCol>
                <a:gridCol w="742930">
                  <a:extLst>
                    <a:ext uri="{9D8B030D-6E8A-4147-A177-3AD203B41FA5}">
                      <a16:colId xmlns:a16="http://schemas.microsoft.com/office/drawing/2014/main" val="1352850734"/>
                    </a:ext>
                  </a:extLst>
                </a:gridCol>
                <a:gridCol w="742930">
                  <a:extLst>
                    <a:ext uri="{9D8B030D-6E8A-4147-A177-3AD203B41FA5}">
                      <a16:colId xmlns:a16="http://schemas.microsoft.com/office/drawing/2014/main" val="888144584"/>
                    </a:ext>
                  </a:extLst>
                </a:gridCol>
                <a:gridCol w="742930">
                  <a:extLst>
                    <a:ext uri="{9D8B030D-6E8A-4147-A177-3AD203B41FA5}">
                      <a16:colId xmlns:a16="http://schemas.microsoft.com/office/drawing/2014/main" val="355792676"/>
                    </a:ext>
                  </a:extLst>
                </a:gridCol>
                <a:gridCol w="809461">
                  <a:extLst>
                    <a:ext uri="{9D8B030D-6E8A-4147-A177-3AD203B41FA5}">
                      <a16:colId xmlns:a16="http://schemas.microsoft.com/office/drawing/2014/main" val="2532578473"/>
                    </a:ext>
                  </a:extLst>
                </a:gridCol>
                <a:gridCol w="656994">
                  <a:extLst>
                    <a:ext uri="{9D8B030D-6E8A-4147-A177-3AD203B41FA5}">
                      <a16:colId xmlns:a16="http://schemas.microsoft.com/office/drawing/2014/main" val="1136734267"/>
                    </a:ext>
                  </a:extLst>
                </a:gridCol>
              </a:tblGrid>
              <a:tr h="188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Labor Hours Consulting (hard)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dirty="0">
                          <a:effectLst/>
                        </a:rPr>
                        <a:t>Cost/Hour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8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10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3724011025"/>
                  </a:ext>
                </a:extLst>
              </a:tr>
              <a:tr h="179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Consulting - PM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PM Resource Count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2897081425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651999461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$86,000.00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3935914924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Consulting - QA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QA Resource Count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3184263606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3928273003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1909406941"/>
                  </a:ext>
                </a:extLst>
              </a:tr>
              <a:tr h="327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Consulting - DEV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DEV Resource Count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2868916512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688758861"/>
                  </a:ext>
                </a:extLst>
              </a:tr>
              <a:tr h="179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$430,000.00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2244922058"/>
                  </a:ext>
                </a:extLst>
              </a:tr>
              <a:tr h="188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Total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$516,000.00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1423113557"/>
                  </a:ext>
                </a:extLst>
              </a:tr>
              <a:tr h="188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691658"/>
                  </a:ext>
                </a:extLst>
              </a:tr>
              <a:tr h="188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Labor Hours Internal (soft)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Cost/Hour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8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Year 10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793174744"/>
                  </a:ext>
                </a:extLst>
              </a:tr>
              <a:tr h="179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Consulting - PM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PM Resource Count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4159343586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1002487546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375425577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Consulting - QA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QA Resource Count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976324440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2399758861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$61,920.00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$18,000.00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762076403"/>
                  </a:ext>
                </a:extLst>
              </a:tr>
              <a:tr h="327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Consulting - DEV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72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DEV Resource Count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2596448098"/>
                  </a:ext>
                </a:extLst>
              </a:tr>
              <a:tr h="171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4123070575"/>
                  </a:ext>
                </a:extLst>
              </a:tr>
              <a:tr h="179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$247,680.00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$36,000.00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$36,000.00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$36,000.00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$36,000.00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$36,000.00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$36,000.00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$36,000.00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$36,000.00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$36,000.00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3992113496"/>
                  </a:ext>
                </a:extLst>
              </a:tr>
              <a:tr h="188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Total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$309,600.00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$54,000.00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$54,000.00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$54,000.00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$54,000.00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$54,000.00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$54,000.00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$54,000.00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$54,000.00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$54,000.00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1" marR="7371" marT="7371" marB="0" anchor="b"/>
                </a:tc>
                <a:extLst>
                  <a:ext uri="{0D108BD9-81ED-4DB2-BD59-A6C34878D82A}">
                    <a16:rowId xmlns:a16="http://schemas.microsoft.com/office/drawing/2014/main" val="170034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98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47888-7780-4E56-8512-0EC0A0EF7953}"/>
              </a:ext>
            </a:extLst>
          </p:cNvPr>
          <p:cNvSpPr/>
          <p:nvPr/>
        </p:nvSpPr>
        <p:spPr>
          <a:xfrm>
            <a:off x="0" y="1183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EPM Accela - High Level Cost Estimate – 10 Year Breakout by Cost Type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7150C1-10D1-4C76-A23C-47D7C46A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72489"/>
              </p:ext>
            </p:extLst>
          </p:nvPr>
        </p:nvGraphicFramePr>
        <p:xfrm>
          <a:off x="103095" y="555348"/>
          <a:ext cx="11954437" cy="1730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6191">
                  <a:extLst>
                    <a:ext uri="{9D8B030D-6E8A-4147-A177-3AD203B41FA5}">
                      <a16:colId xmlns:a16="http://schemas.microsoft.com/office/drawing/2014/main" val="3741473869"/>
                    </a:ext>
                  </a:extLst>
                </a:gridCol>
                <a:gridCol w="691041">
                  <a:extLst>
                    <a:ext uri="{9D8B030D-6E8A-4147-A177-3AD203B41FA5}">
                      <a16:colId xmlns:a16="http://schemas.microsoft.com/office/drawing/2014/main" val="3330598023"/>
                    </a:ext>
                  </a:extLst>
                </a:gridCol>
                <a:gridCol w="928940">
                  <a:extLst>
                    <a:ext uri="{9D8B030D-6E8A-4147-A177-3AD203B41FA5}">
                      <a16:colId xmlns:a16="http://schemas.microsoft.com/office/drawing/2014/main" val="693669384"/>
                    </a:ext>
                  </a:extLst>
                </a:gridCol>
                <a:gridCol w="826982">
                  <a:extLst>
                    <a:ext uri="{9D8B030D-6E8A-4147-A177-3AD203B41FA5}">
                      <a16:colId xmlns:a16="http://schemas.microsoft.com/office/drawing/2014/main" val="697850414"/>
                    </a:ext>
                  </a:extLst>
                </a:gridCol>
                <a:gridCol w="759012">
                  <a:extLst>
                    <a:ext uri="{9D8B030D-6E8A-4147-A177-3AD203B41FA5}">
                      <a16:colId xmlns:a16="http://schemas.microsoft.com/office/drawing/2014/main" val="4110630645"/>
                    </a:ext>
                  </a:extLst>
                </a:gridCol>
                <a:gridCol w="759012">
                  <a:extLst>
                    <a:ext uri="{9D8B030D-6E8A-4147-A177-3AD203B41FA5}">
                      <a16:colId xmlns:a16="http://schemas.microsoft.com/office/drawing/2014/main" val="4074776077"/>
                    </a:ext>
                  </a:extLst>
                </a:gridCol>
                <a:gridCol w="759012">
                  <a:extLst>
                    <a:ext uri="{9D8B030D-6E8A-4147-A177-3AD203B41FA5}">
                      <a16:colId xmlns:a16="http://schemas.microsoft.com/office/drawing/2014/main" val="8582593"/>
                    </a:ext>
                  </a:extLst>
                </a:gridCol>
                <a:gridCol w="759012">
                  <a:extLst>
                    <a:ext uri="{9D8B030D-6E8A-4147-A177-3AD203B41FA5}">
                      <a16:colId xmlns:a16="http://schemas.microsoft.com/office/drawing/2014/main" val="2403799147"/>
                    </a:ext>
                  </a:extLst>
                </a:gridCol>
                <a:gridCol w="759012">
                  <a:extLst>
                    <a:ext uri="{9D8B030D-6E8A-4147-A177-3AD203B41FA5}">
                      <a16:colId xmlns:a16="http://schemas.microsoft.com/office/drawing/2014/main" val="4106639398"/>
                    </a:ext>
                  </a:extLst>
                </a:gridCol>
                <a:gridCol w="759012">
                  <a:extLst>
                    <a:ext uri="{9D8B030D-6E8A-4147-A177-3AD203B41FA5}">
                      <a16:colId xmlns:a16="http://schemas.microsoft.com/office/drawing/2014/main" val="4187147256"/>
                    </a:ext>
                  </a:extLst>
                </a:gridCol>
                <a:gridCol w="759012">
                  <a:extLst>
                    <a:ext uri="{9D8B030D-6E8A-4147-A177-3AD203B41FA5}">
                      <a16:colId xmlns:a16="http://schemas.microsoft.com/office/drawing/2014/main" val="633472219"/>
                    </a:ext>
                  </a:extLst>
                </a:gridCol>
                <a:gridCol w="826982">
                  <a:extLst>
                    <a:ext uri="{9D8B030D-6E8A-4147-A177-3AD203B41FA5}">
                      <a16:colId xmlns:a16="http://schemas.microsoft.com/office/drawing/2014/main" val="1253374589"/>
                    </a:ext>
                  </a:extLst>
                </a:gridCol>
                <a:gridCol w="671217">
                  <a:extLst>
                    <a:ext uri="{9D8B030D-6E8A-4147-A177-3AD203B41FA5}">
                      <a16:colId xmlns:a16="http://schemas.microsoft.com/office/drawing/2014/main" val="2834220572"/>
                    </a:ext>
                  </a:extLst>
                </a:gridCol>
              </a:tblGrid>
              <a:tr h="307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Cost Category (Hard)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 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 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 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 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522032467"/>
                  </a:ext>
                </a:extLst>
              </a:tr>
              <a:tr h="293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$18,440.00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$14,940.00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$4,980.00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$4,980.00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$4,980.00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$4,980.00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$4,980.00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$4,980.00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$4,980.00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$4,980.00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2603220383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Infrastructure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$1,725.96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$4,344.72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$5,237.52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$5,237.52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$5,237.52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$5,237.52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$5,237.52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$5,237.52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$5,237.52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$5,237.52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630257443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$177.12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$214.08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$251.04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$324.96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$361.92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$398.88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$435.84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$472.80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1570765933"/>
                  </a:ext>
                </a:extLst>
              </a:tr>
              <a:tr h="27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Consulting - Labor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$516,000.00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355043072"/>
                  </a:ext>
                </a:extLst>
              </a:tr>
              <a:tr h="293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$536,236.04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$19,461.84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$10,431.60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$10,468.56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$10,505.52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$10,542.48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$10,579.44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$10,616.40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$10,653.36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$10,690.32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6674919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18A63BB-6206-4EB7-A958-4EA5602EFE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536428"/>
              </p:ext>
            </p:extLst>
          </p:nvPr>
        </p:nvGraphicFramePr>
        <p:xfrm>
          <a:off x="1302205" y="2286001"/>
          <a:ext cx="9587590" cy="4453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1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F11E40-2D5C-4BCE-9484-123D9598DE07}"/>
              </a:ext>
            </a:extLst>
          </p:cNvPr>
          <p:cNvSpPr/>
          <p:nvPr/>
        </p:nvSpPr>
        <p:spPr>
          <a:xfrm>
            <a:off x="243838" y="118355"/>
            <a:ext cx="11844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Estimator - Feature Request and Technology Matrix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0F5ED8-84F8-4D46-94B6-C48813553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19380"/>
              </p:ext>
            </p:extLst>
          </p:nvPr>
        </p:nvGraphicFramePr>
        <p:xfrm>
          <a:off x="243837" y="557685"/>
          <a:ext cx="11704326" cy="630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417">
                  <a:extLst>
                    <a:ext uri="{9D8B030D-6E8A-4147-A177-3AD203B41FA5}">
                      <a16:colId xmlns:a16="http://schemas.microsoft.com/office/drawing/2014/main" val="1891184039"/>
                    </a:ext>
                  </a:extLst>
                </a:gridCol>
                <a:gridCol w="1285182">
                  <a:extLst>
                    <a:ext uri="{9D8B030D-6E8A-4147-A177-3AD203B41FA5}">
                      <a16:colId xmlns:a16="http://schemas.microsoft.com/office/drawing/2014/main" val="4233373097"/>
                    </a:ext>
                  </a:extLst>
                </a:gridCol>
                <a:gridCol w="3346060">
                  <a:extLst>
                    <a:ext uri="{9D8B030D-6E8A-4147-A177-3AD203B41FA5}">
                      <a16:colId xmlns:a16="http://schemas.microsoft.com/office/drawing/2014/main" val="1969503211"/>
                    </a:ext>
                  </a:extLst>
                </a:gridCol>
                <a:gridCol w="3690307">
                  <a:extLst>
                    <a:ext uri="{9D8B030D-6E8A-4147-A177-3AD203B41FA5}">
                      <a16:colId xmlns:a16="http://schemas.microsoft.com/office/drawing/2014/main" val="3213298932"/>
                    </a:ext>
                  </a:extLst>
                </a:gridCol>
                <a:gridCol w="1064863">
                  <a:extLst>
                    <a:ext uri="{9D8B030D-6E8A-4147-A177-3AD203B41FA5}">
                      <a16:colId xmlns:a16="http://schemas.microsoft.com/office/drawing/2014/main" val="1781472738"/>
                    </a:ext>
                  </a:extLst>
                </a:gridCol>
                <a:gridCol w="1505497">
                  <a:extLst>
                    <a:ext uri="{9D8B030D-6E8A-4147-A177-3AD203B41FA5}">
                      <a16:colId xmlns:a16="http://schemas.microsoft.com/office/drawing/2014/main" val="1562907664"/>
                    </a:ext>
                  </a:extLst>
                </a:gridCol>
              </a:tblGrid>
              <a:tr h="150616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Feature and Technology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06882"/>
                  </a:ext>
                </a:extLst>
              </a:tr>
              <a:tr h="297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Feature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Process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Feature Request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Technology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Existing Capability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New Capability / Technology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708032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FR1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Estimation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GAP Communicate questionsAs a Estimator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Gateway/*O365 Exchange/Enterprise Logging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888937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Estimation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Agency Estimation As an Trade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045699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Estimation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Answer questions As a CE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Gateway/*O365 Exchange/Enterprise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452849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Assign multiple  plan reviewers by trade As a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83248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Assign plan reviewers by trade As a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095969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Change assigned coordinator As a coordinator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63681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Change assigned coordinator As a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576657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City fire agency is estimated by code enforcement As a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086629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Complete Estimation As an Agency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261871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County fire estimation As a  County Fire Agency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135422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County shop drawings default As a County Fire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PaaS/E5Azure AD App Registration/API Gateway/Enterprise Logging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770198"/>
                  </a:ext>
                </a:extLst>
              </a:tr>
              <a:tr h="445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Edit estimated hours As a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407942"/>
                  </a:ext>
                </a:extLst>
              </a:tr>
              <a:tr h="297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Estimate re-review timeAs a plan reviewer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238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539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6CD45-54C8-46CC-AED1-A3044EE986D5}"/>
              </a:ext>
            </a:extLst>
          </p:cNvPr>
          <p:cNvSpPr/>
          <p:nvPr/>
        </p:nvSpPr>
        <p:spPr>
          <a:xfrm>
            <a:off x="243838" y="118355"/>
            <a:ext cx="1194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EPM Accela - High Level Cost Estimate – 10 Year Total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1D537D-DD82-4F6B-9A51-2F007E4B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70874"/>
              </p:ext>
            </p:extLst>
          </p:nvPr>
        </p:nvGraphicFramePr>
        <p:xfrm>
          <a:off x="318247" y="641574"/>
          <a:ext cx="11730319" cy="45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5644">
                  <a:extLst>
                    <a:ext uri="{9D8B030D-6E8A-4147-A177-3AD203B41FA5}">
                      <a16:colId xmlns:a16="http://schemas.microsoft.com/office/drawing/2014/main" val="2849873837"/>
                    </a:ext>
                  </a:extLst>
                </a:gridCol>
                <a:gridCol w="678085">
                  <a:extLst>
                    <a:ext uri="{9D8B030D-6E8A-4147-A177-3AD203B41FA5}">
                      <a16:colId xmlns:a16="http://schemas.microsoft.com/office/drawing/2014/main" val="76619664"/>
                    </a:ext>
                  </a:extLst>
                </a:gridCol>
                <a:gridCol w="911525">
                  <a:extLst>
                    <a:ext uri="{9D8B030D-6E8A-4147-A177-3AD203B41FA5}">
                      <a16:colId xmlns:a16="http://schemas.microsoft.com/office/drawing/2014/main" val="1395162785"/>
                    </a:ext>
                  </a:extLst>
                </a:gridCol>
                <a:gridCol w="811479">
                  <a:extLst>
                    <a:ext uri="{9D8B030D-6E8A-4147-A177-3AD203B41FA5}">
                      <a16:colId xmlns:a16="http://schemas.microsoft.com/office/drawing/2014/main" val="2028864759"/>
                    </a:ext>
                  </a:extLst>
                </a:gridCol>
                <a:gridCol w="744782">
                  <a:extLst>
                    <a:ext uri="{9D8B030D-6E8A-4147-A177-3AD203B41FA5}">
                      <a16:colId xmlns:a16="http://schemas.microsoft.com/office/drawing/2014/main" val="3100265614"/>
                    </a:ext>
                  </a:extLst>
                </a:gridCol>
                <a:gridCol w="744782">
                  <a:extLst>
                    <a:ext uri="{9D8B030D-6E8A-4147-A177-3AD203B41FA5}">
                      <a16:colId xmlns:a16="http://schemas.microsoft.com/office/drawing/2014/main" val="730170550"/>
                    </a:ext>
                  </a:extLst>
                </a:gridCol>
                <a:gridCol w="744782">
                  <a:extLst>
                    <a:ext uri="{9D8B030D-6E8A-4147-A177-3AD203B41FA5}">
                      <a16:colId xmlns:a16="http://schemas.microsoft.com/office/drawing/2014/main" val="3983434469"/>
                    </a:ext>
                  </a:extLst>
                </a:gridCol>
                <a:gridCol w="744782">
                  <a:extLst>
                    <a:ext uri="{9D8B030D-6E8A-4147-A177-3AD203B41FA5}">
                      <a16:colId xmlns:a16="http://schemas.microsoft.com/office/drawing/2014/main" val="2398555200"/>
                    </a:ext>
                  </a:extLst>
                </a:gridCol>
                <a:gridCol w="744782">
                  <a:extLst>
                    <a:ext uri="{9D8B030D-6E8A-4147-A177-3AD203B41FA5}">
                      <a16:colId xmlns:a16="http://schemas.microsoft.com/office/drawing/2014/main" val="2119960203"/>
                    </a:ext>
                  </a:extLst>
                </a:gridCol>
                <a:gridCol w="744782">
                  <a:extLst>
                    <a:ext uri="{9D8B030D-6E8A-4147-A177-3AD203B41FA5}">
                      <a16:colId xmlns:a16="http://schemas.microsoft.com/office/drawing/2014/main" val="1839783337"/>
                    </a:ext>
                  </a:extLst>
                </a:gridCol>
                <a:gridCol w="744782">
                  <a:extLst>
                    <a:ext uri="{9D8B030D-6E8A-4147-A177-3AD203B41FA5}">
                      <a16:colId xmlns:a16="http://schemas.microsoft.com/office/drawing/2014/main" val="1252335948"/>
                    </a:ext>
                  </a:extLst>
                </a:gridCol>
                <a:gridCol w="811479">
                  <a:extLst>
                    <a:ext uri="{9D8B030D-6E8A-4147-A177-3AD203B41FA5}">
                      <a16:colId xmlns:a16="http://schemas.microsoft.com/office/drawing/2014/main" val="3945091072"/>
                    </a:ext>
                  </a:extLst>
                </a:gridCol>
                <a:gridCol w="658633">
                  <a:extLst>
                    <a:ext uri="{9D8B030D-6E8A-4147-A177-3AD203B41FA5}">
                      <a16:colId xmlns:a16="http://schemas.microsoft.com/office/drawing/2014/main" val="3781625356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Cost Category (Soft)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 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33962210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Internal - Labor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$309,600.00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$54,000.00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6" marR="7476" marT="7476" marB="0" anchor="b"/>
                </a:tc>
                <a:extLst>
                  <a:ext uri="{0D108BD9-81ED-4DB2-BD59-A6C34878D82A}">
                    <a16:rowId xmlns:a16="http://schemas.microsoft.com/office/drawing/2014/main" val="3870456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70187D-7683-43CD-8CAB-8C9B75E2E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452"/>
              </p:ext>
            </p:extLst>
          </p:nvPr>
        </p:nvGraphicFramePr>
        <p:xfrm>
          <a:off x="2997947" y="1104900"/>
          <a:ext cx="5765800" cy="23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7520375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7340397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9963883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200865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Soft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973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$536,236.04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$309,600.00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$845,836.04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55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$19,461.84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$73,461.84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6528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$10,431.60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$64,431.60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176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$10,468.56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$64,468.56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260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$10,505.52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$64,505.52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396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$10,542.48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$64,542.48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603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$10,579.44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$64,579.44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4699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$10,616.40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$64,616.40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175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$10,653.36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$64,653.36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9965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$10,690.32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$64,690.32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6165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$587,103.56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$525,600.00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$1,112,703.56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240221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7C1A74F-8F38-492C-B796-540346407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339127"/>
              </p:ext>
            </p:extLst>
          </p:nvPr>
        </p:nvGraphicFramePr>
        <p:xfrm>
          <a:off x="1557779" y="3428305"/>
          <a:ext cx="9076442" cy="324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4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6CD45-54C8-46CC-AED1-A3044EE986D5}"/>
              </a:ext>
            </a:extLst>
          </p:cNvPr>
          <p:cNvSpPr/>
          <p:nvPr/>
        </p:nvSpPr>
        <p:spPr>
          <a:xfrm>
            <a:off x="243838" y="118355"/>
            <a:ext cx="11408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Preliminary Milestones (include RFP and POC efforts in needed)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AE4AE-E257-4BCD-A28D-2EAA018446FA}"/>
              </a:ext>
            </a:extLst>
          </p:cNvPr>
          <p:cNvSpPr/>
          <p:nvPr/>
        </p:nvSpPr>
        <p:spPr>
          <a:xfrm>
            <a:off x="312548" y="741491"/>
            <a:ext cx="116521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Milestone 1: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       Solution Assessment, Business Requirements and Design – 12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Milestone 2: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      1 week of InRule Training and 1 sprint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Meck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Framework – 4 weeks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Milestone 3: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      12 Development Sprints, each sprint at 3 weeks – 36 weeks</a:t>
            </a:r>
          </a:p>
          <a:p>
            <a:pPr lvl="4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Environment Build Out – 2 weeks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Milestone 4: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       Quality Assurance Testing (QAT) –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Milestone 5: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      User Acceptance Testing (UAT) – 4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Milestone 6: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       End User Training – 2 weeks</a:t>
            </a:r>
          </a:p>
          <a:p>
            <a:pPr lvl="4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1 Post Implementation Sprint  – 3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Additional development Sprints may be recommended based on discovery in Milestone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6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F11E40-2D5C-4BCE-9484-123D9598DE07}"/>
              </a:ext>
            </a:extLst>
          </p:cNvPr>
          <p:cNvSpPr/>
          <p:nvPr/>
        </p:nvSpPr>
        <p:spPr>
          <a:xfrm>
            <a:off x="243839" y="118355"/>
            <a:ext cx="11794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Estimator - Feature Request and Technology Matrix (cont.)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96B129-F49F-47AB-903C-9207590CD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63687"/>
              </p:ext>
            </p:extLst>
          </p:nvPr>
        </p:nvGraphicFramePr>
        <p:xfrm>
          <a:off x="243839" y="562747"/>
          <a:ext cx="11794362" cy="5071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668">
                  <a:extLst>
                    <a:ext uri="{9D8B030D-6E8A-4147-A177-3AD203B41FA5}">
                      <a16:colId xmlns:a16="http://schemas.microsoft.com/office/drawing/2014/main" val="2411229612"/>
                    </a:ext>
                  </a:extLst>
                </a:gridCol>
                <a:gridCol w="1295068">
                  <a:extLst>
                    <a:ext uri="{9D8B030D-6E8A-4147-A177-3AD203B41FA5}">
                      <a16:colId xmlns:a16="http://schemas.microsoft.com/office/drawing/2014/main" val="411931961"/>
                    </a:ext>
                  </a:extLst>
                </a:gridCol>
                <a:gridCol w="3371799">
                  <a:extLst>
                    <a:ext uri="{9D8B030D-6E8A-4147-A177-3AD203B41FA5}">
                      <a16:colId xmlns:a16="http://schemas.microsoft.com/office/drawing/2014/main" val="3772122717"/>
                    </a:ext>
                  </a:extLst>
                </a:gridCol>
                <a:gridCol w="3718695">
                  <a:extLst>
                    <a:ext uri="{9D8B030D-6E8A-4147-A177-3AD203B41FA5}">
                      <a16:colId xmlns:a16="http://schemas.microsoft.com/office/drawing/2014/main" val="1234091367"/>
                    </a:ext>
                  </a:extLst>
                </a:gridCol>
                <a:gridCol w="1073054">
                  <a:extLst>
                    <a:ext uri="{9D8B030D-6E8A-4147-A177-3AD203B41FA5}">
                      <a16:colId xmlns:a16="http://schemas.microsoft.com/office/drawing/2014/main" val="931096779"/>
                    </a:ext>
                  </a:extLst>
                </a:gridCol>
                <a:gridCol w="1517078">
                  <a:extLst>
                    <a:ext uri="{9D8B030D-6E8A-4147-A177-3AD203B41FA5}">
                      <a16:colId xmlns:a16="http://schemas.microsoft.com/office/drawing/2014/main" val="2216239531"/>
                    </a:ext>
                  </a:extLst>
                </a:gridCol>
              </a:tblGrid>
              <a:tr h="116811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Feature and Technology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46913"/>
                  </a:ext>
                </a:extLst>
              </a:tr>
              <a:tr h="2009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Feature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Process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Feature Request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Technology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effectLst/>
                        </a:rPr>
                        <a:t>Existing Capability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New Capability / Technology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935536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FR14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Estimation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Estimation for townhomes. As a Townhome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801345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Estimation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Estimation is not applicable As an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35029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Exclude a trade from review As an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186151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Exclude plan reviewers by trade As a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325120"/>
                  </a:ext>
                </a:extLst>
              </a:tr>
              <a:tr h="165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GAP Information for estimation As a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157010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Hours for each trade review As an Estimator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179216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Remove dept or agency from reviewAs an Estimator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PaaS/E13Azure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098251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Route to coordinator As a Estimator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615998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Set Default Plan Review timeAs a Estimator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018576"/>
                  </a:ext>
                </a:extLst>
              </a:tr>
              <a:tr h="246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System assigns plan reviewerAs a Estimator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62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0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F11E40-2D5C-4BCE-9484-123D9598DE07}"/>
              </a:ext>
            </a:extLst>
          </p:cNvPr>
          <p:cNvSpPr/>
          <p:nvPr/>
        </p:nvSpPr>
        <p:spPr>
          <a:xfrm>
            <a:off x="243839" y="118355"/>
            <a:ext cx="10007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Scheduling - Feature Request and Technology Matrix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E4C2A9-501B-4680-B1AA-B4CC9D64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20128"/>
              </p:ext>
            </p:extLst>
          </p:nvPr>
        </p:nvGraphicFramePr>
        <p:xfrm>
          <a:off x="243839" y="568064"/>
          <a:ext cx="11869864" cy="6277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911">
                  <a:extLst>
                    <a:ext uri="{9D8B030D-6E8A-4147-A177-3AD203B41FA5}">
                      <a16:colId xmlns:a16="http://schemas.microsoft.com/office/drawing/2014/main" val="2680476027"/>
                    </a:ext>
                  </a:extLst>
                </a:gridCol>
                <a:gridCol w="1303357">
                  <a:extLst>
                    <a:ext uri="{9D8B030D-6E8A-4147-A177-3AD203B41FA5}">
                      <a16:colId xmlns:a16="http://schemas.microsoft.com/office/drawing/2014/main" val="3577104927"/>
                    </a:ext>
                  </a:extLst>
                </a:gridCol>
                <a:gridCol w="3393384">
                  <a:extLst>
                    <a:ext uri="{9D8B030D-6E8A-4147-A177-3AD203B41FA5}">
                      <a16:colId xmlns:a16="http://schemas.microsoft.com/office/drawing/2014/main" val="2304848617"/>
                    </a:ext>
                  </a:extLst>
                </a:gridCol>
                <a:gridCol w="3742500">
                  <a:extLst>
                    <a:ext uri="{9D8B030D-6E8A-4147-A177-3AD203B41FA5}">
                      <a16:colId xmlns:a16="http://schemas.microsoft.com/office/drawing/2014/main" val="3723575197"/>
                    </a:ext>
                  </a:extLst>
                </a:gridCol>
                <a:gridCol w="1079921">
                  <a:extLst>
                    <a:ext uri="{9D8B030D-6E8A-4147-A177-3AD203B41FA5}">
                      <a16:colId xmlns:a16="http://schemas.microsoft.com/office/drawing/2014/main" val="448369002"/>
                    </a:ext>
                  </a:extLst>
                </a:gridCol>
                <a:gridCol w="1526791">
                  <a:extLst>
                    <a:ext uri="{9D8B030D-6E8A-4147-A177-3AD203B41FA5}">
                      <a16:colId xmlns:a16="http://schemas.microsoft.com/office/drawing/2014/main" val="49371540"/>
                    </a:ext>
                  </a:extLst>
                </a:gridCol>
              </a:tblGrid>
              <a:tr h="67188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Feature and Technology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97226"/>
                  </a:ext>
                </a:extLst>
              </a:tr>
              <a:tr h="11556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Process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Feature Request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Technology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Existing Capability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New Capability / Technology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356718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FR24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SchedulingAs a Business System 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4680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314671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User Profiles for 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18336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Meeting Types – 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PaaS/E22Azure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652378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Project Types – 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330078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Non-Project Appointment 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932286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Express Review 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860255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Express Review Scheduling As a Express Plan Review Facilitator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650385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Non-Project Appointment SchedulingAs a Plan Review Facilitator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PaaS/E29Azure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20616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Non-Project Appointment SchedulingAs a Plan Review Facilitator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83768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Manual SchedulingAs a Plan Review Facilitator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783482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Self-SchedulingAs a CE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2013"/>
                  </a:ext>
                </a:extLst>
              </a:tr>
              <a:tr h="139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NotificationAs a CE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18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F11E40-2D5C-4BCE-9484-123D9598DE07}"/>
              </a:ext>
            </a:extLst>
          </p:cNvPr>
          <p:cNvSpPr/>
          <p:nvPr/>
        </p:nvSpPr>
        <p:spPr>
          <a:xfrm>
            <a:off x="243839" y="118355"/>
            <a:ext cx="11853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Scheduling - Feature Request and Technology Matrix (cont.)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2EADC2-2B9B-4811-BA54-AF793A47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44662"/>
              </p:ext>
            </p:extLst>
          </p:nvPr>
        </p:nvGraphicFramePr>
        <p:xfrm>
          <a:off x="243839" y="545283"/>
          <a:ext cx="11704322" cy="5968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420">
                  <a:extLst>
                    <a:ext uri="{9D8B030D-6E8A-4147-A177-3AD203B41FA5}">
                      <a16:colId xmlns:a16="http://schemas.microsoft.com/office/drawing/2014/main" val="3557505436"/>
                    </a:ext>
                  </a:extLst>
                </a:gridCol>
                <a:gridCol w="1285180">
                  <a:extLst>
                    <a:ext uri="{9D8B030D-6E8A-4147-A177-3AD203B41FA5}">
                      <a16:colId xmlns:a16="http://schemas.microsoft.com/office/drawing/2014/main" val="2061455007"/>
                    </a:ext>
                  </a:extLst>
                </a:gridCol>
                <a:gridCol w="3346058">
                  <a:extLst>
                    <a:ext uri="{9D8B030D-6E8A-4147-A177-3AD203B41FA5}">
                      <a16:colId xmlns:a16="http://schemas.microsoft.com/office/drawing/2014/main" val="960825653"/>
                    </a:ext>
                  </a:extLst>
                </a:gridCol>
                <a:gridCol w="3690306">
                  <a:extLst>
                    <a:ext uri="{9D8B030D-6E8A-4147-A177-3AD203B41FA5}">
                      <a16:colId xmlns:a16="http://schemas.microsoft.com/office/drawing/2014/main" val="3807736438"/>
                    </a:ext>
                  </a:extLst>
                </a:gridCol>
                <a:gridCol w="1064860">
                  <a:extLst>
                    <a:ext uri="{9D8B030D-6E8A-4147-A177-3AD203B41FA5}">
                      <a16:colId xmlns:a16="http://schemas.microsoft.com/office/drawing/2014/main" val="2130963992"/>
                    </a:ext>
                  </a:extLst>
                </a:gridCol>
                <a:gridCol w="1505498">
                  <a:extLst>
                    <a:ext uri="{9D8B030D-6E8A-4147-A177-3AD203B41FA5}">
                      <a16:colId xmlns:a16="http://schemas.microsoft.com/office/drawing/2014/main" val="3022769348"/>
                    </a:ext>
                  </a:extLst>
                </a:gridCol>
              </a:tblGrid>
              <a:tr h="6825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Feature and Technology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89968"/>
                  </a:ext>
                </a:extLst>
              </a:tr>
              <a:tr h="117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Process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Feature Request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Technology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effectLst/>
                        </a:rPr>
                        <a:t>Existing Capability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New Capability / Technology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10929"/>
                  </a:ext>
                </a:extLst>
              </a:tr>
              <a:tr h="1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FR37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Acceptance/Rejection PR Hours As a CE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281043"/>
                  </a:ext>
                </a:extLst>
              </a:tr>
              <a:tr h="1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Self-Scheduling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3443"/>
                  </a:ext>
                </a:extLst>
              </a:tr>
              <a:tr h="1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Self-Scheduling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169295"/>
                  </a:ext>
                </a:extLst>
              </a:tr>
              <a:tr h="1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Self-Scheduling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262908"/>
                  </a:ext>
                </a:extLst>
              </a:tr>
              <a:tr h="193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Self-Scheduling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824579"/>
                  </a:ext>
                </a:extLst>
              </a:tr>
              <a:tr h="1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Self-Scheduling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PaaS/E38Azure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627115"/>
                  </a:ext>
                </a:extLst>
              </a:tr>
              <a:tr h="1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Pre-populate Reviewers As a Plan Review Facilitator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Gateway/Enterprise Logging/Azure Function App/Azure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867645"/>
                  </a:ext>
                </a:extLst>
              </a:tr>
              <a:tr h="18837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Auto-SchedulingAs a Plan Review Facilitator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Function App/Azure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59927"/>
                  </a:ext>
                </a:extLst>
              </a:tr>
              <a:tr h="1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As a Business System 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82319"/>
                  </a:ext>
                </a:extLst>
              </a:tr>
              <a:tr h="18837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Auto-Update Gate DateAs a Plan Review Facilitator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Function App/Azure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58127"/>
                  </a:ext>
                </a:extLst>
              </a:tr>
              <a:tr h="1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NotificationAs a CE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BRE/*O365 Exchange/Enterprise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90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0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F11E40-2D5C-4BCE-9484-123D9598DE07}"/>
              </a:ext>
            </a:extLst>
          </p:cNvPr>
          <p:cNvSpPr/>
          <p:nvPr/>
        </p:nvSpPr>
        <p:spPr>
          <a:xfrm>
            <a:off x="243839" y="0"/>
            <a:ext cx="11948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Scheduling - Feature Request and Technology Matrix (cont.)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2A1E6-2EC0-4EB2-B634-7D53C4BF4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64626"/>
              </p:ext>
            </p:extLst>
          </p:nvPr>
        </p:nvGraphicFramePr>
        <p:xfrm>
          <a:off x="143170" y="430348"/>
          <a:ext cx="11618752" cy="6427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80">
                  <a:extLst>
                    <a:ext uri="{9D8B030D-6E8A-4147-A177-3AD203B41FA5}">
                      <a16:colId xmlns:a16="http://schemas.microsoft.com/office/drawing/2014/main" val="4040948651"/>
                    </a:ext>
                  </a:extLst>
                </a:gridCol>
                <a:gridCol w="1275784">
                  <a:extLst>
                    <a:ext uri="{9D8B030D-6E8A-4147-A177-3AD203B41FA5}">
                      <a16:colId xmlns:a16="http://schemas.microsoft.com/office/drawing/2014/main" val="3492485121"/>
                    </a:ext>
                  </a:extLst>
                </a:gridCol>
                <a:gridCol w="3321596">
                  <a:extLst>
                    <a:ext uri="{9D8B030D-6E8A-4147-A177-3AD203B41FA5}">
                      <a16:colId xmlns:a16="http://schemas.microsoft.com/office/drawing/2014/main" val="4034225369"/>
                    </a:ext>
                  </a:extLst>
                </a:gridCol>
                <a:gridCol w="3663326">
                  <a:extLst>
                    <a:ext uri="{9D8B030D-6E8A-4147-A177-3AD203B41FA5}">
                      <a16:colId xmlns:a16="http://schemas.microsoft.com/office/drawing/2014/main" val="3084367776"/>
                    </a:ext>
                  </a:extLst>
                </a:gridCol>
                <a:gridCol w="1057075">
                  <a:extLst>
                    <a:ext uri="{9D8B030D-6E8A-4147-A177-3AD203B41FA5}">
                      <a16:colId xmlns:a16="http://schemas.microsoft.com/office/drawing/2014/main" val="2284609265"/>
                    </a:ext>
                  </a:extLst>
                </a:gridCol>
                <a:gridCol w="1494491">
                  <a:extLst>
                    <a:ext uri="{9D8B030D-6E8A-4147-A177-3AD203B41FA5}">
                      <a16:colId xmlns:a16="http://schemas.microsoft.com/office/drawing/2014/main" val="3797429979"/>
                    </a:ext>
                  </a:extLst>
                </a:gridCol>
              </a:tblGrid>
              <a:tr h="66505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Feature and Technology Matrix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8935"/>
                  </a:ext>
                </a:extLst>
              </a:tr>
              <a:tr h="11439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Feature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Process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Feature Request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Technology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Existing Capability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</a:rPr>
                        <a:t>New Capability / Technology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92152"/>
                  </a:ext>
                </a:extLst>
              </a:tr>
              <a:tr h="138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FR48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N/A 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PaaS/E44Azure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512903"/>
                  </a:ext>
                </a:extLst>
              </a:tr>
              <a:tr h="138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FR49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 when PR is completed early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93058"/>
                  </a:ext>
                </a:extLst>
              </a:tr>
              <a:tr h="138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 Trades separately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79508"/>
                  </a:ext>
                </a:extLst>
              </a:tr>
              <a:tr h="183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A/E Superior Performers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Function App/Azure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40452"/>
                  </a:ext>
                </a:extLst>
              </a:tr>
              <a:tr h="138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2nd Cycle Scheduling Large Projects As a Business System 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PaaS/E50Azure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587230"/>
                  </a:ext>
                </a:extLst>
              </a:tr>
              <a:tr h="138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Pre-populate Reviewers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212908"/>
                  </a:ext>
                </a:extLst>
              </a:tr>
              <a:tr h="138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Pre-populate Reviewers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156645"/>
                  </a:ext>
                </a:extLst>
              </a:tr>
              <a:tr h="183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Acceptance/Rejection PR Hours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Function App/Azure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23773"/>
                  </a:ext>
                </a:extLst>
              </a:tr>
              <a:tr h="138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Manual Scheduling As a Business System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71469"/>
                  </a:ext>
                </a:extLst>
              </a:tr>
              <a:tr h="138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Express Review Scheduling As a CE Plan Review Facilitator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008033"/>
                  </a:ext>
                </a:extLst>
              </a:tr>
              <a:tr h="25358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Scheduling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Notification As a CE Plan Review Facilitator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BRE/*O365 Exchange/Enterprise Logging/Azure Key Vault</a:t>
                      </a: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116795"/>
                  </a:ext>
                </a:extLst>
              </a:tr>
              <a:tr h="183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FR63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Scheduling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SPT Scheduling As a CE Special Projects Team Plan Review Facilitator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AD App Registration/API Gateway/InRule BRE/Enterprise Logging/Azure Function App/Azure Key Vault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8" marR="1918" marT="191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74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25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F11E40-2D5C-4BCE-9484-123D9598DE07}"/>
              </a:ext>
            </a:extLst>
          </p:cNvPr>
          <p:cNvSpPr/>
          <p:nvPr/>
        </p:nvSpPr>
        <p:spPr>
          <a:xfrm>
            <a:off x="243838" y="118355"/>
            <a:ext cx="1186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Company Management - Feature Request and Technology Matrix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BD5A06-FC16-4EE2-9E4B-5E5D031D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2962"/>
              </p:ext>
            </p:extLst>
          </p:nvPr>
        </p:nvGraphicFramePr>
        <p:xfrm>
          <a:off x="243837" y="689813"/>
          <a:ext cx="11450415" cy="1323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793">
                  <a:extLst>
                    <a:ext uri="{9D8B030D-6E8A-4147-A177-3AD203B41FA5}">
                      <a16:colId xmlns:a16="http://schemas.microsoft.com/office/drawing/2014/main" val="2354439296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318439077"/>
                    </a:ext>
                  </a:extLst>
                </a:gridCol>
                <a:gridCol w="3273472">
                  <a:extLst>
                    <a:ext uri="{9D8B030D-6E8A-4147-A177-3AD203B41FA5}">
                      <a16:colId xmlns:a16="http://schemas.microsoft.com/office/drawing/2014/main" val="3394277490"/>
                    </a:ext>
                  </a:extLst>
                </a:gridCol>
                <a:gridCol w="3610249">
                  <a:extLst>
                    <a:ext uri="{9D8B030D-6E8A-4147-A177-3AD203B41FA5}">
                      <a16:colId xmlns:a16="http://schemas.microsoft.com/office/drawing/2014/main" val="544621633"/>
                    </a:ext>
                  </a:extLst>
                </a:gridCol>
                <a:gridCol w="1041763">
                  <a:extLst>
                    <a:ext uri="{9D8B030D-6E8A-4147-A177-3AD203B41FA5}">
                      <a16:colId xmlns:a16="http://schemas.microsoft.com/office/drawing/2014/main" val="604345185"/>
                    </a:ext>
                  </a:extLst>
                </a:gridCol>
                <a:gridCol w="1472837">
                  <a:extLst>
                    <a:ext uri="{9D8B030D-6E8A-4147-A177-3AD203B41FA5}">
                      <a16:colId xmlns:a16="http://schemas.microsoft.com/office/drawing/2014/main" val="3843422033"/>
                    </a:ext>
                  </a:extLst>
                </a:gridCol>
              </a:tblGrid>
              <a:tr h="238048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Feature and Technology Matrix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94928"/>
                  </a:ext>
                </a:extLst>
              </a:tr>
              <a:tr h="4094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Feature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Process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Feature Request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Technology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Existing Capability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New Capability / Technology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23211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FR64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Company Management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Management of company related data.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MVC App/Web API/SQL PaaS/Azure B2C/Azure AD App Registration/API Gateway/Enterprise Logging/Azure Key Vault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09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3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575E35-660D-4526-B40D-55ADE1D17804}"/>
              </a:ext>
            </a:extLst>
          </p:cNvPr>
          <p:cNvSpPr/>
          <p:nvPr/>
        </p:nvSpPr>
        <p:spPr>
          <a:xfrm>
            <a:off x="243838" y="118355"/>
            <a:ext cx="7935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00529B"/>
                </a:solidFill>
                <a:latin typeface="Arial"/>
                <a:ea typeface="Arial Unicode MS"/>
                <a:cs typeface="Arial Unicode MS"/>
              </a:rPr>
              <a:t>Feature Analysis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C9D50-218F-4F26-B8ED-9F34A95D493C}"/>
              </a:ext>
            </a:extLst>
          </p:cNvPr>
          <p:cNvSpPr/>
          <p:nvPr/>
        </p:nvSpPr>
        <p:spPr>
          <a:xfrm>
            <a:off x="357554" y="898883"/>
            <a:ext cx="1010529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base">
              <a:spcBef>
                <a:spcPts val="300"/>
              </a:spcBef>
              <a:spcAft>
                <a:spcPts val="1200"/>
              </a:spcAft>
              <a:buClr>
                <a:srgbClr val="00529B"/>
              </a:buClr>
              <a:buSzPct val="80000"/>
              <a:buFont typeface="Wingdings 3" panose="05040102010807070707" pitchFamily="18" charset="2"/>
              <a:buChar char="u"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Is a good candidate for Mecklenburg County Azure Hosted solution.</a:t>
            </a:r>
          </a:p>
          <a:p>
            <a:pPr marL="365760" indent="-365760" fontAlgn="base">
              <a:spcBef>
                <a:spcPts val="300"/>
              </a:spcBef>
              <a:spcAft>
                <a:spcPts val="1200"/>
              </a:spcAft>
              <a:buClr>
                <a:srgbClr val="00529B"/>
              </a:buClr>
              <a:buSzPct val="80000"/>
              <a:buFont typeface="Wingdings 3" panose="05040102010807070707" pitchFamily="18" charset="2"/>
              <a:buChar char="u"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Is a good candidate to leverage existing County capabilities. No POC will be required.</a:t>
            </a:r>
          </a:p>
          <a:p>
            <a:pPr marL="365760" indent="-365760" fontAlgn="base">
              <a:spcBef>
                <a:spcPts val="300"/>
              </a:spcBef>
              <a:spcAft>
                <a:spcPts val="1200"/>
              </a:spcAft>
              <a:buClr>
                <a:srgbClr val="00529B"/>
              </a:buClr>
              <a:buSzPct val="80000"/>
              <a:buFont typeface="Wingdings 3" panose="05040102010807070707" pitchFamily="18" charset="2"/>
              <a:buChar char="u"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Is a good candidate to leverage InRule (BRE) Rule Application.</a:t>
            </a:r>
          </a:p>
          <a:p>
            <a:pPr marL="365760" indent="-365760" fontAlgn="base">
              <a:spcBef>
                <a:spcPts val="300"/>
              </a:spcBef>
              <a:spcAft>
                <a:spcPts val="1200"/>
              </a:spcAft>
              <a:buClr>
                <a:srgbClr val="00529B"/>
              </a:buClr>
              <a:buSzPct val="80000"/>
              <a:buFont typeface="Wingdings 3" panose="05040102010807070707" pitchFamily="18" charset="2"/>
              <a:buChar char="u"/>
              <a:defRPr/>
            </a:pPr>
            <a:endParaRPr lang="en-US" sz="2000" b="1" kern="0" dirty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marL="365760" indent="-365760" fontAlgn="base">
              <a:spcBef>
                <a:spcPts val="300"/>
              </a:spcBef>
              <a:spcAft>
                <a:spcPts val="1200"/>
              </a:spcAft>
              <a:buClr>
                <a:srgbClr val="00529B"/>
              </a:buClr>
              <a:buSzPct val="80000"/>
              <a:buFont typeface="Wingdings 3" panose="05040102010807070707" pitchFamily="18" charset="2"/>
              <a:buChar char="u"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Assumptions: </a:t>
            </a:r>
          </a:p>
          <a:p>
            <a:pPr marL="822960" lvl="1" indent="-365760" fontAlgn="base">
              <a:spcBef>
                <a:spcPts val="300"/>
              </a:spcBef>
              <a:spcAft>
                <a:spcPts val="1200"/>
              </a:spcAft>
              <a:buClr>
                <a:srgbClr val="00529B"/>
              </a:buClr>
              <a:buSzPct val="80000"/>
              <a:buFont typeface="Wingdings 3" panose="05040102010807070707" pitchFamily="18" charset="2"/>
              <a:buChar char="u"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The Accela solution exposes API’s required to manage (create/update/delete/read) all data being defined.</a:t>
            </a:r>
          </a:p>
          <a:p>
            <a:pPr marL="822960" lvl="1" indent="-365760" fontAlgn="base">
              <a:spcBef>
                <a:spcPts val="300"/>
              </a:spcBef>
              <a:spcAft>
                <a:spcPts val="1200"/>
              </a:spcAft>
              <a:buClr>
                <a:srgbClr val="00529B"/>
              </a:buClr>
              <a:buSzPct val="80000"/>
              <a:buFont typeface="Wingdings 3" panose="05040102010807070707" pitchFamily="18" charset="2"/>
              <a:buChar char="u"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ePermitHub only interacts with Accela. If the Scheduler service or Estimator service needs to interact with ePermitHub then the ePermitHub Solution exposes API’s required to manage (create/update/delete/read) all data being defined. </a:t>
            </a:r>
          </a:p>
        </p:txBody>
      </p:sp>
    </p:spTree>
    <p:extLst>
      <p:ext uri="{BB962C8B-B14F-4D97-AF65-F5344CB8AC3E}">
        <p14:creationId xmlns:p14="http://schemas.microsoft.com/office/powerpoint/2010/main" val="65925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7D472-1C03-43B4-8F60-8AF18BF7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2" t="5235" r="15662" b="2606"/>
          <a:stretch/>
        </p:blipFill>
        <p:spPr>
          <a:xfrm>
            <a:off x="1766046" y="134470"/>
            <a:ext cx="8928848" cy="67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6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3609</Words>
  <Application>Microsoft Office PowerPoint</Application>
  <PresentationFormat>Widescreen</PresentationFormat>
  <Paragraphs>1205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 Inspection System</dc:title>
  <dc:creator>Sturgill, Brian</dc:creator>
  <cp:lastModifiedBy>Garcia, Elliot</cp:lastModifiedBy>
  <cp:revision>68</cp:revision>
  <dcterms:created xsi:type="dcterms:W3CDTF">2017-10-19T16:57:33Z</dcterms:created>
  <dcterms:modified xsi:type="dcterms:W3CDTF">2020-02-18T13:15:43Z</dcterms:modified>
</cp:coreProperties>
</file>