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1" r:id="rId1"/>
  </p:sldMasterIdLst>
  <p:notesMasterIdLst>
    <p:notesMasterId r:id="rId7"/>
  </p:notesMasterIdLst>
  <p:handoutMasterIdLst>
    <p:handoutMasterId r:id="rId8"/>
  </p:handoutMasterIdLst>
  <p:sldIdLst>
    <p:sldId id="276" r:id="rId2"/>
    <p:sldId id="294" r:id="rId3"/>
    <p:sldId id="279" r:id="rId4"/>
    <p:sldId id="277" r:id="rId5"/>
    <p:sldId id="278" r:id="rId6"/>
  </p:sldIdLst>
  <p:sldSz cx="12188825" cy="6858000"/>
  <p:notesSz cx="7315200" cy="9601200"/>
  <p:custDataLst>
    <p:tags r:id="rId9"/>
  </p:custDataLst>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65">
          <p15:clr>
            <a:srgbClr val="A4A3A4"/>
          </p15:clr>
        </p15:guide>
        <p15:guide id="2" pos="206">
          <p15:clr>
            <a:srgbClr val="A4A3A4"/>
          </p15:clr>
        </p15:guide>
        <p15:guide id="3" pos="27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D"/>
    <a:srgbClr val="FFFFCC"/>
    <a:srgbClr val="FFFFB3"/>
    <a:srgbClr val="D3B5E9"/>
    <a:srgbClr val="008ABF"/>
    <a:srgbClr val="F7F7FF"/>
    <a:srgbClr val="EFEFFF"/>
    <a:srgbClr val="FAFAFA"/>
    <a:srgbClr val="F0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76" autoAdjust="0"/>
    <p:restoredTop sz="78225" autoAdjust="0"/>
  </p:normalViewPr>
  <p:slideViewPr>
    <p:cSldViewPr snapToGrid="0">
      <p:cViewPr varScale="1">
        <p:scale>
          <a:sx n="71" d="100"/>
          <a:sy n="71" d="100"/>
        </p:scale>
        <p:origin x="1205" y="53"/>
      </p:cViewPr>
      <p:guideLst>
        <p:guide orient="horz" pos="4265"/>
        <p:guide pos="206"/>
        <p:guide pos="275"/>
      </p:guideLst>
    </p:cSldViewPr>
  </p:slideViewPr>
  <p:outlineViewPr>
    <p:cViewPr>
      <p:scale>
        <a:sx n="33" d="100"/>
        <a:sy n="33" d="100"/>
      </p:scale>
      <p:origin x="0" y="3811"/>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024"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170238"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l" defTabSz="922338" eaLnBrk="1" hangingPunct="1">
              <a:buFontTx/>
              <a:buNone/>
              <a:defRPr sz="1786"/>
            </a:lvl1pPr>
          </a:lstStyle>
          <a:p>
            <a:pPr>
              <a:defRPr/>
            </a:pPr>
            <a:endParaRPr lang="en-US"/>
          </a:p>
        </p:txBody>
      </p:sp>
      <p:sp>
        <p:nvSpPr>
          <p:cNvPr id="109571" name="Rectangle 3"/>
          <p:cNvSpPr>
            <a:spLocks noGrp="1" noChangeArrowheads="1"/>
          </p:cNvSpPr>
          <p:nvPr>
            <p:ph type="dt" sz="quarter" idx="1"/>
          </p:nvPr>
        </p:nvSpPr>
        <p:spPr bwMode="auto">
          <a:xfrm>
            <a:off x="4144963" y="0"/>
            <a:ext cx="3167062"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r" defTabSz="922338" eaLnBrk="1" hangingPunct="1">
              <a:buFontTx/>
              <a:buNone/>
              <a:defRPr sz="1786"/>
            </a:lvl1pPr>
          </a:lstStyle>
          <a:p>
            <a:pPr>
              <a:defRPr/>
            </a:pPr>
            <a:fld id="{FB9A41D6-B4F7-4E1F-98A6-B52CB0459AC1}" type="datetime4">
              <a:rPr lang="en-US"/>
              <a:pPr>
                <a:defRPr/>
              </a:pPr>
              <a:t>November 23, 2016</a:t>
            </a:fld>
            <a:endParaRPr lang="en-US"/>
          </a:p>
        </p:txBody>
      </p:sp>
      <p:sp>
        <p:nvSpPr>
          <p:cNvPr id="109572" name="Rectangle 4"/>
          <p:cNvSpPr>
            <a:spLocks noGrp="1" noChangeArrowheads="1"/>
          </p:cNvSpPr>
          <p:nvPr>
            <p:ph type="ftr" sz="quarter" idx="2"/>
          </p:nvPr>
        </p:nvSpPr>
        <p:spPr bwMode="auto">
          <a:xfrm>
            <a:off x="0" y="9120188"/>
            <a:ext cx="3170238"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l" defTabSz="922338" eaLnBrk="1" hangingPunct="1">
              <a:buFontTx/>
              <a:buNone/>
              <a:defRPr sz="1786"/>
            </a:lvl1pPr>
          </a:lstStyle>
          <a:p>
            <a:pPr>
              <a:defRPr/>
            </a:pPr>
            <a:r>
              <a:rPr lang="en-US"/>
              <a:t>© Copyright IBM Corporation 2012</a:t>
            </a:r>
          </a:p>
        </p:txBody>
      </p:sp>
      <p:sp>
        <p:nvSpPr>
          <p:cNvPr id="109573" name="Rectangle 5"/>
          <p:cNvSpPr>
            <a:spLocks noGrp="1" noChangeArrowheads="1"/>
          </p:cNvSpPr>
          <p:nvPr>
            <p:ph type="sldNum" sz="quarter" idx="3"/>
          </p:nvPr>
        </p:nvSpPr>
        <p:spPr bwMode="auto">
          <a:xfrm>
            <a:off x="4144963" y="9120188"/>
            <a:ext cx="3167062"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r" defTabSz="922338" eaLnBrk="1" hangingPunct="1">
              <a:defRPr sz="1786"/>
            </a:lvl1pPr>
          </a:lstStyle>
          <a:p>
            <a:pPr>
              <a:defRPr/>
            </a:pPr>
            <a:fld id="{E050F059-04F2-47CB-87A1-BD280F7C8754}" type="slidenum">
              <a:rPr lang="en-US"/>
              <a:pPr>
                <a:defRPr/>
              </a:pPr>
              <a:t>‹#›</a:t>
            </a:fld>
            <a:endParaRPr lang="en-US"/>
          </a:p>
        </p:txBody>
      </p:sp>
    </p:spTree>
    <p:extLst>
      <p:ext uri="{BB962C8B-B14F-4D97-AF65-F5344CB8AC3E}">
        <p14:creationId xmlns:p14="http://schemas.microsoft.com/office/powerpoint/2010/main" val="4273602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gray">
          <a:xfrm>
            <a:off x="741363" y="0"/>
            <a:ext cx="4752975"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2841" rIns="0" bIns="0" numCol="1" anchor="t" anchorCtr="0" compatLnSpc="1">
            <a:prstTxWarp prst="textNoShape">
              <a:avLst/>
            </a:prstTxWarp>
          </a:bodyPr>
          <a:lstStyle>
            <a:lvl1pPr algn="l" defTabSz="922338" eaLnBrk="1" hangingPunct="1">
              <a:buFontTx/>
              <a:buNone/>
              <a:defRPr sz="900"/>
            </a:lvl1pPr>
          </a:lstStyle>
          <a:p>
            <a:pPr>
              <a:defRPr/>
            </a:pPr>
            <a:endParaRPr lang="en-US"/>
          </a:p>
        </p:txBody>
      </p:sp>
      <p:sp>
        <p:nvSpPr>
          <p:cNvPr id="18435" name="Rectangle 4"/>
          <p:cNvSpPr>
            <a:spLocks noGrp="1" noRot="1" noChangeAspect="1" noChangeArrowheads="1" noTextEdit="1"/>
          </p:cNvSpPr>
          <p:nvPr>
            <p:ph type="sldImg" idx="2"/>
          </p:nvPr>
        </p:nvSpPr>
        <p:spPr bwMode="gray">
          <a:xfrm>
            <a:off x="-188913" y="274638"/>
            <a:ext cx="7697788" cy="43322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gray">
          <a:xfrm>
            <a:off x="731838" y="4630738"/>
            <a:ext cx="5851525"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023" rIns="92043" bIns="460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1622" name="Rectangle 6"/>
          <p:cNvSpPr>
            <a:spLocks noGrp="1" noChangeArrowheads="1"/>
          </p:cNvSpPr>
          <p:nvPr>
            <p:ph type="ftr" sz="quarter" idx="4"/>
          </p:nvPr>
        </p:nvSpPr>
        <p:spPr bwMode="gray">
          <a:xfrm>
            <a:off x="727075" y="9331325"/>
            <a:ext cx="5270500" cy="1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eaLnBrk="1" hangingPunct="1">
              <a:buFontTx/>
              <a:buNone/>
              <a:defRPr sz="900"/>
            </a:lvl1pPr>
          </a:lstStyle>
          <a:p>
            <a:pPr>
              <a:defRPr/>
            </a:pPr>
            <a:r>
              <a:rPr lang="en-US" smtClean="0"/>
              <a:t>© Copyright IBM Corporation 2015</a:t>
            </a:r>
            <a:endParaRPr lang="en-US" dirty="0"/>
          </a:p>
        </p:txBody>
      </p:sp>
      <p:sp>
        <p:nvSpPr>
          <p:cNvPr id="111623" name="Rectangle 7"/>
          <p:cNvSpPr>
            <a:spLocks noGrp="1" noChangeArrowheads="1"/>
          </p:cNvSpPr>
          <p:nvPr>
            <p:ph type="sldNum" sz="quarter" idx="5"/>
          </p:nvPr>
        </p:nvSpPr>
        <p:spPr bwMode="gray">
          <a:xfrm>
            <a:off x="6116638" y="9323388"/>
            <a:ext cx="700087"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922338" eaLnBrk="1" hangingPunct="1">
              <a:defRPr sz="1000"/>
            </a:lvl1pPr>
          </a:lstStyle>
          <a:p>
            <a:pPr>
              <a:defRPr/>
            </a:pPr>
            <a:fld id="{45275DD5-0764-482C-9A5A-1DB6DE378BB8}" type="slidenum">
              <a:rPr lang="en-US"/>
              <a:pPr>
                <a:defRPr/>
              </a:pPr>
              <a:t>‹#›</a:t>
            </a:fld>
            <a:endParaRPr lang="en-US"/>
          </a:p>
        </p:txBody>
      </p:sp>
      <p:sp>
        <p:nvSpPr>
          <p:cNvPr id="5127" name="Line 10"/>
          <p:cNvSpPr>
            <a:spLocks noChangeShapeType="1"/>
          </p:cNvSpPr>
          <p:nvPr/>
        </p:nvSpPr>
        <p:spPr bwMode="gray">
          <a:xfrm>
            <a:off x="725488" y="9264650"/>
            <a:ext cx="6100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defRPr/>
            </a:pPr>
            <a:endParaRPr lang="en-GB" sz="1786"/>
          </a:p>
        </p:txBody>
      </p:sp>
      <p:sp>
        <p:nvSpPr>
          <p:cNvPr id="111627" name="Rectangle 11"/>
          <p:cNvSpPr>
            <a:spLocks noGrp="1" noChangeArrowheads="1"/>
          </p:cNvSpPr>
          <p:nvPr>
            <p:ph type="dt" idx="1"/>
          </p:nvPr>
        </p:nvSpPr>
        <p:spPr bwMode="gray">
          <a:xfrm>
            <a:off x="5537200" y="0"/>
            <a:ext cx="1279525"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400" rIns="0" bIns="0" numCol="1" anchor="t" anchorCtr="0" compatLnSpc="1">
            <a:prstTxWarp prst="textNoShape">
              <a:avLst/>
            </a:prstTxWarp>
          </a:bodyPr>
          <a:lstStyle>
            <a:lvl1pPr algn="r" eaLnBrk="1" hangingPunct="1">
              <a:buFontTx/>
              <a:buNone/>
              <a:defRPr sz="900"/>
            </a:lvl1pPr>
          </a:lstStyle>
          <a:p>
            <a:pPr>
              <a:defRPr/>
            </a:pPr>
            <a:fld id="{EA8B60DD-9923-4BD1-9FF3-C1FEABD2F26C}" type="datetime4">
              <a:rPr lang="en-US"/>
              <a:pPr>
                <a:defRPr/>
              </a:pPr>
              <a:t>November 23, 2016</a:t>
            </a:fld>
            <a:endParaRPr lang="en-US"/>
          </a:p>
        </p:txBody>
      </p:sp>
    </p:spTree>
    <p:extLst>
      <p:ext uri="{BB962C8B-B14F-4D97-AF65-F5344CB8AC3E}">
        <p14:creationId xmlns:p14="http://schemas.microsoft.com/office/powerpoint/2010/main" val="260451486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1pPr>
    <a:lvl2pPr marL="2714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2pPr>
    <a:lvl3pPr marL="5381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3pPr>
    <a:lvl4pPr marL="8048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4pPr>
    <a:lvl5pPr marL="10715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5pPr>
    <a:lvl6pPr marL="3401351" algn="l" defTabSz="1360539" rtl="0" eaLnBrk="1" latinLnBrk="0" hangingPunct="1">
      <a:defRPr sz="1786" kern="1200">
        <a:solidFill>
          <a:schemeClr val="tx1"/>
        </a:solidFill>
        <a:latin typeface="+mn-lt"/>
        <a:ea typeface="+mn-ea"/>
        <a:cs typeface="+mn-cs"/>
      </a:defRPr>
    </a:lvl6pPr>
    <a:lvl7pPr marL="4081621" algn="l" defTabSz="1360539" rtl="0" eaLnBrk="1" latinLnBrk="0" hangingPunct="1">
      <a:defRPr sz="1786" kern="1200">
        <a:solidFill>
          <a:schemeClr val="tx1"/>
        </a:solidFill>
        <a:latin typeface="+mn-lt"/>
        <a:ea typeface="+mn-ea"/>
        <a:cs typeface="+mn-cs"/>
      </a:defRPr>
    </a:lvl7pPr>
    <a:lvl8pPr marL="4761890" algn="l" defTabSz="1360539" rtl="0" eaLnBrk="1" latinLnBrk="0" hangingPunct="1">
      <a:defRPr sz="1786" kern="1200">
        <a:solidFill>
          <a:schemeClr val="tx1"/>
        </a:solidFill>
        <a:latin typeface="+mn-lt"/>
        <a:ea typeface="+mn-ea"/>
        <a:cs typeface="+mn-cs"/>
      </a:defRPr>
    </a:lvl8pPr>
    <a:lvl9pPr marL="5442161" algn="l" defTabSz="1360539" rtl="0" eaLnBrk="1" latinLnBrk="0" hangingPunct="1">
      <a:defRPr sz="17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As mentioned earlier,</a:t>
            </a:r>
            <a:r>
              <a:rPr lang="en-US" b="0" baseline="0" dirty="0" smtClean="0"/>
              <a:t> secure gateway client resides inside the enterprise (</a:t>
            </a:r>
            <a:r>
              <a:rPr lang="en-US" b="0" baseline="0" dirty="0" err="1" smtClean="0"/>
              <a:t>on-premise</a:t>
            </a:r>
            <a:r>
              <a:rPr lang="en-US" b="0" baseline="0" dirty="0" smtClean="0"/>
              <a:t>). There are three mechanism to provide the client capabilities:</a:t>
            </a:r>
          </a:p>
          <a:p>
            <a:pPr marL="285750" indent="-285750">
              <a:buFontTx/>
              <a:buChar char="-"/>
            </a:pPr>
            <a:r>
              <a:rPr lang="en-US" b="0" baseline="0" dirty="0" smtClean="0"/>
              <a:t>IBM installer, you install the client code for the supported Operating Systems (Windows, Linux, </a:t>
            </a:r>
            <a:r>
              <a:rPr lang="en-US" b="0" baseline="0" dirty="0" err="1" smtClean="0"/>
              <a:t>MacOS</a:t>
            </a:r>
            <a:r>
              <a:rPr lang="en-US" b="0" baseline="0" dirty="0" smtClean="0"/>
              <a:t>)</a:t>
            </a:r>
          </a:p>
          <a:p>
            <a:pPr marL="285750" indent="-285750">
              <a:buFontTx/>
              <a:buChar char="-"/>
            </a:pPr>
            <a:r>
              <a:rPr lang="en-US" b="0" baseline="0" dirty="0" smtClean="0"/>
              <a:t>Docker container, which is the simplest to run provided you have a machine that is Docker ready</a:t>
            </a:r>
          </a:p>
          <a:p>
            <a:pPr marL="285750" indent="-285750">
              <a:buFontTx/>
              <a:buChar char="-"/>
            </a:pPr>
            <a:r>
              <a:rPr lang="en-US" b="0" baseline="0" dirty="0" err="1" smtClean="0"/>
              <a:t>DataPower</a:t>
            </a:r>
            <a:r>
              <a:rPr lang="en-US" b="0" baseline="0" dirty="0" smtClean="0"/>
              <a:t> appliance provides a secure gateway client functionality</a:t>
            </a:r>
          </a:p>
          <a:p>
            <a:pPr marL="0" indent="0">
              <a:buFontTx/>
              <a:buNone/>
            </a:pPr>
            <a:endParaRPr lang="en-US" b="0" dirty="0"/>
          </a:p>
        </p:txBody>
      </p:sp>
      <p:sp>
        <p:nvSpPr>
          <p:cNvPr id="4" name="Footer Placeholder 3"/>
          <p:cNvSpPr>
            <a:spLocks noGrp="1"/>
          </p:cNvSpPr>
          <p:nvPr>
            <p:ph type="ftr" sz="quarter" idx="10"/>
          </p:nvPr>
        </p:nvSpPr>
        <p:spPr/>
        <p:txBody>
          <a:bodyPr/>
          <a:lstStyle/>
          <a:p>
            <a:pPr>
              <a:defRPr/>
            </a:pPr>
            <a:r>
              <a:rPr lang="en-US" smtClean="0"/>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a:t>
            </a:fld>
            <a:endParaRPr lang="en-US"/>
          </a:p>
        </p:txBody>
      </p:sp>
    </p:spTree>
    <p:extLst>
      <p:ext uri="{BB962C8B-B14F-4D97-AF65-F5344CB8AC3E}">
        <p14:creationId xmlns:p14="http://schemas.microsoft.com/office/powerpoint/2010/main" val="21705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DataPower</a:t>
            </a:r>
            <a:r>
              <a:rPr lang="en-US" dirty="0" smtClean="0"/>
              <a:t> appliance Web User Interface, login as an administrative user and select </a:t>
            </a:r>
            <a:r>
              <a:rPr lang="en-US" b="1" dirty="0" smtClean="0"/>
              <a:t>Objects &gt; Cloud &gt; Secure Gateway Client</a:t>
            </a:r>
            <a:r>
              <a:rPr lang="en-US" dirty="0" smtClean="0"/>
              <a:t>. You configure the gateway ID, Security</a:t>
            </a:r>
            <a:r>
              <a:rPr lang="en-US" baseline="0" dirty="0" smtClean="0"/>
              <a:t> Token and the Access Control List and click </a:t>
            </a:r>
            <a:r>
              <a:rPr lang="en-US" b="1" baseline="0" dirty="0" smtClean="0"/>
              <a:t>Apply</a:t>
            </a:r>
            <a:r>
              <a:rPr lang="en-US" baseline="0" dirty="0" smtClean="0"/>
              <a:t>.</a:t>
            </a:r>
            <a:endParaRPr lang="en-US" dirty="0"/>
          </a:p>
        </p:txBody>
      </p:sp>
      <p:sp>
        <p:nvSpPr>
          <p:cNvPr id="4" name="Footer Placeholder 3"/>
          <p:cNvSpPr>
            <a:spLocks noGrp="1"/>
          </p:cNvSpPr>
          <p:nvPr>
            <p:ph type="ftr" sz="quarter" idx="10"/>
          </p:nvPr>
        </p:nvSpPr>
        <p:spPr/>
        <p:txBody>
          <a:bodyPr/>
          <a:lstStyle/>
          <a:p>
            <a:pPr>
              <a:defRPr/>
            </a:pPr>
            <a:r>
              <a:rPr lang="en-US" smtClean="0"/>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2</a:t>
            </a:fld>
            <a:endParaRPr lang="en-US"/>
          </a:p>
        </p:txBody>
      </p:sp>
    </p:spTree>
    <p:extLst>
      <p:ext uri="{BB962C8B-B14F-4D97-AF65-F5344CB8AC3E}">
        <p14:creationId xmlns:p14="http://schemas.microsoft.com/office/powerpoint/2010/main" val="942972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 </a:t>
            </a:r>
            <a:r>
              <a:rPr lang="en-US" b="0" dirty="0" err="1" smtClean="0"/>
              <a:t>docker</a:t>
            </a:r>
            <a:r>
              <a:rPr lang="en-US" b="0" dirty="0" smtClean="0"/>
              <a:t> container and the installer</a:t>
            </a:r>
            <a:r>
              <a:rPr lang="en-US" b="0" baseline="0" dirty="0" smtClean="0"/>
              <a:t> would have a </a:t>
            </a:r>
            <a:r>
              <a:rPr lang="en-US" b="0" baseline="0" dirty="0" err="1" smtClean="0"/>
              <a:t>sgenvironment.conf</a:t>
            </a:r>
            <a:r>
              <a:rPr lang="en-US" b="0" baseline="0" dirty="0" smtClean="0"/>
              <a:t> file to control the operation of the client. The secure gateway client runs as a node.js module. The </a:t>
            </a:r>
            <a:r>
              <a:rPr lang="en-US" b="0" baseline="0" dirty="0" err="1" smtClean="0"/>
              <a:t>docker</a:t>
            </a:r>
            <a:r>
              <a:rPr lang="en-US" b="0" baseline="0" dirty="0" smtClean="0"/>
              <a:t> container can be run using </a:t>
            </a:r>
            <a:r>
              <a:rPr lang="en-US" b="1" baseline="0" dirty="0" err="1" smtClean="0"/>
              <a:t>docker</a:t>
            </a:r>
            <a:r>
              <a:rPr lang="en-US" b="1" baseline="0" dirty="0" smtClean="0"/>
              <a:t> run -it </a:t>
            </a:r>
            <a:r>
              <a:rPr lang="en-US" b="1" baseline="0" dirty="0" err="1" smtClean="0"/>
              <a:t>ibmcom</a:t>
            </a:r>
            <a:r>
              <a:rPr lang="en-US" b="1" baseline="0" dirty="0" smtClean="0"/>
              <a:t>/secure-gateway-client</a:t>
            </a:r>
            <a:r>
              <a:rPr lang="en-US" b="0" baseline="0" dirty="0" smtClean="0"/>
              <a:t> </a:t>
            </a:r>
            <a:r>
              <a:rPr lang="en-US" b="0" baseline="0" dirty="0"/>
              <a:t> </a:t>
            </a:r>
            <a:r>
              <a:rPr lang="en-US" b="0" baseline="0" dirty="0" smtClean="0"/>
              <a:t>command. While the installer method provides the startup depending on the platform. </a:t>
            </a:r>
          </a:p>
        </p:txBody>
      </p:sp>
      <p:sp>
        <p:nvSpPr>
          <p:cNvPr id="4" name="Footer Placeholder 3"/>
          <p:cNvSpPr>
            <a:spLocks noGrp="1"/>
          </p:cNvSpPr>
          <p:nvPr>
            <p:ph type="ftr" sz="quarter" idx="10"/>
          </p:nvPr>
        </p:nvSpPr>
        <p:spPr/>
        <p:txBody>
          <a:bodyPr/>
          <a:lstStyle/>
          <a:p>
            <a:pPr>
              <a:defRPr/>
            </a:pPr>
            <a:r>
              <a:rPr lang="en-US" smtClean="0"/>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3</a:t>
            </a:fld>
            <a:endParaRPr lang="en-US"/>
          </a:p>
        </p:txBody>
      </p:sp>
    </p:spTree>
    <p:extLst>
      <p:ext uri="{BB962C8B-B14F-4D97-AF65-F5344CB8AC3E}">
        <p14:creationId xmlns:p14="http://schemas.microsoft.com/office/powerpoint/2010/main" val="1354849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These are the command line arguments</a:t>
            </a:r>
            <a:r>
              <a:rPr lang="en-US" b="0" baseline="0" dirty="0" smtClean="0"/>
              <a:t> for the Secure Gateway client when you start it. These arguments can be used for both the Docker container or the IBM installer. These options can all be coded in the </a:t>
            </a:r>
            <a:r>
              <a:rPr lang="en-US" b="0" baseline="0" dirty="0" err="1" smtClean="0"/>
              <a:t>sgenvironment.conf</a:t>
            </a:r>
            <a:r>
              <a:rPr lang="en-US" b="0" baseline="0" dirty="0" smtClean="0"/>
              <a:t> file.</a:t>
            </a:r>
            <a:endParaRPr lang="en-US" b="0" dirty="0"/>
          </a:p>
        </p:txBody>
      </p:sp>
      <p:sp>
        <p:nvSpPr>
          <p:cNvPr id="4" name="Footer Placeholder 3"/>
          <p:cNvSpPr>
            <a:spLocks noGrp="1"/>
          </p:cNvSpPr>
          <p:nvPr>
            <p:ph type="ftr" sz="quarter" idx="10"/>
          </p:nvPr>
        </p:nvSpPr>
        <p:spPr/>
        <p:txBody>
          <a:bodyPr/>
          <a:lstStyle/>
          <a:p>
            <a:pPr>
              <a:defRPr/>
            </a:pPr>
            <a:r>
              <a:rPr lang="en-US" smtClean="0"/>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4</a:t>
            </a:fld>
            <a:endParaRPr lang="en-US"/>
          </a:p>
        </p:txBody>
      </p:sp>
    </p:spTree>
    <p:extLst>
      <p:ext uri="{BB962C8B-B14F-4D97-AF65-F5344CB8AC3E}">
        <p14:creationId xmlns:p14="http://schemas.microsoft.com/office/powerpoint/2010/main" val="633431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One important feature</a:t>
            </a:r>
            <a:r>
              <a:rPr lang="en-US" b="0" baseline="0" dirty="0" smtClean="0"/>
              <a:t> is the ACL (access control list). The client can define which host and port pairs that it is allowed to connect. The default is to deny all connection request from the secure gateway server. When the client starts, it reads from a file the appropriate ACL commands to allow or deny a set of host and port pairs. </a:t>
            </a:r>
            <a:endParaRPr lang="en-US" b="0" dirty="0"/>
          </a:p>
        </p:txBody>
      </p:sp>
      <p:sp>
        <p:nvSpPr>
          <p:cNvPr id="4" name="Footer Placeholder 3"/>
          <p:cNvSpPr>
            <a:spLocks noGrp="1"/>
          </p:cNvSpPr>
          <p:nvPr>
            <p:ph type="ftr" sz="quarter" idx="10"/>
          </p:nvPr>
        </p:nvSpPr>
        <p:spPr/>
        <p:txBody>
          <a:bodyPr/>
          <a:lstStyle/>
          <a:p>
            <a:pPr>
              <a:defRPr/>
            </a:pPr>
            <a:r>
              <a:rPr lang="en-US" smtClean="0"/>
              <a:t>© Copyright IBM Corporation 2015</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5</a:t>
            </a:fld>
            <a:endParaRPr lang="en-US"/>
          </a:p>
        </p:txBody>
      </p:sp>
    </p:spTree>
    <p:extLst>
      <p:ext uri="{BB962C8B-B14F-4D97-AF65-F5344CB8AC3E}">
        <p14:creationId xmlns:p14="http://schemas.microsoft.com/office/powerpoint/2010/main" val="183661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3" descr="C:\!!Templates\Cross-brand_Ppt_template\Diagonal45Feath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5925"/>
            <a:ext cx="4114800" cy="640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gray">
          <a:xfrm>
            <a:off x="3448594" y="6477000"/>
            <a:ext cx="5329646"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l">
              <a:defRPr/>
            </a:pPr>
            <a:r>
              <a:rPr lang="en-US" sz="900" dirty="0" smtClean="0">
                <a:solidFill>
                  <a:srgbClr val="008ABF"/>
                </a:solidFill>
                <a:latin typeface="+mn-lt"/>
                <a:ea typeface="Verdana" panose="020B0604030504040204" pitchFamily="34" charset="0"/>
                <a:cs typeface="Verdana" panose="020B0604030504040204" pitchFamily="34" charset="0"/>
              </a:rPr>
              <a:t/>
            </a:r>
            <a:br>
              <a:rPr lang="en-US" sz="900" dirty="0" smtClean="0">
                <a:solidFill>
                  <a:srgbClr val="008ABF"/>
                </a:solidFill>
                <a:latin typeface="+mn-lt"/>
                <a:ea typeface="Verdana" panose="020B0604030504040204" pitchFamily="34" charset="0"/>
                <a:cs typeface="Verdana" panose="020B0604030504040204" pitchFamily="34" charset="0"/>
              </a:rPr>
            </a:br>
            <a:r>
              <a:rPr lang="en-US" sz="900" dirty="0" smtClean="0">
                <a:solidFill>
                  <a:srgbClr val="008ABF"/>
                </a:solid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p:cNvSpPr>
            <a:spLocks noGrp="1" noChangeArrowheads="1"/>
          </p:cNvSpPr>
          <p:nvPr>
            <p:ph type="ftr" sz="quarter" idx="10"/>
          </p:nvPr>
        </p:nvSpPr>
        <p:spPr>
          <a:xfrm>
            <a:off x="5120640" y="6477000"/>
            <a:ext cx="1894115" cy="174627"/>
          </a:xfrm>
        </p:spPr>
        <p:txBody>
          <a:bodyPr>
            <a:noAutofit/>
          </a:bodyPr>
          <a:lstStyle>
            <a:lvl1pPr algn="ctr">
              <a:defRPr sz="900">
                <a:latin typeface="+mn-lt"/>
              </a:defRPr>
            </a:lvl1pPr>
          </a:lstStyle>
          <a:p>
            <a:pPr>
              <a:defRPr/>
            </a:pPr>
            <a:r>
              <a:rPr lang="en-US" smtClean="0"/>
              <a:t>© Copyright IBM Corporation 2016</a:t>
            </a:r>
            <a:endParaRPr lang="en-US" dirty="0"/>
          </a:p>
        </p:txBody>
      </p:sp>
      <p:sp>
        <p:nvSpPr>
          <p:cNvPr id="11" name="Rectangle 20"/>
          <p:cNvSpPr>
            <a:spLocks noGrp="1" noChangeArrowheads="1"/>
          </p:cNvSpPr>
          <p:nvPr>
            <p:ph type="ctrTitle"/>
          </p:nvPr>
        </p:nvSpPr>
        <p:spPr bwMode="auto">
          <a:xfrm>
            <a:off x="4619565" y="1481328"/>
            <a:ext cx="6622627" cy="2165318"/>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800">
                <a:solidFill>
                  <a:srgbClr val="00649D"/>
                </a:solidFill>
              </a:defRPr>
            </a:lvl1pPr>
          </a:lstStyle>
          <a:p>
            <a:pPr lvl="0"/>
            <a:r>
              <a:rPr lang="en-US" noProof="0" smtClean="0"/>
              <a:t>Click to edit Master title style</a:t>
            </a:r>
            <a:endParaRPr lang="en-US" noProof="0" dirty="0" smtClean="0"/>
          </a:p>
        </p:txBody>
      </p:sp>
      <p:cxnSp>
        <p:nvCxnSpPr>
          <p:cNvPr id="9" name="Straight Connector 8"/>
          <p:cNvCxnSpPr/>
          <p:nvPr/>
        </p:nvCxnSpPr>
        <p:spPr bwMode="auto">
          <a:xfrm>
            <a:off x="0" y="6858000"/>
            <a:ext cx="12188952"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425019"/>
          </a:xfrm>
          <a:prstGeom prst="rect">
            <a:avLst/>
          </a:prstGeom>
        </p:spPr>
      </p:pic>
      <p:pic>
        <p:nvPicPr>
          <p:cNvPr id="12" name="Picture 3" descr="C:\!!Templates\Cross-brand_Ppt_template\Diagonal45Feath3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15925"/>
            <a:ext cx="4114800" cy="640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userDrawn="1"/>
        </p:nvCxnSpPr>
        <p:spPr bwMode="auto">
          <a:xfrm>
            <a:off x="0" y="6858000"/>
            <a:ext cx="12188952"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952" cy="425019"/>
          </a:xfrm>
          <a:prstGeom prst="rect">
            <a:avLst/>
          </a:prstGeom>
        </p:spPr>
      </p:pic>
    </p:spTree>
    <p:extLst>
      <p:ext uri="{BB962C8B-B14F-4D97-AF65-F5344CB8AC3E}">
        <p14:creationId xmlns:p14="http://schemas.microsoft.com/office/powerpoint/2010/main" val="3124956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548640"/>
            <a:ext cx="11795760" cy="457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p:cNvSpPr>
          <p:nvPr>
            <p:ph type="pic" idx="1"/>
          </p:nvPr>
        </p:nvSpPr>
        <p:spPr>
          <a:xfrm>
            <a:off x="5183205" y="1284058"/>
            <a:ext cx="6169416" cy="4873705"/>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39399" y="2323268"/>
            <a:ext cx="3932085" cy="3810773"/>
          </a:xfrm>
        </p:spPr>
        <p:txBody>
          <a:bodyPr/>
          <a:lstStyle>
            <a:lvl1pPr marL="0" indent="0">
              <a:buNone/>
              <a:defRPr sz="20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smtClean="0"/>
              <a:t>© Copyright IBM Corporation 2016</a:t>
            </a:r>
            <a:endParaRPr lang="en-US"/>
          </a:p>
        </p:txBody>
      </p:sp>
    </p:spTree>
    <p:extLst>
      <p:ext uri="{BB962C8B-B14F-4D97-AF65-F5344CB8AC3E}">
        <p14:creationId xmlns:p14="http://schemas.microsoft.com/office/powerpoint/2010/main" val="12731687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smtClean="0"/>
              <a:t>© Copyright IBM Corporation 2016</a:t>
            </a:r>
            <a:endParaRPr lang="en-US"/>
          </a:p>
        </p:txBody>
      </p:sp>
    </p:spTree>
    <p:extLst>
      <p:ext uri="{BB962C8B-B14F-4D97-AF65-F5344CB8AC3E}">
        <p14:creationId xmlns:p14="http://schemas.microsoft.com/office/powerpoint/2010/main" val="412921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smtClean="0"/>
              <a:t>Click to edit Master text styles</a:t>
            </a:r>
          </a:p>
          <a:p>
            <a:pPr lvl="1"/>
            <a:r>
              <a:rPr lang="en-US" smtClean="0"/>
              <a:t>Second level</a:t>
            </a:r>
          </a:p>
          <a:p>
            <a:pPr lvl="2"/>
            <a:r>
              <a:rPr lang="en-US" smtClean="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smtClean="0"/>
              <a:t>© Copyright IBM Corporation 2016</a:t>
            </a:r>
            <a:endParaRPr lang="en-US"/>
          </a:p>
        </p:txBody>
      </p:sp>
    </p:spTree>
    <p:extLst>
      <p:ext uri="{BB962C8B-B14F-4D97-AF65-F5344CB8AC3E}">
        <p14:creationId xmlns:p14="http://schemas.microsoft.com/office/powerpoint/2010/main" val="13524310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7" name="Title 1"/>
          <p:cNvSpPr>
            <a:spLocks noGrp="1"/>
          </p:cNvSpPr>
          <p:nvPr>
            <p:ph type="title"/>
          </p:nvPr>
        </p:nvSpPr>
        <p:spPr>
          <a:xfrm>
            <a:off x="256032" y="548640"/>
            <a:ext cx="11795760" cy="457200"/>
          </a:xfrm>
        </p:spPr>
        <p:txBody>
          <a:bodyPr/>
          <a:lstStyle/>
          <a:p>
            <a:r>
              <a:rPr lang="en-US" smtClean="0"/>
              <a:t>Click to edit Master title style</a:t>
            </a:r>
            <a:endParaRPr lang="en-US" dirty="0"/>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smtClean="0"/>
              <a:t>© Copyright IBM Corporation 2016</a:t>
            </a:r>
            <a:endParaRPr lang="en-US"/>
          </a:p>
        </p:txBody>
      </p:sp>
    </p:spTree>
    <p:extLst>
      <p:ext uri="{BB962C8B-B14F-4D97-AF65-F5344CB8AC3E}">
        <p14:creationId xmlns:p14="http://schemas.microsoft.com/office/powerpoint/2010/main" val="27188571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032" y="1239314"/>
            <a:ext cx="5594924" cy="5347151"/>
          </a:xfrm>
        </p:spPr>
        <p:txBody>
          <a:bodyPr/>
          <a:lstStyle/>
          <a:p>
            <a:pPr lvl="0"/>
            <a:r>
              <a:rPr lang="en-US" noProof="0" smtClean="0"/>
              <a:t>Click icon to add clip art</a:t>
            </a:r>
            <a:endParaRPr lang="en-US" noProof="0" dirty="0" smtClean="0"/>
          </a:p>
        </p:txBody>
      </p:sp>
      <p:sp>
        <p:nvSpPr>
          <p:cNvPr id="4" name="Text Placeholder 3"/>
          <p:cNvSpPr>
            <a:spLocks noGrp="1"/>
          </p:cNvSpPr>
          <p:nvPr>
            <p:ph type="body" sz="half" idx="2"/>
          </p:nvPr>
        </p:nvSpPr>
        <p:spPr>
          <a:xfrm>
            <a:off x="6265166" y="1239314"/>
            <a:ext cx="5744929" cy="5347151"/>
          </a:xfrm>
        </p:spPr>
        <p:txBody>
          <a:bodyPr/>
          <a:lstStyle>
            <a:lvl4pPr marL="679984"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7" name="Title 1"/>
          <p:cNvSpPr>
            <a:spLocks noGrp="1"/>
          </p:cNvSpPr>
          <p:nvPr>
            <p:ph type="title"/>
          </p:nvPr>
        </p:nvSpPr>
        <p:spPr>
          <a:xfrm>
            <a:off x="256032" y="548640"/>
            <a:ext cx="11795760" cy="457200"/>
          </a:xfrm>
        </p:spPr>
        <p:txBody>
          <a:bodyPr/>
          <a:lstStyle/>
          <a:p>
            <a:r>
              <a:rPr lang="en-US" smtClean="0"/>
              <a:t>Click to edit Master title style</a:t>
            </a:r>
            <a:endParaRPr lang="en-US" dirty="0"/>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smtClean="0"/>
              <a:t>© Copyright IBM Corporation 2016</a:t>
            </a:r>
            <a:endParaRPr lang="en-US"/>
          </a:p>
        </p:txBody>
      </p:sp>
    </p:spTree>
    <p:extLst>
      <p:ext uri="{BB962C8B-B14F-4D97-AF65-F5344CB8AC3E}">
        <p14:creationId xmlns:p14="http://schemas.microsoft.com/office/powerpoint/2010/main" val="26336306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6032" y="548640"/>
            <a:ext cx="11795760" cy="457200"/>
          </a:xfrm>
        </p:spPr>
        <p:txBody>
          <a:bodyPr/>
          <a:lstStyle/>
          <a:p>
            <a:r>
              <a:rPr lang="en-US" smtClean="0"/>
              <a:t>Click to edit Master title style</a:t>
            </a:r>
            <a:endParaRPr lang="en-US" dirty="0"/>
          </a:p>
        </p:txBody>
      </p:sp>
      <p:sp>
        <p:nvSpPr>
          <p:cNvPr id="3" name="Table Placeholder 2"/>
          <p:cNvSpPr>
            <a:spLocks noGrp="1"/>
          </p:cNvSpPr>
          <p:nvPr>
            <p:ph type="tbl" idx="1"/>
          </p:nvPr>
        </p:nvSpPr>
        <p:spPr>
          <a:xfrm>
            <a:off x="256032" y="1170432"/>
            <a:ext cx="11795760" cy="5513832"/>
          </a:xfrm>
        </p:spPr>
        <p:txBody>
          <a:bodyPr/>
          <a:lstStyle/>
          <a:p>
            <a:pPr lvl="0"/>
            <a:r>
              <a:rPr lang="en-US" noProof="0" smtClean="0"/>
              <a:t>Click icon to add table</a:t>
            </a:r>
            <a:endParaRPr lang="en-US" noProof="0" dirty="0" smtClean="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smtClean="0"/>
              <a:t>© Copyright IBM Corporation 2016</a:t>
            </a:r>
            <a:endParaRPr lang="en-US"/>
          </a:p>
        </p:txBody>
      </p:sp>
    </p:spTree>
    <p:extLst>
      <p:ext uri="{BB962C8B-B14F-4D97-AF65-F5344CB8AC3E}">
        <p14:creationId xmlns:p14="http://schemas.microsoft.com/office/powerpoint/2010/main" val="214925551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urse Title">
    <p:spTree>
      <p:nvGrpSpPr>
        <p:cNvPr id="1" name=""/>
        <p:cNvGrpSpPr/>
        <p:nvPr/>
      </p:nvGrpSpPr>
      <p:grpSpPr>
        <a:xfrm>
          <a:off x="0" y="0"/>
          <a:ext cx="0" cy="0"/>
          <a:chOff x="0" y="0"/>
          <a:chExt cx="0" cy="0"/>
        </a:xfrm>
      </p:grpSpPr>
      <p:pic>
        <p:nvPicPr>
          <p:cNvPr id="1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15925"/>
            <a:ext cx="4114800" cy="640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47" y="566739"/>
            <a:ext cx="2819400" cy="3177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gray">
          <a:xfrm>
            <a:off x="3435530" y="6477000"/>
            <a:ext cx="5329645"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l">
              <a:defRPr/>
            </a:pPr>
            <a:r>
              <a:rPr lang="en-US" sz="900" dirty="0" smtClean="0">
                <a:solidFill>
                  <a:srgbClr val="008ABF"/>
                </a:solidFill>
                <a:latin typeface="Arial" panose="020B0604020202020204" pitchFamily="34" charset="0"/>
                <a:ea typeface="Verdana" panose="020B0604030504040204" pitchFamily="34" charset="0"/>
                <a:cs typeface="Arial" panose="020B0604020202020204" pitchFamily="34" charset="0"/>
              </a:rPr>
              <a:t/>
            </a:r>
            <a:br>
              <a:rPr lang="en-US" sz="900" dirty="0" smtClean="0">
                <a:solidFill>
                  <a:srgbClr val="008ABF"/>
                </a:solidFill>
                <a:latin typeface="Arial" panose="020B0604020202020204" pitchFamily="34" charset="0"/>
                <a:ea typeface="Verdana" panose="020B0604030504040204" pitchFamily="34" charset="0"/>
                <a:cs typeface="Arial" panose="020B0604020202020204" pitchFamily="34" charset="0"/>
              </a:rPr>
            </a:br>
            <a:r>
              <a:rPr lang="en-US" sz="900" dirty="0" smtClean="0">
                <a:solidFill>
                  <a:srgbClr val="008ABF"/>
                </a:solid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p:cNvSpPr>
            <a:spLocks noGrp="1" noChangeArrowheads="1"/>
          </p:cNvSpPr>
          <p:nvPr>
            <p:ph type="ftr" sz="quarter" idx="10"/>
          </p:nvPr>
        </p:nvSpPr>
        <p:spPr>
          <a:xfrm>
            <a:off x="5146766" y="6477000"/>
            <a:ext cx="1881051" cy="162720"/>
          </a:xfrm>
        </p:spPr>
        <p:txBody>
          <a:bodyPr>
            <a:noAutofit/>
          </a:bodyPr>
          <a:lstStyle>
            <a:lvl1pPr algn="l">
              <a:defRPr sz="900">
                <a:latin typeface="Arial" panose="020B0604020202020204" pitchFamily="34" charset="0"/>
                <a:cs typeface="Arial" panose="020B0604020202020204" pitchFamily="34" charset="0"/>
              </a:defRPr>
            </a:lvl1pPr>
          </a:lstStyle>
          <a:p>
            <a:pPr>
              <a:defRPr/>
            </a:pPr>
            <a:r>
              <a:rPr lang="en-US" smtClean="0"/>
              <a:t>© Copyright IBM Corporation 2016</a:t>
            </a:r>
            <a:endParaRPr lang="en-US" dirty="0"/>
          </a:p>
        </p:txBody>
      </p:sp>
      <p:sp>
        <p:nvSpPr>
          <p:cNvPr id="11" name="Rectangle 20"/>
          <p:cNvSpPr>
            <a:spLocks noGrp="1" noChangeArrowheads="1"/>
          </p:cNvSpPr>
          <p:nvPr>
            <p:ph type="ctrTitle" hasCustomPrompt="1"/>
          </p:nvPr>
        </p:nvSpPr>
        <p:spPr bwMode="auto">
          <a:xfrm>
            <a:off x="4616398" y="1481328"/>
            <a:ext cx="7385276" cy="2710800"/>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800">
                <a:solidFill>
                  <a:srgbClr val="00649D"/>
                </a:solidFill>
              </a:defRPr>
            </a:lvl1pPr>
          </a:lstStyle>
          <a:p>
            <a:pPr lvl="0"/>
            <a:r>
              <a:rPr lang="en-US" noProof="0" dirty="0" smtClean="0"/>
              <a:t>Course title</a:t>
            </a:r>
          </a:p>
        </p:txBody>
      </p:sp>
      <p:sp>
        <p:nvSpPr>
          <p:cNvPr id="13" name="TextBox 11"/>
          <p:cNvSpPr txBox="1">
            <a:spLocks noChangeArrowheads="1"/>
          </p:cNvSpPr>
          <p:nvPr/>
        </p:nvSpPr>
        <p:spPr bwMode="auto">
          <a:xfrm>
            <a:off x="4615249" y="4821239"/>
            <a:ext cx="7383126"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300"/>
              </a:lnSpc>
            </a:pPr>
            <a:r>
              <a:rPr lang="en-US" sz="2000" dirty="0">
                <a:solidFill>
                  <a:srgbClr val="008ABF"/>
                </a:solidFill>
                <a:latin typeface="Arial" panose="020B0604020202020204" pitchFamily="34" charset="0"/>
              </a:rPr>
              <a:t>Course subtitle</a:t>
            </a:r>
            <a:br>
              <a:rPr lang="en-US" sz="2000" dirty="0">
                <a:solidFill>
                  <a:srgbClr val="008ABF"/>
                </a:solidFill>
                <a:latin typeface="Arial" panose="020B0604020202020204" pitchFamily="34" charset="0"/>
              </a:rPr>
            </a:br>
            <a:endParaRPr lang="en-US" sz="2000" dirty="0">
              <a:solidFill>
                <a:srgbClr val="008ABF"/>
              </a:solidFill>
              <a:latin typeface="Arial" panose="020B0604020202020204" pitchFamily="34" charset="0"/>
            </a:endParaRPr>
          </a:p>
        </p:txBody>
      </p:sp>
      <p:cxnSp>
        <p:nvCxnSpPr>
          <p:cNvPr id="4" name="Straight Connector 3"/>
          <p:cNvCxnSpPr/>
          <p:nvPr/>
        </p:nvCxnSpPr>
        <p:spPr bwMode="auto">
          <a:xfrm>
            <a:off x="0" y="6858000"/>
            <a:ext cx="12188952"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952" cy="425017"/>
          </a:xfrm>
          <a:prstGeom prst="rect">
            <a:avLst/>
          </a:prstGeom>
        </p:spPr>
      </p:pic>
      <p:pic>
        <p:nvPicPr>
          <p:cNvPr id="10" name="Picture 7" descr="C:\!!Templates\Cross-brand_Ppt_template\!!Cover_title_illustration_Final-1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3147" y="566739"/>
            <a:ext cx="2819400" cy="3177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userDrawn="1"/>
        </p:nvCxnSpPr>
        <p:spPr bwMode="auto">
          <a:xfrm>
            <a:off x="0" y="6858000"/>
            <a:ext cx="12188952"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88952" cy="425017"/>
          </a:xfrm>
          <a:prstGeom prst="rect">
            <a:avLst/>
          </a:prstGeom>
        </p:spPr>
      </p:pic>
    </p:spTree>
    <p:extLst>
      <p:ext uri="{BB962C8B-B14F-4D97-AF65-F5344CB8AC3E}">
        <p14:creationId xmlns:p14="http://schemas.microsoft.com/office/powerpoint/2010/main" val="27893909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pic>
        <p:nvPicPr>
          <p:cNvPr id="1029" name="Picture 5" descr="C:\!!Templates\Cross-brand_Ppt_template\Topic_diagonals_footer-ro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0955"/>
            <a:ext cx="4114800"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4619565" y="1481328"/>
            <a:ext cx="6622627" cy="2165318"/>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800">
                <a:solidFill>
                  <a:srgbClr val="00649D"/>
                </a:solidFill>
              </a:defRPr>
            </a:lvl1pPr>
          </a:lstStyle>
          <a:p>
            <a:pPr lvl="0"/>
            <a:r>
              <a:rPr lang="en-US" noProof="0" dirty="0" smtClean="0"/>
              <a:t>Topic/lesson title</a:t>
            </a:r>
          </a:p>
        </p:txBody>
      </p:sp>
      <p:sp>
        <p:nvSpPr>
          <p:cNvPr id="12" name="Rectangle 10"/>
          <p:cNvSpPr>
            <a:spLocks noGrp="1" noChangeArrowheads="1"/>
          </p:cNvSpPr>
          <p:nvPr>
            <p:ph type="sldNum" sz="quarter" idx="10"/>
          </p:nvPr>
        </p:nvSpPr>
        <p:spPr>
          <a:xfrm>
            <a:off x="5573848" y="6681674"/>
            <a:ext cx="1102497" cy="165100"/>
          </a:xfrm>
          <a:ln/>
        </p:spPr>
        <p:txBody>
          <a:bodyPr/>
          <a:lstStyle>
            <a:lvl1pPr>
              <a:defRPr/>
            </a:lvl1pPr>
          </a:lstStyle>
          <a:p>
            <a:pPr>
              <a:defRPr/>
            </a:pPr>
            <a:fld id="{11A68DD8-55F1-4DDB-A894-47428CF80362}" type="slidenum">
              <a:rPr lang="en-US" smtClean="0"/>
              <a:pPr>
                <a:defRPr/>
              </a:pPr>
              <a:t>‹#›</a:t>
            </a:fld>
            <a:endParaRPr lang="en-US" dirty="0"/>
          </a:p>
        </p:txBody>
      </p:sp>
      <p:sp>
        <p:nvSpPr>
          <p:cNvPr id="13" name="Rectangle 11"/>
          <p:cNvSpPr>
            <a:spLocks noGrp="1" noChangeArrowheads="1"/>
          </p:cNvSpPr>
          <p:nvPr>
            <p:ph type="ftr" sz="quarter" idx="11"/>
          </p:nvPr>
        </p:nvSpPr>
        <p:spPr>
          <a:xfrm>
            <a:off x="10123713" y="6681674"/>
            <a:ext cx="1906403" cy="176326"/>
          </a:xfrm>
          <a:ln/>
        </p:spPr>
        <p:txBody>
          <a:bodyPr/>
          <a:lstStyle>
            <a:lvl1pPr>
              <a:defRPr/>
            </a:lvl1pPr>
          </a:lstStyle>
          <a:p>
            <a:pPr>
              <a:defRPr/>
            </a:pPr>
            <a:r>
              <a:rPr lang="en-US" smtClean="0"/>
              <a:t>© Copyright IBM Corporation 2016</a:t>
            </a:r>
            <a:endParaRPr lang="en-US" dirty="0"/>
          </a:p>
        </p:txBody>
      </p:sp>
      <p:cxnSp>
        <p:nvCxnSpPr>
          <p:cNvPr id="7" name="Straight Connector 6"/>
          <p:cNvCxnSpPr/>
          <p:nvPr/>
        </p:nvCxnSpPr>
        <p:spPr bwMode="auto">
          <a:xfrm>
            <a:off x="0" y="6858000"/>
            <a:ext cx="12188952"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 name="Straight Connector 7"/>
          <p:cNvCxnSpPr/>
          <p:nvPr userDrawn="1"/>
        </p:nvCxnSpPr>
        <p:spPr bwMode="auto">
          <a:xfrm>
            <a:off x="0" y="6858000"/>
            <a:ext cx="12188952"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2525828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smtClean="0"/>
              <a:t>© Copyright IBM Corporation 2016</a:t>
            </a:r>
            <a:endParaRPr lang="en-US"/>
          </a:p>
        </p:txBody>
      </p:sp>
    </p:spTree>
    <p:extLst>
      <p:ext uri="{BB962C8B-B14F-4D97-AF65-F5344CB8AC3E}">
        <p14:creationId xmlns:p14="http://schemas.microsoft.com/office/powerpoint/2010/main" val="2820036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56032" y="1170432"/>
            <a:ext cx="11795760" cy="5513832"/>
          </a:xfrm>
        </p:spPr>
        <p:txBody>
          <a:bodyPr/>
          <a:lstStyle>
            <a:lvl1pPr marL="301752" indent="-301752">
              <a:buClr>
                <a:srgbClr val="00649D"/>
              </a:buClr>
              <a:buSzPct val="90000"/>
              <a:buFont typeface="+mj-lt"/>
              <a:buAutoNum type="arabicPeriod"/>
              <a:defRPr/>
            </a:lvl1pPr>
            <a:lvl2pPr marL="603504" indent="-301752">
              <a:buSzPct val="90000"/>
              <a:buFont typeface="+mj-lt"/>
              <a:buAutoNum type="alphaLcPeriod"/>
              <a:defRPr/>
            </a:lvl2pPr>
            <a:lvl3pPr marL="507600" indent="0">
              <a:buNone/>
              <a:defRPr/>
            </a:lvl3pPr>
            <a:lvl4pPr marL="679984" indent="0">
              <a:buNone/>
              <a:defRPr/>
            </a:lvl4pPr>
          </a:lstStyle>
          <a:p>
            <a:pPr lvl="0"/>
            <a:r>
              <a:rPr lang="en-US" smtClean="0"/>
              <a:t>Click to edit Master text styles</a:t>
            </a:r>
          </a:p>
          <a:p>
            <a:pPr lvl="1"/>
            <a:r>
              <a:rPr lang="en-US" smtClean="0"/>
              <a:t>Second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smtClean="0"/>
              <a:t>© Copyright IBM Corporation 2016</a:t>
            </a:r>
            <a:endParaRPr lang="en-US" dirty="0"/>
          </a:p>
        </p:txBody>
      </p:sp>
    </p:spTree>
    <p:extLst>
      <p:ext uri="{BB962C8B-B14F-4D97-AF65-F5344CB8AC3E}">
        <p14:creationId xmlns:p14="http://schemas.microsoft.com/office/powerpoint/2010/main" val="37739466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056"/>
            <a:ext cx="4115157" cy="6408976"/>
          </a:xfrm>
          <a:prstGeom prst="rect">
            <a:avLst/>
          </a:prstGeom>
        </p:spPr>
      </p:pic>
      <p:sp>
        <p:nvSpPr>
          <p:cNvPr id="2" name="Title 1"/>
          <p:cNvSpPr>
            <a:spLocks noGrp="1"/>
          </p:cNvSpPr>
          <p:nvPr>
            <p:ph type="title"/>
          </p:nvPr>
        </p:nvSpPr>
        <p:spPr>
          <a:xfrm>
            <a:off x="4617720" y="1481328"/>
            <a:ext cx="6620256" cy="2167128"/>
          </a:xfrm>
        </p:spPr>
        <p:txBody>
          <a:bodyPr anchor="b"/>
          <a:lstStyle>
            <a:lvl1pPr>
              <a:defRPr sz="2800"/>
            </a:lvl1pPr>
          </a:lstStyle>
          <a:p>
            <a:r>
              <a:rPr lang="en-US" smtClean="0"/>
              <a:t>Click to edit Master title style</a:t>
            </a:r>
            <a:endParaRPr lang="en-US" dirty="0"/>
          </a:p>
        </p:txBody>
      </p:sp>
      <p:sp>
        <p:nvSpPr>
          <p:cNvPr id="3" name="Text Placeholder 2"/>
          <p:cNvSpPr>
            <a:spLocks noGrp="1"/>
          </p:cNvSpPr>
          <p:nvPr>
            <p:ph type="body" idx="1"/>
          </p:nvPr>
        </p:nvSpPr>
        <p:spPr>
          <a:xfrm>
            <a:off x="4617720" y="3688169"/>
            <a:ext cx="6655870" cy="1499245"/>
          </a:xfrm>
        </p:spPr>
        <p:txBody>
          <a:bodyPr/>
          <a:lstStyle>
            <a:lvl1pPr marL="0" indent="0">
              <a:buNone/>
              <a:defRPr sz="2000"/>
            </a:lvl1pPr>
            <a:lvl2pPr marL="668381" indent="0">
              <a:buNone/>
              <a:defRPr sz="2924"/>
            </a:lvl2pPr>
            <a:lvl3pPr marL="1336761" indent="0">
              <a:buNone/>
              <a:defRPr sz="2631"/>
            </a:lvl3pPr>
            <a:lvl4pPr marL="2005142" indent="0">
              <a:buNone/>
              <a:defRPr sz="2339"/>
            </a:lvl4pPr>
            <a:lvl5pPr marL="2673523" indent="0">
              <a:buNone/>
              <a:defRPr sz="2339"/>
            </a:lvl5pPr>
            <a:lvl6pPr marL="3341903" indent="0">
              <a:buNone/>
              <a:defRPr sz="2339"/>
            </a:lvl6pPr>
            <a:lvl7pPr marL="4010284" indent="0">
              <a:buNone/>
              <a:defRPr sz="2339"/>
            </a:lvl7pPr>
            <a:lvl8pPr marL="4678665" indent="0">
              <a:buNone/>
              <a:defRPr sz="2339"/>
            </a:lvl8pPr>
            <a:lvl9pPr marL="5347045" indent="0">
              <a:buNone/>
              <a:defRPr sz="2339"/>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pPr>
              <a:defRPr/>
            </a:pPr>
            <a:fld id="{2DAFEF3C-BFF5-4598-9D1B-1BD302EA279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smtClean="0"/>
              <a:t>© Copyright IBM Corporation 2016</a:t>
            </a:r>
            <a:endParaRPr lang="en-US"/>
          </a:p>
        </p:txBody>
      </p:sp>
    </p:spTree>
    <p:extLst>
      <p:ext uri="{BB962C8B-B14F-4D97-AF65-F5344CB8AC3E}">
        <p14:creationId xmlns:p14="http://schemas.microsoft.com/office/powerpoint/2010/main" val="3488644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6032" y="1170432"/>
            <a:ext cx="5674712" cy="5368037"/>
          </a:xfrm>
        </p:spPr>
        <p:txBody>
          <a:bodyPr/>
          <a:lstStyle>
            <a:lvl4pPr marL="679984"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174055" y="1170432"/>
            <a:ext cx="5674712" cy="5368037"/>
          </a:xfrm>
        </p:spPr>
        <p:txBody>
          <a:bodyPr/>
          <a:lstStyle>
            <a:lvl4pPr marL="679984"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smtClean="0"/>
              <a:t>© Copyright IBM Corporation 2016</a:t>
            </a:r>
            <a:endParaRPr lang="en-US"/>
          </a:p>
        </p:txBody>
      </p:sp>
    </p:spTree>
    <p:extLst>
      <p:ext uri="{BB962C8B-B14F-4D97-AF65-F5344CB8AC3E}">
        <p14:creationId xmlns:p14="http://schemas.microsoft.com/office/powerpoint/2010/main" val="13910899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 y="548640"/>
            <a:ext cx="11795760" cy="4572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6032" y="1600200"/>
            <a:ext cx="548640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smtClean="0"/>
              <a:t>Click to edit Master text styles</a:t>
            </a:r>
          </a:p>
        </p:txBody>
      </p:sp>
      <p:sp>
        <p:nvSpPr>
          <p:cNvPr id="4" name="Content Placeholder 3"/>
          <p:cNvSpPr>
            <a:spLocks noGrp="1"/>
          </p:cNvSpPr>
          <p:nvPr>
            <p:ph sz="half" idx="2"/>
          </p:nvPr>
        </p:nvSpPr>
        <p:spPr>
          <a:xfrm>
            <a:off x="256032" y="2514600"/>
            <a:ext cx="5486400" cy="365760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6169417" y="1600200"/>
            <a:ext cx="548640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smtClean="0"/>
              <a:t>Click to edit Master text styles</a:t>
            </a:r>
          </a:p>
        </p:txBody>
      </p:sp>
      <p:sp>
        <p:nvSpPr>
          <p:cNvPr id="6" name="Content Placeholder 5"/>
          <p:cNvSpPr>
            <a:spLocks noGrp="1"/>
          </p:cNvSpPr>
          <p:nvPr>
            <p:ph sz="quarter" idx="4"/>
          </p:nvPr>
        </p:nvSpPr>
        <p:spPr>
          <a:xfrm>
            <a:off x="6169417" y="2514600"/>
            <a:ext cx="5486400" cy="365760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smtClean="0"/>
              <a:t>Click to edit Master text styles</a:t>
            </a:r>
          </a:p>
          <a:p>
            <a:pPr lvl="1"/>
            <a:r>
              <a:rPr lang="en-US" smtClean="0"/>
              <a:t>Second level</a:t>
            </a:r>
          </a:p>
          <a:p>
            <a:pPr lvl="2"/>
            <a:r>
              <a:rPr lang="en-US" smtClean="0"/>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smtClean="0"/>
              <a:t>© Copyright IBM Corporation 2016</a:t>
            </a:r>
            <a:endParaRPr lang="en-US" dirty="0"/>
          </a:p>
        </p:txBody>
      </p:sp>
    </p:spTree>
    <p:extLst>
      <p:ext uri="{BB962C8B-B14F-4D97-AF65-F5344CB8AC3E}">
        <p14:creationId xmlns:p14="http://schemas.microsoft.com/office/powerpoint/2010/main" val="22393290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smtClean="0"/>
              <a:t>© Copyright IBM Corporation 2016</a:t>
            </a:r>
            <a:endParaRPr lang="en-US" dirty="0"/>
          </a:p>
        </p:txBody>
      </p:sp>
    </p:spTree>
    <p:extLst>
      <p:ext uri="{BB962C8B-B14F-4D97-AF65-F5344CB8AC3E}">
        <p14:creationId xmlns:p14="http://schemas.microsoft.com/office/powerpoint/2010/main" val="21154915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A6CADBCB-90C9-40AA-B762-FAACEAF55A59}" type="slidenum">
              <a:rPr lang="en-US" smtClean="0"/>
              <a:pPr>
                <a:defRPr/>
              </a:pPr>
              <a:t>‹#›</a:t>
            </a:fld>
            <a:endParaRPr lang="en-US" dirty="0"/>
          </a:p>
        </p:txBody>
      </p:sp>
      <p:sp>
        <p:nvSpPr>
          <p:cNvPr id="3" name="Rectangle 11"/>
          <p:cNvSpPr>
            <a:spLocks noGrp="1" noChangeArrowheads="1"/>
          </p:cNvSpPr>
          <p:nvPr>
            <p:ph type="ftr" sz="quarter" idx="11"/>
          </p:nvPr>
        </p:nvSpPr>
        <p:spPr>
          <a:ln/>
        </p:spPr>
        <p:txBody>
          <a:bodyPr/>
          <a:lstStyle>
            <a:lvl1pPr>
              <a:defRPr/>
            </a:lvl1pPr>
          </a:lstStyle>
          <a:p>
            <a:pPr>
              <a:defRPr/>
            </a:pPr>
            <a:r>
              <a:rPr lang="en-US" smtClean="0"/>
              <a:t>© Copyright IBM Corporation 2016</a:t>
            </a:r>
            <a:endParaRPr lang="en-US" dirty="0"/>
          </a:p>
        </p:txBody>
      </p:sp>
    </p:spTree>
    <p:extLst>
      <p:ext uri="{BB962C8B-B14F-4D97-AF65-F5344CB8AC3E}">
        <p14:creationId xmlns:p14="http://schemas.microsoft.com/office/powerpoint/2010/main" val="31585018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548640"/>
            <a:ext cx="11795760" cy="457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83205" y="1287147"/>
            <a:ext cx="6169416" cy="4873705"/>
          </a:xfrm>
        </p:spPr>
        <p:txBody>
          <a:bodyPr/>
          <a:lstStyle>
            <a:lvl1pPr>
              <a:defRPr sz="2000"/>
            </a:lvl1pPr>
            <a:lvl2pPr>
              <a:defRPr sz="1800"/>
            </a:lvl2pPr>
            <a:lvl3pPr>
              <a:defRPr sz="1600"/>
            </a:lvl3pPr>
            <a:lvl4pPr marL="679984" indent="0">
              <a:buNone/>
              <a:defRPr sz="1535"/>
            </a:lvl4pPr>
            <a:lvl5pPr>
              <a:defRPr sz="1535"/>
            </a:lvl5pPr>
            <a:lvl6pPr>
              <a:defRPr sz="2924"/>
            </a:lvl6pPr>
            <a:lvl7pPr>
              <a:defRPr sz="2924"/>
            </a:lvl7pPr>
            <a:lvl8pPr>
              <a:defRPr sz="2924"/>
            </a:lvl8pPr>
            <a:lvl9pPr>
              <a:defRPr sz="2924"/>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839399" y="2359364"/>
            <a:ext cx="3932085" cy="3810773"/>
          </a:xfrm>
        </p:spPr>
        <p:txBody>
          <a:bodyPr/>
          <a:lstStyle>
            <a:lvl1pPr marL="0" indent="0">
              <a:buNone/>
              <a:defRPr sz="24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smtClean="0"/>
              <a:t>© Copyright IBM Corporation 2016</a:t>
            </a:r>
            <a:endParaRPr lang="en-US"/>
          </a:p>
        </p:txBody>
      </p:sp>
    </p:spTree>
    <p:extLst>
      <p:ext uri="{BB962C8B-B14F-4D97-AF65-F5344CB8AC3E}">
        <p14:creationId xmlns:p14="http://schemas.microsoft.com/office/powerpoint/2010/main" val="9035396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58540" y="550122"/>
            <a:ext cx="11795760" cy="4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0" bIns="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gray">
          <a:xfrm>
            <a:off x="256032" y="1165722"/>
            <a:ext cx="11795760"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008ABF"/>
                </a:solidFill>
                <a:latin typeface="Arial" panose="020B0604020202020204"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10110651" y="6681674"/>
            <a:ext cx="1919466"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008ABF"/>
                </a:solidFill>
                <a:latin typeface="Arial" panose="020B0604020202020204" pitchFamily="34" charset="0"/>
                <a:ea typeface="Verdana" panose="020B0604030504040204" pitchFamily="34" charset="0"/>
                <a:cs typeface="Arial" panose="020B0604020202020204" pitchFamily="34" charset="0"/>
              </a:defRPr>
            </a:lvl1pPr>
          </a:lstStyle>
          <a:p>
            <a:pPr>
              <a:defRPr/>
            </a:pPr>
            <a:r>
              <a:rPr lang="en-US" smtClean="0"/>
              <a:t>© Copyright IBM Corporation 2016</a:t>
            </a:r>
            <a:endParaRPr lang="en-US" dirty="0"/>
          </a:p>
        </p:txBody>
      </p:sp>
      <p:sp>
        <p:nvSpPr>
          <p:cNvPr id="7" name="Text Box 2"/>
          <p:cNvSpPr txBox="1">
            <a:spLocks noChangeArrowheads="1"/>
          </p:cNvSpPr>
          <p:nvPr>
            <p:custDataLst>
              <p:tags r:id="rId19"/>
            </p:custDataLst>
          </p:nvPr>
        </p:nvSpPr>
        <p:spPr bwMode="auto">
          <a:xfrm>
            <a:off x="41442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smtClean="0">
                <a:solidFill>
                  <a:srgbClr val="008ABF"/>
                </a:solidFill>
                <a:latin typeface="Arial" panose="020B0604020202020204" pitchFamily="34" charset="0"/>
                <a:ea typeface="Verdana" panose="020B0604030504040204" pitchFamily="34" charset="0"/>
                <a:cs typeface="Arial" panose="020B0604020202020204" pitchFamily="34" charset="0"/>
              </a:rPr>
              <a:t>Unit 2 Secure Gateway</a:t>
            </a:r>
            <a:endParaRPr lang="en-US" sz="900" dirty="0" smtClean="0">
              <a:solidFill>
                <a:srgbClr val="008ABF"/>
              </a:solidFill>
              <a:latin typeface="Arial" panose="020B0604020202020204" pitchFamily="34" charset="0"/>
              <a:ea typeface="Verdana" panose="020B0604030504040204" pitchFamily="34" charset="0"/>
              <a:cs typeface="Arial" panose="020B0604020202020204" pitchFamily="34" charset="0"/>
            </a:endParaRPr>
          </a:p>
        </p:txBody>
      </p:sp>
      <p:cxnSp>
        <p:nvCxnSpPr>
          <p:cNvPr id="9" name="Straight Connector 8"/>
          <p:cNvCxnSpPr/>
          <p:nvPr/>
        </p:nvCxnSpPr>
        <p:spPr bwMode="auto">
          <a:xfrm>
            <a:off x="0" y="6858000"/>
            <a:ext cx="12188952"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3" name="Picture 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1"/>
            <a:ext cx="12188952" cy="425019"/>
          </a:xfrm>
          <a:prstGeom prst="rect">
            <a:avLst/>
          </a:prstGeom>
        </p:spPr>
      </p:pic>
    </p:spTree>
  </p:cSld>
  <p:clrMap bg1="lt1" tx1="dk1" bg2="lt2" tx2="dk2" accent1="accent1" accent2="accent2" accent3="accent3" accent4="accent4" accent5="accent5" accent6="accent6" hlink="hlink" folHlink="folHlink"/>
  <p:sldLayoutIdLst>
    <p:sldLayoutId id="2147484322"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 id="2147484335" r:id="rId14"/>
    <p:sldLayoutId id="2147484336" r:id="rId15"/>
    <p:sldLayoutId id="2147484337" r:id="rId16"/>
    <p:sldLayoutId id="2147484338" r:id="rId17"/>
  </p:sldLayoutIdLst>
  <p:timing>
    <p:tnLst>
      <p:par>
        <p:cTn id="1" dur="indefinite" restart="never" nodeType="tmRoot"/>
      </p:par>
    </p:tnLst>
  </p:timing>
  <p:hf sldNum="0" hdr="0" dt="0"/>
  <p:txStyles>
    <p:titleStyle>
      <a:lvl1pPr algn="l" defTabSz="896938" rtl="0" eaLnBrk="1" fontAlgn="base" hangingPunct="1">
        <a:lnSpc>
          <a:spcPct val="90000"/>
        </a:lnSpc>
        <a:spcBef>
          <a:spcPct val="0"/>
        </a:spcBef>
        <a:spcAft>
          <a:spcPct val="0"/>
        </a:spcAft>
        <a:defRPr sz="2400" b="1" i="0" u="none" kern="1200">
          <a:solidFill>
            <a:srgbClr val="00649D"/>
          </a:solidFill>
          <a:latin typeface="Arial" panose="020B0604020202020204"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indent="-228600" algn="l" defTabSz="896938" rtl="0" eaLnBrk="1" fontAlgn="base" hangingPunct="1">
        <a:lnSpc>
          <a:spcPct val="100000"/>
        </a:lnSpc>
        <a:spcBef>
          <a:spcPts val="900"/>
        </a:spcBef>
        <a:spcAft>
          <a:spcPts val="0"/>
        </a:spcAft>
        <a:buClr>
          <a:srgbClr val="00649D"/>
        </a:buClr>
        <a:buSzPct val="100000"/>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228600" algn="l" defTabSz="896938" rtl="0" eaLnBrk="1" fontAlgn="base" hangingPunct="1">
        <a:lnSpc>
          <a:spcPct val="100000"/>
        </a:lnSpc>
        <a:spcBef>
          <a:spcPts val="300"/>
        </a:spcBef>
        <a:spcAft>
          <a:spcPts val="0"/>
        </a:spcAft>
        <a:buClr>
          <a:srgbClr val="00649D"/>
        </a:buClr>
        <a:buSzPct val="80000"/>
        <a:buFont typeface="Wingdings" panose="05000000000000000000" pitchFamily="2" charset="2"/>
        <a:buChar char="§"/>
        <a:defRPr sz="1800" b="0" i="0" u="none" kern="1200">
          <a:solidFill>
            <a:schemeClr val="tx1"/>
          </a:solidFill>
          <a:latin typeface="Arial" panose="020B0604020202020204" pitchFamily="34" charset="0"/>
          <a:ea typeface="+mn-ea"/>
          <a:cs typeface="Arial" panose="020B0604020202020204" pitchFamily="34" charset="0"/>
        </a:defRPr>
      </a:lvl2pPr>
      <a:lvl3pPr marL="685800" indent="-228600" algn="l" defTabSz="896938" rtl="0" eaLnBrk="1" fontAlgn="base" hangingPunct="1">
        <a:lnSpc>
          <a:spcPct val="100000"/>
        </a:lnSpc>
        <a:spcBef>
          <a:spcPts val="200"/>
        </a:spcBef>
        <a:spcAft>
          <a:spcPts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Client types</a:t>
            </a:r>
            <a:endParaRPr lang="en-US" dirty="0"/>
          </a:p>
        </p:txBody>
      </p:sp>
      <p:sp>
        <p:nvSpPr>
          <p:cNvPr id="2" name="Footer Placeholder 1"/>
          <p:cNvSpPr>
            <a:spLocks noGrp="1"/>
          </p:cNvSpPr>
          <p:nvPr>
            <p:ph type="ftr" sz="quarter" idx="11"/>
          </p:nvPr>
        </p:nvSpPr>
        <p:spPr/>
        <p:txBody>
          <a:bodyPr/>
          <a:lstStyle/>
          <a:p>
            <a:pPr>
              <a:defRPr/>
            </a:pPr>
            <a:r>
              <a:rPr lang="en-US" smtClean="0"/>
              <a:t>© Copyright IBM Corporation 2016</a:t>
            </a:r>
            <a:endParaRPr lang="en-US" dirty="0"/>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2813"/>
          <a:stretch/>
        </p:blipFill>
        <p:spPr bwMode="auto">
          <a:xfrm>
            <a:off x="586504" y="2404787"/>
            <a:ext cx="6584251" cy="340224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5729"/>
          <a:stretch/>
        </p:blipFill>
        <p:spPr bwMode="auto">
          <a:xfrm>
            <a:off x="5441298" y="2178424"/>
            <a:ext cx="6584251" cy="17436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44"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30797"/>
          <a:stretch/>
        </p:blipFill>
        <p:spPr bwMode="auto">
          <a:xfrm>
            <a:off x="5441297" y="4208929"/>
            <a:ext cx="6584251" cy="2130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t="63250"/>
          <a:stretch/>
        </p:blipFill>
        <p:spPr bwMode="auto">
          <a:xfrm>
            <a:off x="2805270" y="1089211"/>
            <a:ext cx="6584251" cy="8469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8961890" y="5097257"/>
            <a:ext cx="3063659" cy="353943"/>
          </a:xfrm>
          <a:prstGeom prst="rect">
            <a:avLst/>
          </a:prstGeom>
          <a:solidFill>
            <a:srgbClr val="FFFF00"/>
          </a:solidFill>
        </p:spPr>
        <p:txBody>
          <a:bodyPr wrap="none" rtlCol="0">
            <a:spAutoFit/>
          </a:bodyPr>
          <a:lstStyle/>
          <a:p>
            <a:r>
              <a:rPr lang="en-US" dirty="0" smtClean="0"/>
              <a:t>Recommended for production</a:t>
            </a:r>
            <a:endParaRPr lang="en-US" dirty="0"/>
          </a:p>
        </p:txBody>
      </p:sp>
    </p:spTree>
    <p:extLst>
      <p:ext uri="{BB962C8B-B14F-4D97-AF65-F5344CB8AC3E}">
        <p14:creationId xmlns:p14="http://schemas.microsoft.com/office/powerpoint/2010/main" val="3843913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Gateway client with </a:t>
            </a:r>
            <a:r>
              <a:rPr lang="en-US" dirty="0" err="1" smtClean="0"/>
              <a:t>DataPower</a:t>
            </a:r>
            <a:r>
              <a:rPr lang="en-US" dirty="0" smtClean="0"/>
              <a:t> appliance</a:t>
            </a:r>
            <a:endParaRPr lang="en-US" dirty="0"/>
          </a:p>
        </p:txBody>
      </p:sp>
      <p:sp>
        <p:nvSpPr>
          <p:cNvPr id="5" name="Footer Placeholder 4"/>
          <p:cNvSpPr>
            <a:spLocks noGrp="1"/>
          </p:cNvSpPr>
          <p:nvPr>
            <p:ph type="ftr" sz="quarter" idx="11"/>
          </p:nvPr>
        </p:nvSpPr>
        <p:spPr/>
        <p:txBody>
          <a:bodyPr/>
          <a:lstStyle/>
          <a:p>
            <a:pPr>
              <a:defRPr/>
            </a:pPr>
            <a:r>
              <a:rPr lang="en-US" smtClean="0"/>
              <a:t>© Copyright IBM Corporation 2016</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74" y="956844"/>
            <a:ext cx="7291448" cy="51088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5878" y="1711577"/>
            <a:ext cx="6590347" cy="49808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26582"/>
          <a:stretch/>
        </p:blipFill>
        <p:spPr bwMode="auto">
          <a:xfrm>
            <a:off x="6781955" y="1383600"/>
            <a:ext cx="5205775" cy="22870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Rectangle 3"/>
          <p:cNvSpPr/>
          <p:nvPr/>
        </p:nvSpPr>
        <p:spPr bwMode="auto">
          <a:xfrm>
            <a:off x="914400" y="5832909"/>
            <a:ext cx="1280160" cy="179271"/>
          </a:xfrm>
          <a:prstGeom prst="rect">
            <a:avLst/>
          </a:prstGeom>
          <a:no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8251033" y="4284630"/>
            <a:ext cx="3414785" cy="615553"/>
          </a:xfrm>
          <a:prstGeom prst="rect">
            <a:avLst/>
          </a:prstGeom>
          <a:solidFill>
            <a:schemeClr val="bg1">
              <a:lumMod val="95000"/>
            </a:schemeClr>
          </a:solidFill>
        </p:spPr>
        <p:txBody>
          <a:bodyPr wrap="square" rtlCol="0">
            <a:spAutoFit/>
          </a:bodyPr>
          <a:lstStyle/>
          <a:p>
            <a:r>
              <a:rPr lang="en-US" dirty="0" smtClean="0"/>
              <a:t>This is the recommended option for a production environment</a:t>
            </a:r>
            <a:endParaRPr lang="en-US" dirty="0"/>
          </a:p>
        </p:txBody>
      </p:sp>
    </p:spTree>
    <p:extLst>
      <p:ext uri="{BB962C8B-B14F-4D97-AF65-F5344CB8AC3E}">
        <p14:creationId xmlns:p14="http://schemas.microsoft.com/office/powerpoint/2010/main" val="2434063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up the client</a:t>
            </a:r>
            <a:endParaRPr lang="en-US" dirty="0"/>
          </a:p>
        </p:txBody>
      </p:sp>
      <p:sp>
        <p:nvSpPr>
          <p:cNvPr id="9" name="Footer Placeholder 8"/>
          <p:cNvSpPr>
            <a:spLocks noGrp="1"/>
          </p:cNvSpPr>
          <p:nvPr>
            <p:ph type="ftr" sz="quarter" idx="11"/>
          </p:nvPr>
        </p:nvSpPr>
        <p:spPr/>
        <p:txBody>
          <a:bodyPr/>
          <a:lstStyle/>
          <a:p>
            <a:pPr>
              <a:defRPr/>
            </a:pPr>
            <a:r>
              <a:rPr lang="en-US" smtClean="0"/>
              <a:t>© Copyright IBM Corporation 2016</a:t>
            </a:r>
            <a:endParaRPr lang="en-US" dirty="0"/>
          </a:p>
        </p:txBody>
      </p:sp>
      <p:sp>
        <p:nvSpPr>
          <p:cNvPr id="4" name="Rectangle 3"/>
          <p:cNvSpPr/>
          <p:nvPr/>
        </p:nvSpPr>
        <p:spPr>
          <a:xfrm>
            <a:off x="682048" y="1664993"/>
            <a:ext cx="5968301" cy="877163"/>
          </a:xfrm>
          <a:prstGeom prst="rect">
            <a:avLst/>
          </a:prstGeom>
        </p:spPr>
        <p:txBody>
          <a:bodyPr wrap="none">
            <a:spAutoFit/>
          </a:bodyPr>
          <a:lstStyle/>
          <a:p>
            <a:r>
              <a:rPr lang="en-US" b="1" dirty="0" smtClean="0"/>
              <a:t>Docker</a:t>
            </a:r>
            <a:r>
              <a:rPr lang="en-US" dirty="0" smtClean="0"/>
              <a:t>:</a:t>
            </a:r>
          </a:p>
          <a:p>
            <a:r>
              <a:rPr lang="en-US" dirty="0" err="1" smtClean="0">
                <a:latin typeface="Courier" pitchFamily="81" charset="0"/>
              </a:rPr>
              <a:t>docker</a:t>
            </a:r>
            <a:r>
              <a:rPr lang="en-US" dirty="0" smtClean="0">
                <a:latin typeface="Courier" pitchFamily="81" charset="0"/>
              </a:rPr>
              <a:t> </a:t>
            </a:r>
            <a:r>
              <a:rPr lang="en-US" dirty="0">
                <a:latin typeface="Courier" pitchFamily="81" charset="0"/>
              </a:rPr>
              <a:t>run -it </a:t>
            </a:r>
            <a:r>
              <a:rPr lang="en-US" dirty="0" err="1" smtClean="0">
                <a:latin typeface="Courier" pitchFamily="81" charset="0"/>
              </a:rPr>
              <a:t>ibmcom</a:t>
            </a:r>
            <a:r>
              <a:rPr lang="en-US" dirty="0" smtClean="0">
                <a:latin typeface="Courier" pitchFamily="81" charset="0"/>
              </a:rPr>
              <a:t>/secure-gateway-client </a:t>
            </a:r>
            <a:br>
              <a:rPr lang="en-US" dirty="0" smtClean="0">
                <a:latin typeface="Courier" pitchFamily="81" charset="0"/>
              </a:rPr>
            </a:br>
            <a:r>
              <a:rPr lang="en-US" dirty="0" smtClean="0">
                <a:latin typeface="Courier" pitchFamily="81" charset="0"/>
              </a:rPr>
              <a:t>	&lt;options&gt; &lt;</a:t>
            </a:r>
            <a:r>
              <a:rPr lang="en-US" dirty="0" err="1" smtClean="0">
                <a:latin typeface="Courier" pitchFamily="81" charset="0"/>
              </a:rPr>
              <a:t>gateway_ID</a:t>
            </a:r>
            <a:r>
              <a:rPr lang="en-US" dirty="0" smtClean="0">
                <a:latin typeface="Courier" pitchFamily="81" charset="0"/>
              </a:rPr>
              <a:t>&gt; </a:t>
            </a:r>
            <a:endParaRPr lang="en-US" dirty="0">
              <a:latin typeface="Courier" pitchFamily="81" charset="0"/>
            </a:endParaRPr>
          </a:p>
        </p:txBody>
      </p:sp>
      <p:sp>
        <p:nvSpPr>
          <p:cNvPr id="5" name="Rectangle 4"/>
          <p:cNvSpPr/>
          <p:nvPr/>
        </p:nvSpPr>
        <p:spPr>
          <a:xfrm>
            <a:off x="682048" y="2648934"/>
            <a:ext cx="6625532" cy="1400383"/>
          </a:xfrm>
          <a:prstGeom prst="rect">
            <a:avLst/>
          </a:prstGeom>
        </p:spPr>
        <p:txBody>
          <a:bodyPr wrap="none">
            <a:spAutoFit/>
          </a:bodyPr>
          <a:lstStyle/>
          <a:p>
            <a:r>
              <a:rPr lang="en-US" b="1" dirty="0" smtClean="0"/>
              <a:t>Windows</a:t>
            </a:r>
            <a:r>
              <a:rPr lang="en-US" dirty="0" smtClean="0"/>
              <a:t>:</a:t>
            </a:r>
          </a:p>
          <a:p>
            <a:r>
              <a:rPr lang="en-US" dirty="0" smtClean="0">
                <a:latin typeface="Courier" pitchFamily="81" charset="0"/>
              </a:rPr>
              <a:t>&lt;</a:t>
            </a:r>
            <a:r>
              <a:rPr lang="en-US" dirty="0" err="1" smtClean="0">
                <a:latin typeface="Courier" pitchFamily="81" charset="0"/>
              </a:rPr>
              <a:t>install_path</a:t>
            </a:r>
            <a:r>
              <a:rPr lang="en-US" dirty="0" smtClean="0">
                <a:latin typeface="Courier" pitchFamily="81" charset="0"/>
              </a:rPr>
              <a:t>&gt;\</a:t>
            </a:r>
            <a:r>
              <a:rPr lang="en-US" dirty="0" err="1" smtClean="0">
                <a:latin typeface="Courier" pitchFamily="81" charset="0"/>
              </a:rPr>
              <a:t>ibm</a:t>
            </a:r>
            <a:r>
              <a:rPr lang="en-US" dirty="0" smtClean="0">
                <a:latin typeface="Courier" pitchFamily="81" charset="0"/>
              </a:rPr>
              <a:t>\</a:t>
            </a:r>
            <a:r>
              <a:rPr lang="en-US" dirty="0" err="1" smtClean="0">
                <a:latin typeface="Courier" pitchFamily="81" charset="0"/>
              </a:rPr>
              <a:t>securegateway</a:t>
            </a:r>
            <a:r>
              <a:rPr lang="en-US" dirty="0" smtClean="0">
                <a:latin typeface="Courier" pitchFamily="81" charset="0"/>
              </a:rPr>
              <a:t>\client\secgw.cmd</a:t>
            </a:r>
            <a:r>
              <a:rPr lang="en-US" dirty="0">
                <a:latin typeface="Courier" pitchFamily="81" charset="0"/>
              </a:rPr>
              <a:t/>
            </a:r>
            <a:br>
              <a:rPr lang="en-US" dirty="0">
                <a:latin typeface="Courier" pitchFamily="81" charset="0"/>
              </a:rPr>
            </a:br>
            <a:r>
              <a:rPr lang="en-US" dirty="0">
                <a:latin typeface="Courier" pitchFamily="81" charset="0"/>
              </a:rPr>
              <a:t>	&lt;options&gt; &lt;</a:t>
            </a:r>
            <a:r>
              <a:rPr lang="en-US" dirty="0" err="1">
                <a:latin typeface="Courier" pitchFamily="81" charset="0"/>
              </a:rPr>
              <a:t>gateway_ID</a:t>
            </a:r>
            <a:r>
              <a:rPr lang="en-US" dirty="0">
                <a:latin typeface="Courier" pitchFamily="81" charset="0"/>
              </a:rPr>
              <a:t>&gt; </a:t>
            </a:r>
            <a:endParaRPr lang="en-US" dirty="0" smtClean="0">
              <a:latin typeface="Courier" pitchFamily="81" charset="0"/>
            </a:endParaRPr>
          </a:p>
          <a:p>
            <a:endParaRPr lang="en-US" dirty="0" smtClean="0">
              <a:latin typeface="Courier" pitchFamily="81" charset="0"/>
            </a:endParaRPr>
          </a:p>
          <a:p>
            <a:r>
              <a:rPr lang="en-US" dirty="0" smtClean="0">
                <a:latin typeface="Courier" pitchFamily="81" charset="0"/>
              </a:rPr>
              <a:t>windowsService.cmd install | uninstall</a:t>
            </a:r>
            <a:endParaRPr lang="en-US" dirty="0">
              <a:latin typeface="Courier" pitchFamily="81" charset="0"/>
            </a:endParaRPr>
          </a:p>
        </p:txBody>
      </p:sp>
      <p:sp>
        <p:nvSpPr>
          <p:cNvPr id="6" name="Rectangle 5"/>
          <p:cNvSpPr/>
          <p:nvPr/>
        </p:nvSpPr>
        <p:spPr>
          <a:xfrm>
            <a:off x="682048" y="4156096"/>
            <a:ext cx="7193222" cy="1661993"/>
          </a:xfrm>
          <a:prstGeom prst="rect">
            <a:avLst/>
          </a:prstGeom>
        </p:spPr>
        <p:txBody>
          <a:bodyPr wrap="square">
            <a:spAutoFit/>
          </a:bodyPr>
          <a:lstStyle/>
          <a:p>
            <a:r>
              <a:rPr lang="en-US" b="1" dirty="0" smtClean="0"/>
              <a:t>Linux</a:t>
            </a:r>
            <a:r>
              <a:rPr lang="en-US" dirty="0" smtClean="0"/>
              <a:t>:</a:t>
            </a:r>
          </a:p>
          <a:p>
            <a:r>
              <a:rPr lang="en-US" dirty="0" smtClean="0">
                <a:latin typeface="Courier" pitchFamily="81" charset="0"/>
              </a:rPr>
              <a:t>node </a:t>
            </a:r>
            <a:r>
              <a:rPr lang="en-US" dirty="0">
                <a:latin typeface="Courier" pitchFamily="81" charset="0"/>
              </a:rPr>
              <a:t>/</a:t>
            </a:r>
            <a:r>
              <a:rPr lang="en-US" dirty="0" smtClean="0">
                <a:latin typeface="Courier" pitchFamily="81" charset="0"/>
              </a:rPr>
              <a:t>opt/</a:t>
            </a:r>
            <a:r>
              <a:rPr lang="en-US" dirty="0" err="1" smtClean="0">
                <a:latin typeface="Courier" pitchFamily="81" charset="0"/>
              </a:rPr>
              <a:t>ibm</a:t>
            </a:r>
            <a:r>
              <a:rPr lang="en-US" dirty="0" smtClean="0">
                <a:latin typeface="Courier" pitchFamily="81" charset="0"/>
              </a:rPr>
              <a:t>/</a:t>
            </a:r>
            <a:r>
              <a:rPr lang="en-US" dirty="0" err="1" smtClean="0">
                <a:latin typeface="Courier" pitchFamily="81" charset="0"/>
              </a:rPr>
              <a:t>securegateway</a:t>
            </a:r>
            <a:r>
              <a:rPr lang="en-US" dirty="0" smtClean="0">
                <a:latin typeface="Courier" pitchFamily="81" charset="0"/>
              </a:rPr>
              <a:t>/client/lib/secgwclient.js 	&lt;</a:t>
            </a:r>
            <a:r>
              <a:rPr lang="en-US" dirty="0">
                <a:latin typeface="Courier" pitchFamily="81" charset="0"/>
              </a:rPr>
              <a:t>options&gt; &lt;</a:t>
            </a:r>
            <a:r>
              <a:rPr lang="en-US" dirty="0" err="1">
                <a:latin typeface="Courier" pitchFamily="81" charset="0"/>
              </a:rPr>
              <a:t>gateway_ID</a:t>
            </a:r>
            <a:r>
              <a:rPr lang="en-US" dirty="0" smtClean="0">
                <a:latin typeface="Courier" pitchFamily="81" charset="0"/>
              </a:rPr>
              <a:t>&gt;</a:t>
            </a:r>
          </a:p>
          <a:p>
            <a:endParaRPr lang="en-US" dirty="0" smtClean="0">
              <a:latin typeface="Courier" pitchFamily="81" charset="0"/>
            </a:endParaRPr>
          </a:p>
          <a:p>
            <a:r>
              <a:rPr lang="en-US" dirty="0" err="1" smtClean="0">
                <a:latin typeface="Courier" pitchFamily="81" charset="0"/>
              </a:rPr>
              <a:t>sudo</a:t>
            </a:r>
            <a:r>
              <a:rPr lang="en-US" dirty="0" smtClean="0">
                <a:latin typeface="Courier" pitchFamily="81" charset="0"/>
              </a:rPr>
              <a:t> </a:t>
            </a:r>
            <a:r>
              <a:rPr lang="en-US" dirty="0" err="1">
                <a:latin typeface="Courier" pitchFamily="81" charset="0"/>
              </a:rPr>
              <a:t>initctl</a:t>
            </a:r>
            <a:r>
              <a:rPr lang="en-US" dirty="0">
                <a:latin typeface="Courier" pitchFamily="81" charset="0"/>
              </a:rPr>
              <a:t> start </a:t>
            </a:r>
            <a:r>
              <a:rPr lang="en-US" dirty="0" err="1">
                <a:latin typeface="Courier" pitchFamily="81" charset="0"/>
              </a:rPr>
              <a:t>securegateway_client</a:t>
            </a:r>
            <a:endParaRPr lang="en-US" dirty="0">
              <a:latin typeface="Courier" pitchFamily="81" charset="0"/>
            </a:endParaRPr>
          </a:p>
          <a:p>
            <a:r>
              <a:rPr lang="en-US" dirty="0" err="1">
                <a:latin typeface="Courier" pitchFamily="81" charset="0"/>
              </a:rPr>
              <a:t>systemctl</a:t>
            </a:r>
            <a:r>
              <a:rPr lang="en-US" dirty="0">
                <a:latin typeface="Courier" pitchFamily="81" charset="0"/>
              </a:rPr>
              <a:t> start </a:t>
            </a:r>
            <a:r>
              <a:rPr lang="en-US" dirty="0" err="1" smtClean="0">
                <a:latin typeface="Courier" pitchFamily="81" charset="0"/>
              </a:rPr>
              <a:t>securegateway_client</a:t>
            </a:r>
            <a:endParaRPr lang="en-US" dirty="0">
              <a:latin typeface="Courier" pitchFamily="81" charset="0"/>
            </a:endParaRPr>
          </a:p>
        </p:txBody>
      </p:sp>
    </p:spTree>
    <p:extLst>
      <p:ext uri="{BB962C8B-B14F-4D97-AF65-F5344CB8AC3E}">
        <p14:creationId xmlns:p14="http://schemas.microsoft.com/office/powerpoint/2010/main" val="12806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arguments</a:t>
            </a:r>
            <a:endParaRPr lang="en-US" dirty="0"/>
          </a:p>
        </p:txBody>
      </p:sp>
      <p:sp>
        <p:nvSpPr>
          <p:cNvPr id="5" name="Footer Placeholder 4"/>
          <p:cNvSpPr>
            <a:spLocks noGrp="1"/>
          </p:cNvSpPr>
          <p:nvPr>
            <p:ph type="ftr" sz="quarter" idx="11"/>
          </p:nvPr>
        </p:nvSpPr>
        <p:spPr/>
        <p:txBody>
          <a:bodyPr/>
          <a:lstStyle/>
          <a:p>
            <a:pPr>
              <a:defRPr/>
            </a:pPr>
            <a:r>
              <a:rPr lang="en-US" smtClean="0"/>
              <a:t>© Copyright IBM Corporation 2016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6414746"/>
              </p:ext>
            </p:extLst>
          </p:nvPr>
        </p:nvGraphicFramePr>
        <p:xfrm>
          <a:off x="296801" y="1573306"/>
          <a:ext cx="11671080" cy="3017520"/>
        </p:xfrm>
        <a:graphic>
          <a:graphicData uri="http://schemas.openxmlformats.org/drawingml/2006/table">
            <a:tbl>
              <a:tblPr firstRow="1" bandRow="1">
                <a:tableStyleId>{5C22544A-7EE6-4342-B048-85BDC9FD1C3A}</a:tableStyleId>
              </a:tblPr>
              <a:tblGrid>
                <a:gridCol w="4571034"/>
                <a:gridCol w="7100046"/>
              </a:tblGrid>
              <a:tr h="281302">
                <a:tc>
                  <a:txBody>
                    <a:bodyPr/>
                    <a:lstStyle/>
                    <a:p>
                      <a:r>
                        <a:rPr lang="en-US" sz="2400" dirty="0" smtClean="0"/>
                        <a:t>Parameters and</a:t>
                      </a:r>
                      <a:r>
                        <a:rPr lang="en-US" sz="2400" baseline="0" dirty="0" smtClean="0"/>
                        <a:t> Arguments</a:t>
                      </a:r>
                      <a:endParaRPr lang="en-US" sz="2400" dirty="0"/>
                    </a:p>
                  </a:txBody>
                  <a:tcPr/>
                </a:tc>
                <a:tc>
                  <a:txBody>
                    <a:bodyPr/>
                    <a:lstStyle/>
                    <a:p>
                      <a:r>
                        <a:rPr lang="en-US" sz="2400" dirty="0" smtClean="0"/>
                        <a:t>Description</a:t>
                      </a:r>
                      <a:endParaRPr lang="en-US" sz="2400" dirty="0"/>
                    </a:p>
                  </a:txBody>
                  <a:tcPr/>
                </a:tc>
              </a:tr>
              <a:tr h="281302">
                <a:tc>
                  <a:txBody>
                    <a:bodyPr/>
                    <a:lstStyle/>
                    <a:p>
                      <a:r>
                        <a:rPr lang="en-US" sz="1800" dirty="0" smtClean="0">
                          <a:latin typeface="Courier" pitchFamily="81" charset="0"/>
                        </a:rPr>
                        <a:t>&lt;gateway ID&gt;</a:t>
                      </a:r>
                      <a:endParaRPr lang="en-US" sz="1800" dirty="0">
                        <a:latin typeface="Courier" pitchFamily="81" charset="0"/>
                      </a:endParaRPr>
                    </a:p>
                  </a:txBody>
                  <a:tcPr/>
                </a:tc>
                <a:tc>
                  <a:txBody>
                    <a:bodyPr/>
                    <a:lstStyle/>
                    <a:p>
                      <a:r>
                        <a:rPr lang="en-US" sz="1800" dirty="0" smtClean="0"/>
                        <a:t>Gateway ID to connect to </a:t>
                      </a:r>
                      <a:r>
                        <a:rPr lang="en-US" sz="1800" dirty="0" err="1" smtClean="0"/>
                        <a:t>Bluemix</a:t>
                      </a:r>
                      <a:endParaRPr lang="en-US" sz="1800" dirty="0"/>
                    </a:p>
                  </a:txBody>
                  <a:tcPr/>
                </a:tc>
              </a:tr>
              <a:tr h="281302">
                <a:tc>
                  <a:txBody>
                    <a:bodyPr/>
                    <a:lstStyle/>
                    <a:p>
                      <a:r>
                        <a:rPr lang="en-US" sz="1800" dirty="0" smtClean="0">
                          <a:latin typeface="Courier" pitchFamily="81" charset="0"/>
                        </a:rPr>
                        <a:t>--F,</a:t>
                      </a:r>
                      <a:r>
                        <a:rPr lang="en-US" sz="1800" baseline="0" dirty="0" smtClean="0">
                          <a:latin typeface="Courier" pitchFamily="81" charset="0"/>
                        </a:rPr>
                        <a:t> --</a:t>
                      </a:r>
                      <a:r>
                        <a:rPr lang="en-US" sz="1800" baseline="0" dirty="0" err="1" smtClean="0">
                          <a:latin typeface="Courier" pitchFamily="81" charset="0"/>
                        </a:rPr>
                        <a:t>acl</a:t>
                      </a:r>
                      <a:r>
                        <a:rPr lang="en-US" sz="1800" baseline="0" dirty="0" smtClean="0">
                          <a:latin typeface="Courier" pitchFamily="81" charset="0"/>
                        </a:rPr>
                        <a:t> file &lt;file&gt;</a:t>
                      </a:r>
                      <a:endParaRPr lang="en-US" sz="1800" dirty="0">
                        <a:latin typeface="Courier" pitchFamily="81" charset="0"/>
                      </a:endParaRPr>
                    </a:p>
                  </a:txBody>
                  <a:tcPr/>
                </a:tc>
                <a:tc>
                  <a:txBody>
                    <a:bodyPr/>
                    <a:lstStyle/>
                    <a:p>
                      <a:r>
                        <a:rPr lang="en-US" sz="1800" dirty="0" smtClean="0"/>
                        <a:t>Access control list batch file</a:t>
                      </a:r>
                      <a:endParaRPr lang="en-US" sz="1800" dirty="0"/>
                    </a:p>
                  </a:txBody>
                  <a:tcPr/>
                </a:tc>
              </a:tr>
              <a:tr h="281302">
                <a:tc>
                  <a:txBody>
                    <a:bodyPr/>
                    <a:lstStyle/>
                    <a:p>
                      <a:r>
                        <a:rPr lang="en-US" sz="1800" dirty="0" smtClean="0">
                          <a:latin typeface="Courier" pitchFamily="81" charset="0"/>
                        </a:rPr>
                        <a:t>--l,</a:t>
                      </a:r>
                      <a:r>
                        <a:rPr lang="en-US" sz="1800" baseline="0" dirty="0" smtClean="0">
                          <a:latin typeface="Courier" pitchFamily="81" charset="0"/>
                        </a:rPr>
                        <a:t> --</a:t>
                      </a:r>
                      <a:r>
                        <a:rPr lang="en-US" sz="1800" baseline="0" dirty="0" err="1" smtClean="0">
                          <a:latin typeface="Courier" pitchFamily="81" charset="0"/>
                        </a:rPr>
                        <a:t>loglevel</a:t>
                      </a:r>
                      <a:r>
                        <a:rPr lang="en-US" sz="1800" baseline="0" dirty="0" smtClean="0">
                          <a:latin typeface="Courier" pitchFamily="81" charset="0"/>
                        </a:rPr>
                        <a:t> &lt;level&gt;</a:t>
                      </a:r>
                      <a:endParaRPr lang="en-US" sz="1800" dirty="0">
                        <a:latin typeface="Courier" pitchFamily="81" charset="0"/>
                      </a:endParaRPr>
                    </a:p>
                  </a:txBody>
                  <a:tcPr/>
                </a:tc>
                <a:tc>
                  <a:txBody>
                    <a:bodyPr/>
                    <a:lstStyle/>
                    <a:p>
                      <a:pPr marL="0" marR="0" indent="0" algn="l" defTabSz="1336761" rtl="0" eaLnBrk="1" fontAlgn="auto" latinLnBrk="0" hangingPunct="1">
                        <a:lnSpc>
                          <a:spcPct val="100000"/>
                        </a:lnSpc>
                        <a:spcBef>
                          <a:spcPts val="0"/>
                        </a:spcBef>
                        <a:spcAft>
                          <a:spcPts val="0"/>
                        </a:spcAft>
                        <a:buClrTx/>
                        <a:buSzTx/>
                        <a:buFontTx/>
                        <a:buNone/>
                        <a:tabLst/>
                        <a:defRPr/>
                      </a:pPr>
                      <a:r>
                        <a:rPr lang="en-US" sz="1800" dirty="0" smtClean="0"/>
                        <a:t>Log</a:t>
                      </a:r>
                      <a:r>
                        <a:rPr lang="en-US" sz="1800" baseline="0" dirty="0" smtClean="0"/>
                        <a:t> level: ERROR, INFO, DEBUG or TRACE</a:t>
                      </a:r>
                      <a:endParaRPr lang="en-US" sz="1800" dirty="0" smtClean="0"/>
                    </a:p>
                  </a:txBody>
                  <a:tcPr/>
                </a:tc>
              </a:tr>
              <a:tr h="281302">
                <a:tc>
                  <a:txBody>
                    <a:bodyPr/>
                    <a:lstStyle/>
                    <a:p>
                      <a:r>
                        <a:rPr lang="en-US" sz="1800" dirty="0" smtClean="0">
                          <a:latin typeface="Courier" pitchFamily="81" charset="0"/>
                        </a:rPr>
                        <a:t>--p,</a:t>
                      </a:r>
                      <a:r>
                        <a:rPr lang="en-US" sz="1800" baseline="0" dirty="0" smtClean="0">
                          <a:latin typeface="Courier" pitchFamily="81" charset="0"/>
                        </a:rPr>
                        <a:t> --</a:t>
                      </a:r>
                      <a:r>
                        <a:rPr lang="en-US" sz="1800" baseline="0" dirty="0" err="1" smtClean="0">
                          <a:latin typeface="Courier" pitchFamily="81" charset="0"/>
                        </a:rPr>
                        <a:t>logpath</a:t>
                      </a:r>
                      <a:r>
                        <a:rPr lang="en-US" sz="1800" baseline="0" dirty="0" smtClean="0">
                          <a:latin typeface="Courier" pitchFamily="81" charset="0"/>
                        </a:rPr>
                        <a:t> &lt;file&gt;</a:t>
                      </a:r>
                      <a:endParaRPr lang="en-US" sz="1800" dirty="0">
                        <a:latin typeface="Courier" pitchFamily="81" charset="0"/>
                      </a:endParaRPr>
                    </a:p>
                  </a:txBody>
                  <a:tcPr/>
                </a:tc>
                <a:tc>
                  <a:txBody>
                    <a:bodyPr/>
                    <a:lstStyle/>
                    <a:p>
                      <a:r>
                        <a:rPr lang="en-US" sz="1800" dirty="0" smtClean="0"/>
                        <a:t>Direct logging to a specific file</a:t>
                      </a:r>
                      <a:endParaRPr lang="en-US" sz="1800" dirty="0"/>
                    </a:p>
                  </a:txBody>
                  <a:tcPr/>
                </a:tc>
              </a:tr>
              <a:tr h="281302">
                <a:tc>
                  <a:txBody>
                    <a:bodyPr/>
                    <a:lstStyle/>
                    <a:p>
                      <a:r>
                        <a:rPr lang="en-US" sz="1800" dirty="0" smtClean="0">
                          <a:latin typeface="Courier" pitchFamily="81" charset="0"/>
                        </a:rPr>
                        <a:t>--t, --</a:t>
                      </a:r>
                      <a:r>
                        <a:rPr lang="en-US" sz="1800" dirty="0" err="1" smtClean="0">
                          <a:latin typeface="Courier" pitchFamily="81" charset="0"/>
                        </a:rPr>
                        <a:t>sectoken</a:t>
                      </a:r>
                      <a:r>
                        <a:rPr lang="en-US" sz="1800" baseline="0" dirty="0" smtClean="0">
                          <a:latin typeface="Courier" pitchFamily="81" charset="0"/>
                        </a:rPr>
                        <a:t> &lt;security token&gt;</a:t>
                      </a:r>
                      <a:endParaRPr lang="en-US" sz="1800" dirty="0">
                        <a:latin typeface="Courier" pitchFamily="81" charset="0"/>
                      </a:endParaRPr>
                    </a:p>
                  </a:txBody>
                  <a:tcPr/>
                </a:tc>
                <a:tc>
                  <a:txBody>
                    <a:bodyPr/>
                    <a:lstStyle/>
                    <a:p>
                      <a:r>
                        <a:rPr lang="en-US" sz="1800" dirty="0" smtClean="0"/>
                        <a:t>Security</a:t>
                      </a:r>
                      <a:r>
                        <a:rPr lang="en-US" sz="1800" baseline="0" dirty="0" smtClean="0"/>
                        <a:t> token to use for this gateway connection</a:t>
                      </a:r>
                      <a:endParaRPr lang="en-US" sz="1800" dirty="0"/>
                    </a:p>
                  </a:txBody>
                  <a:tcPr/>
                </a:tc>
              </a:tr>
              <a:tr h="305818">
                <a:tc>
                  <a:txBody>
                    <a:bodyPr/>
                    <a:lstStyle/>
                    <a:p>
                      <a:r>
                        <a:rPr lang="en-US" sz="1800" dirty="0" smtClean="0">
                          <a:latin typeface="Courier" pitchFamily="81" charset="0"/>
                        </a:rPr>
                        <a:t>--g, --gateway &lt;</a:t>
                      </a:r>
                      <a:r>
                        <a:rPr lang="en-US" sz="1800" dirty="0" err="1" smtClean="0">
                          <a:latin typeface="Courier" pitchFamily="81" charset="0"/>
                        </a:rPr>
                        <a:t>hostname:port</a:t>
                      </a:r>
                      <a:r>
                        <a:rPr lang="en-US" sz="1800" dirty="0" smtClean="0">
                          <a:latin typeface="Courier" pitchFamily="81" charset="0"/>
                        </a:rPr>
                        <a:t>&gt;</a:t>
                      </a:r>
                      <a:endParaRPr lang="en-US" sz="1800" dirty="0">
                        <a:latin typeface="Courier" pitchFamily="81" charset="0"/>
                      </a:endParaRPr>
                    </a:p>
                  </a:txBody>
                  <a:tcPr/>
                </a:tc>
                <a:tc>
                  <a:txBody>
                    <a:bodyPr/>
                    <a:lstStyle/>
                    <a:p>
                      <a:r>
                        <a:rPr lang="en-US" sz="1800" dirty="0" smtClean="0"/>
                        <a:t>Manually select a specific</a:t>
                      </a:r>
                      <a:r>
                        <a:rPr lang="en-US" sz="1800" baseline="0" dirty="0" smtClean="0"/>
                        <a:t> gateway (advanced)</a:t>
                      </a:r>
                      <a:endParaRPr lang="en-US" sz="1800" dirty="0"/>
                    </a:p>
                  </a:txBody>
                  <a:tcPr/>
                </a:tc>
              </a:tr>
              <a:tr h="305818">
                <a:tc>
                  <a:txBody>
                    <a:bodyPr/>
                    <a:lstStyle/>
                    <a:p>
                      <a:r>
                        <a:rPr lang="en-US" sz="1800" dirty="0" smtClean="0">
                          <a:latin typeface="Courier" pitchFamily="81" charset="0"/>
                        </a:rPr>
                        <a:t>--multi</a:t>
                      </a:r>
                      <a:endParaRPr lang="en-US" sz="1800" dirty="0">
                        <a:latin typeface="Courier" pitchFamily="81" charset="0"/>
                      </a:endParaRPr>
                    </a:p>
                  </a:txBody>
                  <a:tcPr/>
                </a:tc>
                <a:tc>
                  <a:txBody>
                    <a:bodyPr/>
                    <a:lstStyle/>
                    <a:p>
                      <a:r>
                        <a:rPr lang="en-US" sz="1800" dirty="0" smtClean="0"/>
                        <a:t>Runs in multiple-gateway mode </a:t>
                      </a:r>
                      <a:r>
                        <a:rPr lang="en-US" sz="1800" baseline="0" dirty="0" smtClean="0"/>
                        <a:t>(advanced)</a:t>
                      </a:r>
                      <a:endParaRPr lang="en-US" sz="1800" dirty="0"/>
                    </a:p>
                  </a:txBody>
                  <a:tcPr/>
                </a:tc>
              </a:tr>
            </a:tbl>
          </a:graphicData>
        </a:graphic>
      </p:graphicFrame>
    </p:spTree>
    <p:extLst>
      <p:ext uri="{BB962C8B-B14F-4D97-AF65-F5344CB8AC3E}">
        <p14:creationId xmlns:p14="http://schemas.microsoft.com/office/powerpoint/2010/main" val="2072790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commands</a:t>
            </a:r>
            <a:endParaRPr lang="en-US" dirty="0"/>
          </a:p>
        </p:txBody>
      </p:sp>
      <p:sp>
        <p:nvSpPr>
          <p:cNvPr id="6" name="Footer Placeholder 5"/>
          <p:cNvSpPr>
            <a:spLocks noGrp="1"/>
          </p:cNvSpPr>
          <p:nvPr>
            <p:ph type="ftr" sz="quarter" idx="11"/>
          </p:nvPr>
        </p:nvSpPr>
        <p:spPr/>
        <p:txBody>
          <a:bodyPr/>
          <a:lstStyle/>
          <a:p>
            <a:pPr>
              <a:defRPr/>
            </a:pPr>
            <a:r>
              <a:rPr lang="en-US" smtClean="0"/>
              <a:t>© Copyright IBM Corporation 2016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40064543"/>
              </p:ext>
            </p:extLst>
          </p:nvPr>
        </p:nvGraphicFramePr>
        <p:xfrm>
          <a:off x="679269" y="1569078"/>
          <a:ext cx="10454895" cy="2743200"/>
        </p:xfrm>
        <a:graphic>
          <a:graphicData uri="http://schemas.openxmlformats.org/drawingml/2006/table">
            <a:tbl>
              <a:tblPr firstRow="1" bandRow="1">
                <a:tableStyleId>{5C22544A-7EE6-4342-B048-85BDC9FD1C3A}</a:tableStyleId>
              </a:tblPr>
              <a:tblGrid>
                <a:gridCol w="4885508"/>
                <a:gridCol w="5569387"/>
              </a:tblGrid>
              <a:tr h="370840">
                <a:tc>
                  <a:txBody>
                    <a:bodyPr/>
                    <a:lstStyle/>
                    <a:p>
                      <a:r>
                        <a:rPr lang="en-US" sz="2400" dirty="0" smtClean="0"/>
                        <a:t>Command</a:t>
                      </a:r>
                      <a:endParaRPr lang="en-US" sz="2400" dirty="0"/>
                    </a:p>
                  </a:txBody>
                  <a:tcPr/>
                </a:tc>
                <a:tc>
                  <a:txBody>
                    <a:bodyPr/>
                    <a:lstStyle/>
                    <a:p>
                      <a:pPr marL="0" marR="0" indent="0" algn="l" defTabSz="1336761" rtl="0" eaLnBrk="1" fontAlgn="auto" latinLnBrk="0" hangingPunct="1">
                        <a:lnSpc>
                          <a:spcPct val="100000"/>
                        </a:lnSpc>
                        <a:spcBef>
                          <a:spcPts val="0"/>
                        </a:spcBef>
                        <a:spcAft>
                          <a:spcPts val="0"/>
                        </a:spcAft>
                        <a:buClrTx/>
                        <a:buSzTx/>
                        <a:buFontTx/>
                        <a:buNone/>
                        <a:tabLst/>
                        <a:defRPr/>
                      </a:pPr>
                      <a:r>
                        <a:rPr lang="en-US" sz="2400" dirty="0" smtClean="0"/>
                        <a:t>Description</a:t>
                      </a:r>
                    </a:p>
                  </a:txBody>
                  <a:tcPr/>
                </a:tc>
              </a:tr>
              <a:tr h="370840">
                <a:tc>
                  <a:txBody>
                    <a:bodyPr/>
                    <a:lstStyle/>
                    <a:p>
                      <a:r>
                        <a:rPr lang="en-US" sz="2400" dirty="0" err="1">
                          <a:latin typeface="Courier New" panose="02070309020205020404" pitchFamily="49" charset="0"/>
                          <a:cs typeface="Courier New" panose="02070309020205020404" pitchFamily="49" charset="0"/>
                        </a:rPr>
                        <a:t>acl</a:t>
                      </a:r>
                      <a:r>
                        <a:rPr lang="en-US" sz="2400" dirty="0">
                          <a:latin typeface="Courier New" panose="02070309020205020404" pitchFamily="49" charset="0"/>
                          <a:cs typeface="Courier New" panose="02070309020205020404" pitchFamily="49" charset="0"/>
                        </a:rPr>
                        <a:t> allow </a:t>
                      </a:r>
                      <a:r>
                        <a:rPr lang="en-US" sz="2400" i="1" dirty="0">
                          <a:latin typeface="Courier New" panose="02070309020205020404" pitchFamily="49" charset="0"/>
                          <a:cs typeface="Courier New" panose="02070309020205020404" pitchFamily="49" charset="0"/>
                        </a:rPr>
                        <a:t>&lt;</a:t>
                      </a:r>
                      <a:r>
                        <a:rPr lang="en-US" sz="2400" i="1" dirty="0" smtClean="0">
                          <a:latin typeface="Courier New" panose="02070309020205020404" pitchFamily="49" charset="0"/>
                          <a:cs typeface="Courier New" panose="02070309020205020404" pitchFamily="49" charset="0"/>
                        </a:rPr>
                        <a:t>hostname&gt;:port</a:t>
                      </a:r>
                      <a:endParaRPr lang="en-US" sz="2400" dirty="0">
                        <a:latin typeface="Courier New" panose="02070309020205020404" pitchFamily="49" charset="0"/>
                        <a:cs typeface="Courier New" panose="02070309020205020404" pitchFamily="49" charset="0"/>
                      </a:endParaRPr>
                    </a:p>
                  </a:txBody>
                  <a:tcPr anchor="ctr"/>
                </a:tc>
                <a:tc>
                  <a:txBody>
                    <a:bodyPr/>
                    <a:lstStyle/>
                    <a:p>
                      <a:r>
                        <a:rPr lang="en-US" sz="2400" dirty="0"/>
                        <a:t>Access control list allow</a:t>
                      </a:r>
                    </a:p>
                  </a:txBody>
                  <a:tcPr anchor="ctr"/>
                </a:tc>
              </a:tr>
              <a:tr h="370840">
                <a:tc>
                  <a:txBody>
                    <a:bodyPr/>
                    <a:lstStyle/>
                    <a:p>
                      <a:r>
                        <a:rPr lang="en-US" sz="2400" dirty="0" err="1">
                          <a:latin typeface="Courier New" panose="02070309020205020404" pitchFamily="49" charset="0"/>
                          <a:cs typeface="Courier New" panose="02070309020205020404" pitchFamily="49" charset="0"/>
                        </a:rPr>
                        <a:t>acl</a:t>
                      </a:r>
                      <a:r>
                        <a:rPr lang="en-US" sz="2400" dirty="0">
                          <a:latin typeface="Courier New" panose="02070309020205020404" pitchFamily="49" charset="0"/>
                          <a:cs typeface="Courier New" panose="02070309020205020404" pitchFamily="49" charset="0"/>
                        </a:rPr>
                        <a:t> deny </a:t>
                      </a:r>
                      <a:r>
                        <a:rPr lang="en-US" sz="2400" i="1" dirty="0">
                          <a:latin typeface="Courier New" panose="02070309020205020404" pitchFamily="49" charset="0"/>
                          <a:cs typeface="Courier New" panose="02070309020205020404" pitchFamily="49" charset="0"/>
                        </a:rPr>
                        <a:t>&lt;</a:t>
                      </a:r>
                      <a:r>
                        <a:rPr lang="en-US" sz="2400" i="1" dirty="0" smtClean="0">
                          <a:latin typeface="Courier New" panose="02070309020205020404" pitchFamily="49" charset="0"/>
                          <a:cs typeface="Courier New" panose="02070309020205020404" pitchFamily="49" charset="0"/>
                        </a:rPr>
                        <a:t>hostname&gt;:port</a:t>
                      </a:r>
                      <a:endParaRPr lang="en-US" sz="2400" dirty="0">
                        <a:latin typeface="Courier New" panose="02070309020205020404" pitchFamily="49" charset="0"/>
                        <a:cs typeface="Courier New" panose="02070309020205020404" pitchFamily="49" charset="0"/>
                      </a:endParaRPr>
                    </a:p>
                  </a:txBody>
                  <a:tcPr anchor="ctr"/>
                </a:tc>
                <a:tc>
                  <a:txBody>
                    <a:bodyPr/>
                    <a:lstStyle/>
                    <a:p>
                      <a:r>
                        <a:rPr lang="en-US" sz="2400" dirty="0"/>
                        <a:t>Access control list deny</a:t>
                      </a:r>
                    </a:p>
                  </a:txBody>
                  <a:tcPr anchor="ctr"/>
                </a:tc>
              </a:tr>
              <a:tr h="370840">
                <a:tc>
                  <a:txBody>
                    <a:bodyPr/>
                    <a:lstStyle/>
                    <a:p>
                      <a:r>
                        <a:rPr lang="en-US" sz="2400" dirty="0">
                          <a:latin typeface="Courier New" panose="02070309020205020404" pitchFamily="49" charset="0"/>
                          <a:cs typeface="Courier New" panose="02070309020205020404" pitchFamily="49" charset="0"/>
                        </a:rPr>
                        <a:t>no </a:t>
                      </a:r>
                      <a:r>
                        <a:rPr lang="en-US" sz="2400" dirty="0" err="1">
                          <a:latin typeface="Courier New" panose="02070309020205020404" pitchFamily="49" charset="0"/>
                          <a:cs typeface="Courier New" panose="02070309020205020404" pitchFamily="49" charset="0"/>
                        </a:rPr>
                        <a:t>acl</a:t>
                      </a:r>
                      <a:r>
                        <a:rPr lang="en-US" sz="2400" dirty="0">
                          <a:latin typeface="Courier New" panose="02070309020205020404" pitchFamily="49" charset="0"/>
                          <a:cs typeface="Courier New" panose="02070309020205020404" pitchFamily="49" charset="0"/>
                        </a:rPr>
                        <a:t> </a:t>
                      </a:r>
                      <a:r>
                        <a:rPr lang="en-US" sz="2400" i="1" dirty="0">
                          <a:latin typeface="Courier New" panose="02070309020205020404" pitchFamily="49" charset="0"/>
                          <a:cs typeface="Courier New" panose="02070309020205020404" pitchFamily="49" charset="0"/>
                        </a:rPr>
                        <a:t>&lt;</a:t>
                      </a:r>
                      <a:r>
                        <a:rPr lang="en-US" sz="2400" i="1" dirty="0" smtClean="0">
                          <a:latin typeface="Courier New" panose="02070309020205020404" pitchFamily="49" charset="0"/>
                          <a:cs typeface="Courier New" panose="02070309020205020404" pitchFamily="49" charset="0"/>
                        </a:rPr>
                        <a:t>hostname&gt;:port</a:t>
                      </a:r>
                      <a:endParaRPr lang="en-US" sz="2400" dirty="0">
                        <a:latin typeface="Courier New" panose="02070309020205020404" pitchFamily="49" charset="0"/>
                        <a:cs typeface="Courier New" panose="02070309020205020404" pitchFamily="49" charset="0"/>
                      </a:endParaRPr>
                    </a:p>
                  </a:txBody>
                  <a:tcPr anchor="ctr"/>
                </a:tc>
                <a:tc>
                  <a:txBody>
                    <a:bodyPr/>
                    <a:lstStyle/>
                    <a:p>
                      <a:r>
                        <a:rPr lang="en-US" sz="2400" dirty="0"/>
                        <a:t>Remove an access control list entry</a:t>
                      </a:r>
                    </a:p>
                  </a:txBody>
                  <a:tcPr anchor="ctr"/>
                </a:tc>
              </a:tr>
              <a:tr h="370840">
                <a:tc>
                  <a:txBody>
                    <a:bodyPr/>
                    <a:lstStyle/>
                    <a:p>
                      <a:r>
                        <a:rPr lang="en-US" sz="2400" dirty="0" smtClean="0">
                          <a:latin typeface="Courier New" panose="02070309020205020404" pitchFamily="49" charset="0"/>
                          <a:cs typeface="Courier New" panose="02070309020205020404" pitchFamily="49" charset="0"/>
                        </a:rPr>
                        <a:t>show</a:t>
                      </a:r>
                      <a:endParaRPr lang="en-US" sz="2400" dirty="0">
                        <a:latin typeface="Courier New" panose="02070309020205020404" pitchFamily="49" charset="0"/>
                        <a:cs typeface="Courier New" panose="02070309020205020404" pitchFamily="49" charset="0"/>
                      </a:endParaRPr>
                    </a:p>
                  </a:txBody>
                  <a:tcPr anchor="ctr"/>
                </a:tc>
                <a:tc>
                  <a:txBody>
                    <a:bodyPr/>
                    <a:lstStyle/>
                    <a:p>
                      <a:r>
                        <a:rPr lang="en-US" sz="2400" dirty="0" smtClean="0"/>
                        <a:t>List current ACL list</a:t>
                      </a:r>
                      <a:endParaRPr lang="en-US" sz="2400" dirty="0"/>
                    </a:p>
                  </a:txBody>
                  <a:tcPr anchor="ctr"/>
                </a:tc>
              </a:tr>
              <a:tr h="370840">
                <a:tc>
                  <a:txBody>
                    <a:bodyPr/>
                    <a:lstStyle/>
                    <a:p>
                      <a:r>
                        <a:rPr lang="en-US" sz="2400" dirty="0" smtClean="0">
                          <a:latin typeface="Courier New" panose="02070309020205020404" pitchFamily="49" charset="0"/>
                          <a:cs typeface="Courier New" panose="02070309020205020404" pitchFamily="49" charset="0"/>
                        </a:rPr>
                        <a:t>status</a:t>
                      </a:r>
                      <a:endParaRPr lang="en-US" sz="2400" dirty="0">
                        <a:latin typeface="Courier New" panose="02070309020205020404" pitchFamily="49" charset="0"/>
                        <a:cs typeface="Courier New" panose="02070309020205020404" pitchFamily="49" charset="0"/>
                      </a:endParaRPr>
                    </a:p>
                  </a:txBody>
                  <a:tcPr anchor="ctr"/>
                </a:tc>
                <a:tc>
                  <a:txBody>
                    <a:bodyPr/>
                    <a:lstStyle/>
                    <a:p>
                      <a:r>
                        <a:rPr lang="en-US" sz="2400" dirty="0" smtClean="0"/>
                        <a:t>Show current connection</a:t>
                      </a:r>
                      <a:endParaRPr lang="en-US" sz="2400" dirty="0"/>
                    </a:p>
                  </a:txBody>
                  <a:tcPr anchor="ctr"/>
                </a:tc>
              </a:tr>
            </a:tbl>
          </a:graphicData>
        </a:graphic>
      </p:graphicFrame>
      <p:sp>
        <p:nvSpPr>
          <p:cNvPr id="5" name="TextBox 4"/>
          <p:cNvSpPr txBox="1"/>
          <p:nvPr/>
        </p:nvSpPr>
        <p:spPr>
          <a:xfrm>
            <a:off x="1475814" y="4810685"/>
            <a:ext cx="7709290" cy="400110"/>
          </a:xfrm>
          <a:prstGeom prst="rect">
            <a:avLst/>
          </a:prstGeom>
          <a:noFill/>
        </p:spPr>
        <p:txBody>
          <a:bodyPr wrap="none" rtlCol="0">
            <a:spAutoFit/>
          </a:bodyPr>
          <a:lstStyle/>
          <a:p>
            <a:r>
              <a:rPr lang="en-US" sz="2000" dirty="0" smtClean="0"/>
              <a:t>ACL lets or blocks the client from connecting to a specific endpoint</a:t>
            </a:r>
            <a:endParaRPr lang="en-US" sz="2000" dirty="0"/>
          </a:p>
        </p:txBody>
      </p:sp>
    </p:spTree>
    <p:extLst>
      <p:ext uri="{BB962C8B-B14F-4D97-AF65-F5344CB8AC3E}">
        <p14:creationId xmlns:p14="http://schemas.microsoft.com/office/powerpoint/2010/main" val="1141058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LASSAUTHORFOOTERSHOWNUM" val="0"/>
  <p:tag name="MMPROD_NEXTUNIQUEID" val="10012"/>
  <p:tag name="CLASSAUTHORTEMPNAME" val="Class Author cross-brand"/>
  <p:tag name="CLASSAUTHORTEMPVER" val="11.0"/>
  <p:tag name="CLASSAUTHORCCODE" val="CK101"/>
  <p:tag name="CLASSAUTHORCVER" val="1"/>
  <p:tag name="CLASSAUTHORUSUFFIX" val="02_SecureGateway"/>
  <p:tag name="CLASSAUTHORUTIME" val="00:00"/>
  <p:tag name="CLASSAUTHORUOBJONSUMM" val="1"/>
  <p:tag name="CLASSAUTHORUOBJ" val="Describe Secure Gateway functionality&#10;Install Secure Gateway client&#10;Implement Secure Gateway for mapping resources&#10;Modify applications to work with Secure Gateway&#10;Describe setup for implementing Transport Layer Security (TLS)"/>
  <p:tag name="CLASSAUTHORUDESC" val="This unit explains about the Secure Gateway facility that creates a tunnel of communication from IBM Bluemix to the on-premise environment."/>
  <p:tag name="CLASSAUTHORUHOW" val=""/>
  <p:tag name="MMPROD_UIDATA" val="&lt;database version=&quot;8.0&quot;&gt;&lt;object type=&quot;1&quot; unique_id=&quot;10001&quot;&gt;&lt;object type=&quot;2&quot; unique_id=&quot;267135&quot;&gt;&lt;object type=&quot;3&quot; unique_id=&quot;547331&quot;&gt;&lt;property id=&quot;20148&quot; value=&quot;5&quot;/&gt;&lt;property id=&quot;20300&quot; value=&quot;Slide 1 - &amp;quot;Client types&amp;quot;&quot;/&gt;&lt;property id=&quot;20307&quot; value=&quot;276&quot;/&gt;&lt;/object&gt;&lt;object type=&quot;3&quot; unique_id=&quot;547332&quot;&gt;&lt;property id=&quot;20148&quot; value=&quot;5&quot;/&gt;&lt;property id=&quot;20300&quot; value=&quot;Slide 2 - &amp;quot;Secure Gateway client with DataPower appliance&amp;quot;&quot;/&gt;&lt;property id=&quot;20307&quot; value=&quot;294&quot;/&gt;&lt;/object&gt;&lt;object type=&quot;3&quot; unique_id=&quot;547333&quot;&gt;&lt;property id=&quot;20148&quot; value=&quot;5&quot;/&gt;&lt;property id=&quot;20300&quot; value=&quot;Slide 3 - &amp;quot;Starting up the client&amp;quot;&quot;/&gt;&lt;property id=&quot;20307&quot; value=&quot;279&quot;/&gt;&lt;/object&gt;&lt;object type=&quot;3&quot; unique_id=&quot;547334&quot;&gt;&lt;property id=&quot;20148&quot; value=&quot;5&quot;/&gt;&lt;property id=&quot;20300&quot; value=&quot;Slide 4 - &amp;quot;Client arguments&amp;quot;&quot;/&gt;&lt;property id=&quot;20307&quot; value=&quot;277&quot;/&gt;&lt;/object&gt;&lt;object type=&quot;3&quot; unique_id=&quot;547335&quot;&gt;&lt;property id=&quot;20148&quot; value=&quot;5&quot;/&gt;&lt;property id=&quot;20300&quot; value=&quot;Slide 5 - &amp;quot;Client commands&amp;quot;&quot;/&gt;&lt;property id=&quot;20307&quot; value=&quot;278&quot;/&gt;&lt;/object&gt;&lt;/object&gt;&lt;object type=&quot;8&quot; unique_id=&quot;267187&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CLASSAUTHORUNITTITLE" val="1"/>
</p:tagLst>
</file>

<file path=ppt/theme/theme1.xml><?xml version="1.0" encoding="utf-8"?>
<a:theme xmlns:a="http://schemas.openxmlformats.org/drawingml/2006/main" name="CLFAug15wide">
  <a:themeElements>
    <a:clrScheme name="">
      <a:dk1>
        <a:srgbClr val="000000"/>
      </a:dk1>
      <a:lt1>
        <a:srgbClr val="FFFFFF"/>
      </a:lt1>
      <a:dk2>
        <a:srgbClr val="8CC63F"/>
      </a:dk2>
      <a:lt2>
        <a:srgbClr val="F389AF"/>
      </a:lt2>
      <a:accent1>
        <a:srgbClr val="008ABF"/>
      </a:accent1>
      <a:accent2>
        <a:srgbClr val="8CC63F"/>
      </a:accent2>
      <a:accent3>
        <a:srgbClr val="FFCF01"/>
      </a:accent3>
      <a:accent4>
        <a:srgbClr val="B8471B"/>
      </a:accent4>
      <a:accent5>
        <a:srgbClr val="82D1F5"/>
      </a:accent5>
      <a:accent6>
        <a:srgbClr val="007670"/>
      </a:accent6>
      <a:hlink>
        <a:srgbClr val="00649D"/>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WE_9.1 1">
        <a:dk1>
          <a:srgbClr val="000000"/>
        </a:dk1>
        <a:lt1>
          <a:srgbClr val="FFFFFF"/>
        </a:lt1>
        <a:dk2>
          <a:srgbClr val="000000"/>
        </a:dk2>
        <a:lt2>
          <a:srgbClr val="C0C0C0"/>
        </a:lt2>
        <a:accent1>
          <a:srgbClr val="008ABF"/>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WE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ommonLookAug15">
        <a:dk1>
          <a:srgbClr val="000000"/>
        </a:dk1>
        <a:lt1>
          <a:srgbClr val="FFFFFF"/>
        </a:lt1>
        <a:dk2>
          <a:srgbClr val="000000"/>
        </a:dk2>
        <a:lt2>
          <a:srgbClr val="F389AF"/>
        </a:lt2>
        <a:accent1>
          <a:srgbClr val="008ABF"/>
        </a:accent1>
        <a:accent2>
          <a:srgbClr val="8CC63F"/>
        </a:accent2>
        <a:accent3>
          <a:srgbClr val="FFCF01"/>
        </a:accent3>
        <a:accent4>
          <a:srgbClr val="B8471B"/>
        </a:accent4>
        <a:accent5>
          <a:srgbClr val="82D1F5"/>
        </a:accent5>
        <a:accent6>
          <a:srgbClr val="007670"/>
        </a:accent6>
        <a:hlink>
          <a:srgbClr val="00649D"/>
        </a:hlink>
        <a:folHlink>
          <a:srgbClr val="7F1C7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nit template.potx" id="{BF646B42-B424-4096-A791-AE99DEC4B233}" vid="{4966A76D-EC37-402E-8AD2-695B9362C1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CLFAug15wide</Template>
  <TotalTime>13557</TotalTime>
  <Words>532</Words>
  <Application>Microsoft Office PowerPoint</Application>
  <PresentationFormat>Custom</PresentationFormat>
  <Paragraphs>70</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Courier</vt:lpstr>
      <vt:lpstr>Courier New</vt:lpstr>
      <vt:lpstr>Verdana</vt:lpstr>
      <vt:lpstr>Wingdings</vt:lpstr>
      <vt:lpstr>CLFAug15wide</vt:lpstr>
      <vt:lpstr>Client types</vt:lpstr>
      <vt:lpstr>Secure Gateway client with DataPower appliance</vt:lpstr>
      <vt:lpstr>Starting up the client</vt:lpstr>
      <vt:lpstr>Client arguments</vt:lpstr>
      <vt:lpstr>Client commands</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Secure Gateway</dc:title>
  <dc:creator>ADMINIBM</dc:creator>
  <cp:lastModifiedBy>ADMINIBM</cp:lastModifiedBy>
  <cp:revision>176</cp:revision>
  <dcterms:created xsi:type="dcterms:W3CDTF">2015-12-10T21:51:29Z</dcterms:created>
  <dcterms:modified xsi:type="dcterms:W3CDTF">2016-11-23T17:37:37Z</dcterms:modified>
</cp:coreProperties>
</file>