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299" r:id="rId43"/>
    <p:sldId id="301" r:id="rId44"/>
    <p:sldId id="302" r:id="rId45"/>
    <p:sldId id="303" r:id="rId46"/>
    <p:sldId id="304" r:id="rId47"/>
    <p:sldId id="308" r:id="rId48"/>
    <p:sldId id="314" r:id="rId49"/>
    <p:sldId id="315" r:id="rId50"/>
    <p:sldId id="305" r:id="rId51"/>
    <p:sldId id="307" r:id="rId52"/>
    <p:sldId id="311" r:id="rId53"/>
    <p:sldId id="312" r:id="rId54"/>
    <p:sldId id="313" r:id="rId55"/>
    <p:sldId id="316" r:id="rId56"/>
    <p:sldId id="387" r:id="rId57"/>
    <p:sldId id="319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8" r:id="rId69"/>
    <p:sldId id="337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32" r:id="rId78"/>
    <p:sldId id="396" r:id="rId79"/>
    <p:sldId id="397" r:id="rId80"/>
    <p:sldId id="333" r:id="rId81"/>
    <p:sldId id="334" r:id="rId82"/>
    <p:sldId id="340" r:id="rId83"/>
    <p:sldId id="335" r:id="rId84"/>
    <p:sldId id="341" r:id="rId85"/>
    <p:sldId id="342" r:id="rId86"/>
    <p:sldId id="343" r:id="rId87"/>
    <p:sldId id="344" r:id="rId88"/>
    <p:sldId id="345" r:id="rId89"/>
    <p:sldId id="354" r:id="rId90"/>
    <p:sldId id="368" r:id="rId91"/>
    <p:sldId id="360" r:id="rId92"/>
    <p:sldId id="361" r:id="rId93"/>
    <p:sldId id="362" r:id="rId94"/>
    <p:sldId id="363" r:id="rId95"/>
    <p:sldId id="364" r:id="rId96"/>
    <p:sldId id="366" r:id="rId97"/>
    <p:sldId id="367" r:id="rId98"/>
    <p:sldId id="351" r:id="rId99"/>
    <p:sldId id="346" r:id="rId100"/>
    <p:sldId id="347" r:id="rId101"/>
    <p:sldId id="348" r:id="rId102"/>
    <p:sldId id="350" r:id="rId103"/>
    <p:sldId id="352" r:id="rId104"/>
    <p:sldId id="374" r:id="rId105"/>
    <p:sldId id="398" r:id="rId106"/>
    <p:sldId id="375" r:id="rId107"/>
    <p:sldId id="376" r:id="rId108"/>
    <p:sldId id="377" r:id="rId109"/>
    <p:sldId id="378" r:id="rId110"/>
    <p:sldId id="382" r:id="rId111"/>
    <p:sldId id="383" r:id="rId112"/>
    <p:sldId id="384" r:id="rId113"/>
    <p:sldId id="385" r:id="rId114"/>
    <p:sldId id="399" r:id="rId115"/>
    <p:sldId id="353" r:id="rId116"/>
    <p:sldId id="369" r:id="rId117"/>
    <p:sldId id="370" r:id="rId118"/>
    <p:sldId id="372" r:id="rId119"/>
    <p:sldId id="373" r:id="rId120"/>
    <p:sldId id="386" r:id="rId1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F00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2782-939F-4899-A613-66B7577730D4}" type="datetimeFigureOut">
              <a:rPr lang="de-DE" smtClean="0"/>
              <a:t>14.05.2024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70EAA-03D3-400B-8718-7B926EAFBB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89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058960E-BC26-40F5-A413-208A36E13F33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365C712-9836-40AB-B946-3918DB951AFA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BD20B8-7795-43EC-9032-8065F01AFC0B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F7200E9-C2F4-4C66-8512-1936B6BB2857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4C89A26-6BF9-4F51-A6B6-262898CCBCD8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DE784CD-C09F-4BEC-AFF3-80EE0E820C2D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FC9AE79-FF32-4B64-AD57-A38BB1357C56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F580DED-E1A9-4DC6-A076-077B462BD53D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B884256-9224-4BBC-8A86-F77D397AA44C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BB53BD5-BE95-428F-AC7E-FF042440A80F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30039E3-91B6-4B3C-B41C-70D350F8DFAE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6900-A893-4B64-A181-3B55ED2DFABB}" type="datetime1">
              <a:rPr lang="de-DE" smtClean="0"/>
              <a:t>14.05.2024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advanced coders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Variable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scope they‘re defined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Value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Dropped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when owner dropped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  Well...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019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11CC0-A4AF-E21C-A658-7781CDCE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77" y="1377642"/>
            <a:ext cx="8659046" cy="3266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79E21-092C-2412-5A53-68B784D118A0}"/>
              </a:ext>
            </a:extLst>
          </p:cNvPr>
          <p:cNvSpPr txBox="1"/>
          <p:nvPr/>
        </p:nvSpPr>
        <p:spPr>
          <a:xfrm>
            <a:off x="5149266" y="4644144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In </a:t>
            </a:r>
            <a:r>
              <a:rPr lang="de-DE" sz="2000" dirty="0">
                <a:solidFill>
                  <a:srgbClr val="00FF00"/>
                </a:solidFill>
              </a:rPr>
              <a:t>debug</a:t>
            </a:r>
            <a:r>
              <a:rPr lang="de-DE" sz="2000" dirty="0">
                <a:solidFill>
                  <a:schemeClr val="bg1"/>
                </a:solidFill>
              </a:rPr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22769880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79E21-092C-2412-5A53-68B784D118A0}"/>
              </a:ext>
            </a:extLst>
          </p:cNvPr>
          <p:cNvSpPr txBox="1"/>
          <p:nvPr/>
        </p:nvSpPr>
        <p:spPr>
          <a:xfrm>
            <a:off x="5149266" y="4644144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In </a:t>
            </a:r>
            <a:r>
              <a:rPr lang="de-DE" sz="2000" dirty="0">
                <a:solidFill>
                  <a:srgbClr val="00FF00"/>
                </a:solidFill>
              </a:rPr>
              <a:t>release</a:t>
            </a:r>
            <a:r>
              <a:rPr lang="de-DE" sz="2000" dirty="0">
                <a:solidFill>
                  <a:schemeClr val="bg1"/>
                </a:solidFill>
              </a:rPr>
              <a:t> mode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9F2F7-A72B-12AD-8F18-6A9FDF51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77" y="1384601"/>
            <a:ext cx="8659046" cy="32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3D1C8-D680-4D1D-2924-216335BCC564}"/>
              </a:ext>
            </a:extLst>
          </p:cNvPr>
          <p:cNvSpPr txBox="1"/>
          <p:nvPr/>
        </p:nvSpPr>
        <p:spPr>
          <a:xfrm>
            <a:off x="3276958" y="5319807"/>
            <a:ext cx="563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Rust is a </a:t>
            </a:r>
            <a:r>
              <a:rPr lang="de-DE" i="1" u="sng" dirty="0">
                <a:solidFill>
                  <a:schemeClr val="bg1"/>
                </a:solidFill>
              </a:rPr>
              <a:t>very</a:t>
            </a:r>
            <a:r>
              <a:rPr lang="de-DE" dirty="0">
                <a:solidFill>
                  <a:schemeClr val="bg1"/>
                </a:solidFill>
              </a:rPr>
              <a:t> efficient language, if you know how to utilize it properly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6E9CFC-2DC6-7539-A618-CD7E3F77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98" y="1216282"/>
            <a:ext cx="9385201" cy="41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611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3D1C8-D680-4D1D-2924-216335BCC564}"/>
              </a:ext>
            </a:extLst>
          </p:cNvPr>
          <p:cNvSpPr txBox="1"/>
          <p:nvPr/>
        </p:nvSpPr>
        <p:spPr>
          <a:xfrm>
            <a:off x="3276958" y="3642104"/>
            <a:ext cx="56380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Rust is a </a:t>
            </a:r>
            <a:r>
              <a:rPr lang="de-DE" i="1" u="sng" dirty="0">
                <a:solidFill>
                  <a:schemeClr val="bg1"/>
                </a:solidFill>
              </a:rPr>
              <a:t>very</a:t>
            </a:r>
            <a:r>
              <a:rPr lang="de-DE" dirty="0">
                <a:solidFill>
                  <a:schemeClr val="bg1"/>
                </a:solidFill>
              </a:rPr>
              <a:t> efficient language, if you know how to utilize it properly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4 seconds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get all words in 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string of length 1 billion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Allocating the String almost took longer than that :^)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SLOW would‘ve taken years... Literally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60A44-3FE1-63FD-2A12-84571E1F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04" y="1619951"/>
            <a:ext cx="10447791" cy="202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617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3F6C04-EC2C-C208-F2C5-2BCB0D0D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9" y="1031452"/>
            <a:ext cx="6805692" cy="47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90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3F6C04-EC2C-C208-F2C5-2BCB0D0D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9" y="1031452"/>
            <a:ext cx="6805692" cy="47950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331490-C99D-2C33-A065-A68721C05EC2}"/>
              </a:ext>
            </a:extLst>
          </p:cNvPr>
          <p:cNvCxnSpPr>
            <a:cxnSpLocks/>
          </p:cNvCxnSpPr>
          <p:nvPr/>
        </p:nvCxnSpPr>
        <p:spPr>
          <a:xfrm>
            <a:off x="4394759" y="4692846"/>
            <a:ext cx="1933534" cy="1812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03441-CF16-2B32-9D99-4AB0D748BC24}"/>
              </a:ext>
            </a:extLst>
          </p:cNvPr>
          <p:cNvCxnSpPr>
            <a:cxnSpLocks/>
          </p:cNvCxnSpPr>
          <p:nvPr/>
        </p:nvCxnSpPr>
        <p:spPr>
          <a:xfrm flipV="1">
            <a:off x="4381696" y="4692845"/>
            <a:ext cx="1933534" cy="1812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C06A04-D923-B0F8-46DA-161E6FD605BB}"/>
              </a:ext>
            </a:extLst>
          </p:cNvPr>
          <p:cNvSpPr txBox="1"/>
          <p:nvPr/>
        </p:nvSpPr>
        <p:spPr>
          <a:xfrm>
            <a:off x="6380659" y="4621534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Went too close to the sun, and </a:t>
            </a:r>
            <a:r>
              <a:rPr lang="de-DE" dirty="0">
                <a:solidFill>
                  <a:srgbClr val="FF0000"/>
                </a:solidFill>
              </a:rPr>
              <a:t>introduced a bug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Slices are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easy to mishandle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89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844176-868F-20FE-E203-645AA184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10" y="1031453"/>
            <a:ext cx="6805692" cy="47914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BF117-E361-197E-ED4D-2F7C2264FDFB}"/>
              </a:ext>
            </a:extLst>
          </p:cNvPr>
          <p:cNvSpPr txBox="1"/>
          <p:nvPr/>
        </p:nvSpPr>
        <p:spPr>
          <a:xfrm>
            <a:off x="6380659" y="4621534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Of course the </a:t>
            </a:r>
            <a:r>
              <a:rPr lang="de-DE" dirty="0">
                <a:solidFill>
                  <a:srgbClr val="FFFF00"/>
                </a:solidFill>
              </a:rPr>
              <a:t>word </a:t>
            </a:r>
            <a:r>
              <a:rPr lang="de-DE" dirty="0">
                <a:solidFill>
                  <a:schemeClr val="bg1"/>
                </a:solidFill>
              </a:rPr>
              <a:t>is the </a:t>
            </a:r>
            <a:r>
              <a:rPr lang="de-DE" dirty="0">
                <a:solidFill>
                  <a:srgbClr val="FFFF00"/>
                </a:solidFill>
              </a:rPr>
              <a:t>start </a:t>
            </a:r>
            <a:r>
              <a:rPr lang="de-DE" dirty="0">
                <a:solidFill>
                  <a:schemeClr val="bg1"/>
                </a:solidFill>
              </a:rPr>
              <a:t>:^)</a:t>
            </a:r>
          </a:p>
        </p:txBody>
      </p:sp>
    </p:spTree>
    <p:extLst>
      <p:ext uri="{BB962C8B-B14F-4D97-AF65-F5344CB8AC3E}">
        <p14:creationId xmlns:p14="http://schemas.microsoft.com/office/powerpoint/2010/main" val="11919336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EA96C-2A39-FA66-7C3F-FFF49B60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1" y="3502609"/>
            <a:ext cx="10136015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76D2A-4E32-27CE-D1AB-E9DDE6A54817}"/>
              </a:ext>
            </a:extLst>
          </p:cNvPr>
          <p:cNvSpPr txBox="1"/>
          <p:nvPr/>
        </p:nvSpPr>
        <p:spPr>
          <a:xfrm>
            <a:off x="5373686" y="5627387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Still very fast :^)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BD271-B306-1F16-BE06-F4D3C176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87" y="1261703"/>
            <a:ext cx="7366222" cy="2240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95209-B8D5-483C-6A54-3136D227F043}"/>
              </a:ext>
            </a:extLst>
          </p:cNvPr>
          <p:cNvSpPr txBox="1"/>
          <p:nvPr/>
        </p:nvSpPr>
        <p:spPr>
          <a:xfrm>
            <a:off x="1381836" y="126170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Subwords:</a:t>
            </a:r>
          </a:p>
        </p:txBody>
      </p:sp>
    </p:spTree>
    <p:extLst>
      <p:ext uri="{BB962C8B-B14F-4D97-AF65-F5344CB8AC3E}">
        <p14:creationId xmlns:p14="http://schemas.microsoft.com/office/powerpoint/2010/main" val="35091144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9F4B0-12FD-E35B-0425-C73668D3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21" y="1743800"/>
            <a:ext cx="9899958" cy="2811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B1EEED-98B5-5469-551C-C9FBAE2C9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58" y="4554999"/>
            <a:ext cx="8260483" cy="5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23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3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 of a reference  Not only when, but where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31462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1C42BB-309D-965C-7BFE-81BED3734A98}"/>
              </a:ext>
            </a:extLst>
          </p:cNvPr>
          <p:cNvSpPr txBox="1"/>
          <p:nvPr/>
        </p:nvSpPr>
        <p:spPr>
          <a:xfrm>
            <a:off x="9272903" y="1600085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30366333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66C9D-202B-4C4E-8D4A-FC05418A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15" y="2911977"/>
            <a:ext cx="4272570" cy="51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3810-C907-F72B-E9EE-408ADF8D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3" y="3421655"/>
            <a:ext cx="3362794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15958-E981-4CF8-2227-F22233AB2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12" y="4040866"/>
            <a:ext cx="4477375" cy="666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E5632-1358-1F8C-4380-932EA6AA59C1}"/>
              </a:ext>
            </a:extLst>
          </p:cNvPr>
          <p:cNvSpPr txBox="1"/>
          <p:nvPr/>
        </p:nvSpPr>
        <p:spPr>
          <a:xfrm>
            <a:off x="9272903" y="1602260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64053795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66C9D-202B-4C4E-8D4A-FC05418A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15" y="2911977"/>
            <a:ext cx="4272570" cy="51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3810-C907-F72B-E9EE-408ADF8D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3" y="3421655"/>
            <a:ext cx="3362794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15958-E981-4CF8-2227-F22233AB2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12" y="4040866"/>
            <a:ext cx="4477375" cy="666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EBEA59-52AB-E307-CDCE-0338F1FCBA37}"/>
              </a:ext>
            </a:extLst>
          </p:cNvPr>
          <p:cNvSpPr txBox="1"/>
          <p:nvPr/>
        </p:nvSpPr>
        <p:spPr>
          <a:xfrm>
            <a:off x="7891231" y="3578286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Byte</a:t>
            </a:r>
            <a:r>
              <a:rPr lang="de-DE" dirty="0">
                <a:solidFill>
                  <a:schemeClr val="bg1"/>
                </a:solidFill>
              </a:rPr>
              <a:t> indices, not </a:t>
            </a:r>
            <a:r>
              <a:rPr lang="de-DE" dirty="0">
                <a:solidFill>
                  <a:srgbClr val="FFFF00"/>
                </a:solidFill>
              </a:rPr>
              <a:t>grapheme </a:t>
            </a:r>
            <a:r>
              <a:rPr lang="de-DE" dirty="0">
                <a:solidFill>
                  <a:schemeClr val="bg1"/>
                </a:solidFill>
              </a:rPr>
              <a:t>indices!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54C01-75F5-EE9C-12C6-DDB4F3DE5C62}"/>
              </a:ext>
            </a:extLst>
          </p:cNvPr>
          <p:cNvSpPr txBox="1"/>
          <p:nvPr/>
        </p:nvSpPr>
        <p:spPr>
          <a:xfrm>
            <a:off x="9272903" y="1602260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31172119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66C9D-202B-4C4E-8D4A-FC05418A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15" y="2911977"/>
            <a:ext cx="4272570" cy="51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3810-C907-F72B-E9EE-408ADF8D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3" y="3421655"/>
            <a:ext cx="3362794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15958-E981-4CF8-2227-F22233AB2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12" y="4040866"/>
            <a:ext cx="4477375" cy="666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5D37D-A3FA-AE67-BA2B-5633D74CB08F}"/>
              </a:ext>
            </a:extLst>
          </p:cNvPr>
          <p:cNvSpPr txBox="1"/>
          <p:nvPr/>
        </p:nvSpPr>
        <p:spPr>
          <a:xfrm>
            <a:off x="3902129" y="4834664"/>
            <a:ext cx="438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Exercise for you: Make this code UTF-8 compliant :^)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61F1-30D7-06EF-BB4B-0496215C0EE5}"/>
              </a:ext>
            </a:extLst>
          </p:cNvPr>
          <p:cNvSpPr txBox="1"/>
          <p:nvPr/>
        </p:nvSpPr>
        <p:spPr>
          <a:xfrm>
            <a:off x="9272903" y="1600085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DA3FB-B228-8DA1-F422-1E1324E083DD}"/>
              </a:ext>
            </a:extLst>
          </p:cNvPr>
          <p:cNvSpPr txBox="1"/>
          <p:nvPr/>
        </p:nvSpPr>
        <p:spPr>
          <a:xfrm>
            <a:off x="7891231" y="3578286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Byte</a:t>
            </a:r>
            <a:r>
              <a:rPr lang="de-DE" dirty="0">
                <a:solidFill>
                  <a:schemeClr val="bg1"/>
                </a:solidFill>
              </a:rPr>
              <a:t> indices, not </a:t>
            </a:r>
            <a:r>
              <a:rPr lang="de-DE" dirty="0">
                <a:solidFill>
                  <a:srgbClr val="FFFF00"/>
                </a:solidFill>
              </a:rPr>
              <a:t>grapheme </a:t>
            </a:r>
            <a:r>
              <a:rPr lang="de-DE" dirty="0">
                <a:solidFill>
                  <a:schemeClr val="bg1"/>
                </a:solidFill>
              </a:rPr>
              <a:t>indices!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1334F-F167-BA07-AE1D-4B6B6AA27559}"/>
              </a:ext>
            </a:extLst>
          </p:cNvPr>
          <p:cNvSpPr/>
          <p:nvPr/>
        </p:nvSpPr>
        <p:spPr>
          <a:xfrm>
            <a:off x="3083899" y="4785130"/>
            <a:ext cx="773413" cy="406847"/>
          </a:xfrm>
          <a:prstGeom prst="rect">
            <a:avLst/>
          </a:prstGeom>
          <a:solidFill>
            <a:srgbClr val="B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1F1F1F"/>
                </a:solidFill>
              </a:rPr>
              <a:t>4/3</a:t>
            </a:r>
          </a:p>
        </p:txBody>
      </p:sp>
    </p:spTree>
    <p:extLst>
      <p:ext uri="{BB962C8B-B14F-4D97-AF65-F5344CB8AC3E}">
        <p14:creationId xmlns:p14="http://schemas.microsoft.com/office/powerpoint/2010/main" val="33873150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E7BF-3D9E-81BE-9A15-1475672D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68" y="1607052"/>
            <a:ext cx="9146264" cy="726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B618B-3C74-0AB8-B4AB-02745A6D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3" y="2333624"/>
            <a:ext cx="10576694" cy="57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66C9D-202B-4C4E-8D4A-FC05418A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15" y="2911977"/>
            <a:ext cx="4272570" cy="51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3810-C907-F72B-E9EE-408ADF8D8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3" y="3421655"/>
            <a:ext cx="3362794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15958-E981-4CF8-2227-F22233AB2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12" y="4040866"/>
            <a:ext cx="4477375" cy="666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5D37D-A3FA-AE67-BA2B-5633D74CB08F}"/>
              </a:ext>
            </a:extLst>
          </p:cNvPr>
          <p:cNvSpPr txBox="1"/>
          <p:nvPr/>
        </p:nvSpPr>
        <p:spPr>
          <a:xfrm>
            <a:off x="3902129" y="4834664"/>
            <a:ext cx="51876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Exercise for you: Make this code UTF-8 compliant :^)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The slow version accepts this string, but is that a good tradeoff?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61F1-30D7-06EF-BB4B-0496215C0EE5}"/>
              </a:ext>
            </a:extLst>
          </p:cNvPr>
          <p:cNvSpPr txBox="1"/>
          <p:nvPr/>
        </p:nvSpPr>
        <p:spPr>
          <a:xfrm>
            <a:off x="9272903" y="1600085"/>
            <a:ext cx="71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DA3FB-B228-8DA1-F422-1E1324E083DD}"/>
              </a:ext>
            </a:extLst>
          </p:cNvPr>
          <p:cNvSpPr txBox="1"/>
          <p:nvPr/>
        </p:nvSpPr>
        <p:spPr>
          <a:xfrm>
            <a:off x="7891231" y="3578286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Byte</a:t>
            </a:r>
            <a:r>
              <a:rPr lang="de-DE" dirty="0">
                <a:solidFill>
                  <a:schemeClr val="bg1"/>
                </a:solidFill>
              </a:rPr>
              <a:t> indices, not </a:t>
            </a:r>
            <a:r>
              <a:rPr lang="de-DE" dirty="0">
                <a:solidFill>
                  <a:srgbClr val="FFFF00"/>
                </a:solidFill>
              </a:rPr>
              <a:t>grapheme </a:t>
            </a:r>
            <a:r>
              <a:rPr lang="de-DE" dirty="0">
                <a:solidFill>
                  <a:schemeClr val="bg1"/>
                </a:solidFill>
              </a:rPr>
              <a:t>indices!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1334F-F167-BA07-AE1D-4B6B6AA27559}"/>
              </a:ext>
            </a:extLst>
          </p:cNvPr>
          <p:cNvSpPr/>
          <p:nvPr/>
        </p:nvSpPr>
        <p:spPr>
          <a:xfrm>
            <a:off x="3083899" y="4785130"/>
            <a:ext cx="773413" cy="406847"/>
          </a:xfrm>
          <a:prstGeom prst="rect">
            <a:avLst/>
          </a:prstGeom>
          <a:solidFill>
            <a:srgbClr val="B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1F1F1F"/>
                </a:solidFill>
              </a:rPr>
              <a:t>4/3</a:t>
            </a:r>
          </a:p>
        </p:txBody>
      </p:sp>
    </p:spTree>
    <p:extLst>
      <p:ext uri="{BB962C8B-B14F-4D97-AF65-F5344CB8AC3E}">
        <p14:creationId xmlns:p14="http://schemas.microsoft.com/office/powerpoint/2010/main" val="32944188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298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  <a:p>
            <a:pPr>
              <a:buFontTx/>
              <a:buChar char="-"/>
            </a:pPr>
            <a:r>
              <a:rPr lang="de-DE" dirty="0"/>
              <a:t>Allow us to efficiently work on sub-collections without copying any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56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  <a:p>
            <a:pPr>
              <a:buFontTx/>
              <a:buChar char="-"/>
            </a:pPr>
            <a:r>
              <a:rPr lang="de-DE" dirty="0"/>
              <a:t>Allow us to efficiently work on sub-collections without copying any data</a:t>
            </a:r>
          </a:p>
          <a:p>
            <a:pPr>
              <a:buFontTx/>
              <a:buChar char="-"/>
            </a:pPr>
            <a:r>
              <a:rPr lang="de-DE" dirty="0"/>
              <a:t>Slices are super fast</a:t>
            </a:r>
          </a:p>
          <a:p>
            <a:pPr lvl="1">
              <a:buFontTx/>
              <a:buChar char="-"/>
            </a:pPr>
            <a:r>
              <a:rPr lang="de-DE" dirty="0"/>
              <a:t>Only needs a pointer and a length </a:t>
            </a:r>
            <a:r>
              <a:rPr lang="de-DE" dirty="0">
                <a:sym typeface="Wingdings" panose="05000000000000000000" pitchFamily="2" charset="2"/>
              </a:rPr>
              <a:t> CPUs are </a:t>
            </a:r>
            <a:r>
              <a:rPr lang="de-DE" i="1" dirty="0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good at numbercrunching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4089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  <a:p>
            <a:pPr>
              <a:buFontTx/>
              <a:buChar char="-"/>
            </a:pPr>
            <a:r>
              <a:rPr lang="de-DE" dirty="0"/>
              <a:t>Allow us to efficiently work on sub-collections without copying any data</a:t>
            </a:r>
          </a:p>
          <a:p>
            <a:pPr>
              <a:buFontTx/>
              <a:buChar char="-"/>
            </a:pPr>
            <a:r>
              <a:rPr lang="de-DE" dirty="0"/>
              <a:t>Slices are super fast</a:t>
            </a:r>
          </a:p>
          <a:p>
            <a:pPr>
              <a:buFontTx/>
              <a:buChar char="-"/>
            </a:pPr>
            <a:r>
              <a:rPr lang="de-DE" dirty="0"/>
              <a:t>Because Slices point into the original collection, normal Borrow Checker rules apply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8B7C3-A06C-AADC-0B74-D475359B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34460"/>
            <a:ext cx="8610600" cy="21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31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Slices are a very powerful tool</a:t>
            </a:r>
          </a:p>
          <a:p>
            <a:pPr>
              <a:buFontTx/>
              <a:buChar char="-"/>
            </a:pPr>
            <a:r>
              <a:rPr lang="de-DE" dirty="0"/>
              <a:t>Allow us to efficiently work on sub-collections without copying any data</a:t>
            </a:r>
          </a:p>
          <a:p>
            <a:pPr>
              <a:buFontTx/>
              <a:buChar char="-"/>
            </a:pPr>
            <a:r>
              <a:rPr lang="de-DE" dirty="0"/>
              <a:t>Slices are super fast</a:t>
            </a:r>
          </a:p>
          <a:p>
            <a:pPr>
              <a:buFontTx/>
              <a:buChar char="-"/>
            </a:pPr>
            <a:r>
              <a:rPr lang="de-DE" dirty="0"/>
              <a:t>Because Slices point into the original collection, normal Borrow Checker rules apply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8B7C3-A06C-AADC-0B74-D475359B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34460"/>
            <a:ext cx="8610600" cy="2183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CF84B-145C-A42B-F329-B993BE8E5BD3}"/>
              </a:ext>
            </a:extLst>
          </p:cNvPr>
          <p:cNvSpPr txBox="1"/>
          <p:nvPr/>
        </p:nvSpPr>
        <p:spPr>
          <a:xfrm>
            <a:off x="6780439" y="4285782"/>
            <a:ext cx="4334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 our original naive String implementation, this would‘ve been allowed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words were separate from the original text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 of a reference  Not only when, but where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which the reference must be valid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Between assigning and using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reference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Can have gaps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Non-Lexical Lifetime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Not limited to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4627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8F3F-B2B0-B813-B970-0748DCFA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Smart Pointers</a:t>
            </a:r>
          </a:p>
          <a:p>
            <a:pPr lvl="1">
              <a:buFontTx/>
              <a:buChar char="-"/>
            </a:pPr>
            <a:r>
              <a:rPr lang="de-DE" dirty="0"/>
              <a:t>Rc&lt;T&gt;</a:t>
            </a:r>
          </a:p>
          <a:p>
            <a:pPr lvl="1">
              <a:buFontTx/>
              <a:buChar char="-"/>
            </a:pPr>
            <a:r>
              <a:rPr lang="de-DE" dirty="0"/>
              <a:t>RefCell&lt;T&gt;</a:t>
            </a:r>
          </a:p>
          <a:p>
            <a:pPr>
              <a:buFontTx/>
              <a:buChar char="-"/>
            </a:pPr>
            <a:r>
              <a:rPr lang="de-DE" dirty="0"/>
              <a:t>Declarative Macros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43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 of a reference  Not only when, but where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code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 which the reference must be valid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region of memory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where the reference may point into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When using the reference, the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original value must be alive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51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Lifetimes are complicated...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Lifetime of a reference  Not only when, but where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Compiler is very good at figuring out lifetimes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Lifetime Elision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Sometimes, we have to specify them ourselves 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Named lifetime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46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8F00E-B651-8284-58BA-ED007909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91579"/>
            <a:ext cx="5483714" cy="42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8F00E-B651-8284-58BA-ED007909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91579"/>
            <a:ext cx="5483714" cy="42748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049BB5-B329-55F4-330E-758BFBB9E0BD}"/>
              </a:ext>
            </a:extLst>
          </p:cNvPr>
          <p:cNvSpPr/>
          <p:nvPr/>
        </p:nvSpPr>
        <p:spPr>
          <a:xfrm>
            <a:off x="1730000" y="3429001"/>
            <a:ext cx="5483714" cy="16384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79BA-D901-D96C-9A66-C67840957B0D}"/>
              </a:ext>
            </a:extLst>
          </p:cNvPr>
          <p:cNvSpPr txBox="1"/>
          <p:nvPr/>
        </p:nvSpPr>
        <p:spPr>
          <a:xfrm>
            <a:off x="7213714" y="342899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&amp;x</a:t>
            </a:r>
          </a:p>
        </p:txBody>
      </p:sp>
    </p:spTree>
    <p:extLst>
      <p:ext uri="{BB962C8B-B14F-4D97-AF65-F5344CB8AC3E}">
        <p14:creationId xmlns:p14="http://schemas.microsoft.com/office/powerpoint/2010/main" val="77282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8F00E-B651-8284-58BA-ED007909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91579"/>
            <a:ext cx="5483714" cy="42748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049BB5-B329-55F4-330E-758BFBB9E0BD}"/>
              </a:ext>
            </a:extLst>
          </p:cNvPr>
          <p:cNvSpPr/>
          <p:nvPr/>
        </p:nvSpPr>
        <p:spPr>
          <a:xfrm>
            <a:off x="1730000" y="3429001"/>
            <a:ext cx="5483714" cy="16384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79BA-D901-D96C-9A66-C67840957B0D}"/>
              </a:ext>
            </a:extLst>
          </p:cNvPr>
          <p:cNvSpPr txBox="1"/>
          <p:nvPr/>
        </p:nvSpPr>
        <p:spPr>
          <a:xfrm>
            <a:off x="7213714" y="342899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B8DD8-12AE-8005-FE24-4B2345FF31C4}"/>
              </a:ext>
            </a:extLst>
          </p:cNvPr>
          <p:cNvSpPr/>
          <p:nvPr/>
        </p:nvSpPr>
        <p:spPr>
          <a:xfrm>
            <a:off x="2606241" y="2916412"/>
            <a:ext cx="4607473" cy="15709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27557-069F-55D7-3EE0-71BA7695F2EC}"/>
              </a:ext>
            </a:extLst>
          </p:cNvPr>
          <p:cNvSpPr txBox="1"/>
          <p:nvPr/>
        </p:nvSpPr>
        <p:spPr>
          <a:xfrm>
            <a:off x="7213714" y="291641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x</a:t>
            </a:r>
          </a:p>
        </p:txBody>
      </p:sp>
    </p:spTree>
    <p:extLst>
      <p:ext uri="{BB962C8B-B14F-4D97-AF65-F5344CB8AC3E}">
        <p14:creationId xmlns:p14="http://schemas.microsoft.com/office/powerpoint/2010/main" val="52396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5A7C41-2E96-BF0F-D392-472B17C5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3916"/>
            <a:ext cx="5500505" cy="429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49BB5-B329-55F4-330E-758BFBB9E0BD}"/>
              </a:ext>
            </a:extLst>
          </p:cNvPr>
          <p:cNvSpPr/>
          <p:nvPr/>
        </p:nvSpPr>
        <p:spPr>
          <a:xfrm>
            <a:off x="1730000" y="3429001"/>
            <a:ext cx="5483714" cy="16384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79BA-D901-D96C-9A66-C67840957B0D}"/>
              </a:ext>
            </a:extLst>
          </p:cNvPr>
          <p:cNvSpPr txBox="1"/>
          <p:nvPr/>
        </p:nvSpPr>
        <p:spPr>
          <a:xfrm>
            <a:off x="7213714" y="342899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B8DD8-12AE-8005-FE24-4B2345FF31C4}"/>
              </a:ext>
            </a:extLst>
          </p:cNvPr>
          <p:cNvSpPr/>
          <p:nvPr/>
        </p:nvSpPr>
        <p:spPr>
          <a:xfrm>
            <a:off x="2606241" y="2916412"/>
            <a:ext cx="4607473" cy="15709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27557-069F-55D7-3EE0-71BA7695F2EC}"/>
              </a:ext>
            </a:extLst>
          </p:cNvPr>
          <p:cNvSpPr txBox="1"/>
          <p:nvPr/>
        </p:nvSpPr>
        <p:spPr>
          <a:xfrm>
            <a:off x="7213714" y="291641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0CC02-48FC-EDD2-B9D0-89F35612B645}"/>
              </a:ext>
            </a:extLst>
          </p:cNvPr>
          <p:cNvSpPr txBox="1"/>
          <p:nvPr/>
        </p:nvSpPr>
        <p:spPr>
          <a:xfrm>
            <a:off x="7213714" y="4623550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&amp;x</a:t>
            </a:r>
            <a:r>
              <a:rPr lang="de-DE" dirty="0">
                <a:solidFill>
                  <a:schemeClr val="bg1"/>
                </a:solidFill>
              </a:rPr>
              <a:t> outlives </a:t>
            </a:r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, this is not allowed!</a:t>
            </a:r>
          </a:p>
        </p:txBody>
      </p:sp>
    </p:spTree>
    <p:extLst>
      <p:ext uri="{BB962C8B-B14F-4D97-AF65-F5344CB8AC3E}">
        <p14:creationId xmlns:p14="http://schemas.microsoft.com/office/powerpoint/2010/main" val="124378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5A7C41-2E96-BF0F-D392-472B17C5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3916"/>
            <a:ext cx="5500505" cy="429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6F9AEF-12AD-ADF3-911D-1BC4FAB3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23" y="2211992"/>
            <a:ext cx="6649335" cy="24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89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1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DF3597-E62D-3F0F-403F-A240A66FDEAC}"/>
              </a:ext>
            </a:extLst>
          </p:cNvPr>
          <p:cNvSpPr/>
          <p:nvPr/>
        </p:nvSpPr>
        <p:spPr>
          <a:xfrm>
            <a:off x="1730001" y="2505538"/>
            <a:ext cx="4827900" cy="2868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7CB8C-2F9D-69B1-5DE6-C2D60D594E60}"/>
              </a:ext>
            </a:extLst>
          </p:cNvPr>
          <p:cNvSpPr txBox="1"/>
          <p:nvPr/>
        </p:nvSpPr>
        <p:spPr>
          <a:xfrm>
            <a:off x="6557900" y="25055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</p:spTree>
    <p:extLst>
      <p:ext uri="{BB962C8B-B14F-4D97-AF65-F5344CB8AC3E}">
        <p14:creationId xmlns:p14="http://schemas.microsoft.com/office/powerpoint/2010/main" val="161517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DF3597-E62D-3F0F-403F-A240A66FDEAC}"/>
              </a:ext>
            </a:extLst>
          </p:cNvPr>
          <p:cNvSpPr/>
          <p:nvPr/>
        </p:nvSpPr>
        <p:spPr>
          <a:xfrm>
            <a:off x="1729999" y="2505538"/>
            <a:ext cx="4827901" cy="2868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7CB8C-2F9D-69B1-5DE6-C2D60D594E60}"/>
              </a:ext>
            </a:extLst>
          </p:cNvPr>
          <p:cNvSpPr txBox="1"/>
          <p:nvPr/>
        </p:nvSpPr>
        <p:spPr>
          <a:xfrm>
            <a:off x="6557900" y="25055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57A4-6C5B-9CDF-FE8F-90BA7CD1B4CD}"/>
              </a:ext>
            </a:extLst>
          </p:cNvPr>
          <p:cNvSpPr/>
          <p:nvPr/>
        </p:nvSpPr>
        <p:spPr>
          <a:xfrm>
            <a:off x="1730001" y="3464247"/>
            <a:ext cx="4827900" cy="19093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AA32-F0D8-F387-860C-AFA0A885774E}"/>
              </a:ext>
            </a:extLst>
          </p:cNvPr>
          <p:cNvSpPr txBox="1"/>
          <p:nvPr/>
        </p:nvSpPr>
        <p:spPr>
          <a:xfrm>
            <a:off x="6557900" y="35085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</p:spTree>
    <p:extLst>
      <p:ext uri="{BB962C8B-B14F-4D97-AF65-F5344CB8AC3E}">
        <p14:creationId xmlns:p14="http://schemas.microsoft.com/office/powerpoint/2010/main" val="359689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DF3597-E62D-3F0F-403F-A240A66FDEAC}"/>
              </a:ext>
            </a:extLst>
          </p:cNvPr>
          <p:cNvSpPr/>
          <p:nvPr/>
        </p:nvSpPr>
        <p:spPr>
          <a:xfrm>
            <a:off x="1730001" y="2505538"/>
            <a:ext cx="4827900" cy="2868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7CB8C-2F9D-69B1-5DE6-C2D60D594E60}"/>
              </a:ext>
            </a:extLst>
          </p:cNvPr>
          <p:cNvSpPr txBox="1"/>
          <p:nvPr/>
        </p:nvSpPr>
        <p:spPr>
          <a:xfrm>
            <a:off x="6557900" y="25055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57A4-6C5B-9CDF-FE8F-90BA7CD1B4CD}"/>
              </a:ext>
            </a:extLst>
          </p:cNvPr>
          <p:cNvSpPr/>
          <p:nvPr/>
        </p:nvSpPr>
        <p:spPr>
          <a:xfrm>
            <a:off x="1729999" y="3464247"/>
            <a:ext cx="4827901" cy="19093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AA32-F0D8-F387-860C-AFA0A885774E}"/>
              </a:ext>
            </a:extLst>
          </p:cNvPr>
          <p:cNvSpPr txBox="1"/>
          <p:nvPr/>
        </p:nvSpPr>
        <p:spPr>
          <a:xfrm>
            <a:off x="6557900" y="35085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892ED-ABBC-5C23-9AF9-8D35F960D366}"/>
              </a:ext>
            </a:extLst>
          </p:cNvPr>
          <p:cNvSpPr txBox="1"/>
          <p:nvPr/>
        </p:nvSpPr>
        <p:spPr>
          <a:xfrm>
            <a:off x="6600540" y="4133307"/>
            <a:ext cx="458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Everything is fine,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does not outlive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, however...</a:t>
            </a:r>
          </a:p>
        </p:txBody>
      </p:sp>
    </p:spTree>
    <p:extLst>
      <p:ext uri="{BB962C8B-B14F-4D97-AF65-F5344CB8AC3E}">
        <p14:creationId xmlns:p14="http://schemas.microsoft.com/office/powerpoint/2010/main" val="2413252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CF12D-4314-BD25-F461-A8AC89B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83729"/>
            <a:ext cx="4827900" cy="4690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DF3597-E62D-3F0F-403F-A240A66FDEAC}"/>
              </a:ext>
            </a:extLst>
          </p:cNvPr>
          <p:cNvSpPr/>
          <p:nvPr/>
        </p:nvSpPr>
        <p:spPr>
          <a:xfrm>
            <a:off x="1730001" y="2505538"/>
            <a:ext cx="4827900" cy="28680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7CB8C-2F9D-69B1-5DE6-C2D60D594E60}"/>
              </a:ext>
            </a:extLst>
          </p:cNvPr>
          <p:cNvSpPr txBox="1"/>
          <p:nvPr/>
        </p:nvSpPr>
        <p:spPr>
          <a:xfrm>
            <a:off x="6557900" y="25055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57A4-6C5B-9CDF-FE8F-90BA7CD1B4CD}"/>
              </a:ext>
            </a:extLst>
          </p:cNvPr>
          <p:cNvSpPr/>
          <p:nvPr/>
        </p:nvSpPr>
        <p:spPr>
          <a:xfrm>
            <a:off x="1729999" y="3464247"/>
            <a:ext cx="4827901" cy="19093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AAA32-F0D8-F387-860C-AFA0A885774E}"/>
              </a:ext>
            </a:extLst>
          </p:cNvPr>
          <p:cNvSpPr txBox="1"/>
          <p:nvPr/>
        </p:nvSpPr>
        <p:spPr>
          <a:xfrm>
            <a:off x="6557900" y="35085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892ED-ABBC-5C23-9AF9-8D35F960D366}"/>
              </a:ext>
            </a:extLst>
          </p:cNvPr>
          <p:cNvSpPr txBox="1"/>
          <p:nvPr/>
        </p:nvSpPr>
        <p:spPr>
          <a:xfrm>
            <a:off x="6600540" y="4133307"/>
            <a:ext cx="458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Everything is fine,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does not outlive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, however...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BFA28-DE5E-A9FB-0213-C227FD5A0C93}"/>
              </a:ext>
            </a:extLst>
          </p:cNvPr>
          <p:cNvSpPr/>
          <p:nvPr/>
        </p:nvSpPr>
        <p:spPr>
          <a:xfrm>
            <a:off x="2018125" y="4398414"/>
            <a:ext cx="4539775" cy="49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FBA7A-54EB-37C0-3DCB-3CB4B087AA7A}"/>
              </a:ext>
            </a:extLst>
          </p:cNvPr>
          <p:cNvSpPr txBox="1"/>
          <p:nvPr/>
        </p:nvSpPr>
        <p:spPr>
          <a:xfrm>
            <a:off x="6557900" y="4494460"/>
            <a:ext cx="4245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We modify b here, while it‘s borrowed! Not allowed.</a:t>
            </a:r>
          </a:p>
        </p:txBody>
      </p:sp>
    </p:spTree>
    <p:extLst>
      <p:ext uri="{BB962C8B-B14F-4D97-AF65-F5344CB8AC3E}">
        <p14:creationId xmlns:p14="http://schemas.microsoft.com/office/powerpoint/2010/main" val="121735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F4F83-6CE2-973C-1D9F-94B4CF424ACF}"/>
              </a:ext>
            </a:extLst>
          </p:cNvPr>
          <p:cNvSpPr txBox="1"/>
          <p:nvPr/>
        </p:nvSpPr>
        <p:spPr>
          <a:xfrm>
            <a:off x="6515260" y="1077313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2081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017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TRUE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AE59D-9199-D0FC-5180-E665C4D28987}"/>
              </a:ext>
            </a:extLst>
          </p:cNvPr>
          <p:cNvSpPr/>
          <p:nvPr/>
        </p:nvSpPr>
        <p:spPr>
          <a:xfrm>
            <a:off x="1730000" y="2477339"/>
            <a:ext cx="4785260" cy="503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CC2D5-777C-3551-C480-EA6EC71BA9E9}"/>
              </a:ext>
            </a:extLst>
          </p:cNvPr>
          <p:cNvSpPr txBox="1"/>
          <p:nvPr/>
        </p:nvSpPr>
        <p:spPr>
          <a:xfrm>
            <a:off x="6511640" y="2477339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772CE-3D3B-067E-4A5B-EB0D1CAB2C16}"/>
              </a:ext>
            </a:extLst>
          </p:cNvPr>
          <p:cNvSpPr/>
          <p:nvPr/>
        </p:nvSpPr>
        <p:spPr>
          <a:xfrm>
            <a:off x="1730000" y="3395767"/>
            <a:ext cx="4785260" cy="19738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91B42-9EF7-1117-C500-C4C22C77A5E7}"/>
              </a:ext>
            </a:extLst>
          </p:cNvPr>
          <p:cNvSpPr txBox="1"/>
          <p:nvPr/>
        </p:nvSpPr>
        <p:spPr>
          <a:xfrm>
            <a:off x="6511640" y="339576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</p:spTree>
    <p:extLst>
      <p:ext uri="{BB962C8B-B14F-4D97-AF65-F5344CB8AC3E}">
        <p14:creationId xmlns:p14="http://schemas.microsoft.com/office/powerpoint/2010/main" val="2647692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017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TRUE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AE59D-9199-D0FC-5180-E665C4D28987}"/>
              </a:ext>
            </a:extLst>
          </p:cNvPr>
          <p:cNvSpPr/>
          <p:nvPr/>
        </p:nvSpPr>
        <p:spPr>
          <a:xfrm>
            <a:off x="1730000" y="2477339"/>
            <a:ext cx="4785260" cy="503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772CE-3D3B-067E-4A5B-EB0D1CAB2C16}"/>
              </a:ext>
            </a:extLst>
          </p:cNvPr>
          <p:cNvSpPr/>
          <p:nvPr/>
        </p:nvSpPr>
        <p:spPr>
          <a:xfrm>
            <a:off x="1730000" y="3395767"/>
            <a:ext cx="4785260" cy="19738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78B9-1334-BCA6-8020-3B13A6BA19BD}"/>
              </a:ext>
            </a:extLst>
          </p:cNvPr>
          <p:cNvSpPr txBox="1"/>
          <p:nvPr/>
        </p:nvSpPr>
        <p:spPr>
          <a:xfrm>
            <a:off x="3206340" y="4279208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Modifying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is allowed, </a:t>
            </a:r>
            <a:r>
              <a:rPr lang="de-DE" dirty="0">
                <a:solidFill>
                  <a:srgbClr val="FFFF00"/>
                </a:solidFill>
              </a:rPr>
              <a:t>r</a:t>
            </a:r>
            <a:r>
              <a:rPr lang="de-DE" dirty="0">
                <a:solidFill>
                  <a:schemeClr val="bg1"/>
                </a:solidFill>
              </a:rPr>
              <a:t> doesn‘t need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B0ED5-699A-1BE9-FB5D-6DF9E5937B53}"/>
              </a:ext>
            </a:extLst>
          </p:cNvPr>
          <p:cNvSpPr txBox="1"/>
          <p:nvPr/>
        </p:nvSpPr>
        <p:spPr>
          <a:xfrm>
            <a:off x="6511640" y="2477339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0EA1F-FB9C-4E4B-D8AE-06809301E25F}"/>
              </a:ext>
            </a:extLst>
          </p:cNvPr>
          <p:cNvSpPr txBox="1"/>
          <p:nvPr/>
        </p:nvSpPr>
        <p:spPr>
          <a:xfrm>
            <a:off x="6511640" y="339576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Lifetime of &amp;a</a:t>
            </a:r>
          </a:p>
        </p:txBody>
      </p:sp>
    </p:spTree>
    <p:extLst>
      <p:ext uri="{BB962C8B-B14F-4D97-AF65-F5344CB8AC3E}">
        <p14:creationId xmlns:p14="http://schemas.microsoft.com/office/powerpoint/2010/main" val="2961318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017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FALSE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14194-7969-6CB3-ADE5-BBFE17661A7C}"/>
              </a:ext>
            </a:extLst>
          </p:cNvPr>
          <p:cNvSpPr/>
          <p:nvPr/>
        </p:nvSpPr>
        <p:spPr>
          <a:xfrm>
            <a:off x="1730000" y="2980862"/>
            <a:ext cx="4785259" cy="1873112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 never modify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/>
              <a:t> if </a:t>
            </a:r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/>
              <a:t> is </a:t>
            </a:r>
            <a:r>
              <a:rPr lang="de-DE" dirty="0">
                <a:solidFill>
                  <a:srgbClr val="FFFF00"/>
                </a:solidFill>
              </a:rPr>
              <a:t>false</a:t>
            </a:r>
            <a:r>
              <a:rPr lang="de-DE" dirty="0"/>
              <a:t> :^)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927D5-2C08-214D-6087-4D0D476953E1}"/>
              </a:ext>
            </a:extLst>
          </p:cNvPr>
          <p:cNvSpPr/>
          <p:nvPr/>
        </p:nvSpPr>
        <p:spPr>
          <a:xfrm>
            <a:off x="1730000" y="2477339"/>
            <a:ext cx="4785260" cy="290987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A43E2-A19A-813C-1480-DDB20502AF89}"/>
              </a:ext>
            </a:extLst>
          </p:cNvPr>
          <p:cNvSpPr txBox="1"/>
          <p:nvPr/>
        </p:nvSpPr>
        <p:spPr>
          <a:xfrm>
            <a:off x="6511640" y="2477339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 of &amp;b</a:t>
            </a:r>
          </a:p>
        </p:txBody>
      </p:sp>
    </p:spTree>
    <p:extLst>
      <p:ext uri="{BB962C8B-B14F-4D97-AF65-F5344CB8AC3E}">
        <p14:creationId xmlns:p14="http://schemas.microsoft.com/office/powerpoint/2010/main" val="4029303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228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endParaRPr lang="de-DE" dirty="0">
              <a:solidFill>
                <a:srgbClr val="FFFF00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In both cases, </a:t>
            </a:r>
            <a:r>
              <a:rPr lang="de-DE" dirty="0">
                <a:solidFill>
                  <a:srgbClr val="00FF00"/>
                </a:solidFill>
              </a:rPr>
              <a:t>no lifetimes are violated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Code allowed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2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629" indent="-34290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881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C914C-8CD5-A17E-28F2-C0223ADB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077313"/>
            <a:ext cx="4785260" cy="470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0BA14-3A96-8456-3383-6B844185AEDC}"/>
              </a:ext>
            </a:extLst>
          </p:cNvPr>
          <p:cNvSpPr txBox="1"/>
          <p:nvPr/>
        </p:nvSpPr>
        <p:spPr>
          <a:xfrm>
            <a:off x="6515260" y="1077313"/>
            <a:ext cx="3228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Two things can happen here:</a:t>
            </a:r>
          </a:p>
          <a:p>
            <a:r>
              <a:rPr lang="de-DE" dirty="0">
                <a:solidFill>
                  <a:srgbClr val="FFFF00"/>
                </a:solidFill>
              </a:rPr>
              <a:t>random_bool()</a:t>
            </a:r>
            <a:r>
              <a:rPr lang="de-DE" dirty="0">
                <a:solidFill>
                  <a:schemeClr val="bg1"/>
                </a:solidFill>
              </a:rPr>
              <a:t> is either </a:t>
            </a:r>
            <a:r>
              <a:rPr lang="de-DE" dirty="0">
                <a:solidFill>
                  <a:srgbClr val="FF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false</a:t>
            </a:r>
          </a:p>
          <a:p>
            <a:endParaRPr lang="de-DE" dirty="0">
              <a:solidFill>
                <a:srgbClr val="FFFF00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In both cases, </a:t>
            </a:r>
            <a:r>
              <a:rPr lang="de-DE" dirty="0">
                <a:solidFill>
                  <a:srgbClr val="00FF00"/>
                </a:solidFill>
              </a:rPr>
              <a:t>no lifetimes are violated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Code allowed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251B-9CB9-13BD-76D0-0F6F1B61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60" y="2336985"/>
            <a:ext cx="4530221" cy="1461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2079C-3877-BACB-CB18-38A8A2DF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260" y="3798542"/>
            <a:ext cx="4530221" cy="14835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8AA457-91BC-9BE9-8E52-81782C4F433F}"/>
              </a:ext>
            </a:extLst>
          </p:cNvPr>
          <p:cNvCxnSpPr>
            <a:cxnSpLocks/>
          </p:cNvCxnSpPr>
          <p:nvPr/>
        </p:nvCxnSpPr>
        <p:spPr>
          <a:xfrm flipH="1" flipV="1">
            <a:off x="6308152" y="2827792"/>
            <a:ext cx="358509" cy="636455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271AE9-DB92-DB29-3AD9-66B511382498}"/>
              </a:ext>
            </a:extLst>
          </p:cNvPr>
          <p:cNvCxnSpPr>
            <a:cxnSpLocks/>
          </p:cNvCxnSpPr>
          <p:nvPr/>
        </p:nvCxnSpPr>
        <p:spPr>
          <a:xfrm flipH="1" flipV="1">
            <a:off x="4584085" y="3683168"/>
            <a:ext cx="1965758" cy="1259426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61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838C03-81E4-6057-C420-96E543E519FA}"/>
              </a:ext>
            </a:extLst>
          </p:cNvPr>
          <p:cNvSpPr/>
          <p:nvPr/>
        </p:nvSpPr>
        <p:spPr>
          <a:xfrm>
            <a:off x="3137963" y="1266513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63601-3004-E47A-9830-ED6CA3E4DD57}"/>
              </a:ext>
            </a:extLst>
          </p:cNvPr>
          <p:cNvSpPr txBox="1"/>
          <p:nvPr/>
        </p:nvSpPr>
        <p:spPr>
          <a:xfrm>
            <a:off x="7278946" y="1266513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Named lifetime parameter</a:t>
            </a:r>
          </a:p>
        </p:txBody>
      </p:sp>
    </p:spTree>
    <p:extLst>
      <p:ext uri="{BB962C8B-B14F-4D97-AF65-F5344CB8AC3E}">
        <p14:creationId xmlns:p14="http://schemas.microsoft.com/office/powerpoint/2010/main" val="179296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838C03-81E4-6057-C420-96E543E519FA}"/>
              </a:ext>
            </a:extLst>
          </p:cNvPr>
          <p:cNvSpPr/>
          <p:nvPr/>
        </p:nvSpPr>
        <p:spPr>
          <a:xfrm>
            <a:off x="3137962" y="1266513"/>
            <a:ext cx="769385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63601-3004-E47A-9830-ED6CA3E4DD57}"/>
              </a:ext>
            </a:extLst>
          </p:cNvPr>
          <p:cNvSpPr txBox="1"/>
          <p:nvPr/>
        </p:nvSpPr>
        <p:spPr>
          <a:xfrm>
            <a:off x="7278947" y="1266513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Lifetime parameters and generic parameters can be used together, but lifetimes have to come first!</a:t>
            </a:r>
          </a:p>
        </p:txBody>
      </p:sp>
    </p:spTree>
    <p:extLst>
      <p:ext uri="{BB962C8B-B14F-4D97-AF65-F5344CB8AC3E}">
        <p14:creationId xmlns:p14="http://schemas.microsoft.com/office/powerpoint/2010/main" val="3802609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63601-3004-E47A-9830-ED6CA3E4DD57}"/>
              </a:ext>
            </a:extLst>
          </p:cNvPr>
          <p:cNvSpPr txBox="1"/>
          <p:nvPr/>
        </p:nvSpPr>
        <p:spPr>
          <a:xfrm>
            <a:off x="7278947" y="1266513"/>
            <a:ext cx="3581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For a small moment in time, there exists a lifetime which </a:t>
            </a:r>
            <a:r>
              <a:rPr lang="de-DE" dirty="0">
                <a:solidFill>
                  <a:srgbClr val="FFFF00"/>
                </a:solidFill>
              </a:rPr>
              <a:t>borrows from both v1 and v2 at the same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AD18-9CB4-1321-2850-E9CC49CA2ECB}"/>
              </a:ext>
            </a:extLst>
          </p:cNvPr>
          <p:cNvSpPr/>
          <p:nvPr/>
        </p:nvSpPr>
        <p:spPr>
          <a:xfrm>
            <a:off x="3137963" y="1266513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68530-62E4-71BF-AED3-0EDEAB2005C3}"/>
              </a:ext>
            </a:extLst>
          </p:cNvPr>
          <p:cNvSpPr/>
          <p:nvPr/>
        </p:nvSpPr>
        <p:spPr>
          <a:xfrm>
            <a:off x="3137963" y="1649764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ED17B-C1B1-BC24-92C5-5A6381423CB5}"/>
              </a:ext>
            </a:extLst>
          </p:cNvPr>
          <p:cNvSpPr/>
          <p:nvPr/>
        </p:nvSpPr>
        <p:spPr>
          <a:xfrm>
            <a:off x="5602547" y="1649764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E9FFC-67DE-96E6-E25E-194456CDE5F3}"/>
              </a:ext>
            </a:extLst>
          </p:cNvPr>
          <p:cNvSpPr/>
          <p:nvPr/>
        </p:nvSpPr>
        <p:spPr>
          <a:xfrm>
            <a:off x="2669350" y="2031771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8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92577-3116-C8F7-F373-3384789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6513"/>
            <a:ext cx="5548946" cy="4560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63601-3004-E47A-9830-ED6CA3E4DD57}"/>
              </a:ext>
            </a:extLst>
          </p:cNvPr>
          <p:cNvSpPr txBox="1"/>
          <p:nvPr/>
        </p:nvSpPr>
        <p:spPr>
          <a:xfrm>
            <a:off x="7278947" y="1266513"/>
            <a:ext cx="3581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For a small moment in time, there exists a lifetime which </a:t>
            </a:r>
            <a:r>
              <a:rPr lang="de-DE" dirty="0">
                <a:solidFill>
                  <a:srgbClr val="FFFF00"/>
                </a:solidFill>
              </a:rPr>
              <a:t>borrows from both v1 and v2 at the same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AD18-9CB4-1321-2850-E9CC49CA2ECB}"/>
              </a:ext>
            </a:extLst>
          </p:cNvPr>
          <p:cNvSpPr/>
          <p:nvPr/>
        </p:nvSpPr>
        <p:spPr>
          <a:xfrm>
            <a:off x="3137963" y="1266513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68530-62E4-71BF-AED3-0EDEAB2005C3}"/>
              </a:ext>
            </a:extLst>
          </p:cNvPr>
          <p:cNvSpPr/>
          <p:nvPr/>
        </p:nvSpPr>
        <p:spPr>
          <a:xfrm>
            <a:off x="3137963" y="1649764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0ED17B-C1B1-BC24-92C5-5A6381423CB5}"/>
              </a:ext>
            </a:extLst>
          </p:cNvPr>
          <p:cNvSpPr/>
          <p:nvPr/>
        </p:nvSpPr>
        <p:spPr>
          <a:xfrm>
            <a:off x="5602547" y="1649764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E9FFC-67DE-96E6-E25E-194456CDE5F3}"/>
              </a:ext>
            </a:extLst>
          </p:cNvPr>
          <p:cNvSpPr/>
          <p:nvPr/>
        </p:nvSpPr>
        <p:spPr>
          <a:xfrm>
            <a:off x="2669350" y="2031771"/>
            <a:ext cx="334340" cy="33268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4C9D2-7655-8A74-C437-E16C349FC695}"/>
              </a:ext>
            </a:extLst>
          </p:cNvPr>
          <p:cNvSpPr/>
          <p:nvPr/>
        </p:nvSpPr>
        <p:spPr>
          <a:xfrm>
            <a:off x="1729999" y="4694407"/>
            <a:ext cx="5548947" cy="77990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A6B1B-F876-C77B-5706-52296F0CEF40}"/>
              </a:ext>
            </a:extLst>
          </p:cNvPr>
          <p:cNvSpPr txBox="1"/>
          <p:nvPr/>
        </p:nvSpPr>
        <p:spPr>
          <a:xfrm>
            <a:off x="7278946" y="4930471"/>
            <a:ext cx="353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In this region, we also borrowed v1 and v2</a:t>
            </a:r>
          </a:p>
        </p:txBody>
      </p:sp>
    </p:spTree>
    <p:extLst>
      <p:ext uri="{BB962C8B-B14F-4D97-AF65-F5344CB8AC3E}">
        <p14:creationId xmlns:p14="http://schemas.microsoft.com/office/powerpoint/2010/main" val="4176389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28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Imagine you want to write an efficient tokenizer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Tokenizer: Turns some source text into tokens for further processing, e.g. parsing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820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Imagine you want to write an efficient tokenizer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Given a source text (a String), we want to get a sequence of words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Word: Any sequence of alphanumeric (</a:t>
            </a:r>
            <a:r>
              <a:rPr lang="de-DE" dirty="0">
                <a:solidFill>
                  <a:srgbClr val="FFFF00"/>
                </a:solidFill>
              </a:rPr>
              <a:t>a, 1, U</a:t>
            </a:r>
            <a:r>
              <a:rPr lang="de-DE" dirty="0"/>
              <a:t>) characters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We want to ignore all other characters, and skip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8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Imagine you want to write an efficient tokenizer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Given a source text (a String), we want to get a sequence of words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Example: </a:t>
            </a:r>
            <a:r>
              <a:rPr lang="de-DE" dirty="0">
                <a:solidFill>
                  <a:srgbClr val="FFFF00"/>
                </a:solidFill>
              </a:rPr>
              <a:t>„Hello, how are you?“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[„Hello“, „how“, „are“, „you“]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5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7629" indent="-342900"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 marL="537629" indent="-342900">
              <a:buFont typeface="+mj-lt"/>
              <a:buAutoNum type="arabicPeriod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25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7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45A512-85D6-593C-75D8-12AC5FD50118}"/>
              </a:ext>
            </a:extLst>
          </p:cNvPr>
          <p:cNvSpPr txBox="1"/>
          <p:nvPr/>
        </p:nvSpPr>
        <p:spPr>
          <a:xfrm>
            <a:off x="5804628" y="1021143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Return a pair of (word, rest of input)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E3B3B-C3FF-35B4-C7BF-861818CB3907}"/>
              </a:ext>
            </a:extLst>
          </p:cNvPr>
          <p:cNvSpPr/>
          <p:nvPr/>
        </p:nvSpPr>
        <p:spPr>
          <a:xfrm>
            <a:off x="6614294" y="1328921"/>
            <a:ext cx="1832828" cy="24207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37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098689" y="1554883"/>
            <a:ext cx="3383683" cy="3383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D02D7-32BF-43A9-2228-DB9D3458048C}"/>
              </a:ext>
            </a:extLst>
          </p:cNvPr>
          <p:cNvSpPr txBox="1"/>
          <p:nvPr/>
        </p:nvSpPr>
        <p:spPr>
          <a:xfrm>
            <a:off x="5482372" y="1570178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Empty String is trivial</a:t>
            </a:r>
          </a:p>
        </p:txBody>
      </p:sp>
    </p:spTree>
    <p:extLst>
      <p:ext uri="{BB962C8B-B14F-4D97-AF65-F5344CB8AC3E}">
        <p14:creationId xmlns:p14="http://schemas.microsoft.com/office/powerpoint/2010/main" val="2065994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598185" y="2119213"/>
            <a:ext cx="7890877" cy="3383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D02D7-32BF-43A9-2228-DB9D3458048C}"/>
              </a:ext>
            </a:extLst>
          </p:cNvPr>
          <p:cNvSpPr txBox="1"/>
          <p:nvPr/>
        </p:nvSpPr>
        <p:spPr>
          <a:xfrm>
            <a:off x="7671424" y="2457581"/>
            <a:ext cx="4179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Rust Strings are </a:t>
            </a:r>
            <a:r>
              <a:rPr lang="de-DE" dirty="0">
                <a:solidFill>
                  <a:srgbClr val="FF0000"/>
                </a:solidFill>
              </a:rPr>
              <a:t>UTF-8 encoded</a:t>
            </a:r>
            <a:r>
              <a:rPr lang="de-DE" dirty="0">
                <a:solidFill>
                  <a:schemeClr val="bg1"/>
                </a:solidFill>
              </a:rPr>
              <a:t>, getting the </a:t>
            </a:r>
            <a:r>
              <a:rPr lang="de-DE" dirty="0">
                <a:solidFill>
                  <a:srgbClr val="FF0000"/>
                </a:solidFill>
              </a:rPr>
              <a:t>characters is non-trivial </a:t>
            </a:r>
            <a:r>
              <a:rPr lang="de-DE" dirty="0">
                <a:solidFill>
                  <a:schemeClr val="bg1"/>
                </a:solidFill>
              </a:rPr>
              <a:t>:^)</a:t>
            </a:r>
          </a:p>
          <a:p>
            <a:r>
              <a:rPr lang="de-DE" dirty="0">
                <a:solidFill>
                  <a:schemeClr val="bg1"/>
                </a:solidFill>
              </a:rPr>
              <a:t>But thankfully iterators are lazy (only compute when necessary)</a:t>
            </a:r>
          </a:p>
        </p:txBody>
      </p:sp>
    </p:spTree>
    <p:extLst>
      <p:ext uri="{BB962C8B-B14F-4D97-AF65-F5344CB8AC3E}">
        <p14:creationId xmlns:p14="http://schemas.microsoft.com/office/powerpoint/2010/main" val="1090990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598185" y="2433411"/>
            <a:ext cx="4934537" cy="14255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19232-DAE5-640A-5295-2358AD11E5D6}"/>
              </a:ext>
            </a:extLst>
          </p:cNvPr>
          <p:cNvSpPr txBox="1"/>
          <p:nvPr/>
        </p:nvSpPr>
        <p:spPr>
          <a:xfrm>
            <a:off x="7532722" y="2851610"/>
            <a:ext cx="258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While there‘s a letter or number in front, fill the buffer</a:t>
            </a:r>
          </a:p>
        </p:txBody>
      </p:sp>
    </p:spTree>
    <p:extLst>
      <p:ext uri="{BB962C8B-B14F-4D97-AF65-F5344CB8AC3E}">
        <p14:creationId xmlns:p14="http://schemas.microsoft.com/office/powerpoint/2010/main" val="2474662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598185" y="3855364"/>
            <a:ext cx="6481364" cy="8576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19232-DAE5-640A-5295-2358AD11E5D6}"/>
              </a:ext>
            </a:extLst>
          </p:cNvPr>
          <p:cNvSpPr txBox="1"/>
          <p:nvPr/>
        </p:nvSpPr>
        <p:spPr>
          <a:xfrm>
            <a:off x="7246719" y="4712987"/>
            <a:ext cx="292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empty buffer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Special character at the front, skip it and try again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10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5055-08B4-F2E5-DED8-F27A4B318C5F}"/>
              </a:ext>
            </a:extLst>
          </p:cNvPr>
          <p:cNvSpPr/>
          <p:nvPr/>
        </p:nvSpPr>
        <p:spPr>
          <a:xfrm>
            <a:off x="2602214" y="4708959"/>
            <a:ext cx="3568979" cy="2860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19232-DAE5-640A-5295-2358AD11E5D6}"/>
              </a:ext>
            </a:extLst>
          </p:cNvPr>
          <p:cNvSpPr txBox="1"/>
          <p:nvPr/>
        </p:nvSpPr>
        <p:spPr>
          <a:xfrm>
            <a:off x="6171193" y="4698070"/>
            <a:ext cx="292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return the Strings</a:t>
            </a:r>
          </a:p>
        </p:txBody>
      </p:sp>
    </p:spTree>
    <p:extLst>
      <p:ext uri="{BB962C8B-B14F-4D97-AF65-F5344CB8AC3E}">
        <p14:creationId xmlns:p14="http://schemas.microsoft.com/office/powerpoint/2010/main" val="246100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8C24B-1825-854A-78AB-D6AC413E7860}"/>
              </a:ext>
            </a:extLst>
          </p:cNvPr>
          <p:cNvSpPr txBox="1"/>
          <p:nvPr/>
        </p:nvSpPr>
        <p:spPr>
          <a:xfrm>
            <a:off x="3625199" y="3121223"/>
            <a:ext cx="429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 second </a:t>
            </a:r>
            <a:r>
              <a:rPr lang="de-DE" dirty="0">
                <a:solidFill>
                  <a:schemeClr val="bg1"/>
                </a:solidFill>
              </a:rPr>
              <a:t>to tokenize a String of 20.000 characters!!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E628FB-D221-E86E-5F40-2E046D9F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7" y="1564639"/>
            <a:ext cx="482032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71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3070C-8469-8250-46BF-CB4C563EC066}"/>
              </a:ext>
            </a:extLst>
          </p:cNvPr>
          <p:cNvSpPr txBox="1"/>
          <p:nvPr/>
        </p:nvSpPr>
        <p:spPr>
          <a:xfrm>
            <a:off x="6638463" y="280362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is fine...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40945F-0148-4B0A-8379-A25C505A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78" y="1134399"/>
            <a:ext cx="4041404" cy="47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6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97E44E-A055-1DBD-6628-C7430ED5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78" y="1134399"/>
            <a:ext cx="7456400" cy="4724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F9933-A9D7-EDD9-6EAE-41ECA8DBCC50}"/>
              </a:ext>
            </a:extLst>
          </p:cNvPr>
          <p:cNvSpPr txBox="1"/>
          <p:nvPr/>
        </p:nvSpPr>
        <p:spPr>
          <a:xfrm>
            <a:off x="9526678" y="2118831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But we can do better :^)</a:t>
            </a:r>
          </a:p>
        </p:txBody>
      </p:sp>
    </p:spTree>
    <p:extLst>
      <p:ext uri="{BB962C8B-B14F-4D97-AF65-F5344CB8AC3E}">
        <p14:creationId xmlns:p14="http://schemas.microsoft.com/office/powerpoint/2010/main" val="272701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811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56A6E-CE89-1D8D-6544-55443CB5472D}"/>
              </a:ext>
            </a:extLst>
          </p:cNvPr>
          <p:cNvSpPr txBox="1"/>
          <p:nvPr/>
        </p:nvSpPr>
        <p:spPr>
          <a:xfrm>
            <a:off x="7816536" y="515974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Why is this not efficient?</a:t>
            </a:r>
          </a:p>
        </p:txBody>
      </p:sp>
    </p:spTree>
    <p:extLst>
      <p:ext uri="{BB962C8B-B14F-4D97-AF65-F5344CB8AC3E}">
        <p14:creationId xmlns:p14="http://schemas.microsoft.com/office/powerpoint/2010/main" val="2368367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EEF70-8E65-BEF5-D83F-E7E1746E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8" y="1328920"/>
            <a:ext cx="8786124" cy="420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56A6E-CE89-1D8D-6544-55443CB5472D}"/>
              </a:ext>
            </a:extLst>
          </p:cNvPr>
          <p:cNvSpPr txBox="1"/>
          <p:nvPr/>
        </p:nvSpPr>
        <p:spPr>
          <a:xfrm>
            <a:off x="7816536" y="515974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Why is this not efficient?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ED412-36FF-E650-5483-1837800C4769}"/>
              </a:ext>
            </a:extLst>
          </p:cNvPr>
          <p:cNvSpPr/>
          <p:nvPr/>
        </p:nvSpPr>
        <p:spPr>
          <a:xfrm>
            <a:off x="5417921" y="2396775"/>
            <a:ext cx="1663644" cy="3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DBEC7-2899-AD5D-4FD0-97E17BF42F83}"/>
              </a:ext>
            </a:extLst>
          </p:cNvPr>
          <p:cNvSpPr/>
          <p:nvPr/>
        </p:nvSpPr>
        <p:spPr>
          <a:xfrm>
            <a:off x="3012418" y="3261830"/>
            <a:ext cx="4516276" cy="3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9FEBC-C523-B34D-0D1E-B7E48BB1173A}"/>
              </a:ext>
            </a:extLst>
          </p:cNvPr>
          <p:cNvSpPr/>
          <p:nvPr/>
        </p:nvSpPr>
        <p:spPr>
          <a:xfrm>
            <a:off x="6285855" y="4102717"/>
            <a:ext cx="2709102" cy="3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F968AE-8D0B-4B81-0B1B-2FA6DECA6D4E}"/>
              </a:ext>
            </a:extLst>
          </p:cNvPr>
          <p:cNvSpPr/>
          <p:nvPr/>
        </p:nvSpPr>
        <p:spPr>
          <a:xfrm>
            <a:off x="4164462" y="4706012"/>
            <a:ext cx="1885885" cy="301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9EDBF-57E0-38F6-EF86-24304804BD19}"/>
              </a:ext>
            </a:extLst>
          </p:cNvPr>
          <p:cNvSpPr txBox="1"/>
          <p:nvPr/>
        </p:nvSpPr>
        <p:spPr>
          <a:xfrm>
            <a:off x="7486211" y="2782849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Heap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AEAEE-4A8F-54E1-ADC8-6BD6033D643C}"/>
              </a:ext>
            </a:extLst>
          </p:cNvPr>
          <p:cNvSpPr txBox="1"/>
          <p:nvPr/>
        </p:nvSpPr>
        <p:spPr>
          <a:xfrm>
            <a:off x="6141655" y="4548751"/>
            <a:ext cx="3914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Collecting iterators (making copies of the input)</a:t>
            </a:r>
          </a:p>
        </p:txBody>
      </p:sp>
    </p:spTree>
    <p:extLst>
      <p:ext uri="{BB962C8B-B14F-4D97-AF65-F5344CB8AC3E}">
        <p14:creationId xmlns:p14="http://schemas.microsoft.com/office/powerpoint/2010/main" val="2864103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What‘s the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47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There are many problems, but the biggest problem is creating new Strings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98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There are many problems, but the biggest problem is creating new Strings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Wouldn‘t it be nice if we could reuse the original string? Maybe point into it? Take substrings?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830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What‘s the problem?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There are many problems, but the biggest problem is creating new Strings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Wouldn‘t it be nice if we could reuse the original string? Maybe point into it? Take substrings?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Yes, of course we can, and we should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90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4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494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are special references which are made out of two fields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 pointer into the collection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 length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How big is the slice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82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are special references which are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type signature for Slices is </a:t>
            </a:r>
            <a:r>
              <a:rPr lang="de-DE" dirty="0">
                <a:solidFill>
                  <a:srgbClr val="FFFF00"/>
                </a:solidFill>
              </a:rPr>
              <a:t>[T]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do </a:t>
            </a:r>
            <a:r>
              <a:rPr lang="de-DE" dirty="0">
                <a:solidFill>
                  <a:srgbClr val="FF0000"/>
                </a:solidFill>
              </a:rPr>
              <a:t>NOT</a:t>
            </a:r>
            <a:r>
              <a:rPr lang="de-DE" dirty="0">
                <a:solidFill>
                  <a:schemeClr val="bg1"/>
                </a:solidFill>
              </a:rPr>
              <a:t> implement the </a:t>
            </a:r>
            <a:r>
              <a:rPr lang="de-DE" dirty="0">
                <a:solidFill>
                  <a:srgbClr val="FFFF00"/>
                </a:solidFill>
              </a:rPr>
              <a:t>Sized trait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can‘t use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[T]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itself, you always need a reference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0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723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are special references which are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type signature for Slices is </a:t>
            </a:r>
            <a:r>
              <a:rPr lang="de-DE" dirty="0">
                <a:solidFill>
                  <a:srgbClr val="FF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FFFF00"/>
                </a:solidFill>
              </a:rPr>
              <a:t>by using ranges as indices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589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D4D82-F374-6D1B-4B64-F17EFA48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1" y="2516249"/>
            <a:ext cx="9565618" cy="16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48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D4D82-F374-6D1B-4B64-F17EFA48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1" y="2516249"/>
            <a:ext cx="9565618" cy="1694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0D2DF-1142-8F55-BC39-D277C90D07E6}"/>
              </a:ext>
            </a:extLst>
          </p:cNvPr>
          <p:cNvSpPr/>
          <p:nvPr/>
        </p:nvSpPr>
        <p:spPr>
          <a:xfrm>
            <a:off x="3766361" y="3061427"/>
            <a:ext cx="1591137" cy="5800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929EC-D675-D342-4E61-2C1553CC060C}"/>
              </a:ext>
            </a:extLst>
          </p:cNvPr>
          <p:cNvSpPr txBox="1"/>
          <p:nvPr/>
        </p:nvSpPr>
        <p:spPr>
          <a:xfrm>
            <a:off x="3673705" y="2208472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 of an i32-array</a:t>
            </a:r>
          </a:p>
        </p:txBody>
      </p:sp>
    </p:spTree>
    <p:extLst>
      <p:ext uri="{BB962C8B-B14F-4D97-AF65-F5344CB8AC3E}">
        <p14:creationId xmlns:p14="http://schemas.microsoft.com/office/powerpoint/2010/main" val="1677507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D4D82-F374-6D1B-4B64-F17EFA48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1" y="2516249"/>
            <a:ext cx="9565618" cy="1694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0D2DF-1142-8F55-BC39-D277C90D07E6}"/>
              </a:ext>
            </a:extLst>
          </p:cNvPr>
          <p:cNvSpPr/>
          <p:nvPr/>
        </p:nvSpPr>
        <p:spPr>
          <a:xfrm>
            <a:off x="6944606" y="3061427"/>
            <a:ext cx="1409868" cy="5800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929EC-D675-D342-4E61-2C1553CC060C}"/>
              </a:ext>
            </a:extLst>
          </p:cNvPr>
          <p:cNvSpPr txBox="1"/>
          <p:nvPr/>
        </p:nvSpPr>
        <p:spPr>
          <a:xfrm>
            <a:off x="6106489" y="1777585"/>
            <a:ext cx="3086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Range start is </a:t>
            </a:r>
            <a:r>
              <a:rPr lang="de-DE" dirty="0">
                <a:solidFill>
                  <a:srgbClr val="FFFF00"/>
                </a:solidFill>
              </a:rPr>
              <a:t>inclusive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Range end is </a:t>
            </a:r>
            <a:r>
              <a:rPr lang="de-DE" dirty="0">
                <a:solidFill>
                  <a:srgbClr val="FFFF00"/>
                </a:solidFill>
              </a:rPr>
              <a:t>exclusive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slice refers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indices 0 and 1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71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D4D82-F374-6D1B-4B64-F17EFA48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1" y="2516249"/>
            <a:ext cx="9565618" cy="1694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40D2DF-1142-8F55-BC39-D277C90D07E6}"/>
              </a:ext>
            </a:extLst>
          </p:cNvPr>
          <p:cNvSpPr/>
          <p:nvPr/>
        </p:nvSpPr>
        <p:spPr>
          <a:xfrm>
            <a:off x="6944606" y="3061427"/>
            <a:ext cx="1409868" cy="5800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929EC-D675-D342-4E61-2C1553CC060C}"/>
              </a:ext>
            </a:extLst>
          </p:cNvPr>
          <p:cNvSpPr txBox="1"/>
          <p:nvPr/>
        </p:nvSpPr>
        <p:spPr>
          <a:xfrm>
            <a:off x="6106489" y="1777585"/>
            <a:ext cx="3086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Range start is </a:t>
            </a:r>
            <a:r>
              <a:rPr lang="de-DE" dirty="0">
                <a:solidFill>
                  <a:srgbClr val="FFFF00"/>
                </a:solidFill>
              </a:rPr>
              <a:t>inclusive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Range end is </a:t>
            </a:r>
            <a:r>
              <a:rPr lang="de-DE" dirty="0">
                <a:solidFill>
                  <a:srgbClr val="FFFF00"/>
                </a:solidFill>
              </a:rPr>
              <a:t>exclusive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slice refers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indices 0 and 1</a:t>
            </a:r>
            <a:endParaRPr lang="de-DE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FAC94-33BA-99C0-5DB4-DCC3BFC5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10857"/>
            <a:ext cx="4168645" cy="55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9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93CE0-ED81-48D1-127B-3757E11C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376340"/>
            <a:ext cx="1045038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769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93CE0-ED81-48D1-127B-3757E11C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376340"/>
            <a:ext cx="10450383" cy="2105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AB6DA-D6C2-DDB9-BBE1-BCCB398AC115}"/>
              </a:ext>
            </a:extLst>
          </p:cNvPr>
          <p:cNvSpPr/>
          <p:nvPr/>
        </p:nvSpPr>
        <p:spPr>
          <a:xfrm>
            <a:off x="6481364" y="3069484"/>
            <a:ext cx="2803623" cy="74924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B8DDC-8146-2D0B-1017-AE4C87F7BAFF}"/>
              </a:ext>
            </a:extLst>
          </p:cNvPr>
          <p:cNvSpPr txBox="1"/>
          <p:nvPr/>
        </p:nvSpPr>
        <p:spPr>
          <a:xfrm>
            <a:off x="6570957" y="2068563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You can also slice into Vectors</a:t>
            </a:r>
          </a:p>
        </p:txBody>
      </p:sp>
    </p:spTree>
    <p:extLst>
      <p:ext uri="{BB962C8B-B14F-4D97-AF65-F5344CB8AC3E}">
        <p14:creationId xmlns:p14="http://schemas.microsoft.com/office/powerpoint/2010/main" val="36093223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93CE0-ED81-48D1-127B-3757E11C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376340"/>
            <a:ext cx="10450383" cy="2105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AB6DA-D6C2-DDB9-BBE1-BCCB398AC115}"/>
              </a:ext>
            </a:extLst>
          </p:cNvPr>
          <p:cNvSpPr/>
          <p:nvPr/>
        </p:nvSpPr>
        <p:spPr>
          <a:xfrm>
            <a:off x="8004021" y="3069484"/>
            <a:ext cx="958710" cy="74924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B8DDC-8146-2D0B-1017-AE4C87F7BAFF}"/>
              </a:ext>
            </a:extLst>
          </p:cNvPr>
          <p:cNvSpPr txBox="1"/>
          <p:nvPr/>
        </p:nvSpPr>
        <p:spPr>
          <a:xfrm>
            <a:off x="7321840" y="1743800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You can omit start and end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default start is index 0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default end is last index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914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93CE0-ED81-48D1-127B-3757E11C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376340"/>
            <a:ext cx="10450383" cy="2105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AB6DA-D6C2-DDB9-BBE1-BCCB398AC115}"/>
              </a:ext>
            </a:extLst>
          </p:cNvPr>
          <p:cNvSpPr/>
          <p:nvPr/>
        </p:nvSpPr>
        <p:spPr>
          <a:xfrm>
            <a:off x="8004021" y="3069484"/>
            <a:ext cx="958710" cy="74924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B8DDC-8146-2D0B-1017-AE4C87F7BAFF}"/>
              </a:ext>
            </a:extLst>
          </p:cNvPr>
          <p:cNvSpPr txBox="1"/>
          <p:nvPr/>
        </p:nvSpPr>
        <p:spPr>
          <a:xfrm>
            <a:off x="7321840" y="1743800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You can omit start and end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default start is index 0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default end is last index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38635-654A-1A82-DFCB-29A7FE81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38" y="4475897"/>
            <a:ext cx="518232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146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425C8-0602-166F-63C8-71A204C8D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Rustdocs: „Slices let you </a:t>
            </a:r>
            <a:r>
              <a:rPr lang="de-DE" dirty="0">
                <a:solidFill>
                  <a:schemeClr val="bg1"/>
                </a:solidFill>
              </a:rPr>
              <a:t>reference contiguous sequences in collections</a:t>
            </a:r>
            <a:r>
              <a:rPr lang="de-DE" dirty="0"/>
              <a:t>, instead of the whole collection“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The most commonly seen form of Slices is the </a:t>
            </a:r>
            <a:r>
              <a:rPr lang="de-DE" dirty="0">
                <a:solidFill>
                  <a:srgbClr val="00FF00"/>
                </a:solidFill>
              </a:rPr>
              <a:t>String Slice &amp;str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are special references which are made out of two fields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type signature for Slices is </a:t>
            </a:r>
            <a:r>
              <a:rPr lang="de-DE" dirty="0">
                <a:solidFill>
                  <a:srgbClr val="FFFF00"/>
                </a:solidFill>
              </a:rPr>
              <a:t>[T]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get a Slice of a collection </a:t>
            </a:r>
            <a:r>
              <a:rPr lang="de-DE" dirty="0">
                <a:solidFill>
                  <a:srgbClr val="FFFF00"/>
                </a:solidFill>
              </a:rPr>
              <a:t>by using ranges as indices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 Slices are references, </a:t>
            </a:r>
            <a:r>
              <a:rPr lang="de-DE" dirty="0">
                <a:solidFill>
                  <a:srgbClr val="FFFF00"/>
                </a:solidFill>
              </a:rPr>
              <a:t>normal Ownership and Borrow Checker rules apply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While you borrow a Slice of a collection, you can‘t modify 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Slices don‘t own any elements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 Moves or Copies happen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770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E1E15-D2DC-0B03-BC61-7CFC8193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651292"/>
            <a:ext cx="9428659" cy="33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03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E1E15-D2DC-0B03-BC61-7CFC8193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651292"/>
            <a:ext cx="9428659" cy="3376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A9253-3A3E-F85C-447E-6049DDBCC5CA}"/>
              </a:ext>
            </a:extLst>
          </p:cNvPr>
          <p:cNvSpPr/>
          <p:nvPr/>
        </p:nvSpPr>
        <p:spPr>
          <a:xfrm>
            <a:off x="1381669" y="2630411"/>
            <a:ext cx="9428659" cy="148237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5598-531F-57CD-B3CF-29C648A86E49}"/>
              </a:ext>
            </a:extLst>
          </p:cNvPr>
          <p:cNvSpPr txBox="1"/>
          <p:nvPr/>
        </p:nvSpPr>
        <p:spPr>
          <a:xfrm>
            <a:off x="8577025" y="3800981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rgbClr val="00FF00"/>
                </a:solidFill>
              </a:rPr>
              <a:t>lifetime of mutable borrow</a:t>
            </a:r>
          </a:p>
        </p:txBody>
      </p:sp>
    </p:spTree>
    <p:extLst>
      <p:ext uri="{BB962C8B-B14F-4D97-AF65-F5344CB8AC3E}">
        <p14:creationId xmlns:p14="http://schemas.microsoft.com/office/powerpoint/2010/main" val="840482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E1E15-D2DC-0B03-BC61-7CFC8193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651292"/>
            <a:ext cx="9428659" cy="3376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A9253-3A3E-F85C-447E-6049DDBCC5CA}"/>
              </a:ext>
            </a:extLst>
          </p:cNvPr>
          <p:cNvSpPr/>
          <p:nvPr/>
        </p:nvSpPr>
        <p:spPr>
          <a:xfrm>
            <a:off x="1381669" y="2630411"/>
            <a:ext cx="9428659" cy="148237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5598-531F-57CD-B3CF-29C648A86E49}"/>
              </a:ext>
            </a:extLst>
          </p:cNvPr>
          <p:cNvSpPr txBox="1"/>
          <p:nvPr/>
        </p:nvSpPr>
        <p:spPr>
          <a:xfrm>
            <a:off x="8387871" y="3585761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rgbClr val="FFFF00"/>
                </a:solidFill>
              </a:rPr>
              <a:t>lifetime of immutable borrow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rgbClr val="00FF00"/>
                </a:solidFill>
              </a:rPr>
              <a:t>lifetime of mutable borrow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1725-1EAD-9E41-BC53-AB68D7F64CC1}"/>
              </a:ext>
            </a:extLst>
          </p:cNvPr>
          <p:cNvSpPr/>
          <p:nvPr/>
        </p:nvSpPr>
        <p:spPr>
          <a:xfrm>
            <a:off x="1796575" y="3080764"/>
            <a:ext cx="9013754" cy="5408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378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E1E15-D2DC-0B03-BC61-7CFC8193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0" y="1651292"/>
            <a:ext cx="9428659" cy="3376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A9253-3A3E-F85C-447E-6049DDBCC5CA}"/>
              </a:ext>
            </a:extLst>
          </p:cNvPr>
          <p:cNvSpPr/>
          <p:nvPr/>
        </p:nvSpPr>
        <p:spPr>
          <a:xfrm>
            <a:off x="1381669" y="2630411"/>
            <a:ext cx="9428659" cy="148237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5598-531F-57CD-B3CF-29C648A86E49}"/>
              </a:ext>
            </a:extLst>
          </p:cNvPr>
          <p:cNvSpPr txBox="1"/>
          <p:nvPr/>
        </p:nvSpPr>
        <p:spPr>
          <a:xfrm>
            <a:off x="8387871" y="3585761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rgbClr val="FFFF00"/>
                </a:solidFill>
              </a:rPr>
              <a:t>lifetime of immutable borrow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rgbClr val="00FF00"/>
                </a:solidFill>
              </a:rPr>
              <a:t>lifetime of mutable borrow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1725-1EAD-9E41-BC53-AB68D7F64CC1}"/>
              </a:ext>
            </a:extLst>
          </p:cNvPr>
          <p:cNvSpPr/>
          <p:nvPr/>
        </p:nvSpPr>
        <p:spPr>
          <a:xfrm>
            <a:off x="1796575" y="3080764"/>
            <a:ext cx="9013754" cy="5408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F1E234-B129-CAB7-14A6-F51FB005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72" y="980565"/>
            <a:ext cx="6982512" cy="163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576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3E4EA-1517-456B-6C16-D9E45706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12" y="1432184"/>
            <a:ext cx="8878176" cy="32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97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3E4EA-1517-456B-6C16-D9E45706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12" y="1432184"/>
            <a:ext cx="8878176" cy="3220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0B42BC-EAAC-A15A-4D84-BA57E68DAE8C}"/>
              </a:ext>
            </a:extLst>
          </p:cNvPr>
          <p:cNvSpPr txBox="1"/>
          <p:nvPr/>
        </p:nvSpPr>
        <p:spPr>
          <a:xfrm>
            <a:off x="5538767" y="3363542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 index 0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Array index 1 gets set to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660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3E4EA-1517-456B-6C16-D9E45706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12" y="1432184"/>
            <a:ext cx="8878176" cy="3220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0B42BC-EAAC-A15A-4D84-BA57E68DAE8C}"/>
              </a:ext>
            </a:extLst>
          </p:cNvPr>
          <p:cNvSpPr txBox="1"/>
          <p:nvPr/>
        </p:nvSpPr>
        <p:spPr>
          <a:xfrm>
            <a:off x="5538767" y="3363542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 index 0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Array index 1 gets set to 1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82F29-C695-93CF-85C8-4CF83A52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33" y="4166561"/>
            <a:ext cx="244826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585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EA4F6-63BA-EFF2-FAEE-8CBC8AC0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82482"/>
            <a:ext cx="6938840" cy="44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661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EA4F6-63BA-EFF2-FAEE-8CBC8AC0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82482"/>
            <a:ext cx="6938840" cy="4493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40B04-A579-1637-7CE7-6C1D88732C79}"/>
              </a:ext>
            </a:extLst>
          </p:cNvPr>
          <p:cNvSpPr txBox="1"/>
          <p:nvPr/>
        </p:nvSpPr>
        <p:spPr>
          <a:xfrm>
            <a:off x="5756469" y="2424633"/>
            <a:ext cx="3531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Slices allow us to efficiently and quickly get sub-collections of any size, and pass them to different functions</a:t>
            </a:r>
          </a:p>
        </p:txBody>
      </p:sp>
    </p:spTree>
    <p:extLst>
      <p:ext uri="{BB962C8B-B14F-4D97-AF65-F5344CB8AC3E}">
        <p14:creationId xmlns:p14="http://schemas.microsoft.com/office/powerpoint/2010/main" val="3415137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EA4F6-63BA-EFF2-FAEE-8CBC8AC0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82482"/>
            <a:ext cx="6938840" cy="4493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FDDF0-8A11-9907-D35E-DED4A8E7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82" y="1818678"/>
            <a:ext cx="4326281" cy="24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mutably borrowed twice+ </a:t>
            </a:r>
            <a:r>
              <a:rPr lang="de-DE" dirty="0">
                <a:sym typeface="Wingdings" panose="05000000000000000000" pitchFamily="2" charset="2"/>
              </a:rPr>
              <a:t> Not allowed,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illegal</a:t>
            </a:r>
            <a:endParaRPr lang="de-DE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Reference </a:t>
            </a:r>
            <a:r>
              <a:rPr lang="de-DE" dirty="0">
                <a:solidFill>
                  <a:srgbClr val="FFFF00"/>
                </a:solidFill>
              </a:rPr>
              <a:t>mutably borrowed once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No other borrows</a:t>
            </a:r>
            <a:r>
              <a:rPr lang="de-DE" dirty="0">
                <a:sym typeface="Wingdings" panose="05000000000000000000" pitchFamily="2" charset="2"/>
              </a:rPr>
              <a:t> 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immutably borrowed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Only other immutable </a:t>
            </a:r>
            <a:r>
              <a:rPr lang="de-DE" dirty="0">
                <a:sym typeface="Wingdings" panose="05000000000000000000" pitchFamily="2" charset="2"/>
              </a:rPr>
              <a:t>borrows 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must outlive borrowed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864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86016-C9FE-F6B1-FA8A-F3E0390E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9" y="1752863"/>
            <a:ext cx="9803281" cy="10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24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86016-C9FE-F6B1-FA8A-F3E0390E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9" y="1752863"/>
            <a:ext cx="9803281" cy="1053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A882E-C2CC-238E-BCE6-9451463E0ACC}"/>
              </a:ext>
            </a:extLst>
          </p:cNvPr>
          <p:cNvSpPr txBox="1"/>
          <p:nvPr/>
        </p:nvSpPr>
        <p:spPr>
          <a:xfrm>
            <a:off x="3720188" y="2806454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Many functions in the standard library accept slices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Here: Replace every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„l“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„r“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 the String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with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„c“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02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86016-C9FE-F6B1-FA8A-F3E0390E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9" y="1752863"/>
            <a:ext cx="9803281" cy="1053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A882E-C2CC-238E-BCE6-9451463E0ACC}"/>
              </a:ext>
            </a:extLst>
          </p:cNvPr>
          <p:cNvSpPr txBox="1"/>
          <p:nvPr/>
        </p:nvSpPr>
        <p:spPr>
          <a:xfrm>
            <a:off x="3720188" y="2806454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Many functions in the standard library accept slices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Here: Replace every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„l“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„r“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in the String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with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„c“</a:t>
            </a:r>
            <a:endParaRPr lang="de-DE" dirty="0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AA63B-4589-D9A3-C399-EFD01668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12" y="3348173"/>
            <a:ext cx="357237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37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087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4672705" y="1142511"/>
            <a:ext cx="616314" cy="2794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62843-38DE-A9EB-BE8B-3B95E81CE236}"/>
              </a:ext>
            </a:extLst>
          </p:cNvPr>
          <p:cNvSpPr/>
          <p:nvPr/>
        </p:nvSpPr>
        <p:spPr>
          <a:xfrm>
            <a:off x="6871426" y="1142511"/>
            <a:ext cx="1575696" cy="2794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5215378" y="820663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Slices into the original string</a:t>
            </a:r>
          </a:p>
        </p:txBody>
      </p:sp>
    </p:spTree>
    <p:extLst>
      <p:ext uri="{BB962C8B-B14F-4D97-AF65-F5344CB8AC3E}">
        <p14:creationId xmlns:p14="http://schemas.microsoft.com/office/powerpoint/2010/main" val="1947592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2437056" y="2098689"/>
            <a:ext cx="6296067" cy="13303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8772274" y="2502234"/>
            <a:ext cx="222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Stripping off all alphanumeric characters</a:t>
            </a:r>
          </a:p>
        </p:txBody>
      </p:sp>
    </p:spTree>
    <p:extLst>
      <p:ext uri="{BB962C8B-B14F-4D97-AF65-F5344CB8AC3E}">
        <p14:creationId xmlns:p14="http://schemas.microsoft.com/office/powerpoint/2010/main" val="2586971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2956694" y="2771396"/>
            <a:ext cx="2461227" cy="36253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5417921" y="2798776"/>
            <a:ext cx="2780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Here we go to the next character</a:t>
            </a:r>
          </a:p>
        </p:txBody>
      </p:sp>
    </p:spTree>
    <p:extLst>
      <p:ext uri="{BB962C8B-B14F-4D97-AF65-F5344CB8AC3E}">
        <p14:creationId xmlns:p14="http://schemas.microsoft.com/office/powerpoint/2010/main" val="1278687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2429000" y="3429000"/>
            <a:ext cx="5989925" cy="9859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8418926" y="3660340"/>
            <a:ext cx="354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== input iff </a:t>
            </a:r>
            <a:r>
              <a:rPr lang="de-DE" dirty="0">
                <a:solidFill>
                  <a:srgbClr val="FFFF00"/>
                </a:solidFill>
              </a:rPr>
              <a:t>no alphanumeric character </a:t>
            </a:r>
            <a:r>
              <a:rPr lang="de-DE" dirty="0">
                <a:solidFill>
                  <a:schemeClr val="bg1"/>
                </a:solidFill>
              </a:rPr>
              <a:t>was found </a:t>
            </a:r>
            <a:r>
              <a:rPr lang="de-DE" dirty="0">
                <a:solidFill>
                  <a:srgbClr val="FFFF00"/>
                </a:solidFill>
              </a:rPr>
              <a:t>at the start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special character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448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5" y="1142511"/>
            <a:ext cx="7879463" cy="45729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2429001" y="4415908"/>
            <a:ext cx="6840187" cy="3534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9C13-8708-97B5-F277-076F6F4686C4}"/>
              </a:ext>
            </a:extLst>
          </p:cNvPr>
          <p:cNvSpPr txBox="1"/>
          <p:nvPr/>
        </p:nvSpPr>
        <p:spPr>
          <a:xfrm>
            <a:off x="9269188" y="4438755"/>
            <a:ext cx="238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Actual word is </a:t>
            </a:r>
            <a:r>
              <a:rPr lang="de-DE" dirty="0">
                <a:solidFill>
                  <a:srgbClr val="FFFF00"/>
                </a:solidFill>
              </a:rPr>
              <a:t>input - rest</a:t>
            </a:r>
          </a:p>
        </p:txBody>
      </p:sp>
    </p:spTree>
    <p:extLst>
      <p:ext uri="{BB962C8B-B14F-4D97-AF65-F5344CB8AC3E}">
        <p14:creationId xmlns:p14="http://schemas.microsoft.com/office/powerpoint/2010/main" val="20086660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65945"/>
              </p:ext>
            </p:extLst>
          </p:nvPr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9482"/>
              </p:ext>
            </p:extLst>
          </p:nvPr>
        </p:nvGraphicFramePr>
        <p:xfrm>
          <a:off x="6576302" y="1855617"/>
          <a:ext cx="2160849" cy="1127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C6FE3-4783-5C1D-1228-A4ED39AC4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by default are very unsafe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Static analysis required to guarantee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Borrow Checker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evaluates Lifetimes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all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07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96419" y="3128754"/>
            <a:ext cx="2576790" cy="26011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/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2" cy="741777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441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981870" y="3617317"/>
            <a:ext cx="1796575" cy="26586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94021"/>
              </p:ext>
            </p:extLst>
          </p:nvPr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86616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2" cy="741777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C50F1-8F84-07D4-7859-E62034E85EB3}"/>
              </a:ext>
            </a:extLst>
          </p:cNvPr>
          <p:cNvSpPr txBox="1"/>
          <p:nvPr/>
        </p:nvSpPr>
        <p:spPr>
          <a:xfrm>
            <a:off x="7319226" y="4747249"/>
            <a:ext cx="283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</a:t>
            </a:r>
          </a:p>
        </p:txBody>
      </p:sp>
    </p:spTree>
    <p:extLst>
      <p:ext uri="{BB962C8B-B14F-4D97-AF65-F5344CB8AC3E}">
        <p14:creationId xmlns:p14="http://schemas.microsoft.com/office/powerpoint/2010/main" val="9849947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75022" y="3375625"/>
            <a:ext cx="4576030" cy="7129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72566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 flipV="1">
            <a:off x="8737151" y="2783482"/>
            <a:ext cx="954683" cy="388079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rest...</a:t>
            </a:r>
          </a:p>
          <a:p>
            <a:r>
              <a:rPr lang="de-DE" dirty="0">
                <a:solidFill>
                  <a:srgbClr val="FFFF00"/>
                </a:solidFill>
              </a:rPr>
              <a:t>until it‘s no longer alphanumeric</a:t>
            </a:r>
          </a:p>
        </p:txBody>
      </p:sp>
    </p:spTree>
    <p:extLst>
      <p:ext uri="{BB962C8B-B14F-4D97-AF65-F5344CB8AC3E}">
        <p14:creationId xmlns:p14="http://schemas.microsoft.com/office/powerpoint/2010/main" val="30713222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75022" y="3375625"/>
            <a:ext cx="4576030" cy="7129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77642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737151" y="3171561"/>
            <a:ext cx="954683" cy="0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rest...</a:t>
            </a:r>
          </a:p>
          <a:p>
            <a:r>
              <a:rPr lang="de-DE" dirty="0">
                <a:solidFill>
                  <a:srgbClr val="FFFF00"/>
                </a:solidFill>
              </a:rPr>
              <a:t>until it‘s no longer alphanumeric</a:t>
            </a:r>
          </a:p>
        </p:txBody>
      </p:sp>
    </p:spTree>
    <p:extLst>
      <p:ext uri="{BB962C8B-B14F-4D97-AF65-F5344CB8AC3E}">
        <p14:creationId xmlns:p14="http://schemas.microsoft.com/office/powerpoint/2010/main" val="3185365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75022" y="3375625"/>
            <a:ext cx="4576030" cy="7129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06063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>
            <a:off x="8737151" y="3171561"/>
            <a:ext cx="954683" cy="401447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rest...</a:t>
            </a:r>
          </a:p>
          <a:p>
            <a:r>
              <a:rPr lang="de-DE" dirty="0">
                <a:solidFill>
                  <a:srgbClr val="FFFF00"/>
                </a:solidFill>
              </a:rPr>
              <a:t>until it‘s no longer alphanumeric</a:t>
            </a:r>
          </a:p>
        </p:txBody>
      </p:sp>
    </p:spTree>
    <p:extLst>
      <p:ext uri="{BB962C8B-B14F-4D97-AF65-F5344CB8AC3E}">
        <p14:creationId xmlns:p14="http://schemas.microsoft.com/office/powerpoint/2010/main" val="40424614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75022" y="3375625"/>
            <a:ext cx="4576030" cy="7129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40636"/>
              </p:ext>
            </p:extLst>
          </p:nvPr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>
            <a:off x="8737151" y="3171561"/>
            <a:ext cx="954683" cy="763984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Next slice is at the </a:t>
            </a:r>
            <a:r>
              <a:rPr lang="de-DE" dirty="0">
                <a:solidFill>
                  <a:srgbClr val="FFFF00"/>
                </a:solidFill>
              </a:rPr>
              <a:t>first element of rest</a:t>
            </a:r>
            <a:r>
              <a:rPr lang="de-DE" dirty="0">
                <a:solidFill>
                  <a:schemeClr val="bg1"/>
                </a:solidFill>
              </a:rPr>
              <a:t>, until </a:t>
            </a:r>
            <a:r>
              <a:rPr lang="de-DE" dirty="0">
                <a:solidFill>
                  <a:srgbClr val="FFFF00"/>
                </a:solidFill>
              </a:rPr>
              <a:t>the end of rest...</a:t>
            </a:r>
          </a:p>
          <a:p>
            <a:r>
              <a:rPr lang="de-DE" dirty="0">
                <a:solidFill>
                  <a:srgbClr val="FFFF00"/>
                </a:solidFill>
              </a:rPr>
              <a:t>until it‘s no longer alphanumeric</a:t>
            </a:r>
          </a:p>
        </p:txBody>
      </p:sp>
    </p:spTree>
    <p:extLst>
      <p:ext uri="{BB962C8B-B14F-4D97-AF65-F5344CB8AC3E}">
        <p14:creationId xmlns:p14="http://schemas.microsoft.com/office/powerpoint/2010/main" val="903481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91134" y="4829803"/>
            <a:ext cx="4985167" cy="22522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/>
        </p:nvGraphicFramePr>
        <p:xfrm>
          <a:off x="6576302" y="1855617"/>
          <a:ext cx="2160849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857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6266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 flipV="1">
            <a:off x="8737151" y="2429784"/>
            <a:ext cx="954683" cy="2795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92DB9-927B-7716-5210-43AB14F78215}"/>
              </a:ext>
            </a:extLst>
          </p:cNvPr>
          <p:cNvCxnSpPr>
            <a:cxnSpLocks/>
          </p:cNvCxnSpPr>
          <p:nvPr/>
        </p:nvCxnSpPr>
        <p:spPr>
          <a:xfrm>
            <a:off x="8737151" y="3171561"/>
            <a:ext cx="954683" cy="1134578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83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At this point, we perform the strip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word =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HELLO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672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891F-C67C-7F42-D171-2155B88C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79"/>
            <a:ext cx="5738102" cy="33302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C808B2-9FE5-7488-6DF2-AF85B577AD30}"/>
              </a:ext>
            </a:extLst>
          </p:cNvPr>
          <p:cNvSpPr/>
          <p:nvPr/>
        </p:nvSpPr>
        <p:spPr>
          <a:xfrm>
            <a:off x="1591136" y="5079553"/>
            <a:ext cx="1788520" cy="23487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FA72B-02A0-3B3B-BE22-73A965596987}"/>
              </a:ext>
            </a:extLst>
          </p:cNvPr>
          <p:cNvGraphicFramePr>
            <a:graphicFrameLocks noGrp="1"/>
          </p:cNvGraphicFramePr>
          <p:nvPr/>
        </p:nvGraphicFramePr>
        <p:xfrm>
          <a:off x="9691834" y="1855617"/>
          <a:ext cx="1946514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3257">
                  <a:extLst>
                    <a:ext uri="{9D8B030D-6E8A-4147-A177-3AD203B41FA5}">
                      <a16:colId xmlns:a16="http://schemas.microsoft.com/office/drawing/2014/main" val="1285613734"/>
                    </a:ext>
                  </a:extLst>
                </a:gridCol>
                <a:gridCol w="973257">
                  <a:extLst>
                    <a:ext uri="{9D8B030D-6E8A-4147-A177-3AD203B41FA5}">
                      <a16:colId xmlns:a16="http://schemas.microsoft.com/office/drawing/2014/main" val="33337916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0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99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FC668-E0F6-40D9-105C-400C56FF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28998"/>
              </p:ext>
            </p:extLst>
          </p:nvPr>
        </p:nvGraphicFramePr>
        <p:xfrm>
          <a:off x="6576302" y="1855617"/>
          <a:ext cx="2160849" cy="1127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283">
                  <a:extLst>
                    <a:ext uri="{9D8B030D-6E8A-4147-A177-3AD203B41FA5}">
                      <a16:colId xmlns:a16="http://schemas.microsoft.com/office/drawing/2014/main" val="3117601393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3785476530"/>
                    </a:ext>
                  </a:extLst>
                </a:gridCol>
                <a:gridCol w="720283">
                  <a:extLst>
                    <a:ext uri="{9D8B030D-6E8A-4147-A177-3AD203B41FA5}">
                      <a16:colId xmlns:a16="http://schemas.microsoft.com/office/drawing/2014/main" val="26504633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50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000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02155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206EC-619C-E56A-51CC-C3B3E54C1D6F}"/>
              </a:ext>
            </a:extLst>
          </p:cNvPr>
          <p:cNvCxnSpPr>
            <a:cxnSpLocks/>
          </p:cNvCxnSpPr>
          <p:nvPr/>
        </p:nvCxnSpPr>
        <p:spPr>
          <a:xfrm>
            <a:off x="8737151" y="2432579"/>
            <a:ext cx="954683" cy="1873560"/>
          </a:xfrm>
          <a:prstGeom prst="straightConnector1">
            <a:avLst/>
          </a:prstGeom>
          <a:ln w="19050">
            <a:solidFill>
              <a:srgbClr val="00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AD2-A742-1438-5B04-E4FAF9EA84EF}"/>
              </a:ext>
            </a:extLst>
          </p:cNvPr>
          <p:cNvSpPr txBox="1"/>
          <p:nvPr/>
        </p:nvSpPr>
        <p:spPr>
          <a:xfrm>
            <a:off x="7319226" y="4747249"/>
            <a:ext cx="296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caller (hopefully) sets </a:t>
            </a:r>
            <a:r>
              <a:rPr lang="de-DE" dirty="0">
                <a:solidFill>
                  <a:srgbClr val="FFFF00"/>
                </a:solidFill>
              </a:rPr>
              <a:t>input</a:t>
            </a:r>
            <a:r>
              <a:rPr lang="de-DE" dirty="0">
                <a:solidFill>
                  <a:schemeClr val="bg1"/>
                </a:solidFill>
              </a:rPr>
              <a:t> to </a:t>
            </a:r>
            <a:r>
              <a:rPr lang="de-DE" dirty="0">
                <a:solidFill>
                  <a:srgbClr val="FFFF00"/>
                </a:solidFill>
              </a:rPr>
              <a:t>rest</a:t>
            </a:r>
            <a:r>
              <a:rPr lang="de-DE" dirty="0">
                <a:solidFill>
                  <a:schemeClr val="bg1"/>
                </a:solidFill>
              </a:rPr>
              <a:t>, and the cycle begins again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481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4A4800-C4A3-283F-5CEC-7A3B12A19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" t="42776" r="69" b="220"/>
          <a:stretch/>
        </p:blipFill>
        <p:spPr bwMode="auto">
          <a:xfrm>
            <a:off x="2306844" y="1282009"/>
            <a:ext cx="7578312" cy="378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151C74-17C4-01B9-3247-09491ABCD9EA}"/>
              </a:ext>
            </a:extLst>
          </p:cNvPr>
          <p:cNvSpPr txBox="1"/>
          <p:nvPr/>
        </p:nvSpPr>
        <p:spPr>
          <a:xfrm>
            <a:off x="5257469" y="507116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Nice improvement!</a:t>
            </a:r>
          </a:p>
        </p:txBody>
      </p:sp>
    </p:spTree>
    <p:extLst>
      <p:ext uri="{BB962C8B-B14F-4D97-AF65-F5344CB8AC3E}">
        <p14:creationId xmlns:p14="http://schemas.microsoft.com/office/powerpoint/2010/main" val="18787141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CDBA-98D0-9A8A-1678-B331A4D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523E-D588-9ABC-5920-7465BE87F35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A7C1D41-1151-4F67-9DD4-802C82914A01}" type="datetime1">
              <a:rPr lang="de-DE" smtClean="0"/>
              <a:t>14.05.2024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6CCB-6BFC-52CC-E5ED-3716BD7FA5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3F6C04-EC2C-C208-F2C5-2BCB0D0D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9" y="1031452"/>
            <a:ext cx="6805692" cy="47950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B6FD16-F079-3FA8-4055-9C14AF979E47}"/>
              </a:ext>
            </a:extLst>
          </p:cNvPr>
          <p:cNvSpPr/>
          <p:nvPr/>
        </p:nvSpPr>
        <p:spPr>
          <a:xfrm>
            <a:off x="2352465" y="4021145"/>
            <a:ext cx="4330309" cy="95367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C107A-185C-FD6F-CA97-400579D43E09}"/>
              </a:ext>
            </a:extLst>
          </p:cNvPr>
          <p:cNvSpPr txBox="1"/>
          <p:nvPr/>
        </p:nvSpPr>
        <p:spPr>
          <a:xfrm>
            <a:off x="6682774" y="4344093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Pattern Matching is slow, we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3238170557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3157</Words>
  <Application>Microsoft Office PowerPoint</Application>
  <PresentationFormat>Widescreen</PresentationFormat>
  <Paragraphs>817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7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advanced coders</vt:lpstr>
      <vt:lpstr>Plan for today</vt:lpstr>
      <vt:lpstr>Plan for today</vt:lpstr>
      <vt:lpstr>Plan for today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Slices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advanced coders</dc:title>
  <dc:creator>Philippe Felix Haupt</dc:creator>
  <cp:lastModifiedBy>Philippe Felix Haupt</cp:lastModifiedBy>
  <cp:revision>93</cp:revision>
  <dcterms:created xsi:type="dcterms:W3CDTF">2024-05-13T15:26:33Z</dcterms:created>
  <dcterms:modified xsi:type="dcterms:W3CDTF">2024-05-14T13:31:43Z</dcterms:modified>
</cp:coreProperties>
</file>