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</p:sldIdLst>
  <p:sldSz cy="5143500" cx="9144000"/>
  <p:notesSz cx="6858000" cy="9144000"/>
  <p:embeddedFontLst>
    <p:embeddedFont>
      <p:font typeface="Montserrat"/>
      <p:regular r:id="rId146"/>
      <p:bold r:id="rId147"/>
      <p:italic r:id="rId148"/>
      <p:boldItalic r:id="rId149"/>
    </p:embeddedFont>
    <p:embeddedFont>
      <p:font typeface="Lato"/>
      <p:regular r:id="rId150"/>
      <p:bold r:id="rId151"/>
      <p:italic r:id="rId152"/>
      <p:boldItalic r:id="rId1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font" Target="fonts/Lato-regular.fntdata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Montserrat-boldItalic.fntdata"/><Relationship Id="rId4" Type="http://schemas.openxmlformats.org/officeDocument/2006/relationships/slideMaster" Target="slideMasters/slideMaster1.xml"/><Relationship Id="rId148" Type="http://schemas.openxmlformats.org/officeDocument/2006/relationships/font" Target="fonts/Montserrat-italic.fntdata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font" Target="fonts/Montserrat-bold.fntdata"/><Relationship Id="rId6" Type="http://schemas.openxmlformats.org/officeDocument/2006/relationships/slide" Target="slides/slide1.xml"/><Relationship Id="rId146" Type="http://schemas.openxmlformats.org/officeDocument/2006/relationships/font" Target="fonts/Montserrat-regular.fntdata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153" Type="http://schemas.openxmlformats.org/officeDocument/2006/relationships/font" Target="fonts/Lato-boldItalic.fntdata"/><Relationship Id="rId152" Type="http://schemas.openxmlformats.org/officeDocument/2006/relationships/font" Target="fonts/Lato-italic.fntdata"/><Relationship Id="rId151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54fbd6e5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54fbd6e5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54fbd6e5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54fbd6e5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a54fbd6e5e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a54fbd6e5e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a54fbd6e5e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a54fbd6e5e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a54fbd6e5e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a54fbd6e5e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a54fbd6e5e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a54fbd6e5e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a54fbd6e5e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a54fbd6e5e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a54fbd6e5e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a54fbd6e5e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a54fbd6e5e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a54fbd6e5e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a54fbd6e5e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a54fbd6e5e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a54fbd6e5e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a54fbd6e5e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a54fbd6e5e_0_1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a54fbd6e5e_0_1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54fbd6e5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54fbd6e5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a54fbd6e5e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a54fbd6e5e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54fbd6e5e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54fbd6e5e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a54fbd6e5e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a54fbd6e5e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a54fbd6e5e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a54fbd6e5e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a54fbd6e5e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a54fbd6e5e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a54fbd6e5e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a54fbd6e5e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a54fbd6e5e_0_1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2a54fbd6e5e_0_1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a54fbd6e5e_0_1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a54fbd6e5e_0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a54fbd6e5e_0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a54fbd6e5e_0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a54fbd6e5e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a54fbd6e5e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4fbd6e5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54fbd6e5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a54fbd6e5e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a54fbd6e5e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a54fbd6e5e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2a54fbd6e5e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a54fbd6e5e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a54fbd6e5e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a54fbd6e5e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a54fbd6e5e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a54fbd6e5e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a54fbd6e5e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a54fbd6e5e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a54fbd6e5e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a54fbd6e5e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a54fbd6e5e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a54fbd6e5e_0_1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a54fbd6e5e_0_1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a54fbd6e5e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a54fbd6e5e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a54fbd6e5e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a54fbd6e5e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54fbd6e5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54fbd6e5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a54fbd6e5e_0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a54fbd6e5e_0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a54fbd6e5e_0_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2a54fbd6e5e_0_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a54fbd6e5e_0_1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a54fbd6e5e_0_1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a54fbd6e5e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a54fbd6e5e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2a54fbd6e5e_0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2a54fbd6e5e_0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a54fbd6e5e_0_1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a54fbd6e5e_0_1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2a54fbd6e5e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2a54fbd6e5e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a54fbd6e5e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a54fbd6e5e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a54fbd6e5e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a54fbd6e5e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2a54fbd6e5e_0_1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2a54fbd6e5e_0_1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54fbd6e5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54fbd6e5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a54fbd6e5e_0_1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a54fbd6e5e_0_1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54fbd6e5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54fbd6e5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54fbd6e5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54fbd6e5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54fbd6e5e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54fbd6e5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54fbd6e5e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54fbd6e5e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54fbd6e5e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54fbd6e5e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54fbd6e5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54fbd6e5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54fbd6e5e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54fbd6e5e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54fbd6e5e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54fbd6e5e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54fbd6e5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54fbd6e5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54fbd6e5e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54fbd6e5e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54fbd6e5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54fbd6e5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54fbd6e5e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54fbd6e5e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54fbd6e5e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54fbd6e5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54fbd6e5e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54fbd6e5e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54fbd6e5e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54fbd6e5e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54fbd6e5e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54fbd6e5e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54fbd6e5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54fbd6e5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54fbd6e5e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54fbd6e5e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54fbd6e5e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54fbd6e5e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54fbd6e5e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54fbd6e5e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a54fbd6e5e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a54fbd6e5e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54fbd6e5e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a54fbd6e5e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a54fbd6e5e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a54fbd6e5e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a54fbd6e5e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a54fbd6e5e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54fbd6e5e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54fbd6e5e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54fbd6e5e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a54fbd6e5e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54fbd6e5e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54fbd6e5e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4fbd6e5e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54fbd6e5e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a54fbd6e5e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a54fbd6e5e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54fbd6e5e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a54fbd6e5e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54fbd6e5e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54fbd6e5e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a54fbd6e5e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a54fbd6e5e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a54fbd6e5e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a54fbd6e5e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a54fbd6e5e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a54fbd6e5e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a54fbd6e5e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a54fbd6e5e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a54fbd6e5e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a54fbd6e5e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a54fbd6e5e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a54fbd6e5e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a54fbd6e5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a54fbd6e5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54fbd6e5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54fbd6e5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a54fbd6e5e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a54fbd6e5e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a54fbd6e5e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a54fbd6e5e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a54fbd6e5e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a54fbd6e5e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a54fbd6e5e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a54fbd6e5e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a54fbd6e5e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a54fbd6e5e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a54fbd6e5e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a54fbd6e5e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a54fbd6e5e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a54fbd6e5e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a54fbd6e5e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a54fbd6e5e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a54fbd6e5e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a54fbd6e5e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a54fbd6e5e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a54fbd6e5e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4fbd6e5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54fbd6e5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a54fbd6e5e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a54fbd6e5e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a54fbd6e5e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a54fbd6e5e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a54fbd6e5e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a54fbd6e5e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a54fbd6e5e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a54fbd6e5e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a54fbd6e5e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a54fbd6e5e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a54fbd6e5e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a54fbd6e5e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a54fbd6e5e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a54fbd6e5e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a54fbd6e5e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a54fbd6e5e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a54fbd6e5e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a54fbd6e5e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a54fbd6e5e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a54fbd6e5e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4fbd6e5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54fbd6e5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a54fbd6e5e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a54fbd6e5e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a54fbd6e5e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a54fbd6e5e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a54fbd6e5e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a54fbd6e5e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a54fbd6e5e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a54fbd6e5e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a54fbd6e5e_0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a54fbd6e5e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a54fbd6e5e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a54fbd6e5e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a54fbd6e5e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a54fbd6e5e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a54fbd6e5e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a54fbd6e5e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a54fbd6e5e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a54fbd6e5e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a54fbd6e5e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a54fbd6e5e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54fbd6e5e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54fbd6e5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a54fbd6e5e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a54fbd6e5e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a54fbd6e5e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a54fbd6e5e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a54fbd6e5e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a54fbd6e5e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a54fbd6e5e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a54fbd6e5e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a54fbd6e5e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a54fbd6e5e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a54fbd6e5e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a54fbd6e5e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a54fbd6e5e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a54fbd6e5e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a54fbd6e5e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a54fbd6e5e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a54fbd6e5e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a54fbd6e5e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a54fbd6e5e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a54fbd6e5e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54fbd6e5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54fbd6e5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a54fbd6e5e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a54fbd6e5e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54fbd6e5e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a54fbd6e5e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a54fbd6e5e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a54fbd6e5e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a54fbd6e5e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a54fbd6e5e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a54fbd6e5e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a54fbd6e5e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a54fbd6e5e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a54fbd6e5e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a54fbd6e5e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a54fbd6e5e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a54fbd6e5e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a54fbd6e5e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a54fbd6e5e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a54fbd6e5e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a54fbd6e5e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a54fbd6e5e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1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0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0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3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3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6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6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6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://drive.google.com/file/d/1CuAIMxF0S41MPKHSUIWF3T_DcVhDIGUY/view" TargetMode="External"/><Relationship Id="rId4" Type="http://schemas.openxmlformats.org/officeDocument/2006/relationships/image" Target="../media/image17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5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4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22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22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22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22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22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22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22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22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30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30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30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30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30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30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30.png"/><Relationship Id="rId4" Type="http://schemas.openxmlformats.org/officeDocument/2006/relationships/image" Target="../media/image29.gif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F5ocX5ICqSFAxr1hsln_qFaXQ4pLg9ro/view" TargetMode="External"/><Relationship Id="rId4" Type="http://schemas.openxmlformats.org/officeDocument/2006/relationships/image" Target="../media/image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rive.google.com/file/d/1F5ocX5ICqSFAxr1hsln_qFaXQ4pLg9ro/view" TargetMode="External"/><Relationship Id="rId4" Type="http://schemas.openxmlformats.org/officeDocument/2006/relationships/image" Target="../media/image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3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3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6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declared using the keyword </a:t>
            </a:r>
            <a:r>
              <a:rPr lang="de">
                <a:solidFill>
                  <a:srgbClr val="00FF00"/>
                </a:solidFill>
              </a:rPr>
              <a:t>fn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take in </a:t>
            </a:r>
            <a:r>
              <a:rPr lang="de">
                <a:solidFill>
                  <a:srgbClr val="00FF00"/>
                </a:solidFill>
              </a:rPr>
              <a:t>Parameters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are almost identical to normal variables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define how you call the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have a </a:t>
            </a:r>
            <a:r>
              <a:rPr lang="de">
                <a:solidFill>
                  <a:srgbClr val="00FF00"/>
                </a:solidFill>
              </a:rPr>
              <a:t>Return type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declared, all </a:t>
            </a:r>
            <a:r>
              <a:rPr lang="de">
                <a:solidFill>
                  <a:srgbClr val="00FF00"/>
                </a:solidFill>
              </a:rPr>
              <a:t>return statements</a:t>
            </a:r>
            <a:r>
              <a:rPr lang="de"/>
              <a:t> need to return a value of the given type</a:t>
            </a:r>
            <a:endParaRPr/>
          </a:p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1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8" name="Google Shape;998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99" name="Google Shape;99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1128700"/>
            <a:ext cx="7583904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0" name="Google Shape;1000;p112"/>
          <p:cNvCxnSpPr/>
          <p:nvPr/>
        </p:nvCxnSpPr>
        <p:spPr>
          <a:xfrm rot="10800000">
            <a:off x="3061425" y="1441075"/>
            <a:ext cx="2374800" cy="9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1" name="Google Shape;1001;p112"/>
          <p:cNvSpPr txBox="1"/>
          <p:nvPr/>
        </p:nvSpPr>
        <p:spPr>
          <a:xfrm>
            <a:off x="5418300" y="22419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 takes ownership of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it’s dropped at the end of the pink block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7" name="Google Shape;1007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1008" name="Google Shape;1008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1128700"/>
            <a:ext cx="7583904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9" name="Google Shape;1009;p113"/>
          <p:cNvCxnSpPr/>
          <p:nvPr/>
        </p:nvCxnSpPr>
        <p:spPr>
          <a:xfrm rot="10800000">
            <a:off x="3061425" y="1441075"/>
            <a:ext cx="2374800" cy="9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0" name="Google Shape;1010;p113"/>
          <p:cNvSpPr txBox="1"/>
          <p:nvPr/>
        </p:nvSpPr>
        <p:spPr>
          <a:xfrm>
            <a:off x="5418300" y="224192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 takes ownership of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it’s dropped at the end of the pink block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1" name="Google Shape;1011;p113"/>
          <p:cNvSpPr txBox="1"/>
          <p:nvPr/>
        </p:nvSpPr>
        <p:spPr>
          <a:xfrm>
            <a:off x="4844800" y="3851650"/>
            <a:ext cx="25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use p1 down here anymore!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7" name="Google Shape;1017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</a:t>
            </a:r>
            <a:r>
              <a:rPr lang="de"/>
              <a:t>Methods</a:t>
            </a:r>
            <a:endParaRPr/>
          </a:p>
        </p:txBody>
      </p:sp>
      <p:sp>
        <p:nvSpPr>
          <p:cNvPr id="1018" name="Google Shape;1018;p1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Using our newfound knowledge, we can take a look at the ball application again</a:t>
            </a:r>
            <a:endParaRPr sz="11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4" name="Google Shape;1024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25" name="Google Shape;1025;p1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Using our newfound knowledge, we can take a look at the ball application again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 can replace our variables with a simple struct that keeps track of all the values</a:t>
            </a:r>
            <a:endParaRPr sz="11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1" name="Google Shape;1031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32" name="Google Shape;1032;p1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Using our newfound knowledge, we can take a look at the ball application again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 can replace our variables with a simple struct that keeps track of all the values</a:t>
            </a:r>
            <a:endParaRPr sz="1100"/>
          </a:p>
        </p:txBody>
      </p:sp>
      <p:pic>
        <p:nvPicPr>
          <p:cNvPr id="1033" name="Google Shape;103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37" y="2108525"/>
            <a:ext cx="3309525" cy="27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9" name="Google Shape;1039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40" name="Google Shape;1040;p1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Then, we can implement some methods for the Ball struct</a:t>
            </a:r>
            <a:endParaRPr sz="11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6" name="Google Shape;1046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47" name="Google Shape;1047;p1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Then, we can implement some methods for the Ball struct</a:t>
            </a:r>
            <a:endParaRPr sz="1100"/>
          </a:p>
        </p:txBody>
      </p:sp>
      <p:pic>
        <p:nvPicPr>
          <p:cNvPr id="1048" name="Google Shape;1048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50" y="1875800"/>
            <a:ext cx="5319900" cy="31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55" name="Google Shape;1055;p1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Then, we can implement some methods for the Ball struct</a:t>
            </a:r>
            <a:endParaRPr sz="1100"/>
          </a:p>
        </p:txBody>
      </p:sp>
      <p:pic>
        <p:nvPicPr>
          <p:cNvPr id="1056" name="Google Shape;1056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50" y="1875800"/>
            <a:ext cx="5319900" cy="316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7" name="Google Shape;1057;p119"/>
          <p:cNvCxnSpPr/>
          <p:nvPr/>
        </p:nvCxnSpPr>
        <p:spPr>
          <a:xfrm flipH="1">
            <a:off x="3196175" y="3685875"/>
            <a:ext cx="1814400" cy="192600"/>
          </a:xfrm>
          <a:prstGeom prst="bentConnector3">
            <a:avLst>
              <a:gd fmla="val 10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8" name="Google Shape;1058;p119"/>
          <p:cNvSpPr txBox="1"/>
          <p:nvPr/>
        </p:nvSpPr>
        <p:spPr>
          <a:xfrm>
            <a:off x="5006100" y="3484250"/>
            <a:ext cx="258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Putting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ball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the name is kind of redundant, but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move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a built in keyword and is reserved :^)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4" name="Google Shape;1064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65" name="Google Shape;1065;p1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1" name="Google Shape;1071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72" name="Google Shape;1072;p1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  <p:pic>
        <p:nvPicPr>
          <p:cNvPr id="1073" name="Google Shape;107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16" y="1947725"/>
            <a:ext cx="665417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declared using the keyword </a:t>
            </a:r>
            <a:r>
              <a:rPr lang="de">
                <a:solidFill>
                  <a:srgbClr val="00FF00"/>
                </a:solidFill>
              </a:rPr>
              <a:t>fn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take in </a:t>
            </a:r>
            <a:r>
              <a:rPr lang="de">
                <a:solidFill>
                  <a:srgbClr val="00FF00"/>
                </a:solidFill>
              </a:rPr>
              <a:t>Parameters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are almost identical to normal variables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define how you call the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Functions can have a </a:t>
            </a:r>
            <a:r>
              <a:rPr lang="de">
                <a:solidFill>
                  <a:srgbClr val="00FF00"/>
                </a:solidFill>
              </a:rPr>
              <a:t>Return type</a:t>
            </a:r>
            <a:r>
              <a:rPr lang="de"/>
              <a:t>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declared, all </a:t>
            </a:r>
            <a:r>
              <a:rPr lang="de">
                <a:solidFill>
                  <a:srgbClr val="00FF00"/>
                </a:solidFill>
              </a:rPr>
              <a:t>return statements</a:t>
            </a:r>
            <a:r>
              <a:rPr lang="de"/>
              <a:t> need to return a value of the given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Functions are called by passing </a:t>
            </a:r>
            <a:r>
              <a:rPr lang="de">
                <a:solidFill>
                  <a:srgbClr val="00FF00"/>
                </a:solidFill>
              </a:rPr>
              <a:t>arguments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 every parameter you use in the declaration, you need to pass one argument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Order of arguments matches order of parameters</a:t>
            </a:r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9" name="Google Shape;1079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80" name="Google Shape;1080;p1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  <p:pic>
        <p:nvPicPr>
          <p:cNvPr id="1081" name="Google Shape;1081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16" y="1947725"/>
            <a:ext cx="6654172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122"/>
          <p:cNvSpPr/>
          <p:nvPr/>
        </p:nvSpPr>
        <p:spPr>
          <a:xfrm>
            <a:off x="3626150" y="2503050"/>
            <a:ext cx="67200" cy="107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3" name="Google Shape;1083;p122"/>
          <p:cNvSpPr txBox="1"/>
          <p:nvPr/>
        </p:nvSpPr>
        <p:spPr>
          <a:xfrm>
            <a:off x="3693350" y="284615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Initialize the instance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9" name="Google Shape;1089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090" name="Google Shape;1090;p1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Finally, we can update our main function!</a:t>
            </a:r>
            <a:endParaRPr sz="1100"/>
          </a:p>
        </p:txBody>
      </p:sp>
      <p:pic>
        <p:nvPicPr>
          <p:cNvPr id="1091" name="Google Shape;1091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16" y="1947725"/>
            <a:ext cx="6654172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123"/>
          <p:cNvSpPr/>
          <p:nvPr/>
        </p:nvSpPr>
        <p:spPr>
          <a:xfrm>
            <a:off x="3626150" y="2503050"/>
            <a:ext cx="67200" cy="107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3" name="Google Shape;1093;p123"/>
          <p:cNvSpPr txBox="1"/>
          <p:nvPr/>
        </p:nvSpPr>
        <p:spPr>
          <a:xfrm>
            <a:off x="3693350" y="284615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Initialize the instance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4" name="Google Shape;1094;p123"/>
          <p:cNvSpPr/>
          <p:nvPr/>
        </p:nvSpPr>
        <p:spPr>
          <a:xfrm>
            <a:off x="4396800" y="3981600"/>
            <a:ext cx="67200" cy="354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5" name="Google Shape;1095;p123"/>
          <p:cNvSpPr txBox="1"/>
          <p:nvPr/>
        </p:nvSpPr>
        <p:spPr>
          <a:xfrm>
            <a:off x="4441600" y="398160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some methods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1" name="Google Shape;1101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02" name="Google Shape;1102;p1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8" name="Google Shape;1108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09" name="Google Shape;1109;p1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10" name="Google Shape;1110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6" name="Google Shape;1116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17" name="Google Shape;1117;p1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18" name="Google Shape;1118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9" name="Google Shape;1119;p126"/>
          <p:cNvCxnSpPr/>
          <p:nvPr/>
        </p:nvCxnSpPr>
        <p:spPr>
          <a:xfrm rot="10800000">
            <a:off x="2891350" y="2014700"/>
            <a:ext cx="1097700" cy="4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0" name="Google Shape;1120;p126"/>
          <p:cNvSpPr txBox="1"/>
          <p:nvPr/>
        </p:nvSpPr>
        <p:spPr>
          <a:xfrm>
            <a:off x="3912900" y="2292450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balls above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6" name="Google Shape;1126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27" name="Google Shape;1127;p1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28" name="Google Shape;1128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9" name="Google Shape;1129;p127"/>
          <p:cNvCxnSpPr/>
          <p:nvPr/>
        </p:nvCxnSpPr>
        <p:spPr>
          <a:xfrm flipH="1">
            <a:off x="4719475" y="2543375"/>
            <a:ext cx="519600" cy="2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127"/>
          <p:cNvSpPr txBox="1"/>
          <p:nvPr/>
        </p:nvSpPr>
        <p:spPr>
          <a:xfrm>
            <a:off x="5239075" y="2323825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 list of balls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6" name="Google Shape;1136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37" name="Google Shape;1137;p1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we’ve switched to a struct, we can easily extend our application by adding more balls!</a:t>
            </a:r>
            <a:endParaRPr sz="1100"/>
          </a:p>
        </p:txBody>
      </p:sp>
      <p:pic>
        <p:nvPicPr>
          <p:cNvPr id="1138" name="Google Shape;1138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438" y="1996775"/>
            <a:ext cx="7289124" cy="28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128"/>
          <p:cNvSpPr/>
          <p:nvPr/>
        </p:nvSpPr>
        <p:spPr>
          <a:xfrm>
            <a:off x="4638700" y="3210950"/>
            <a:ext cx="71700" cy="98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128"/>
          <p:cNvSpPr txBox="1"/>
          <p:nvPr/>
        </p:nvSpPr>
        <p:spPr>
          <a:xfrm>
            <a:off x="4719475" y="3440000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logic doesn’t change, except that we’re now iterating over a list of balls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6" name="Google Shape;1146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1147" name="Google Shape;1147;p1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Demo:</a:t>
            </a:r>
            <a:endParaRPr sz="1100"/>
          </a:p>
        </p:txBody>
      </p:sp>
      <p:pic>
        <p:nvPicPr>
          <p:cNvPr id="1148" name="Google Shape;1148;p129" title="balls_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556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4" name="Google Shape;1154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155" name="Google Shape;1155;p1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Time for exercises!</a:t>
            </a:r>
            <a:endParaRPr sz="11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1" name="Google Shape;1161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162" name="Google Shape;1162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61" y="989575"/>
            <a:ext cx="6598275" cy="39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3" name="Google Shape;1163;p131"/>
          <p:cNvSpPr/>
          <p:nvPr/>
        </p:nvSpPr>
        <p:spPr>
          <a:xfrm>
            <a:off x="528500" y="9895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1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9" name="Google Shape;1169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170" name="Google Shape;1170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61" y="989575"/>
            <a:ext cx="6598275" cy="39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132"/>
          <p:cNvSpPr/>
          <p:nvPr/>
        </p:nvSpPr>
        <p:spPr>
          <a:xfrm>
            <a:off x="528500" y="9895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2" name="Google Shape;1172;p132"/>
          <p:cNvSpPr txBox="1"/>
          <p:nvPr/>
        </p:nvSpPr>
        <p:spPr>
          <a:xfrm>
            <a:off x="4974325" y="9754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" name="Google Shape;1177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0" y="989575"/>
            <a:ext cx="6598275" cy="3931147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1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9" name="Google Shape;1179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180" name="Google Shape;1180;p133"/>
          <p:cNvSpPr/>
          <p:nvPr/>
        </p:nvSpPr>
        <p:spPr>
          <a:xfrm>
            <a:off x="528500" y="9895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1" name="Google Shape;1181;p133"/>
          <p:cNvSpPr txBox="1"/>
          <p:nvPr/>
        </p:nvSpPr>
        <p:spPr>
          <a:xfrm>
            <a:off x="4974325" y="9754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2" name="Google Shape;1182;p133"/>
          <p:cNvCxnSpPr/>
          <p:nvPr/>
        </p:nvCxnSpPr>
        <p:spPr>
          <a:xfrm rot="10800000">
            <a:off x="2781000" y="2333100"/>
            <a:ext cx="13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3" name="Google Shape;1183;p133"/>
          <p:cNvSpPr txBox="1"/>
          <p:nvPr/>
        </p:nvSpPr>
        <p:spPr>
          <a:xfrm>
            <a:off x="4152000" y="2140650"/>
            <a:ext cx="323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Nope, fields must have unique names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9" name="Google Shape;1189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190" name="Google Shape;1190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134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7" name="Google Shape;1197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198" name="Google Shape;1198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135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0" name="Google Shape;1200;p135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6" name="Google Shape;1206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07" name="Google Shape;1207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136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9" name="Google Shape;1209;p136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0" name="Google Shape;1210;p136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6" name="Google Shape;1216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17" name="Google Shape;1217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37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9" name="Google Shape;1219;p137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0" name="Google Shape;1220;p137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1" name="Google Shape;1221;p137"/>
          <p:cNvCxnSpPr/>
          <p:nvPr/>
        </p:nvCxnSpPr>
        <p:spPr>
          <a:xfrm rot="10800000">
            <a:off x="4175050" y="2467425"/>
            <a:ext cx="65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2" name="Google Shape;1222;p137"/>
          <p:cNvSpPr txBox="1"/>
          <p:nvPr/>
        </p:nvSpPr>
        <p:spPr>
          <a:xfrm>
            <a:off x="4809800" y="2121075"/>
            <a:ext cx="336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can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omit the return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keyword if the return value is the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last expression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a function!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do that, you must also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omit the semicolon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8" name="Google Shape;1228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29" name="Google Shape;1229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138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1" name="Google Shape;1231;p138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2" name="Google Shape;1232;p138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3" name="Google Shape;1233;p138"/>
          <p:cNvSpPr txBox="1"/>
          <p:nvPr/>
        </p:nvSpPr>
        <p:spPr>
          <a:xfrm>
            <a:off x="4879275" y="2398750"/>
            <a:ext cx="2756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marked location, there are 3 individuals in the population: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Bob, aged 32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Alice, aged 27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Baby, aged 1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4" name="Google Shape;1234;p138"/>
          <p:cNvCxnSpPr/>
          <p:nvPr/>
        </p:nvCxnSpPr>
        <p:spPr>
          <a:xfrm>
            <a:off x="1135500" y="4542675"/>
            <a:ext cx="1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0" name="Google Shape;1240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41" name="Google Shape;1241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139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3" name="Google Shape;1243;p139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code compile?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yes, what does it print?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4" name="Google Shape;1244;p139"/>
          <p:cNvSpPr txBox="1"/>
          <p:nvPr/>
        </p:nvSpPr>
        <p:spPr>
          <a:xfrm>
            <a:off x="5856675" y="1605825"/>
            <a:ext cx="270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does compile! This code is valid!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5" name="Google Shape;1245;p139"/>
          <p:cNvSpPr txBox="1"/>
          <p:nvPr/>
        </p:nvSpPr>
        <p:spPr>
          <a:xfrm>
            <a:off x="4879275" y="2398750"/>
            <a:ext cx="2756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the marked location, there are 3 individuals in the population: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Bob, aged 32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Alice, aged 27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Baby, aged 1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average age is 32+27+1=60/3=20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6" name="Google Shape;1246;p139"/>
          <p:cNvCxnSpPr/>
          <p:nvPr/>
        </p:nvCxnSpPr>
        <p:spPr>
          <a:xfrm>
            <a:off x="1135500" y="4542675"/>
            <a:ext cx="16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7" name="Google Shape;1247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225" y="4796850"/>
            <a:ext cx="1242425" cy="1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3" name="Google Shape;1253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54" name="Google Shape;1254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140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6" name="Google Shape;1256;p140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potential 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2" name="Google Shape;1262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63" name="Google Shape;1263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141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potential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5" name="Google Shape;1265;p141"/>
          <p:cNvCxnSpPr/>
          <p:nvPr/>
        </p:nvCxnSpPr>
        <p:spPr>
          <a:xfrm rot="10800000">
            <a:off x="3017050" y="2550875"/>
            <a:ext cx="5652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6" name="Google Shape;1266;p141"/>
          <p:cNvSpPr txBox="1"/>
          <p:nvPr/>
        </p:nvSpPr>
        <p:spPr>
          <a:xfrm>
            <a:off x="3364525" y="2856550"/>
            <a:ext cx="294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population is empty, we divide by 0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7" name="Google Shape;1267;p141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5472075" y="18175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parameters of types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25"/>
          <p:cNvCxnSpPr/>
          <p:nvPr/>
        </p:nvCxnSpPr>
        <p:spPr>
          <a:xfrm>
            <a:off x="3661975" y="1253025"/>
            <a:ext cx="18324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3" name="Google Shape;1273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74" name="Google Shape;1274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42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potential 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6" name="Google Shape;1276;p142"/>
          <p:cNvCxnSpPr/>
          <p:nvPr/>
        </p:nvCxnSpPr>
        <p:spPr>
          <a:xfrm flipH="1">
            <a:off x="4222075" y="3588425"/>
            <a:ext cx="8280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7" name="Google Shape;1277;p142"/>
          <p:cNvSpPr txBox="1"/>
          <p:nvPr/>
        </p:nvSpPr>
        <p:spPr>
          <a:xfrm>
            <a:off x="3429400" y="3088150"/>
            <a:ext cx="266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using an associated function means we could set inhuman ages and heights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8" name="Google Shape;1278;p142"/>
          <p:cNvCxnSpPr/>
          <p:nvPr/>
        </p:nvCxnSpPr>
        <p:spPr>
          <a:xfrm>
            <a:off x="5083100" y="3583800"/>
            <a:ext cx="462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9" name="Google Shape;1279;p142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5" name="Google Shape;1285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286" name="Google Shape;1286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5833974" cy="40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43"/>
          <p:cNvSpPr txBox="1"/>
          <p:nvPr/>
        </p:nvSpPr>
        <p:spPr>
          <a:xfrm>
            <a:off x="4207550" y="871975"/>
            <a:ext cx="266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you see any potential problems with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8" name="Google Shape;1288;p143"/>
          <p:cNvCxnSpPr/>
          <p:nvPr/>
        </p:nvCxnSpPr>
        <p:spPr>
          <a:xfrm>
            <a:off x="6116075" y="3782975"/>
            <a:ext cx="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9" name="Google Shape;1289;p143"/>
          <p:cNvSpPr txBox="1"/>
          <p:nvPr/>
        </p:nvSpPr>
        <p:spPr>
          <a:xfrm>
            <a:off x="4837600" y="3428975"/>
            <a:ext cx="320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could add the same individual multiple times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0" name="Google Shape;1290;p143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6" name="Google Shape;1296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297" name="Google Shape;1297;p144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8" name="Google Shape;1298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4" name="Google Shape;1304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05" name="Google Shape;1305;p145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6" name="Google Shape;1306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145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3" name="Google Shape;1313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14" name="Google Shape;1314;p146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5" name="Google Shape;1315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146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7" name="Google Shape;1317;p146"/>
          <p:cNvSpPr txBox="1"/>
          <p:nvPr/>
        </p:nvSpPr>
        <p:spPr>
          <a:xfrm>
            <a:off x="5256675" y="1337175"/>
            <a:ext cx="361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3" name="Google Shape;1323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24" name="Google Shape;1324;p147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5" name="Google Shape;1325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147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7" name="Google Shape;1327;p147"/>
          <p:cNvSpPr txBox="1"/>
          <p:nvPr/>
        </p:nvSpPr>
        <p:spPr>
          <a:xfrm>
            <a:off x="5256675" y="1337175"/>
            <a:ext cx="36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3" name="Google Shape;1333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34" name="Google Shape;1334;p148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5" name="Google Shape;1335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148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7" name="Google Shape;1337;p148"/>
          <p:cNvSpPr txBox="1"/>
          <p:nvPr/>
        </p:nvSpPr>
        <p:spPr>
          <a:xfrm>
            <a:off x="5256675" y="1337175"/>
            <a:ext cx="361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C = Size of B = Size of A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3" name="Google Shape;1343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44" name="Google Shape;1344;p149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5" name="Google Shape;1345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149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7" name="Google Shape;1347;p149"/>
          <p:cNvSpPr txBox="1"/>
          <p:nvPr/>
        </p:nvSpPr>
        <p:spPr>
          <a:xfrm>
            <a:off x="5256675" y="1337175"/>
            <a:ext cx="3615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C = 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D = Size of C = Size of B = Size of C = Size of 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3" name="Google Shape;1353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sp>
        <p:nvSpPr>
          <p:cNvPr id="1354" name="Google Shape;1354;p150"/>
          <p:cNvSpPr/>
          <p:nvPr/>
        </p:nvSpPr>
        <p:spPr>
          <a:xfrm>
            <a:off x="526075" y="871975"/>
            <a:ext cx="515700" cy="370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5" name="Google Shape;1355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775" y="871975"/>
            <a:ext cx="4214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150"/>
          <p:cNvSpPr txBox="1"/>
          <p:nvPr/>
        </p:nvSpPr>
        <p:spPr>
          <a:xfrm>
            <a:off x="5256675" y="864925"/>
            <a:ext cx="26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this work?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7" name="Google Shape;1357;p150"/>
          <p:cNvSpPr txBox="1"/>
          <p:nvPr/>
        </p:nvSpPr>
        <p:spPr>
          <a:xfrm>
            <a:off x="5256675" y="1337175"/>
            <a:ext cx="3615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C = Size of B = Size of A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D = Size of C = Size of B = Size of C = Size of D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calculate the size of D, we need the size of D! Recursive! Infinite!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8" name="Google Shape;1358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609" y="1452825"/>
            <a:ext cx="4286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4" name="Google Shape;1364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 - Exercise</a:t>
            </a:r>
            <a:endParaRPr/>
          </a:p>
        </p:txBody>
      </p:sp>
      <p:pic>
        <p:nvPicPr>
          <p:cNvPr id="1365" name="Google Shape;1365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650" y="1010925"/>
            <a:ext cx="6164690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25" y="1010925"/>
            <a:ext cx="79872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151"/>
          <p:cNvSpPr txBox="1"/>
          <p:nvPr/>
        </p:nvSpPr>
        <p:spPr>
          <a:xfrm>
            <a:off x="455500" y="1809650"/>
            <a:ext cx="103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yeah…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5472075" y="18175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parameters of types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 flipH="1" rot="10800000">
            <a:off x="5243550" y="2561375"/>
            <a:ext cx="519900" cy="12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0" name="Google Shape;230;p26"/>
          <p:cNvSpPr txBox="1"/>
          <p:nvPr/>
        </p:nvSpPr>
        <p:spPr>
          <a:xfrm>
            <a:off x="5472225" y="22342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arguments of types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>
            <a:off x="3661975" y="1253025"/>
            <a:ext cx="18324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32" name="Google Shape;23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3" name="Google Shape;1373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de"/>
              <a:t>Next time</a:t>
            </a:r>
            <a:endParaRPr/>
          </a:p>
        </p:txBody>
      </p:sp>
      <p:sp>
        <p:nvSpPr>
          <p:cNvPr id="1374" name="Google Shape;1374;p1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Traits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 txBox="1"/>
          <p:nvPr/>
        </p:nvSpPr>
        <p:spPr>
          <a:xfrm>
            <a:off x="5024100" y="1893725"/>
            <a:ext cx="1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" name="Google Shape;240;p27"/>
          <p:cNvCxnSpPr/>
          <p:nvPr/>
        </p:nvCxnSpPr>
        <p:spPr>
          <a:xfrm rot="10800000">
            <a:off x="5655825" y="1271000"/>
            <a:ext cx="0" cy="6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/>
        </p:nvSpPr>
        <p:spPr>
          <a:xfrm>
            <a:off x="5024100" y="1893725"/>
            <a:ext cx="1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" name="Google Shape;249;p28"/>
          <p:cNvCxnSpPr/>
          <p:nvPr/>
        </p:nvCxnSpPr>
        <p:spPr>
          <a:xfrm rot="10800000">
            <a:off x="5655825" y="1271000"/>
            <a:ext cx="0" cy="6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8"/>
          <p:cNvSpPr txBox="1"/>
          <p:nvPr/>
        </p:nvSpPr>
        <p:spPr>
          <a:xfrm>
            <a:off x="4961300" y="2695700"/>
            <a:ext cx="28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" name="Google Shape;251;p28"/>
          <p:cNvCxnSpPr/>
          <p:nvPr/>
        </p:nvCxnSpPr>
        <p:spPr>
          <a:xfrm flipH="1">
            <a:off x="5077825" y="3036225"/>
            <a:ext cx="2643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998775"/>
            <a:ext cx="5871224" cy="37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/>
        </p:nvSpPr>
        <p:spPr>
          <a:xfrm>
            <a:off x="5024100" y="1893725"/>
            <a:ext cx="16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0" name="Google Shape;260;p29"/>
          <p:cNvCxnSpPr/>
          <p:nvPr/>
        </p:nvCxnSpPr>
        <p:spPr>
          <a:xfrm rot="10800000">
            <a:off x="5655825" y="1271000"/>
            <a:ext cx="0" cy="6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9"/>
          <p:cNvSpPr txBox="1"/>
          <p:nvPr/>
        </p:nvSpPr>
        <p:spPr>
          <a:xfrm>
            <a:off x="4961300" y="2695700"/>
            <a:ext cx="297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i32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so we can assign to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2" name="Google Shape;262;p29"/>
          <p:cNvCxnSpPr/>
          <p:nvPr/>
        </p:nvCxnSpPr>
        <p:spPr>
          <a:xfrm flipH="1">
            <a:off x="3850225" y="2991425"/>
            <a:ext cx="29346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1617075"/>
            <a:ext cx="6238875" cy="177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0"/>
          <p:cNvCxnSpPr/>
          <p:nvPr/>
        </p:nvCxnSpPr>
        <p:spPr>
          <a:xfrm flipH="1" rot="10800000">
            <a:off x="5449650" y="2189375"/>
            <a:ext cx="3630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0"/>
          <p:cNvSpPr txBox="1"/>
          <p:nvPr/>
        </p:nvSpPr>
        <p:spPr>
          <a:xfrm>
            <a:off x="4226500" y="27226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default arguments in Rust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63" y="1021175"/>
            <a:ext cx="437227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63" y="1021175"/>
            <a:ext cx="437227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/>
          <p:nvPr/>
        </p:nvSpPr>
        <p:spPr>
          <a:xfrm>
            <a:off x="6475675" y="2776350"/>
            <a:ext cx="107400" cy="84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619050" y="3007350"/>
            <a:ext cx="246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named arguments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63" y="1021175"/>
            <a:ext cx="437227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3"/>
          <p:cNvSpPr/>
          <p:nvPr/>
        </p:nvSpPr>
        <p:spPr>
          <a:xfrm>
            <a:off x="6475675" y="2776350"/>
            <a:ext cx="107400" cy="84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6619050" y="3007350"/>
            <a:ext cx="246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named arguments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5991800" y="3712975"/>
            <a:ext cx="235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only do this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3"/>
          <p:cNvCxnSpPr/>
          <p:nvPr/>
        </p:nvCxnSpPr>
        <p:spPr>
          <a:xfrm rot="10800000">
            <a:off x="5575100" y="3905425"/>
            <a:ext cx="4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Rust does not support overloaded functions: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 can only ever be a single function declaration with a given name in the module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6" name="Google Shape;3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3" y="2414700"/>
            <a:ext cx="57816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</a:t>
            </a:r>
            <a:r>
              <a:rPr lang="de" sz="1100"/>
              <a:t>familiar</a:t>
            </a:r>
            <a:r>
              <a:rPr lang="de" sz="1100"/>
              <a:t> with functions and some basic types, we can try to write our first real program:</a:t>
            </a:r>
            <a:endParaRPr sz="1100"/>
          </a:p>
        </p:txBody>
      </p:sp>
      <p:sp>
        <p:nvSpPr>
          <p:cNvPr id="313" name="Google Shape;313;p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 sz="1100"/>
          </a:p>
        </p:txBody>
      </p:sp>
      <p:sp>
        <p:nvSpPr>
          <p:cNvPr id="320" name="Google Shape;320;p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Now that we’re familiar with functions and some basic types, we can try to write our first real program: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want to create a console application where a ball bounces around the screen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Note: You can find the source code for this application in this weeks directory, in a project called `ball_app`</a:t>
            </a:r>
            <a:endParaRPr sz="1100"/>
          </a:p>
        </p:txBody>
      </p:sp>
      <p:sp>
        <p:nvSpPr>
          <p:cNvPr id="327" name="Google Shape;327;p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42" name="Google Shape;3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/>
          <p:nvPr/>
        </p:nvCxnSpPr>
        <p:spPr>
          <a:xfrm rot="10800000">
            <a:off x="1896725" y="2050525"/>
            <a:ext cx="68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9"/>
          <p:cNvSpPr txBox="1"/>
          <p:nvPr/>
        </p:nvSpPr>
        <p:spPr>
          <a:xfrm>
            <a:off x="2577725" y="1873525"/>
            <a:ext cx="525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Basic loop, we never want to stop the application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51" name="Google Shape;3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60" name="Google Shape;3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4" name="Google Shape;364;p41"/>
          <p:cNvCxnSpPr/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71" name="Google Shape;3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2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4" name="Google Shape;374;p42"/>
          <p:cNvCxnSpPr>
            <a:stCxn id="375" idx="1"/>
          </p:cNvCxnSpPr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2"/>
          <p:cNvSpPr/>
          <p:nvPr/>
        </p:nvSpPr>
        <p:spPr>
          <a:xfrm>
            <a:off x="5158425" y="2359675"/>
            <a:ext cx="85200" cy="132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42"/>
          <p:cNvSpPr txBox="1"/>
          <p:nvPr/>
        </p:nvSpPr>
        <p:spPr>
          <a:xfrm>
            <a:off x="5243625" y="2758975"/>
            <a:ext cx="27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we’re at the edge of the window, simulate bounce by inverting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42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3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43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43"/>
          <p:cNvSpPr/>
          <p:nvPr/>
        </p:nvSpPr>
        <p:spPr>
          <a:xfrm>
            <a:off x="5158425" y="2359675"/>
            <a:ext cx="85200" cy="132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5243625" y="2758975"/>
            <a:ext cx="27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we’re at the edge of the window, simulate bounce by inverting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3"/>
          <p:cNvSpPr/>
          <p:nvPr/>
        </p:nvSpPr>
        <p:spPr>
          <a:xfrm>
            <a:off x="3554450" y="3681475"/>
            <a:ext cx="85200" cy="609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3639650" y="3809125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position of ball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3" name="Google Shape;393;p43"/>
          <p:cNvCxnSpPr/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00" name="Google Shape;4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4"/>
          <p:cNvSpPr/>
          <p:nvPr/>
        </p:nvSpPr>
        <p:spPr>
          <a:xfrm>
            <a:off x="4118975" y="796025"/>
            <a:ext cx="80700" cy="11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44"/>
          <p:cNvSpPr txBox="1"/>
          <p:nvPr/>
        </p:nvSpPr>
        <p:spPr>
          <a:xfrm>
            <a:off x="4199675" y="1125875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to store the application state,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the ball position and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44"/>
          <p:cNvSpPr txBox="1"/>
          <p:nvPr/>
        </p:nvSpPr>
        <p:spPr>
          <a:xfrm>
            <a:off x="5454900" y="2077400"/>
            <a:ext cx="29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to print the window to the console,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above main()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5158425" y="2359675"/>
            <a:ext cx="85200" cy="132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5243625" y="2758975"/>
            <a:ext cx="27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we’re at the edge of the window, simulate bounce by inverting velocity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44"/>
          <p:cNvSpPr/>
          <p:nvPr/>
        </p:nvSpPr>
        <p:spPr>
          <a:xfrm>
            <a:off x="3554450" y="3681475"/>
            <a:ext cx="85200" cy="609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3639650" y="3809125"/>
            <a:ext cx="2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position of ball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1551700" y="4402550"/>
            <a:ext cx="64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sleep() freezes the application for the given duration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so we don’t eat 100% of the CPU,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we’re simulating 60 frames per second (we draw to the console 60 times per second)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9" name="Google Shape;409;p44"/>
          <p:cNvCxnSpPr/>
          <p:nvPr/>
        </p:nvCxnSpPr>
        <p:spPr>
          <a:xfrm rot="10800000">
            <a:off x="5239200" y="2254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Demo:</a:t>
            </a:r>
            <a:endParaRPr sz="1100"/>
          </a:p>
        </p:txBody>
      </p:sp>
      <p:sp>
        <p:nvSpPr>
          <p:cNvPr id="415" name="Google Shape;415;p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17" name="Google Shape;417;p45" title="balls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00" y="857250"/>
            <a:ext cx="2664300" cy="390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Demo: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Not pretty, but it works :^)</a:t>
            </a:r>
            <a:endParaRPr sz="1100"/>
          </a:p>
        </p:txBody>
      </p:sp>
      <p:sp>
        <p:nvSpPr>
          <p:cNvPr id="423" name="Google Shape;423;p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25" name="Google Shape;425;p46" title="balls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000" y="857250"/>
            <a:ext cx="2664300" cy="390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32" name="Google Shape;4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 txBox="1"/>
          <p:nvPr/>
        </p:nvSpPr>
        <p:spPr>
          <a:xfrm>
            <a:off x="5539975" y="4396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Notice how there are a lot of variables dedicated to keeping track of the ball state?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pic>
        <p:nvPicPr>
          <p:cNvPr id="440" name="Google Shape;4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25" y="439675"/>
            <a:ext cx="7097149" cy="444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8"/>
          <p:cNvSpPr txBox="1"/>
          <p:nvPr/>
        </p:nvSpPr>
        <p:spPr>
          <a:xfrm>
            <a:off x="5539975" y="4396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Notice how there are a lot of variables dedicated to keeping track of the ball state?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48"/>
          <p:cNvSpPr/>
          <p:nvPr/>
        </p:nvSpPr>
        <p:spPr>
          <a:xfrm>
            <a:off x="4092100" y="1181325"/>
            <a:ext cx="116400" cy="770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48"/>
          <p:cNvSpPr/>
          <p:nvPr/>
        </p:nvSpPr>
        <p:spPr>
          <a:xfrm>
            <a:off x="4965825" y="2364200"/>
            <a:ext cx="116400" cy="1940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8"/>
          <p:cNvSpPr txBox="1"/>
          <p:nvPr/>
        </p:nvSpPr>
        <p:spPr>
          <a:xfrm>
            <a:off x="4235475" y="13742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Initialization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8"/>
          <p:cNvSpPr txBox="1"/>
          <p:nvPr/>
        </p:nvSpPr>
        <p:spPr>
          <a:xfrm>
            <a:off x="5082225" y="31418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Modification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sp>
        <p:nvSpPr>
          <p:cNvPr id="452" name="Google Shape;452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Is it possible to organize all those variables in a </a:t>
            </a:r>
            <a:r>
              <a:rPr lang="de" sz="1100"/>
              <a:t>structured way, so we can easily generate and manage more balls?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</a:t>
            </a:r>
            <a:endParaRPr/>
          </a:p>
        </p:txBody>
      </p:sp>
      <p:sp>
        <p:nvSpPr>
          <p:cNvPr id="459" name="Google Shape;459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Is it possible to organize all those variables in a structured way, so we can easily generate and manage more balls?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 answer is yes, we can!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Today, you’ll learn about structs, and how they make our small application more readable and extendable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66" name="Google Shape;466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 Extra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73" name="Google Shape;473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Vector in Rust is also a struct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Each Vector has values: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length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capacity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elements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80" name="Google Shape;480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87" name="Google Shape;487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fields, even 0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494" name="Google Shape;494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</a:t>
            </a:r>
            <a:r>
              <a:rPr lang="de" sz="1100">
                <a:solidFill>
                  <a:srgbClr val="00FF00"/>
                </a:solidFill>
              </a:rPr>
              <a:t>, even 0</a:t>
            </a:r>
            <a:endParaRPr sz="1100"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 simple Vector has three fields: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length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capacity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elements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01" name="Google Shape;501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</a:t>
            </a:r>
            <a:r>
              <a:rPr lang="de" sz="1100">
                <a:solidFill>
                  <a:srgbClr val="00FF00"/>
                </a:solidFill>
              </a:rPr>
              <a:t>, even 0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Each </a:t>
            </a:r>
            <a:r>
              <a:rPr lang="de" sz="1100">
                <a:solidFill>
                  <a:srgbClr val="00FF00"/>
                </a:solidFill>
              </a:rPr>
              <a:t>instance </a:t>
            </a:r>
            <a:r>
              <a:rPr lang="de" sz="1100"/>
              <a:t>of a struct has its own field values</a:t>
            </a:r>
            <a:endParaRPr sz="1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08" name="Google Shape;508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collections of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We’ve seen one before:  Vector!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declared using the keyword </a:t>
            </a:r>
            <a:r>
              <a:rPr lang="de" sz="1100">
                <a:solidFill>
                  <a:srgbClr val="00FF00"/>
                </a:solidFill>
              </a:rPr>
              <a:t>struct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can contain any number of </a:t>
            </a:r>
            <a:r>
              <a:rPr lang="de" sz="1100">
                <a:solidFill>
                  <a:srgbClr val="00FF00"/>
                </a:solidFill>
              </a:rPr>
              <a:t>fields</a:t>
            </a:r>
            <a:r>
              <a:rPr lang="de" sz="1100">
                <a:solidFill>
                  <a:srgbClr val="00FF00"/>
                </a:solidFill>
              </a:rPr>
              <a:t>, even 0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Each </a:t>
            </a:r>
            <a:r>
              <a:rPr lang="de" sz="1100">
                <a:solidFill>
                  <a:srgbClr val="00FF00"/>
                </a:solidFill>
              </a:rPr>
              <a:t>instance </a:t>
            </a:r>
            <a:r>
              <a:rPr lang="de" sz="1100"/>
              <a:t>of a struct has its own field values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You access fields of a struct instance using the </a:t>
            </a:r>
            <a:r>
              <a:rPr lang="de" sz="1100">
                <a:solidFill>
                  <a:srgbClr val="00FF00"/>
                </a:solidFill>
              </a:rPr>
              <a:t>dot syntax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15" name="Google Shape;5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22" name="Google Shape;5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9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59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31" name="Google Shape;5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0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60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60"/>
          <p:cNvSpPr/>
          <p:nvPr/>
        </p:nvSpPr>
        <p:spPr>
          <a:xfrm rot="-5400000">
            <a:off x="5927850" y="1496175"/>
            <a:ext cx="98700" cy="303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60"/>
          <p:cNvSpPr txBox="1"/>
          <p:nvPr/>
        </p:nvSpPr>
        <p:spPr>
          <a:xfrm>
            <a:off x="4455000" y="2628500"/>
            <a:ext cx="27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an instance of the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42" name="Google Shape;5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1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61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5" name="Google Shape;545;p61"/>
          <p:cNvSpPr/>
          <p:nvPr/>
        </p:nvSpPr>
        <p:spPr>
          <a:xfrm rot="-5400000">
            <a:off x="5927850" y="1496175"/>
            <a:ext cx="98700" cy="303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61"/>
          <p:cNvSpPr txBox="1"/>
          <p:nvPr/>
        </p:nvSpPr>
        <p:spPr>
          <a:xfrm>
            <a:off x="4455000" y="2628500"/>
            <a:ext cx="27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an instance of the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61"/>
          <p:cNvSpPr/>
          <p:nvPr/>
        </p:nvSpPr>
        <p:spPr>
          <a:xfrm flipH="1">
            <a:off x="1825000" y="3089975"/>
            <a:ext cx="98700" cy="63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61"/>
          <p:cNvSpPr txBox="1"/>
          <p:nvPr/>
        </p:nvSpPr>
        <p:spPr>
          <a:xfrm>
            <a:off x="597400" y="3013325"/>
            <a:ext cx="1326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and p2 are two instances of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 Extra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Structs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555" name="Google Shape;55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523025"/>
            <a:ext cx="6381725" cy="4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2"/>
          <p:cNvSpPr/>
          <p:nvPr/>
        </p:nvSpPr>
        <p:spPr>
          <a:xfrm>
            <a:off x="3706775" y="522725"/>
            <a:ext cx="98700" cy="139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62"/>
          <p:cNvSpPr txBox="1"/>
          <p:nvPr/>
        </p:nvSpPr>
        <p:spPr>
          <a:xfrm>
            <a:off x="3805475" y="10270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struct with two fields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62"/>
          <p:cNvSpPr/>
          <p:nvPr/>
        </p:nvSpPr>
        <p:spPr>
          <a:xfrm rot="-5400000">
            <a:off x="5927850" y="1496175"/>
            <a:ext cx="98700" cy="303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62"/>
          <p:cNvSpPr txBox="1"/>
          <p:nvPr/>
        </p:nvSpPr>
        <p:spPr>
          <a:xfrm>
            <a:off x="4455000" y="2628500"/>
            <a:ext cx="279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an instance of the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62"/>
          <p:cNvSpPr/>
          <p:nvPr/>
        </p:nvSpPr>
        <p:spPr>
          <a:xfrm flipH="1">
            <a:off x="1825000" y="3089975"/>
            <a:ext cx="98700" cy="63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62"/>
          <p:cNvSpPr txBox="1"/>
          <p:nvPr/>
        </p:nvSpPr>
        <p:spPr>
          <a:xfrm>
            <a:off x="597400" y="3013325"/>
            <a:ext cx="1326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and p2 are two instances of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62"/>
          <p:cNvSpPr/>
          <p:nvPr/>
        </p:nvSpPr>
        <p:spPr>
          <a:xfrm rot="5400000">
            <a:off x="5620975" y="4220125"/>
            <a:ext cx="98700" cy="629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62"/>
          <p:cNvSpPr txBox="1"/>
          <p:nvPr/>
        </p:nvSpPr>
        <p:spPr>
          <a:xfrm>
            <a:off x="4562550" y="450090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Access field y of instance p2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70" name="Google Shape;570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77" name="Google Shape;577;p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84" name="Google Shape;584;p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 sz="11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590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91" name="Google Shape;591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 sz="1100"/>
          </a:p>
        </p:txBody>
      </p:sp>
      <p:pic>
        <p:nvPicPr>
          <p:cNvPr id="592" name="Google Shape;5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38" y="3208325"/>
            <a:ext cx="5629926" cy="14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599" name="Google Shape;599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 sz="1100"/>
          </a:p>
        </p:txBody>
      </p:sp>
      <p:pic>
        <p:nvPicPr>
          <p:cNvPr id="600" name="Google Shape;6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38" y="3208325"/>
            <a:ext cx="5629926" cy="144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p67"/>
          <p:cNvCxnSpPr/>
          <p:nvPr/>
        </p:nvCxnSpPr>
        <p:spPr>
          <a:xfrm flipH="1">
            <a:off x="5758875" y="3905425"/>
            <a:ext cx="39420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67"/>
          <p:cNvSpPr txBox="1"/>
          <p:nvPr/>
        </p:nvSpPr>
        <p:spPr>
          <a:xfrm>
            <a:off x="6153075" y="3677250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know what this means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09" name="Google Shape;609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are type definitions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By defining the struct Point, we can: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arguments/parameters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Pass instances of Point as return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Declare a struct with a field of type Point (With a caveat)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and much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Normal Ownership and Borrow Checker rules apply to our structs as well: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By default, struct instances are always moved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Using </a:t>
            </a:r>
            <a:r>
              <a:rPr lang="de">
                <a:solidFill>
                  <a:srgbClr val="00FF00"/>
                </a:solidFill>
              </a:rPr>
              <a:t>t</a:t>
            </a:r>
            <a:r>
              <a:rPr lang="de">
                <a:solidFill>
                  <a:srgbClr val="00FF00"/>
                </a:solidFill>
              </a:rPr>
              <a:t>raits</a:t>
            </a:r>
            <a:r>
              <a:rPr lang="de"/>
              <a:t> we can tell Rust to not move the struct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616" name="Google Shape;61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00" y="1009349"/>
            <a:ext cx="4705399" cy="37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623" name="Google Shape;62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00" y="1009349"/>
            <a:ext cx="4705399" cy="375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4" name="Google Shape;624;p70"/>
          <p:cNvCxnSpPr/>
          <p:nvPr/>
        </p:nvCxnSpPr>
        <p:spPr>
          <a:xfrm rot="10800000">
            <a:off x="3653175" y="1235150"/>
            <a:ext cx="15411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70"/>
          <p:cNvSpPr txBox="1"/>
          <p:nvPr/>
        </p:nvSpPr>
        <p:spPr>
          <a:xfrm>
            <a:off x="5194275" y="1427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Rust magic, we can now copy our Points!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6" name="Google Shape;626;p70"/>
          <p:cNvCxnSpPr/>
          <p:nvPr/>
        </p:nvCxnSpPr>
        <p:spPr>
          <a:xfrm flipH="1">
            <a:off x="4768775" y="3161675"/>
            <a:ext cx="515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70"/>
          <p:cNvSpPr txBox="1"/>
          <p:nvPr/>
        </p:nvSpPr>
        <p:spPr>
          <a:xfrm>
            <a:off x="5234575" y="28928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is copied now!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633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pic>
        <p:nvPicPr>
          <p:cNvPr id="634" name="Google Shape;63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00" y="1009349"/>
            <a:ext cx="4705399" cy="375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5" name="Google Shape;635;p71"/>
          <p:cNvCxnSpPr/>
          <p:nvPr/>
        </p:nvCxnSpPr>
        <p:spPr>
          <a:xfrm rot="10800000">
            <a:off x="3653175" y="1235150"/>
            <a:ext cx="15411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71"/>
          <p:cNvSpPr txBox="1"/>
          <p:nvPr/>
        </p:nvSpPr>
        <p:spPr>
          <a:xfrm>
            <a:off x="5194275" y="1427750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Rust magic, we can now copy our Points!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7" name="Google Shape;637;p71"/>
          <p:cNvCxnSpPr/>
          <p:nvPr/>
        </p:nvCxnSpPr>
        <p:spPr>
          <a:xfrm flipH="1">
            <a:off x="4768775" y="3161675"/>
            <a:ext cx="515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71"/>
          <p:cNvSpPr txBox="1"/>
          <p:nvPr/>
        </p:nvSpPr>
        <p:spPr>
          <a:xfrm>
            <a:off x="5234575" y="2892825"/>
            <a:ext cx="25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 is copied now!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71"/>
          <p:cNvSpPr txBox="1"/>
          <p:nvPr/>
        </p:nvSpPr>
        <p:spPr>
          <a:xfrm>
            <a:off x="3818800" y="2012750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derive mean?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Copy mean?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Clone mean?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More on that later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 Extra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46" name="Google Shape;646;p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2" name="Google Shape;652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53" name="Google Shape;653;p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60" name="Google Shape;660;p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67" name="Google Shape;667;p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When?</a:t>
            </a:r>
            <a:endParaRPr sz="1100"/>
          </a:p>
        </p:txBody>
      </p:sp>
      <p:sp>
        <p:nvSpPr>
          <p:cNvPr id="668" name="Google Shape;668;p75"/>
          <p:cNvSpPr/>
          <p:nvPr/>
        </p:nvSpPr>
        <p:spPr>
          <a:xfrm>
            <a:off x="5736425" y="2074550"/>
            <a:ext cx="519600" cy="313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4" name="Google Shape;674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75" name="Google Shape;675;p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</p:txBody>
      </p:sp>
      <p:pic>
        <p:nvPicPr>
          <p:cNvPr id="676" name="Google Shape;67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850" y="2252550"/>
            <a:ext cx="3173075" cy="26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2" name="Google Shape;682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83" name="Google Shape;683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</p:txBody>
      </p:sp>
      <p:pic>
        <p:nvPicPr>
          <p:cNvPr id="684" name="Google Shape;68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850" y="2252550"/>
            <a:ext cx="3173075" cy="26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25" y="2614713"/>
            <a:ext cx="1908925" cy="19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1" name="Google Shape;691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692" name="Google Shape;692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</p:txBody>
      </p:sp>
      <p:pic>
        <p:nvPicPr>
          <p:cNvPr id="693" name="Google Shape;69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850" y="2252550"/>
            <a:ext cx="3173075" cy="26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8"/>
          <p:cNvSpPr txBox="1"/>
          <p:nvPr/>
        </p:nvSpPr>
        <p:spPr>
          <a:xfrm>
            <a:off x="669250" y="2512000"/>
            <a:ext cx="258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get the size of a struct, we simply add the sizes of all fields together, but here we don’t know the size of field `p`!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Point = i32 + i32 +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01" name="Google Shape;701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02" name="Google Shape;70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708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09" name="Google Shape;709;p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10" name="Google Shape;71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1" name="Google Shape;711;p80"/>
          <p:cNvCxnSpPr/>
          <p:nvPr/>
        </p:nvCxnSpPr>
        <p:spPr>
          <a:xfrm rot="10800000">
            <a:off x="4513250" y="4411625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80"/>
          <p:cNvSpPr txBox="1"/>
          <p:nvPr/>
        </p:nvSpPr>
        <p:spPr>
          <a:xfrm>
            <a:off x="3069750" y="4500900"/>
            <a:ext cx="34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is a Wrapper for a Pointer to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8" name="Google Shape;718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19" name="Google Shape;719;p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20" name="Google Shape;72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1"/>
          <p:cNvSpPr/>
          <p:nvPr/>
        </p:nvSpPr>
        <p:spPr>
          <a:xfrm>
            <a:off x="2331725" y="2704675"/>
            <a:ext cx="515400" cy="381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2" name="Google Shape;722;p81"/>
          <p:cNvSpPr txBox="1"/>
          <p:nvPr/>
        </p:nvSpPr>
        <p:spPr>
          <a:xfrm>
            <a:off x="6296875" y="2704675"/>
            <a:ext cx="258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this solve our problem?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3" name="Google Shape;723;p81"/>
          <p:cNvCxnSpPr/>
          <p:nvPr/>
        </p:nvCxnSpPr>
        <p:spPr>
          <a:xfrm rot="10800000">
            <a:off x="4513250" y="4411625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81"/>
          <p:cNvSpPr txBox="1"/>
          <p:nvPr/>
        </p:nvSpPr>
        <p:spPr>
          <a:xfrm>
            <a:off x="3069750" y="4500900"/>
            <a:ext cx="34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ox is a Wrapper for a Pointer to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de">
                <a:solidFill>
                  <a:srgbClr val="FFFFFF"/>
                </a:solidFill>
              </a:rPr>
              <a:t>Function Extra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Structs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Declaration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Methods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Declaration</a:t>
            </a:r>
            <a:endParaRPr/>
          </a:p>
        </p:txBody>
      </p:sp>
      <p:sp>
        <p:nvSpPr>
          <p:cNvPr id="731" name="Google Shape;731;p8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in Rust are always located on the Stack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This means that the size of a struct must be known at compile time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But there’s an easy example for when this is impossible to know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Correct, Recursion :)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solution to this problem: We break the size explosion by moving the field to the Heap:</a:t>
            </a:r>
            <a:endParaRPr sz="1100"/>
          </a:p>
        </p:txBody>
      </p:sp>
      <p:pic>
        <p:nvPicPr>
          <p:cNvPr id="732" name="Google Shape;73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13" y="2704675"/>
            <a:ext cx="3449775" cy="22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82"/>
          <p:cNvSpPr/>
          <p:nvPr/>
        </p:nvSpPr>
        <p:spPr>
          <a:xfrm>
            <a:off x="2331725" y="2704675"/>
            <a:ext cx="515400" cy="381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82"/>
          <p:cNvSpPr txBox="1"/>
          <p:nvPr/>
        </p:nvSpPr>
        <p:spPr>
          <a:xfrm>
            <a:off x="6296875" y="2704675"/>
            <a:ext cx="258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does this solve our problem?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know the size of a Box, it’s at most 8 bytes :) It does not care about the underlying struct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5" name="Google Shape;735;p82"/>
          <p:cNvCxnSpPr/>
          <p:nvPr/>
        </p:nvCxnSpPr>
        <p:spPr>
          <a:xfrm rot="10800000">
            <a:off x="4513250" y="4411625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82"/>
          <p:cNvSpPr txBox="1"/>
          <p:nvPr/>
        </p:nvSpPr>
        <p:spPr>
          <a:xfrm>
            <a:off x="3069750" y="4500900"/>
            <a:ext cx="34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Box is a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rapper for a Pointer to the heap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43" name="Google Shape;743;p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9" name="Google Shape;74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50" name="Google Shape;750;p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are associated with a type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We’ve seen some of those too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 associates the function new() with the type Vec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f32::sqrt()</a:t>
            </a:r>
            <a:r>
              <a:rPr lang="de"/>
              <a:t> associates the function sqrt() with the type f32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57" name="Google Shape;757;p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are associated with a type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We’ve seen some of those too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 associates the function new() with the type Vec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f32::sqrt()</a:t>
            </a:r>
            <a:r>
              <a:rPr lang="de"/>
              <a:t> associates the function sqrt() with the type f32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have an advantage over normal functions: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have multiple associated functions with the same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does not overlap with </a:t>
            </a: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, those are two different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still overlaps with </a:t>
            </a:r>
            <a:r>
              <a:rPr lang="de">
                <a:solidFill>
                  <a:srgbClr val="00FFFF"/>
                </a:solidFill>
              </a:rPr>
              <a:t>Point::new(x: i32)</a:t>
            </a:r>
            <a:r>
              <a:rPr lang="de"/>
              <a:t> though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764" name="Google Shape;764;p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Structs themselves are powerful, but we can go a step further, by declaring </a:t>
            </a:r>
            <a:r>
              <a:rPr lang="de" sz="1100">
                <a:solidFill>
                  <a:srgbClr val="00FF00"/>
                </a:solidFill>
              </a:rPr>
              <a:t>associated functions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are associated with a type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We’ve seen some of those too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 associates the function new() with the type Vec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f32::sqrt()</a:t>
            </a:r>
            <a:r>
              <a:rPr lang="de"/>
              <a:t> associates the function sqrt() with the type f32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have an advantage over normal functions: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 can have multiple associated functions with the same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does not overlap with </a:t>
            </a:r>
            <a:r>
              <a:rPr lang="de">
                <a:solidFill>
                  <a:srgbClr val="00FFFF"/>
                </a:solidFill>
              </a:rPr>
              <a:t>Vec::new()</a:t>
            </a:r>
            <a:r>
              <a:rPr lang="de"/>
              <a:t>, those are two different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FF"/>
                </a:solidFill>
              </a:rPr>
              <a:t>Point::new()</a:t>
            </a:r>
            <a:r>
              <a:rPr lang="de"/>
              <a:t> still overlaps with </a:t>
            </a:r>
            <a:r>
              <a:rPr lang="de">
                <a:solidFill>
                  <a:srgbClr val="00FFFF"/>
                </a:solidFill>
              </a:rPr>
              <a:t>Point::new(x: i32)</a:t>
            </a:r>
            <a:r>
              <a:rPr lang="de"/>
              <a:t> though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Associated functions can be implemented for any type using the keyword </a:t>
            </a:r>
            <a:r>
              <a:rPr lang="de" sz="1100">
                <a:solidFill>
                  <a:srgbClr val="00FF00"/>
                </a:solidFill>
              </a:rPr>
              <a:t>impl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771" name="Google Shape;77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7" name="Google Shape;777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778" name="Google Shape;77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9" name="Google Shape;779;p88"/>
          <p:cNvCxnSpPr>
            <a:stCxn id="780" idx="1"/>
          </p:cNvCxnSpPr>
          <p:nvPr/>
        </p:nvCxnSpPr>
        <p:spPr>
          <a:xfrm flipH="1">
            <a:off x="3617225" y="2241425"/>
            <a:ext cx="1227600" cy="6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0" name="Google Shape;780;p88"/>
          <p:cNvSpPr txBox="1"/>
          <p:nvPr/>
        </p:nvSpPr>
        <p:spPr>
          <a:xfrm>
            <a:off x="4844825" y="1548725"/>
            <a:ext cx="258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 function defined in this bracket block is a function associated with Point and can be called using the syntax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Point::function_name()</a:t>
            </a:r>
            <a:b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Here, we define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Point::new()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6" name="Google Shape;786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787" name="Google Shape;78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8" name="Google Shape;788;p89"/>
          <p:cNvCxnSpPr/>
          <p:nvPr/>
        </p:nvCxnSpPr>
        <p:spPr>
          <a:xfrm>
            <a:off x="6816150" y="2628500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Google Shape;789;p89"/>
          <p:cNvSpPr txBox="1"/>
          <p:nvPr/>
        </p:nvSpPr>
        <p:spPr>
          <a:xfrm>
            <a:off x="5812575" y="1665225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don’t need to type Point everywhere, Rust has Self: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the type of the impl-block, here it’s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796" name="Google Shape;79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7" name="Google Shape;797;p90"/>
          <p:cNvCxnSpPr/>
          <p:nvPr/>
        </p:nvCxnSpPr>
        <p:spPr>
          <a:xfrm>
            <a:off x="6816150" y="2628500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Google Shape;798;p90"/>
          <p:cNvSpPr txBox="1"/>
          <p:nvPr/>
        </p:nvSpPr>
        <p:spPr>
          <a:xfrm>
            <a:off x="5812575" y="1665225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don’t need to type Point everywhere, Rust has Self: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the type of the impl-block, here it’s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9" name="Google Shape;799;p90"/>
          <p:cNvCxnSpPr/>
          <p:nvPr/>
        </p:nvCxnSpPr>
        <p:spPr>
          <a:xfrm rot="10800000">
            <a:off x="4441575" y="37530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" name="Google Shape;800;p90"/>
          <p:cNvSpPr txBox="1"/>
          <p:nvPr/>
        </p:nvSpPr>
        <p:spPr>
          <a:xfrm>
            <a:off x="2913775" y="4012925"/>
            <a:ext cx="322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Syntax sugar for: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return Point { x, y };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6" name="Google Shape;806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07" name="Google Shape;80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538" y="1105175"/>
            <a:ext cx="5832926" cy="345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8" name="Google Shape;808;p91"/>
          <p:cNvCxnSpPr/>
          <p:nvPr/>
        </p:nvCxnSpPr>
        <p:spPr>
          <a:xfrm>
            <a:off x="6816150" y="2628500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91"/>
          <p:cNvSpPr txBox="1"/>
          <p:nvPr/>
        </p:nvSpPr>
        <p:spPr>
          <a:xfrm>
            <a:off x="5812575" y="1665225"/>
            <a:ext cx="258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don’t need to type Point everywhere, Rust has Self: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the type of the impl-block, here it’s Point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0" name="Google Shape;810;p91"/>
          <p:cNvCxnSpPr/>
          <p:nvPr/>
        </p:nvCxnSpPr>
        <p:spPr>
          <a:xfrm rot="10800000">
            <a:off x="4441575" y="3753075"/>
            <a:ext cx="0" cy="2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1" name="Google Shape;811;p91"/>
          <p:cNvSpPr txBox="1"/>
          <p:nvPr/>
        </p:nvSpPr>
        <p:spPr>
          <a:xfrm>
            <a:off x="2913775" y="4012925"/>
            <a:ext cx="322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Syntax sugar for: </a:t>
            </a: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return Point { x, y };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2" name="Google Shape;812;p91"/>
          <p:cNvCxnSpPr/>
          <p:nvPr/>
        </p:nvCxnSpPr>
        <p:spPr>
          <a:xfrm rot="10800000">
            <a:off x="5650350" y="3741475"/>
            <a:ext cx="6954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3" name="Google Shape;813;p91"/>
          <p:cNvSpPr txBox="1"/>
          <p:nvPr/>
        </p:nvSpPr>
        <p:spPr>
          <a:xfrm>
            <a:off x="6144200" y="4080150"/>
            <a:ext cx="1509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Syntax sugar for: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x: x,</a:t>
            </a:r>
            <a:b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y: y</a:t>
            </a:r>
            <a:endParaRPr sz="1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9" name="Google Shape;819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20" name="Google Shape;82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750" y="1033500"/>
            <a:ext cx="5034501" cy="370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6" name="Google Shape;826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27" name="Google Shape;82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750" y="1033500"/>
            <a:ext cx="5034501" cy="3702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8" name="Google Shape;828;p93"/>
          <p:cNvCxnSpPr/>
          <p:nvPr/>
        </p:nvCxnSpPr>
        <p:spPr>
          <a:xfrm flipH="1">
            <a:off x="5204600" y="3788925"/>
            <a:ext cx="2361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" name="Google Shape;829;p93"/>
          <p:cNvSpPr txBox="1"/>
          <p:nvPr/>
        </p:nvSpPr>
        <p:spPr>
          <a:xfrm>
            <a:off x="5413825" y="3246800"/>
            <a:ext cx="330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Because new() is an associated function, we need to specify the type before, otherwise Rust wouldn’t know which new() to call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5" name="Google Shape;835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36" name="Google Shape;83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2" name="Google Shape;842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43" name="Google Shape;84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95"/>
          <p:cNvSpPr/>
          <p:nvPr/>
        </p:nvSpPr>
        <p:spPr>
          <a:xfrm>
            <a:off x="522150" y="908175"/>
            <a:ext cx="510900" cy="35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p95"/>
          <p:cNvSpPr txBox="1"/>
          <p:nvPr/>
        </p:nvSpPr>
        <p:spPr>
          <a:xfrm>
            <a:off x="6070450" y="908175"/>
            <a:ext cx="258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many calls to associated functions are in this code snippet?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52" name="Google Shape;85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96"/>
          <p:cNvSpPr/>
          <p:nvPr/>
        </p:nvSpPr>
        <p:spPr>
          <a:xfrm>
            <a:off x="522150" y="908175"/>
            <a:ext cx="510900" cy="35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4" name="Google Shape;854;p96"/>
          <p:cNvSpPr txBox="1"/>
          <p:nvPr/>
        </p:nvSpPr>
        <p:spPr>
          <a:xfrm>
            <a:off x="6070450" y="908175"/>
            <a:ext cx="258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many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calls to a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ssociated functions are in this code snippet?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Answer: 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5" name="Google Shape;855;p96"/>
          <p:cNvSpPr/>
          <p:nvPr/>
        </p:nvSpPr>
        <p:spPr>
          <a:xfrm>
            <a:off x="2434350" y="2946600"/>
            <a:ext cx="8469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6" name="Google Shape;856;p96"/>
          <p:cNvSpPr/>
          <p:nvPr/>
        </p:nvSpPr>
        <p:spPr>
          <a:xfrm>
            <a:off x="2882375" y="4057725"/>
            <a:ext cx="9768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857;p96"/>
          <p:cNvSpPr/>
          <p:nvPr/>
        </p:nvSpPr>
        <p:spPr>
          <a:xfrm>
            <a:off x="2882375" y="4281825"/>
            <a:ext cx="9768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8" name="Google Shape;858;p96"/>
          <p:cNvSpPr/>
          <p:nvPr/>
        </p:nvSpPr>
        <p:spPr>
          <a:xfrm>
            <a:off x="2618025" y="4505925"/>
            <a:ext cx="14157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4" name="Google Shape;864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65" name="Google Shape;865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97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867;p97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that calculates the distance between two given points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3" name="Google Shape;873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74" name="Google Shape;87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98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6" name="Google Shape;876;p98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that calculates the distance between two given points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77" name="Google Shape;877;p98"/>
          <p:cNvCxnSpPr/>
          <p:nvPr/>
        </p:nvCxnSpPr>
        <p:spPr>
          <a:xfrm flipH="1">
            <a:off x="3187100" y="1351575"/>
            <a:ext cx="1635300" cy="4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98"/>
          <p:cNvSpPr txBox="1"/>
          <p:nvPr/>
        </p:nvSpPr>
        <p:spPr>
          <a:xfrm>
            <a:off x="4822400" y="10558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only borrowing, we don’t need to take ownership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4" name="Google Shape;884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85" name="Google Shape;88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99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99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Associated function that calculates the distance between two given points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8" name="Google Shape;888;p99"/>
          <p:cNvSpPr txBox="1"/>
          <p:nvPr/>
        </p:nvSpPr>
        <p:spPr>
          <a:xfrm>
            <a:off x="4499750" y="3457350"/>
            <a:ext cx="387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 that function, and get the distance between p1 and p2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9" name="Google Shape;889;p99"/>
          <p:cNvCxnSpPr/>
          <p:nvPr/>
        </p:nvCxnSpPr>
        <p:spPr>
          <a:xfrm flipH="1">
            <a:off x="3572350" y="3717250"/>
            <a:ext cx="1442700" cy="7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5" name="Google Shape;895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896" name="Google Shape;89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50" y="908175"/>
            <a:ext cx="5037402" cy="4040352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00"/>
          <p:cNvSpPr/>
          <p:nvPr/>
        </p:nvSpPr>
        <p:spPr>
          <a:xfrm>
            <a:off x="2618025" y="4505925"/>
            <a:ext cx="2352300" cy="22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8" name="Google Shape;898;p100"/>
          <p:cNvSpPr txBox="1"/>
          <p:nvPr/>
        </p:nvSpPr>
        <p:spPr>
          <a:xfrm>
            <a:off x="5037450" y="4440975"/>
            <a:ext cx="274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a lot of typing, can this be shorter?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0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4" name="Google Shape;904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05" name="Google Shape;905;p1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special form of associated functions, called </a:t>
            </a:r>
            <a:r>
              <a:rPr lang="de" sz="1100">
                <a:solidFill>
                  <a:srgbClr val="00FF00"/>
                </a:solidFill>
              </a:rPr>
              <a:t>methods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12" name="Google Shape;912;p1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special form of associated functions, called </a:t>
            </a:r>
            <a:r>
              <a:rPr lang="de" sz="1100">
                <a:solidFill>
                  <a:srgbClr val="00FF00"/>
                </a:solidFill>
              </a:rPr>
              <a:t>methods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Methods are easy to spot: The first parameter is </a:t>
            </a:r>
            <a:r>
              <a:rPr lang="de" sz="1100">
                <a:solidFill>
                  <a:srgbClr val="00FF00"/>
                </a:solidFill>
              </a:rPr>
              <a:t>self</a:t>
            </a:r>
            <a:endParaRPr sz="11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0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8" name="Google Shape;918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19" name="Google Shape;919;p1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There’s a special form of associated functions, called </a:t>
            </a:r>
            <a:r>
              <a:rPr lang="de" sz="1100">
                <a:solidFill>
                  <a:srgbClr val="00FF00"/>
                </a:solidFill>
              </a:rPr>
              <a:t>methods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Methods are easy to spot: The first parameter is </a:t>
            </a:r>
            <a:r>
              <a:rPr lang="de" sz="1100">
                <a:solidFill>
                  <a:srgbClr val="00FF00"/>
                </a:solidFill>
              </a:rPr>
              <a:t>self</a:t>
            </a:r>
            <a:endParaRPr sz="1100">
              <a:solidFill>
                <a:srgbClr val="00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100"/>
              <a:t>Methods allow us to easily call associated functions on instances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They unlock the </a:t>
            </a:r>
            <a:r>
              <a:rPr lang="de">
                <a:solidFill>
                  <a:srgbClr val="00FF00"/>
                </a:solidFill>
              </a:rPr>
              <a:t>method call operator</a:t>
            </a:r>
            <a:endParaRPr sz="1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0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5" name="Google Shape;925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26" name="Google Shape;92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2" name="Google Shape;932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33" name="Google Shape;933;p105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4" name="Google Shape;934;p105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that calculates the distances between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other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5" name="Google Shape;93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42" name="Google Shape;942;p106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3" name="Google Shape;943;p106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calculates the distances between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other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4" name="Google Shape;94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5" name="Google Shape;945;p106"/>
          <p:cNvCxnSpPr/>
          <p:nvPr/>
        </p:nvCxnSpPr>
        <p:spPr>
          <a:xfrm flipH="1">
            <a:off x="3034575" y="1311275"/>
            <a:ext cx="18864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106"/>
          <p:cNvSpPr txBox="1"/>
          <p:nvPr/>
        </p:nvSpPr>
        <p:spPr>
          <a:xfrm>
            <a:off x="4920975" y="1033500"/>
            <a:ext cx="332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parameter is simply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without any type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knows what type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must have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2" name="Google Shape;952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sp>
        <p:nvSpPr>
          <p:cNvPr id="953" name="Google Shape;953;p107"/>
          <p:cNvSpPr/>
          <p:nvPr/>
        </p:nvSpPr>
        <p:spPr>
          <a:xfrm>
            <a:off x="6157575" y="1822025"/>
            <a:ext cx="111900" cy="133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4" name="Google Shape;954;p107"/>
          <p:cNvSpPr txBox="1"/>
          <p:nvPr/>
        </p:nvSpPr>
        <p:spPr>
          <a:xfrm>
            <a:off x="6269475" y="2228075"/>
            <a:ext cx="25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calculates the distances between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other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5" name="Google Shape;955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918100"/>
            <a:ext cx="5055325" cy="406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6" name="Google Shape;956;p107"/>
          <p:cNvCxnSpPr/>
          <p:nvPr/>
        </p:nvCxnSpPr>
        <p:spPr>
          <a:xfrm flipH="1">
            <a:off x="3034575" y="1311275"/>
            <a:ext cx="18864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107"/>
          <p:cNvSpPr txBox="1"/>
          <p:nvPr/>
        </p:nvSpPr>
        <p:spPr>
          <a:xfrm>
            <a:off x="4920975" y="1033500"/>
            <a:ext cx="332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 parameter is simply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without any type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Rust knows what type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must have :)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8" name="Google Shape;958;p107"/>
          <p:cNvSpPr txBox="1"/>
          <p:nvPr/>
        </p:nvSpPr>
        <p:spPr>
          <a:xfrm>
            <a:off x="5586325" y="3305025"/>
            <a:ext cx="258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Method call operator: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 that we’re only passing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one argument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even though we defined </a:t>
            </a:r>
            <a:r>
              <a:rPr lang="de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two parameters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above!</a:t>
            </a:r>
            <a:b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first parameter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 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de" sz="1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implicit</a:t>
            </a:r>
            <a:r>
              <a:rPr lang="de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here p1 is passed as </a:t>
            </a:r>
            <a:r>
              <a:rPr lang="de" sz="1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self</a:t>
            </a:r>
            <a:endParaRPr sz="1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9" name="Google Shape;959;p107"/>
          <p:cNvCxnSpPr/>
          <p:nvPr/>
        </p:nvCxnSpPr>
        <p:spPr>
          <a:xfrm flipH="1">
            <a:off x="3276825" y="3511150"/>
            <a:ext cx="2361000" cy="10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0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66" name="Google Shape;966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1106300"/>
            <a:ext cx="763244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2" name="Google Shape;972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73" name="Google Shape;973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1106300"/>
            <a:ext cx="7632443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4" name="Google Shape;974;p109"/>
          <p:cNvCxnSpPr/>
          <p:nvPr/>
        </p:nvCxnSpPr>
        <p:spPr>
          <a:xfrm rot="10800000">
            <a:off x="3748575" y="1406425"/>
            <a:ext cx="12396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109"/>
          <p:cNvSpPr txBox="1"/>
          <p:nvPr/>
        </p:nvSpPr>
        <p:spPr>
          <a:xfrm>
            <a:off x="5015050" y="2023650"/>
            <a:ext cx="334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course we can also 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1" name="Google Shape;981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82" name="Google Shape;982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5" y="1106300"/>
            <a:ext cx="7632443" cy="353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110"/>
          <p:cNvCxnSpPr/>
          <p:nvPr/>
        </p:nvCxnSpPr>
        <p:spPr>
          <a:xfrm rot="10800000">
            <a:off x="3748575" y="1406425"/>
            <a:ext cx="12396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110"/>
          <p:cNvSpPr txBox="1"/>
          <p:nvPr/>
        </p:nvSpPr>
        <p:spPr>
          <a:xfrm>
            <a:off x="5015050" y="2023650"/>
            <a:ext cx="334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course we can also 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110"/>
          <p:cNvSpPr txBox="1"/>
          <p:nvPr/>
        </p:nvSpPr>
        <p:spPr>
          <a:xfrm>
            <a:off x="4885125" y="4219050"/>
            <a:ext cx="280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this line,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p1.x=3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de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p1.y=4</a:t>
            </a:r>
            <a:endParaRPr sz="1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1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1" name="Google Shape;991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Structs - Methods</a:t>
            </a:r>
            <a:endParaRPr/>
          </a:p>
        </p:txBody>
      </p:sp>
      <p:pic>
        <p:nvPicPr>
          <p:cNvPr id="992" name="Google Shape;99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1128700"/>
            <a:ext cx="758390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