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8" r:id="rId48"/>
    <p:sldId id="314" r:id="rId49"/>
    <p:sldId id="315" r:id="rId50"/>
    <p:sldId id="305" r:id="rId51"/>
    <p:sldId id="307" r:id="rId52"/>
    <p:sldId id="311" r:id="rId53"/>
    <p:sldId id="312" r:id="rId54"/>
    <p:sldId id="313" r:id="rId55"/>
    <p:sldId id="316" r:id="rId56"/>
    <p:sldId id="387" r:id="rId57"/>
    <p:sldId id="319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8" r:id="rId69"/>
    <p:sldId id="337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32" r:id="rId78"/>
    <p:sldId id="396" r:id="rId79"/>
    <p:sldId id="397" r:id="rId80"/>
    <p:sldId id="333" r:id="rId81"/>
    <p:sldId id="334" r:id="rId82"/>
    <p:sldId id="340" r:id="rId83"/>
    <p:sldId id="335" r:id="rId84"/>
    <p:sldId id="341" r:id="rId85"/>
    <p:sldId id="342" r:id="rId86"/>
    <p:sldId id="343" r:id="rId87"/>
    <p:sldId id="344" r:id="rId88"/>
    <p:sldId id="345" r:id="rId89"/>
    <p:sldId id="354" r:id="rId90"/>
    <p:sldId id="368" r:id="rId91"/>
    <p:sldId id="360" r:id="rId92"/>
    <p:sldId id="361" r:id="rId93"/>
    <p:sldId id="362" r:id="rId94"/>
    <p:sldId id="363" r:id="rId95"/>
    <p:sldId id="364" r:id="rId96"/>
    <p:sldId id="366" r:id="rId97"/>
    <p:sldId id="367" r:id="rId98"/>
    <p:sldId id="351" r:id="rId99"/>
    <p:sldId id="346" r:id="rId100"/>
    <p:sldId id="347" r:id="rId101"/>
    <p:sldId id="348" r:id="rId102"/>
    <p:sldId id="350" r:id="rId103"/>
    <p:sldId id="352" r:id="rId104"/>
    <p:sldId id="374" r:id="rId105"/>
    <p:sldId id="398" r:id="rId106"/>
    <p:sldId id="375" r:id="rId107"/>
    <p:sldId id="376" r:id="rId108"/>
    <p:sldId id="377" r:id="rId109"/>
    <p:sldId id="378" r:id="rId110"/>
    <p:sldId id="382" r:id="rId111"/>
    <p:sldId id="383" r:id="rId112"/>
    <p:sldId id="384" r:id="rId113"/>
    <p:sldId id="385" r:id="rId114"/>
    <p:sldId id="399" r:id="rId115"/>
    <p:sldId id="353" r:id="rId116"/>
    <p:sldId id="369" r:id="rId117"/>
    <p:sldId id="370" r:id="rId118"/>
    <p:sldId id="372" r:id="rId119"/>
    <p:sldId id="373" r:id="rId120"/>
    <p:sldId id="386" r:id="rId1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2782-939F-4899-A613-66B7577730D4}" type="datetimeFigureOut">
              <a:rPr lang="de-DE" smtClean="0"/>
              <a:t>16.05.2024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0EAA-03D3-400B-8718-7B926EAFBB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89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058960E-BC26-40F5-A413-208A36E13F33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365C712-9836-40AB-B946-3918DB951AFA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BD20B8-7795-43EC-9032-8065F01AFC0B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F7200E9-C2F4-4C66-8512-1936B6BB2857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4C89A26-6BF9-4F51-A6B6-262898CCBCD8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DE784CD-C09F-4BEC-AFF3-80EE0E820C2D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FC9AE79-FF32-4B64-AD57-A38BB1357C56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580DED-E1A9-4DC6-A076-077B462BD53D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884256-9224-4BBC-8A86-F77D397AA44C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B53BD5-BE95-428F-AC7E-FF042440A80F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30039E3-91B6-4B3C-B41C-70D350F8DFAE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6900-A893-4B64-A181-3B55ED2DFABB}" type="datetime1">
              <a:rPr lang="de-DE" smtClean="0"/>
              <a:t>16.05.2024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advanced coders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Variable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scope they‘re defined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Dropped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when owner dropped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 Well...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019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11CC0-A4AF-E21C-A658-7781CDCE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7" y="1377642"/>
            <a:ext cx="8659046" cy="326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79E21-092C-2412-5A53-68B784D118A0}"/>
              </a:ext>
            </a:extLst>
          </p:cNvPr>
          <p:cNvSpPr txBox="1"/>
          <p:nvPr/>
        </p:nvSpPr>
        <p:spPr>
          <a:xfrm>
            <a:off x="5149266" y="4644144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In </a:t>
            </a:r>
            <a:r>
              <a:rPr lang="de-DE" sz="2000" dirty="0">
                <a:solidFill>
                  <a:srgbClr val="00FF00"/>
                </a:solidFill>
              </a:rPr>
              <a:t>debug</a:t>
            </a:r>
            <a:r>
              <a:rPr lang="de-DE" sz="2000" dirty="0">
                <a:solidFill>
                  <a:schemeClr val="bg1"/>
                </a:solidFill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22769880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79E21-092C-2412-5A53-68B784D118A0}"/>
              </a:ext>
            </a:extLst>
          </p:cNvPr>
          <p:cNvSpPr txBox="1"/>
          <p:nvPr/>
        </p:nvSpPr>
        <p:spPr>
          <a:xfrm>
            <a:off x="5149266" y="464414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In </a:t>
            </a:r>
            <a:r>
              <a:rPr lang="de-DE" sz="2000" dirty="0">
                <a:solidFill>
                  <a:srgbClr val="00FF00"/>
                </a:solidFill>
              </a:rPr>
              <a:t>release</a:t>
            </a:r>
            <a:r>
              <a:rPr lang="de-DE" sz="2000" dirty="0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F2F7-A72B-12AD-8F18-6A9FDF51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7" y="1384601"/>
            <a:ext cx="8659046" cy="32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3D1C8-D680-4D1D-2924-216335BCC564}"/>
              </a:ext>
            </a:extLst>
          </p:cNvPr>
          <p:cNvSpPr txBox="1"/>
          <p:nvPr/>
        </p:nvSpPr>
        <p:spPr>
          <a:xfrm>
            <a:off x="3276958" y="5319807"/>
            <a:ext cx="563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Rust is a </a:t>
            </a:r>
            <a:r>
              <a:rPr lang="de-DE" i="1" u="sng" dirty="0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efficient language, if you know how to utilize it properly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6E9CFC-2DC6-7539-A618-CD7E3F77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8" y="1216282"/>
            <a:ext cx="9385201" cy="41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61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3D1C8-D680-4D1D-2924-216335BCC564}"/>
              </a:ext>
            </a:extLst>
          </p:cNvPr>
          <p:cNvSpPr txBox="1"/>
          <p:nvPr/>
        </p:nvSpPr>
        <p:spPr>
          <a:xfrm>
            <a:off x="3276958" y="3642104"/>
            <a:ext cx="56380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Rust is a </a:t>
            </a:r>
            <a:r>
              <a:rPr lang="de-DE" i="1" u="sng" dirty="0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efficient language, if you know how to utilize it properly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4 seconds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get all words in 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string of length 1 billion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Allocating the String almost took longer than that :^)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SLOW would‘ve taken years... Literally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0A44-3FE1-63FD-2A12-84571E1F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4" y="1619951"/>
            <a:ext cx="10447791" cy="20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17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90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31490-C99D-2C33-A065-A68721C05EC2}"/>
              </a:ext>
            </a:extLst>
          </p:cNvPr>
          <p:cNvCxnSpPr>
            <a:cxnSpLocks/>
          </p:cNvCxnSpPr>
          <p:nvPr/>
        </p:nvCxnSpPr>
        <p:spPr>
          <a:xfrm>
            <a:off x="4394759" y="4692846"/>
            <a:ext cx="1933534" cy="181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3441-CF16-2B32-9D99-4AB0D748BC24}"/>
              </a:ext>
            </a:extLst>
          </p:cNvPr>
          <p:cNvCxnSpPr>
            <a:cxnSpLocks/>
          </p:cNvCxnSpPr>
          <p:nvPr/>
        </p:nvCxnSpPr>
        <p:spPr>
          <a:xfrm flipV="1">
            <a:off x="4381696" y="4692845"/>
            <a:ext cx="1933534" cy="181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C06A04-D923-B0F8-46DA-161E6FD605BB}"/>
              </a:ext>
            </a:extLst>
          </p:cNvPr>
          <p:cNvSpPr txBox="1"/>
          <p:nvPr/>
        </p:nvSpPr>
        <p:spPr>
          <a:xfrm>
            <a:off x="6380659" y="4621534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Went too close to the sun, and </a:t>
            </a:r>
            <a:r>
              <a:rPr lang="de-DE" dirty="0">
                <a:solidFill>
                  <a:srgbClr val="FF0000"/>
                </a:solidFill>
              </a:rPr>
              <a:t>introduced a bug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Slices are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easy to mishandle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89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44176-868F-20FE-E203-645AA18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0" y="1031453"/>
            <a:ext cx="6805692" cy="4791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BF117-E361-197E-ED4D-2F7C2264FDFB}"/>
              </a:ext>
            </a:extLst>
          </p:cNvPr>
          <p:cNvSpPr txBox="1"/>
          <p:nvPr/>
        </p:nvSpPr>
        <p:spPr>
          <a:xfrm>
            <a:off x="6380659" y="462153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Of course the </a:t>
            </a:r>
            <a:r>
              <a:rPr lang="de-DE" dirty="0">
                <a:solidFill>
                  <a:srgbClr val="FFFF00"/>
                </a:solidFill>
              </a:rPr>
              <a:t>word </a:t>
            </a:r>
            <a:r>
              <a:rPr lang="de-DE" dirty="0">
                <a:solidFill>
                  <a:schemeClr val="bg1"/>
                </a:solidFill>
              </a:rPr>
              <a:t>is the </a:t>
            </a:r>
            <a:r>
              <a:rPr lang="de-DE" dirty="0">
                <a:solidFill>
                  <a:srgbClr val="FFFF00"/>
                </a:solidFill>
              </a:rPr>
              <a:t>start </a:t>
            </a:r>
            <a:r>
              <a:rPr lang="de-DE" dirty="0">
                <a:solidFill>
                  <a:schemeClr val="bg1"/>
                </a:solidFill>
              </a:rPr>
              <a:t>:^)</a:t>
            </a:r>
          </a:p>
        </p:txBody>
      </p:sp>
    </p:spTree>
    <p:extLst>
      <p:ext uri="{BB962C8B-B14F-4D97-AF65-F5344CB8AC3E}">
        <p14:creationId xmlns:p14="http://schemas.microsoft.com/office/powerpoint/2010/main" val="11919336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EA96C-2A39-FA66-7C3F-FFF49B60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1" y="3502609"/>
            <a:ext cx="10136015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76D2A-4E32-27CE-D1AB-E9DDE6A54817}"/>
              </a:ext>
            </a:extLst>
          </p:cNvPr>
          <p:cNvSpPr txBox="1"/>
          <p:nvPr/>
        </p:nvSpPr>
        <p:spPr>
          <a:xfrm>
            <a:off x="5373686" y="5627387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Still very fast :^)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BD271-B306-1F16-BE06-F4D3C176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87" y="1261703"/>
            <a:ext cx="7366222" cy="2240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5209-B8D5-483C-6A54-3136D227F043}"/>
              </a:ext>
            </a:extLst>
          </p:cNvPr>
          <p:cNvSpPr txBox="1"/>
          <p:nvPr/>
        </p:nvSpPr>
        <p:spPr>
          <a:xfrm>
            <a:off x="1381836" y="126170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Subwords:</a:t>
            </a:r>
          </a:p>
        </p:txBody>
      </p:sp>
    </p:spTree>
    <p:extLst>
      <p:ext uri="{BB962C8B-B14F-4D97-AF65-F5344CB8AC3E}">
        <p14:creationId xmlns:p14="http://schemas.microsoft.com/office/powerpoint/2010/main" val="35091144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9F4B0-12FD-E35B-0425-C73668D3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21" y="1743800"/>
            <a:ext cx="9899958" cy="2811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1EEED-98B5-5469-551C-C9FBAE2C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58" y="4554999"/>
            <a:ext cx="8260483" cy="5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23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3146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C42BB-309D-965C-7BFE-81BED3734A98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30366333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E5632-1358-1F8C-4380-932EA6AA59C1}"/>
              </a:ext>
            </a:extLst>
          </p:cNvPr>
          <p:cNvSpPr txBox="1"/>
          <p:nvPr/>
        </p:nvSpPr>
        <p:spPr>
          <a:xfrm>
            <a:off x="9272903" y="1602260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6405379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BEA59-52AB-E307-CDCE-0338F1FCBA37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54C01-75F5-EE9C-12C6-DDB4F3DE5C62}"/>
              </a:ext>
            </a:extLst>
          </p:cNvPr>
          <p:cNvSpPr txBox="1"/>
          <p:nvPr/>
        </p:nvSpPr>
        <p:spPr>
          <a:xfrm>
            <a:off x="9272903" y="1602260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3117211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5D37D-A3FA-AE67-BA2B-5633D74CB08F}"/>
              </a:ext>
            </a:extLst>
          </p:cNvPr>
          <p:cNvSpPr txBox="1"/>
          <p:nvPr/>
        </p:nvSpPr>
        <p:spPr>
          <a:xfrm>
            <a:off x="3902129" y="4834664"/>
            <a:ext cx="438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Exercise for you: Make this code UTF-8 compliant :^)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61F1-30D7-06EF-BB4B-0496215C0EE5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DA3FB-B228-8DA1-F422-1E1324E083DD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1334F-F167-BA07-AE1D-4B6B6AA27559}"/>
              </a:ext>
            </a:extLst>
          </p:cNvPr>
          <p:cNvSpPr/>
          <p:nvPr/>
        </p:nvSpPr>
        <p:spPr>
          <a:xfrm>
            <a:off x="3083899" y="4785130"/>
            <a:ext cx="773413" cy="406847"/>
          </a:xfrm>
          <a:prstGeom prst="rect">
            <a:avLst/>
          </a:prstGeom>
          <a:solidFill>
            <a:srgbClr val="B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1F1F1F"/>
                </a:solidFill>
              </a:rPr>
              <a:t>4/3</a:t>
            </a:r>
          </a:p>
        </p:txBody>
      </p:sp>
    </p:spTree>
    <p:extLst>
      <p:ext uri="{BB962C8B-B14F-4D97-AF65-F5344CB8AC3E}">
        <p14:creationId xmlns:p14="http://schemas.microsoft.com/office/powerpoint/2010/main" val="33873150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5D37D-A3FA-AE67-BA2B-5633D74CB08F}"/>
              </a:ext>
            </a:extLst>
          </p:cNvPr>
          <p:cNvSpPr txBox="1"/>
          <p:nvPr/>
        </p:nvSpPr>
        <p:spPr>
          <a:xfrm>
            <a:off x="3902129" y="4834664"/>
            <a:ext cx="5187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Exercise for you: Make this code UTF-8 compliant :^)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slow version accepts this string, but is that a good tradeoff?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61F1-30D7-06EF-BB4B-0496215C0EE5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DA3FB-B228-8DA1-F422-1E1324E083DD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1334F-F167-BA07-AE1D-4B6B6AA27559}"/>
              </a:ext>
            </a:extLst>
          </p:cNvPr>
          <p:cNvSpPr/>
          <p:nvPr/>
        </p:nvSpPr>
        <p:spPr>
          <a:xfrm>
            <a:off x="3083899" y="4785130"/>
            <a:ext cx="773413" cy="406847"/>
          </a:xfrm>
          <a:prstGeom prst="rect">
            <a:avLst/>
          </a:prstGeom>
          <a:solidFill>
            <a:srgbClr val="B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1F1F1F"/>
                </a:solidFill>
              </a:rPr>
              <a:t>4/3</a:t>
            </a:r>
          </a:p>
        </p:txBody>
      </p:sp>
    </p:spTree>
    <p:extLst>
      <p:ext uri="{BB962C8B-B14F-4D97-AF65-F5344CB8AC3E}">
        <p14:creationId xmlns:p14="http://schemas.microsoft.com/office/powerpoint/2010/main" val="32944188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298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 lvl="1">
              <a:buFontTx/>
              <a:buChar char="-"/>
            </a:pPr>
            <a:r>
              <a:rPr lang="de-DE" dirty="0"/>
              <a:t>Only needs a pointer and a length </a:t>
            </a:r>
            <a:r>
              <a:rPr lang="de-DE" dirty="0">
                <a:sym typeface="Wingdings" panose="05000000000000000000" pitchFamily="2" charset="2"/>
              </a:rPr>
              <a:t> CPUs are </a:t>
            </a:r>
            <a:r>
              <a:rPr lang="de-DE" i="1" dirty="0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good at numbercrunching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089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>
              <a:buFontTx/>
              <a:buChar char="-"/>
            </a:pPr>
            <a:r>
              <a:rPr lang="de-DE" dirty="0"/>
              <a:t>Because Slices point into the original collection, normal Borrow Checker rules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8B7C3-A06C-AADC-0B74-D475359B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34460"/>
            <a:ext cx="8610600" cy="21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1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>
              <a:buFontTx/>
              <a:buChar char="-"/>
            </a:pPr>
            <a:r>
              <a:rPr lang="de-DE" dirty="0"/>
              <a:t>Because Slices point into the original collection, normal Borrow Checker rules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8B7C3-A06C-AADC-0B74-D475359B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34460"/>
            <a:ext cx="8610600" cy="218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CF84B-145C-A42B-F329-B993BE8E5BD3}"/>
              </a:ext>
            </a:extLst>
          </p:cNvPr>
          <p:cNvSpPr txBox="1"/>
          <p:nvPr/>
        </p:nvSpPr>
        <p:spPr>
          <a:xfrm>
            <a:off x="6780439" y="4285782"/>
            <a:ext cx="433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 our original naive String implementation, this would‘ve been allowed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words were separate from the original text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which the reference must be valid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Between assigning and using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reference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Can have gaps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Non-Lexical Lifetime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Not limited to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627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Smart Pointers</a:t>
            </a:r>
          </a:p>
          <a:p>
            <a:pPr lvl="1">
              <a:buFontTx/>
              <a:buChar char="-"/>
            </a:pPr>
            <a:r>
              <a:rPr lang="de-DE" dirty="0"/>
              <a:t>Rc&lt;T&gt;</a:t>
            </a:r>
          </a:p>
          <a:p>
            <a:pPr lvl="1">
              <a:buFontTx/>
              <a:buChar char="-"/>
            </a:pPr>
            <a:r>
              <a:rPr lang="de-DE" dirty="0"/>
              <a:t>RefCell&lt;T&gt;</a:t>
            </a:r>
          </a:p>
          <a:p>
            <a:pPr>
              <a:buFontTx/>
              <a:buChar char="-"/>
            </a:pPr>
            <a:r>
              <a:rPr lang="de-DE" dirty="0"/>
              <a:t>Declarative Macros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which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where the reference may point into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When using the reference, the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original value must be alive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1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Compiler is very good at figuring out lifetimes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Lifetime Elision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Sometimes, we have to specify them ourselves 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Named lifetime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46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</p:spTree>
    <p:extLst>
      <p:ext uri="{BB962C8B-B14F-4D97-AF65-F5344CB8AC3E}">
        <p14:creationId xmlns:p14="http://schemas.microsoft.com/office/powerpoint/2010/main" val="77282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8DD8-12AE-8005-FE24-4B2345FF31C4}"/>
              </a:ext>
            </a:extLst>
          </p:cNvPr>
          <p:cNvSpPr/>
          <p:nvPr/>
        </p:nvSpPr>
        <p:spPr>
          <a:xfrm>
            <a:off x="2606241" y="2916412"/>
            <a:ext cx="4607473" cy="15709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27557-069F-55D7-3EE0-71BA7695F2EC}"/>
              </a:ext>
            </a:extLst>
          </p:cNvPr>
          <p:cNvSpPr txBox="1"/>
          <p:nvPr/>
        </p:nvSpPr>
        <p:spPr>
          <a:xfrm>
            <a:off x="7213714" y="291641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x</a:t>
            </a:r>
          </a:p>
        </p:txBody>
      </p:sp>
    </p:spTree>
    <p:extLst>
      <p:ext uri="{BB962C8B-B14F-4D97-AF65-F5344CB8AC3E}">
        <p14:creationId xmlns:p14="http://schemas.microsoft.com/office/powerpoint/2010/main" val="52396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A7C41-2E96-BF0F-D392-472B17C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3916"/>
            <a:ext cx="5500505" cy="429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8DD8-12AE-8005-FE24-4B2345FF31C4}"/>
              </a:ext>
            </a:extLst>
          </p:cNvPr>
          <p:cNvSpPr/>
          <p:nvPr/>
        </p:nvSpPr>
        <p:spPr>
          <a:xfrm>
            <a:off x="2606241" y="2916412"/>
            <a:ext cx="4607473" cy="15709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27557-069F-55D7-3EE0-71BA7695F2EC}"/>
              </a:ext>
            </a:extLst>
          </p:cNvPr>
          <p:cNvSpPr txBox="1"/>
          <p:nvPr/>
        </p:nvSpPr>
        <p:spPr>
          <a:xfrm>
            <a:off x="7213714" y="291641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0CC02-48FC-EDD2-B9D0-89F35612B645}"/>
              </a:ext>
            </a:extLst>
          </p:cNvPr>
          <p:cNvSpPr txBox="1"/>
          <p:nvPr/>
        </p:nvSpPr>
        <p:spPr>
          <a:xfrm>
            <a:off x="7213714" y="4623550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&amp;x</a:t>
            </a:r>
            <a:r>
              <a:rPr lang="de-DE" dirty="0">
                <a:solidFill>
                  <a:schemeClr val="bg1"/>
                </a:solidFill>
              </a:rPr>
              <a:t> outlives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, this is not allowed!</a:t>
            </a:r>
          </a:p>
        </p:txBody>
      </p:sp>
    </p:spTree>
    <p:extLst>
      <p:ext uri="{BB962C8B-B14F-4D97-AF65-F5344CB8AC3E}">
        <p14:creationId xmlns:p14="http://schemas.microsoft.com/office/powerpoint/2010/main" val="124378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A7C41-2E96-BF0F-D392-472B17C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3916"/>
            <a:ext cx="5500505" cy="429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F9AEF-12AD-ADF3-911D-1BC4FAB3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23" y="2211992"/>
            <a:ext cx="6649335" cy="24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</p:spTree>
    <p:extLst>
      <p:ext uri="{BB962C8B-B14F-4D97-AF65-F5344CB8AC3E}">
        <p14:creationId xmlns:p14="http://schemas.microsoft.com/office/powerpoint/2010/main" val="161517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29999" y="2505538"/>
            <a:ext cx="4827901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30001" y="3464247"/>
            <a:ext cx="4827900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359689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29999" y="3464247"/>
            <a:ext cx="4827901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892ED-ABBC-5C23-9AF9-8D35F960D366}"/>
              </a:ext>
            </a:extLst>
          </p:cNvPr>
          <p:cNvSpPr txBox="1"/>
          <p:nvPr/>
        </p:nvSpPr>
        <p:spPr>
          <a:xfrm>
            <a:off x="6600540" y="4133307"/>
            <a:ext cx="458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Everything is fine,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however...</a:t>
            </a:r>
          </a:p>
        </p:txBody>
      </p:sp>
    </p:spTree>
    <p:extLst>
      <p:ext uri="{BB962C8B-B14F-4D97-AF65-F5344CB8AC3E}">
        <p14:creationId xmlns:p14="http://schemas.microsoft.com/office/powerpoint/2010/main" val="241325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29999" y="3464247"/>
            <a:ext cx="4827901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892ED-ABBC-5C23-9AF9-8D35F960D366}"/>
              </a:ext>
            </a:extLst>
          </p:cNvPr>
          <p:cNvSpPr txBox="1"/>
          <p:nvPr/>
        </p:nvSpPr>
        <p:spPr>
          <a:xfrm>
            <a:off x="6600540" y="4133307"/>
            <a:ext cx="458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Everything is fine,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however...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BFA28-DE5E-A9FB-0213-C227FD5A0C93}"/>
              </a:ext>
            </a:extLst>
          </p:cNvPr>
          <p:cNvSpPr/>
          <p:nvPr/>
        </p:nvSpPr>
        <p:spPr>
          <a:xfrm>
            <a:off x="2018125" y="4398414"/>
            <a:ext cx="4539775" cy="49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FBA7A-54EB-37C0-3DCB-3CB4B087AA7A}"/>
              </a:ext>
            </a:extLst>
          </p:cNvPr>
          <p:cNvSpPr txBox="1"/>
          <p:nvPr/>
        </p:nvSpPr>
        <p:spPr>
          <a:xfrm>
            <a:off x="6557900" y="4494460"/>
            <a:ext cx="4245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We modify b here, while it‘s borrowed! Not allowed.</a:t>
            </a:r>
          </a:p>
        </p:txBody>
      </p:sp>
    </p:spTree>
    <p:extLst>
      <p:ext uri="{BB962C8B-B14F-4D97-AF65-F5344CB8AC3E}">
        <p14:creationId xmlns:p14="http://schemas.microsoft.com/office/powerpoint/2010/main" val="121735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F4F83-6CE2-973C-1D9F-94B4CF424ACF}"/>
              </a:ext>
            </a:extLst>
          </p:cNvPr>
          <p:cNvSpPr txBox="1"/>
          <p:nvPr/>
        </p:nvSpPr>
        <p:spPr>
          <a:xfrm>
            <a:off x="6515260" y="107731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2081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TRUE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AE59D-9199-D0FC-5180-E665C4D28987}"/>
              </a:ext>
            </a:extLst>
          </p:cNvPr>
          <p:cNvSpPr/>
          <p:nvPr/>
        </p:nvSpPr>
        <p:spPr>
          <a:xfrm>
            <a:off x="1730000" y="2477339"/>
            <a:ext cx="4785260" cy="503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C2D5-777C-3551-C480-EA6EC71BA9E9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2CE-3D3B-067E-4A5B-EB0D1CAB2C16}"/>
              </a:ext>
            </a:extLst>
          </p:cNvPr>
          <p:cNvSpPr/>
          <p:nvPr/>
        </p:nvSpPr>
        <p:spPr>
          <a:xfrm>
            <a:off x="1730000" y="3395767"/>
            <a:ext cx="4785260" cy="1973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91B42-9EF7-1117-C500-C4C22C77A5E7}"/>
              </a:ext>
            </a:extLst>
          </p:cNvPr>
          <p:cNvSpPr txBox="1"/>
          <p:nvPr/>
        </p:nvSpPr>
        <p:spPr>
          <a:xfrm>
            <a:off x="6511640" y="339576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264769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TRUE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AE59D-9199-D0FC-5180-E665C4D28987}"/>
              </a:ext>
            </a:extLst>
          </p:cNvPr>
          <p:cNvSpPr/>
          <p:nvPr/>
        </p:nvSpPr>
        <p:spPr>
          <a:xfrm>
            <a:off x="1730000" y="2477339"/>
            <a:ext cx="4785260" cy="503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2CE-3D3B-067E-4A5B-EB0D1CAB2C16}"/>
              </a:ext>
            </a:extLst>
          </p:cNvPr>
          <p:cNvSpPr/>
          <p:nvPr/>
        </p:nvSpPr>
        <p:spPr>
          <a:xfrm>
            <a:off x="1730000" y="3395767"/>
            <a:ext cx="4785260" cy="1973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78B9-1334-BCA6-8020-3B13A6BA19BD}"/>
              </a:ext>
            </a:extLst>
          </p:cNvPr>
          <p:cNvSpPr txBox="1"/>
          <p:nvPr/>
        </p:nvSpPr>
        <p:spPr>
          <a:xfrm>
            <a:off x="3206340" y="4279208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Modifying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is allowed,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doesn‘t need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B0ED5-699A-1BE9-FB5D-6DF9E5937B53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0EA1F-FB9C-4E4B-D8AE-06809301E25F}"/>
              </a:ext>
            </a:extLst>
          </p:cNvPr>
          <p:cNvSpPr txBox="1"/>
          <p:nvPr/>
        </p:nvSpPr>
        <p:spPr>
          <a:xfrm>
            <a:off x="6511640" y="339576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2961318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FALSE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14194-7969-6CB3-ADE5-BBFE17661A7C}"/>
              </a:ext>
            </a:extLst>
          </p:cNvPr>
          <p:cNvSpPr/>
          <p:nvPr/>
        </p:nvSpPr>
        <p:spPr>
          <a:xfrm>
            <a:off x="1730000" y="2980862"/>
            <a:ext cx="4785259" cy="187311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 never modify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/>
              <a:t> if </a:t>
            </a:r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/>
              <a:t> is </a:t>
            </a:r>
            <a:r>
              <a:rPr lang="de-DE" dirty="0">
                <a:solidFill>
                  <a:srgbClr val="FFFF00"/>
                </a:solidFill>
              </a:rPr>
              <a:t>false</a:t>
            </a:r>
            <a:r>
              <a:rPr lang="de-DE" dirty="0"/>
              <a:t> :^)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927D5-2C08-214D-6087-4D0D476953E1}"/>
              </a:ext>
            </a:extLst>
          </p:cNvPr>
          <p:cNvSpPr/>
          <p:nvPr/>
        </p:nvSpPr>
        <p:spPr>
          <a:xfrm>
            <a:off x="1730000" y="2477339"/>
            <a:ext cx="4785260" cy="29098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A43E2-A19A-813C-1480-DDB20502AF89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</p:spTree>
    <p:extLst>
      <p:ext uri="{BB962C8B-B14F-4D97-AF65-F5344CB8AC3E}">
        <p14:creationId xmlns:p14="http://schemas.microsoft.com/office/powerpoint/2010/main" val="402930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228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 both cases, </a:t>
            </a:r>
            <a:r>
              <a:rPr lang="de-DE" dirty="0">
                <a:solidFill>
                  <a:srgbClr val="00FF00"/>
                </a:solidFill>
              </a:rPr>
              <a:t>no lifetimes are violated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Code allowed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2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88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228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 both cases, </a:t>
            </a:r>
            <a:r>
              <a:rPr lang="de-DE" dirty="0">
                <a:solidFill>
                  <a:srgbClr val="00FF00"/>
                </a:solidFill>
              </a:rPr>
              <a:t>no lifetimes are violated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Code allowed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251B-9CB9-13BD-76D0-0F6F1B61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60" y="2336985"/>
            <a:ext cx="4530221" cy="146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2079C-3877-BACB-CB18-38A8A2DF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260" y="3798542"/>
            <a:ext cx="4530221" cy="14835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AA457-91BC-9BE9-8E52-81782C4F433F}"/>
              </a:ext>
            </a:extLst>
          </p:cNvPr>
          <p:cNvCxnSpPr>
            <a:cxnSpLocks/>
          </p:cNvCxnSpPr>
          <p:nvPr/>
        </p:nvCxnSpPr>
        <p:spPr>
          <a:xfrm flipH="1" flipV="1">
            <a:off x="6308152" y="2827792"/>
            <a:ext cx="358509" cy="636455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71AE9-DB92-DB29-3AD9-66B511382498}"/>
              </a:ext>
            </a:extLst>
          </p:cNvPr>
          <p:cNvCxnSpPr>
            <a:cxnSpLocks/>
          </p:cNvCxnSpPr>
          <p:nvPr/>
        </p:nvCxnSpPr>
        <p:spPr>
          <a:xfrm flipH="1" flipV="1">
            <a:off x="4584085" y="3683168"/>
            <a:ext cx="1965758" cy="1259426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6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838C03-81E4-6057-C420-96E543E519FA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6" y="1266513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Named lifetime parameter</a:t>
            </a:r>
          </a:p>
        </p:txBody>
      </p:sp>
    </p:spTree>
    <p:extLst>
      <p:ext uri="{BB962C8B-B14F-4D97-AF65-F5344CB8AC3E}">
        <p14:creationId xmlns:p14="http://schemas.microsoft.com/office/powerpoint/2010/main" val="179296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838C03-81E4-6057-C420-96E543E519FA}"/>
              </a:ext>
            </a:extLst>
          </p:cNvPr>
          <p:cNvSpPr/>
          <p:nvPr/>
        </p:nvSpPr>
        <p:spPr>
          <a:xfrm>
            <a:off x="3137962" y="1266513"/>
            <a:ext cx="769385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Lifetime parameters and generic parameters can be used together, but lifetimes have to come first!</a:t>
            </a:r>
          </a:p>
        </p:txBody>
      </p:sp>
    </p:spTree>
    <p:extLst>
      <p:ext uri="{BB962C8B-B14F-4D97-AF65-F5344CB8AC3E}">
        <p14:creationId xmlns:p14="http://schemas.microsoft.com/office/powerpoint/2010/main" val="380260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358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For a small moment in time, there exists a lifetime which </a:t>
            </a:r>
            <a:r>
              <a:rPr lang="de-DE" dirty="0">
                <a:solidFill>
                  <a:srgbClr val="FFFF00"/>
                </a:solidFill>
              </a:rPr>
              <a:t>borrows from both v1 and v2 at the same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AD18-9CB4-1321-2850-E9CC49CA2ECB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68530-62E4-71BF-AED3-0EDEAB2005C3}"/>
              </a:ext>
            </a:extLst>
          </p:cNvPr>
          <p:cNvSpPr/>
          <p:nvPr/>
        </p:nvSpPr>
        <p:spPr>
          <a:xfrm>
            <a:off x="3137963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ED17B-C1B1-BC24-92C5-5A6381423CB5}"/>
              </a:ext>
            </a:extLst>
          </p:cNvPr>
          <p:cNvSpPr/>
          <p:nvPr/>
        </p:nvSpPr>
        <p:spPr>
          <a:xfrm>
            <a:off x="5602547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E9FFC-67DE-96E6-E25E-194456CDE5F3}"/>
              </a:ext>
            </a:extLst>
          </p:cNvPr>
          <p:cNvSpPr/>
          <p:nvPr/>
        </p:nvSpPr>
        <p:spPr>
          <a:xfrm>
            <a:off x="2669350" y="2031771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8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358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For a small moment in time, there exists a lifetime which </a:t>
            </a:r>
            <a:r>
              <a:rPr lang="de-DE" dirty="0">
                <a:solidFill>
                  <a:srgbClr val="FFFF00"/>
                </a:solidFill>
              </a:rPr>
              <a:t>borrows from both v1 and v2 at the same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AD18-9CB4-1321-2850-E9CC49CA2ECB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68530-62E4-71BF-AED3-0EDEAB2005C3}"/>
              </a:ext>
            </a:extLst>
          </p:cNvPr>
          <p:cNvSpPr/>
          <p:nvPr/>
        </p:nvSpPr>
        <p:spPr>
          <a:xfrm>
            <a:off x="3137963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ED17B-C1B1-BC24-92C5-5A6381423CB5}"/>
              </a:ext>
            </a:extLst>
          </p:cNvPr>
          <p:cNvSpPr/>
          <p:nvPr/>
        </p:nvSpPr>
        <p:spPr>
          <a:xfrm>
            <a:off x="5602547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E9FFC-67DE-96E6-E25E-194456CDE5F3}"/>
              </a:ext>
            </a:extLst>
          </p:cNvPr>
          <p:cNvSpPr/>
          <p:nvPr/>
        </p:nvSpPr>
        <p:spPr>
          <a:xfrm>
            <a:off x="2669350" y="2031771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4C9D2-7655-8A74-C437-E16C349FC695}"/>
              </a:ext>
            </a:extLst>
          </p:cNvPr>
          <p:cNvSpPr/>
          <p:nvPr/>
        </p:nvSpPr>
        <p:spPr>
          <a:xfrm>
            <a:off x="1729999" y="4694407"/>
            <a:ext cx="5548947" cy="77990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A6B1B-F876-C77B-5706-52296F0CEF40}"/>
              </a:ext>
            </a:extLst>
          </p:cNvPr>
          <p:cNvSpPr txBox="1"/>
          <p:nvPr/>
        </p:nvSpPr>
        <p:spPr>
          <a:xfrm>
            <a:off x="7278946" y="4930471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In this region, we also borrowed v1 and v2</a:t>
            </a:r>
          </a:p>
        </p:txBody>
      </p:sp>
    </p:spTree>
    <p:extLst>
      <p:ext uri="{BB962C8B-B14F-4D97-AF65-F5344CB8AC3E}">
        <p14:creationId xmlns:p14="http://schemas.microsoft.com/office/powerpoint/2010/main" val="4176389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28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Tokenizer: Turns some source text into tokens for further processing, e.g. parsing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2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Given a source text (a String), we want to get a sequence of words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Word: Any sequence of alphanumeric (</a:t>
            </a:r>
            <a:r>
              <a:rPr lang="de-DE" dirty="0">
                <a:solidFill>
                  <a:srgbClr val="FFFF00"/>
                </a:solidFill>
              </a:rPr>
              <a:t>a, 1, U</a:t>
            </a:r>
            <a:r>
              <a:rPr lang="de-DE" dirty="0"/>
              <a:t>) characters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We want to ignore all other characters, and skip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Given a source text (a String), we want to get a sequence of words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Example: </a:t>
            </a:r>
            <a:r>
              <a:rPr lang="de-DE" dirty="0">
                <a:solidFill>
                  <a:srgbClr val="FFFF00"/>
                </a:solidFill>
              </a:rPr>
              <a:t>„Hello, how are you?“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[„Hello“, „how“, „are“, „you“]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5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 marL="537629" indent="-342900">
              <a:buFont typeface="+mj-lt"/>
              <a:buAutoNum type="arabicPeriod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2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7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5A512-85D6-593C-75D8-12AC5FD50118}"/>
              </a:ext>
            </a:extLst>
          </p:cNvPr>
          <p:cNvSpPr txBox="1"/>
          <p:nvPr/>
        </p:nvSpPr>
        <p:spPr>
          <a:xfrm>
            <a:off x="5804628" y="1021143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Return a pair of (word, rest of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E3B3B-C3FF-35B4-C7BF-861818CB3907}"/>
              </a:ext>
            </a:extLst>
          </p:cNvPr>
          <p:cNvSpPr/>
          <p:nvPr/>
        </p:nvSpPr>
        <p:spPr>
          <a:xfrm>
            <a:off x="6614294" y="1328921"/>
            <a:ext cx="1832828" cy="24207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37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098689" y="1554883"/>
            <a:ext cx="3383683" cy="3383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02D7-32BF-43A9-2228-DB9D3458048C}"/>
              </a:ext>
            </a:extLst>
          </p:cNvPr>
          <p:cNvSpPr txBox="1"/>
          <p:nvPr/>
        </p:nvSpPr>
        <p:spPr>
          <a:xfrm>
            <a:off x="5482372" y="157017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Empty String is trivial</a:t>
            </a:r>
          </a:p>
        </p:txBody>
      </p:sp>
    </p:spTree>
    <p:extLst>
      <p:ext uri="{BB962C8B-B14F-4D97-AF65-F5344CB8AC3E}">
        <p14:creationId xmlns:p14="http://schemas.microsoft.com/office/powerpoint/2010/main" val="2065994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2119213"/>
            <a:ext cx="7890877" cy="3383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02D7-32BF-43A9-2228-DB9D3458048C}"/>
              </a:ext>
            </a:extLst>
          </p:cNvPr>
          <p:cNvSpPr txBox="1"/>
          <p:nvPr/>
        </p:nvSpPr>
        <p:spPr>
          <a:xfrm>
            <a:off x="7671424" y="2457581"/>
            <a:ext cx="4179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Rust Strings are </a:t>
            </a:r>
            <a:r>
              <a:rPr lang="de-DE" dirty="0">
                <a:solidFill>
                  <a:srgbClr val="FF0000"/>
                </a:solidFill>
              </a:rPr>
              <a:t>UTF-8 encoded</a:t>
            </a:r>
            <a:r>
              <a:rPr lang="de-DE" dirty="0">
                <a:solidFill>
                  <a:schemeClr val="bg1"/>
                </a:solidFill>
              </a:rPr>
              <a:t>, getting the </a:t>
            </a:r>
            <a:r>
              <a:rPr lang="de-DE" dirty="0">
                <a:solidFill>
                  <a:srgbClr val="FF0000"/>
                </a:solidFill>
              </a:rPr>
              <a:t>characters is non-trivial </a:t>
            </a:r>
            <a:r>
              <a:rPr lang="de-DE" dirty="0">
                <a:solidFill>
                  <a:schemeClr val="bg1"/>
                </a:solidFill>
              </a:rPr>
              <a:t>:^)</a:t>
            </a:r>
          </a:p>
          <a:p>
            <a:r>
              <a:rPr lang="de-DE" dirty="0">
                <a:solidFill>
                  <a:schemeClr val="bg1"/>
                </a:solidFill>
              </a:rPr>
              <a:t>But thankfully iterators are lazy (only compute when necessary)</a:t>
            </a:r>
          </a:p>
        </p:txBody>
      </p:sp>
    </p:spTree>
    <p:extLst>
      <p:ext uri="{BB962C8B-B14F-4D97-AF65-F5344CB8AC3E}">
        <p14:creationId xmlns:p14="http://schemas.microsoft.com/office/powerpoint/2010/main" val="109099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2433411"/>
            <a:ext cx="4934537" cy="14255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7532722" y="2851610"/>
            <a:ext cx="258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While there‘s a letter or number in front, fill the buffer</a:t>
            </a:r>
          </a:p>
        </p:txBody>
      </p:sp>
    </p:spTree>
    <p:extLst>
      <p:ext uri="{BB962C8B-B14F-4D97-AF65-F5344CB8AC3E}">
        <p14:creationId xmlns:p14="http://schemas.microsoft.com/office/powerpoint/2010/main" val="2474662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3855364"/>
            <a:ext cx="6481364" cy="8576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7246719" y="4712987"/>
            <a:ext cx="292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empty buffer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Special character at the front, skip it and try again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0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602214" y="4708959"/>
            <a:ext cx="3568979" cy="2860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6171193" y="4698070"/>
            <a:ext cx="292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return the Strings</a:t>
            </a:r>
          </a:p>
        </p:txBody>
      </p:sp>
    </p:spTree>
    <p:extLst>
      <p:ext uri="{BB962C8B-B14F-4D97-AF65-F5344CB8AC3E}">
        <p14:creationId xmlns:p14="http://schemas.microsoft.com/office/powerpoint/2010/main" val="246100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8C24B-1825-854A-78AB-D6AC413E7860}"/>
              </a:ext>
            </a:extLst>
          </p:cNvPr>
          <p:cNvSpPr txBox="1"/>
          <p:nvPr/>
        </p:nvSpPr>
        <p:spPr>
          <a:xfrm>
            <a:off x="3625199" y="3121223"/>
            <a:ext cx="429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 second </a:t>
            </a:r>
            <a:r>
              <a:rPr lang="de-DE" dirty="0">
                <a:solidFill>
                  <a:schemeClr val="bg1"/>
                </a:solidFill>
              </a:rPr>
              <a:t>to tokenize a String of 20.000 characters!!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E628FB-D221-E86E-5F40-2E046D9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7" y="1564639"/>
            <a:ext cx="482032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1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3070C-8469-8250-46BF-CB4C563EC066}"/>
              </a:ext>
            </a:extLst>
          </p:cNvPr>
          <p:cNvSpPr txBox="1"/>
          <p:nvPr/>
        </p:nvSpPr>
        <p:spPr>
          <a:xfrm>
            <a:off x="6638463" y="28036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is fine...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40945F-0148-4B0A-8379-A25C505A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8" y="1134399"/>
            <a:ext cx="4041404" cy="47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6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97E44E-A055-1DBD-6628-C7430ED5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78" y="1134399"/>
            <a:ext cx="7456400" cy="4724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9933-A9D7-EDD9-6EAE-41ECA8DBCC50}"/>
              </a:ext>
            </a:extLst>
          </p:cNvPr>
          <p:cNvSpPr txBox="1"/>
          <p:nvPr/>
        </p:nvSpPr>
        <p:spPr>
          <a:xfrm>
            <a:off x="9526678" y="211883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But we can do better :^)</a:t>
            </a:r>
          </a:p>
        </p:txBody>
      </p:sp>
    </p:spTree>
    <p:extLst>
      <p:ext uri="{BB962C8B-B14F-4D97-AF65-F5344CB8AC3E}">
        <p14:creationId xmlns:p14="http://schemas.microsoft.com/office/powerpoint/2010/main" val="272701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11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56A6E-CE89-1D8D-6544-55443CB5472D}"/>
              </a:ext>
            </a:extLst>
          </p:cNvPr>
          <p:cNvSpPr txBox="1"/>
          <p:nvPr/>
        </p:nvSpPr>
        <p:spPr>
          <a:xfrm>
            <a:off x="7816536" y="515974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Why is this not efficient?</a:t>
            </a:r>
          </a:p>
        </p:txBody>
      </p:sp>
    </p:spTree>
    <p:extLst>
      <p:ext uri="{BB962C8B-B14F-4D97-AF65-F5344CB8AC3E}">
        <p14:creationId xmlns:p14="http://schemas.microsoft.com/office/powerpoint/2010/main" val="2368367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56A6E-CE89-1D8D-6544-55443CB5472D}"/>
              </a:ext>
            </a:extLst>
          </p:cNvPr>
          <p:cNvSpPr txBox="1"/>
          <p:nvPr/>
        </p:nvSpPr>
        <p:spPr>
          <a:xfrm>
            <a:off x="7816536" y="515974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Why is this not efficient?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ED412-36FF-E650-5483-1837800C4769}"/>
              </a:ext>
            </a:extLst>
          </p:cNvPr>
          <p:cNvSpPr/>
          <p:nvPr/>
        </p:nvSpPr>
        <p:spPr>
          <a:xfrm>
            <a:off x="5417921" y="2396775"/>
            <a:ext cx="1663644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DBEC7-2899-AD5D-4FD0-97E17BF42F83}"/>
              </a:ext>
            </a:extLst>
          </p:cNvPr>
          <p:cNvSpPr/>
          <p:nvPr/>
        </p:nvSpPr>
        <p:spPr>
          <a:xfrm>
            <a:off x="3012418" y="3261830"/>
            <a:ext cx="4516276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9FEBC-C523-B34D-0D1E-B7E48BB1173A}"/>
              </a:ext>
            </a:extLst>
          </p:cNvPr>
          <p:cNvSpPr/>
          <p:nvPr/>
        </p:nvSpPr>
        <p:spPr>
          <a:xfrm>
            <a:off x="6285855" y="4102717"/>
            <a:ext cx="2709102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968AE-8D0B-4B81-0B1B-2FA6DECA6D4E}"/>
              </a:ext>
            </a:extLst>
          </p:cNvPr>
          <p:cNvSpPr/>
          <p:nvPr/>
        </p:nvSpPr>
        <p:spPr>
          <a:xfrm>
            <a:off x="4164462" y="4706012"/>
            <a:ext cx="1885885" cy="301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9EDBF-57E0-38F6-EF86-24304804BD19}"/>
              </a:ext>
            </a:extLst>
          </p:cNvPr>
          <p:cNvSpPr txBox="1"/>
          <p:nvPr/>
        </p:nvSpPr>
        <p:spPr>
          <a:xfrm>
            <a:off x="7486211" y="278284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Heap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AEAEE-4A8F-54E1-ADC8-6BD6033D643C}"/>
              </a:ext>
            </a:extLst>
          </p:cNvPr>
          <p:cNvSpPr txBox="1"/>
          <p:nvPr/>
        </p:nvSpPr>
        <p:spPr>
          <a:xfrm>
            <a:off x="6141655" y="4548751"/>
            <a:ext cx="391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Collecting iterators (making copies of the input)</a:t>
            </a:r>
          </a:p>
        </p:txBody>
      </p:sp>
    </p:spTree>
    <p:extLst>
      <p:ext uri="{BB962C8B-B14F-4D97-AF65-F5344CB8AC3E}">
        <p14:creationId xmlns:p14="http://schemas.microsoft.com/office/powerpoint/2010/main" val="2864103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7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98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Wouldn‘t it be nice if we could reuse the original string? Maybe point into it? Take substrings?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830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Wouldn‘t it be nice if we could reuse the original string? Maybe point into it? Take substrings?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Yes, of course we can, and we should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90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4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94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pointer into the collection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length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How big is the slice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2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do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implement the </a:t>
            </a:r>
            <a:r>
              <a:rPr lang="de-DE" dirty="0">
                <a:solidFill>
                  <a:srgbClr val="FFFF00"/>
                </a:solidFill>
              </a:rPr>
              <a:t>Sized trait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can‘t use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[T]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itself, you always need a reference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2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FFFF00"/>
                </a:solidFill>
              </a:rPr>
              <a:t>by using ranges as indices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89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8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3766361" y="3061427"/>
            <a:ext cx="1591137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3673705" y="2208472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of an i32-array</a:t>
            </a:r>
          </a:p>
        </p:txBody>
      </p:sp>
    </p:spTree>
    <p:extLst>
      <p:ext uri="{BB962C8B-B14F-4D97-AF65-F5344CB8AC3E}">
        <p14:creationId xmlns:p14="http://schemas.microsoft.com/office/powerpoint/2010/main" val="1677507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6944606" y="3061427"/>
            <a:ext cx="1409868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6106489" y="1777585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Range start is </a:t>
            </a:r>
            <a:r>
              <a:rPr lang="de-DE" dirty="0">
                <a:solidFill>
                  <a:srgbClr val="FFFF00"/>
                </a:solidFill>
              </a:rPr>
              <a:t>inclusive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Range end is </a:t>
            </a:r>
            <a:r>
              <a:rPr lang="de-DE" dirty="0">
                <a:solidFill>
                  <a:srgbClr val="FFFF00"/>
                </a:solidFill>
              </a:rPr>
              <a:t>exclusive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slice refers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indices 0 and 1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71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6944606" y="3061427"/>
            <a:ext cx="1409868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6106489" y="1777585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Range start is </a:t>
            </a:r>
            <a:r>
              <a:rPr lang="de-DE" dirty="0">
                <a:solidFill>
                  <a:srgbClr val="FFFF00"/>
                </a:solidFill>
              </a:rPr>
              <a:t>inclusive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Range end is </a:t>
            </a:r>
            <a:r>
              <a:rPr lang="de-DE" dirty="0">
                <a:solidFill>
                  <a:srgbClr val="FFFF00"/>
                </a:solidFill>
              </a:rPr>
              <a:t>exclusive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slice refers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indices 0 and 1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FAC94-33BA-99C0-5DB4-DCC3BFC5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10857"/>
            <a:ext cx="4168645" cy="5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9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6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6481364" y="3069484"/>
            <a:ext cx="2803623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6570957" y="206856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You can also slice into Vectors</a:t>
            </a:r>
          </a:p>
        </p:txBody>
      </p:sp>
    </p:spTree>
    <p:extLst>
      <p:ext uri="{BB962C8B-B14F-4D97-AF65-F5344CB8AC3E}">
        <p14:creationId xmlns:p14="http://schemas.microsoft.com/office/powerpoint/2010/main" val="3609322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8004021" y="3069484"/>
            <a:ext cx="958710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7321840" y="1743800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You can omit start and end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start is index 0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end is last index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91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8004021" y="3069484"/>
            <a:ext cx="958710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7321840" y="1743800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You can omit start and end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start is index 0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end is last index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38635-654A-1A82-DFCB-29A7FE81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38" y="4475897"/>
            <a:ext cx="518232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4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FF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Slices are references, </a:t>
            </a:r>
            <a:r>
              <a:rPr lang="de-DE" dirty="0">
                <a:solidFill>
                  <a:srgbClr val="FFFF00"/>
                </a:solidFill>
              </a:rPr>
              <a:t>normal Ownership and Borrow Checker rules apply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While you borrow a Slice of a collection, you can‘t modify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don‘t own any elements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 Moves or Copies happen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7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0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577025" y="380098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</p:spTree>
    <p:extLst>
      <p:ext uri="{BB962C8B-B14F-4D97-AF65-F5344CB8AC3E}">
        <p14:creationId xmlns:p14="http://schemas.microsoft.com/office/powerpoint/2010/main" val="840482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387871" y="358576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FFFF00"/>
                </a:solidFill>
              </a:rPr>
              <a:t>lifetime of immutable borrow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1725-1EAD-9E41-BC53-AB68D7F64CC1}"/>
              </a:ext>
            </a:extLst>
          </p:cNvPr>
          <p:cNvSpPr/>
          <p:nvPr/>
        </p:nvSpPr>
        <p:spPr>
          <a:xfrm>
            <a:off x="1796575" y="3080764"/>
            <a:ext cx="9013754" cy="5408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78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387871" y="358576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FFFF00"/>
                </a:solidFill>
              </a:rPr>
              <a:t>lifetime of immutable borrow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1725-1EAD-9E41-BC53-AB68D7F64CC1}"/>
              </a:ext>
            </a:extLst>
          </p:cNvPr>
          <p:cNvSpPr/>
          <p:nvPr/>
        </p:nvSpPr>
        <p:spPr>
          <a:xfrm>
            <a:off x="1796575" y="3080764"/>
            <a:ext cx="9013754" cy="5408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1E234-B129-CAB7-14A6-F51FB005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72" y="980565"/>
            <a:ext cx="6982512" cy="16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57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9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B42BC-EAAC-A15A-4D84-BA57E68DAE8C}"/>
              </a:ext>
            </a:extLst>
          </p:cNvPr>
          <p:cNvSpPr txBox="1"/>
          <p:nvPr/>
        </p:nvSpPr>
        <p:spPr>
          <a:xfrm>
            <a:off x="5538767" y="3363542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index 0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 index 1 gets set to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66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B42BC-EAAC-A15A-4D84-BA57E68DAE8C}"/>
              </a:ext>
            </a:extLst>
          </p:cNvPr>
          <p:cNvSpPr txBox="1"/>
          <p:nvPr/>
        </p:nvSpPr>
        <p:spPr>
          <a:xfrm>
            <a:off x="5538767" y="3363542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index 0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 index 1 gets set to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82F29-C695-93CF-85C8-4CF83A52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33" y="4166561"/>
            <a:ext cx="244826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8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6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40B04-A579-1637-7CE7-6C1D88732C79}"/>
              </a:ext>
            </a:extLst>
          </p:cNvPr>
          <p:cNvSpPr txBox="1"/>
          <p:nvPr/>
        </p:nvSpPr>
        <p:spPr>
          <a:xfrm>
            <a:off x="5756469" y="2424633"/>
            <a:ext cx="353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efficiently and quickly get sub-collections of any size, and pass them to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341513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FDDF0-8A11-9907-D35E-DED4A8E7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82" y="1818678"/>
            <a:ext cx="4326281" cy="24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mutably borrowed twice+ </a:t>
            </a:r>
            <a:r>
              <a:rPr lang="de-DE" dirty="0"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illegal</a:t>
            </a:r>
            <a:endParaRPr lang="de-DE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Reference </a:t>
            </a:r>
            <a:r>
              <a:rPr lang="de-DE" dirty="0">
                <a:solidFill>
                  <a:srgbClr val="FFFF00"/>
                </a:solidFill>
              </a:rPr>
              <a:t>mutably borrowed once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No other borrows</a:t>
            </a:r>
            <a:r>
              <a:rPr lang="de-DE" dirty="0">
                <a:sym typeface="Wingdings" panose="05000000000000000000" pitchFamily="2" charset="2"/>
              </a:rPr>
              <a:t>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immutably borrowed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Only other immutable </a:t>
            </a:r>
            <a:r>
              <a:rPr lang="de-DE" dirty="0">
                <a:sym typeface="Wingdings" panose="05000000000000000000" pitchFamily="2" charset="2"/>
              </a:rPr>
              <a:t>borrows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may not outlive borrowed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864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2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A882E-C2CC-238E-BCE6-9451463E0ACC}"/>
              </a:ext>
            </a:extLst>
          </p:cNvPr>
          <p:cNvSpPr txBox="1"/>
          <p:nvPr/>
        </p:nvSpPr>
        <p:spPr>
          <a:xfrm>
            <a:off x="3720188" y="280645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Many functions in the standard library accept slices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Here: Replace every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„l“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„r“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 the String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„c“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02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A882E-C2CC-238E-BCE6-9451463E0ACC}"/>
              </a:ext>
            </a:extLst>
          </p:cNvPr>
          <p:cNvSpPr txBox="1"/>
          <p:nvPr/>
        </p:nvSpPr>
        <p:spPr>
          <a:xfrm>
            <a:off x="3720188" y="280645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Many functions in the standard library accept slices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Here: Replace every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„l“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„r“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 the String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„c“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AA63B-4589-D9A3-C399-EFD01668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12" y="3348173"/>
            <a:ext cx="357237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37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8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4672705" y="1142511"/>
            <a:ext cx="616314" cy="2794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62843-38DE-A9EB-BE8B-3B95E81CE236}"/>
              </a:ext>
            </a:extLst>
          </p:cNvPr>
          <p:cNvSpPr/>
          <p:nvPr/>
        </p:nvSpPr>
        <p:spPr>
          <a:xfrm>
            <a:off x="6871426" y="1142511"/>
            <a:ext cx="1575696" cy="2794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5215378" y="820663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into the original string</a:t>
            </a:r>
          </a:p>
        </p:txBody>
      </p:sp>
    </p:spTree>
    <p:extLst>
      <p:ext uri="{BB962C8B-B14F-4D97-AF65-F5344CB8AC3E}">
        <p14:creationId xmlns:p14="http://schemas.microsoft.com/office/powerpoint/2010/main" val="1947592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37056" y="2098689"/>
            <a:ext cx="6296067" cy="13303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8772274" y="2502234"/>
            <a:ext cx="222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Stripping off all alphanumeric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2586971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956694" y="2771396"/>
            <a:ext cx="2461227" cy="36253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5417921" y="2798776"/>
            <a:ext cx="278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Here we go to the next character</a:t>
            </a:r>
          </a:p>
        </p:txBody>
      </p:sp>
    </p:spTree>
    <p:extLst>
      <p:ext uri="{BB962C8B-B14F-4D97-AF65-F5344CB8AC3E}">
        <p14:creationId xmlns:p14="http://schemas.microsoft.com/office/powerpoint/2010/main" val="1278687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29000" y="3429000"/>
            <a:ext cx="5989925" cy="9859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8418926" y="3660340"/>
            <a:ext cx="35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== input iff </a:t>
            </a:r>
            <a:r>
              <a:rPr lang="de-DE" dirty="0">
                <a:solidFill>
                  <a:srgbClr val="FFFF00"/>
                </a:solidFill>
              </a:rPr>
              <a:t>no alphanumeric character </a:t>
            </a:r>
            <a:r>
              <a:rPr lang="de-DE" dirty="0">
                <a:solidFill>
                  <a:schemeClr val="bg1"/>
                </a:solidFill>
              </a:rPr>
              <a:t>was found </a:t>
            </a:r>
            <a:r>
              <a:rPr lang="de-DE" dirty="0">
                <a:solidFill>
                  <a:srgbClr val="FFFF00"/>
                </a:solidFill>
              </a:rPr>
              <a:t>at the start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special character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48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29001" y="4415908"/>
            <a:ext cx="6840187" cy="3534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9269188" y="4438755"/>
            <a:ext cx="238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Actual word is </a:t>
            </a:r>
            <a:r>
              <a:rPr lang="de-DE" dirty="0">
                <a:solidFill>
                  <a:srgbClr val="FFFF00"/>
                </a:solidFill>
              </a:rPr>
              <a:t>input - rest</a:t>
            </a:r>
          </a:p>
        </p:txBody>
      </p:sp>
    </p:spTree>
    <p:extLst>
      <p:ext uri="{BB962C8B-B14F-4D97-AF65-F5344CB8AC3E}">
        <p14:creationId xmlns:p14="http://schemas.microsoft.com/office/powerpoint/2010/main" val="2008666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65945"/>
              </p:ext>
            </p:extLst>
          </p:nvPr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9482"/>
              </p:ext>
            </p:extLst>
          </p:nvPr>
        </p:nvGraphicFramePr>
        <p:xfrm>
          <a:off x="6576302" y="1855617"/>
          <a:ext cx="2160849" cy="1127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07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6419" y="3128754"/>
            <a:ext cx="2576790" cy="26011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/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2" cy="74177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441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981870" y="3617317"/>
            <a:ext cx="1796575" cy="2658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94021"/>
              </p:ext>
            </p:extLst>
          </p:nvPr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8661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2" cy="74177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C50F1-8F84-07D4-7859-E62034E85EB3}"/>
              </a:ext>
            </a:extLst>
          </p:cNvPr>
          <p:cNvSpPr txBox="1"/>
          <p:nvPr/>
        </p:nvSpPr>
        <p:spPr>
          <a:xfrm>
            <a:off x="7319226" y="4747249"/>
            <a:ext cx="283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</a:t>
            </a:r>
          </a:p>
        </p:txBody>
      </p:sp>
    </p:spTree>
    <p:extLst>
      <p:ext uri="{BB962C8B-B14F-4D97-AF65-F5344CB8AC3E}">
        <p14:creationId xmlns:p14="http://schemas.microsoft.com/office/powerpoint/2010/main" val="9849947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7256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783482"/>
            <a:ext cx="954683" cy="388079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30713222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7642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737151" y="3171561"/>
            <a:ext cx="954683" cy="0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3185365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06063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40144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40424614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4063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763984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90348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1134" y="4829803"/>
            <a:ext cx="4985167" cy="22522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/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1134578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At this point, we perform the strip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word =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HELLO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67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1136" y="5079553"/>
            <a:ext cx="1788520" cy="2348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28998"/>
              </p:ext>
            </p:extLst>
          </p:nvPr>
        </p:nvGraphicFramePr>
        <p:xfrm>
          <a:off x="6576302" y="1855617"/>
          <a:ext cx="2160849" cy="1127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>
            <a:off x="8737151" y="2432579"/>
            <a:ext cx="954683" cy="1873560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96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caller (hopefully) sets </a:t>
            </a:r>
            <a:r>
              <a:rPr lang="de-DE" dirty="0">
                <a:solidFill>
                  <a:srgbClr val="FFFF00"/>
                </a:solidFill>
              </a:rPr>
              <a:t>input</a:t>
            </a:r>
            <a:r>
              <a:rPr lang="de-DE" dirty="0">
                <a:solidFill>
                  <a:schemeClr val="bg1"/>
                </a:solidFill>
              </a:rPr>
              <a:t> to </a:t>
            </a:r>
            <a:r>
              <a:rPr lang="de-DE" dirty="0">
                <a:solidFill>
                  <a:srgbClr val="FFFF00"/>
                </a:solidFill>
              </a:rPr>
              <a:t>rest</a:t>
            </a:r>
            <a:r>
              <a:rPr lang="de-DE" dirty="0">
                <a:solidFill>
                  <a:schemeClr val="bg1"/>
                </a:solidFill>
              </a:rPr>
              <a:t>, and the cycle begins again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48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A4800-C4A3-283F-5CEC-7A3B12A1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42776" r="69" b="220"/>
          <a:stretch/>
        </p:blipFill>
        <p:spPr bwMode="auto">
          <a:xfrm>
            <a:off x="2306844" y="1282009"/>
            <a:ext cx="7578312" cy="37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151C74-17C4-01B9-3247-09491ABCD9EA}"/>
              </a:ext>
            </a:extLst>
          </p:cNvPr>
          <p:cNvSpPr txBox="1"/>
          <p:nvPr/>
        </p:nvSpPr>
        <p:spPr>
          <a:xfrm>
            <a:off x="5257469" y="507116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Nice improvement!</a:t>
            </a:r>
          </a:p>
        </p:txBody>
      </p:sp>
    </p:spTree>
    <p:extLst>
      <p:ext uri="{BB962C8B-B14F-4D97-AF65-F5344CB8AC3E}">
        <p14:creationId xmlns:p14="http://schemas.microsoft.com/office/powerpoint/2010/main" val="18787141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B6FD16-F079-3FA8-4055-9C14AF979E47}"/>
              </a:ext>
            </a:extLst>
          </p:cNvPr>
          <p:cNvSpPr/>
          <p:nvPr/>
        </p:nvSpPr>
        <p:spPr>
          <a:xfrm>
            <a:off x="2352465" y="4021145"/>
            <a:ext cx="4330309" cy="9536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C107A-185C-FD6F-CA97-400579D43E09}"/>
              </a:ext>
            </a:extLst>
          </p:cNvPr>
          <p:cNvSpPr txBox="1"/>
          <p:nvPr/>
        </p:nvSpPr>
        <p:spPr>
          <a:xfrm>
            <a:off x="6682774" y="4344093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Pattern Matching is slow,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323817055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3158</Words>
  <Application>Microsoft Office PowerPoint</Application>
  <PresentationFormat>Widescreen</PresentationFormat>
  <Paragraphs>817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94</cp:revision>
  <dcterms:created xsi:type="dcterms:W3CDTF">2024-05-13T15:26:33Z</dcterms:created>
  <dcterms:modified xsi:type="dcterms:W3CDTF">2024-05-16T16:34:39Z</dcterms:modified>
</cp:coreProperties>
</file>