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</p:sldIdLst>
  <p:sldSz cy="5143500" cx="9144000"/>
  <p:notesSz cx="6858000" cy="9144000"/>
  <p:embeddedFontLst>
    <p:embeddedFont>
      <p:font typeface="Montserrat"/>
      <p:regular r:id="rId123"/>
      <p:bold r:id="rId124"/>
      <p:italic r:id="rId125"/>
      <p:boldItalic r:id="rId126"/>
    </p:embeddedFont>
    <p:embeddedFont>
      <p:font typeface="Lato"/>
      <p:regular r:id="rId127"/>
      <p:bold r:id="rId128"/>
      <p:italic r:id="rId129"/>
      <p:boldItalic r:id="rId1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8680B2-CFCC-483C-B238-00208B22C313}">
  <a:tblStyle styleId="{CF8680B2-CFCC-483C-B238-00208B22C3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Lato-italic.fntdata"/><Relationship Id="rId128" Type="http://schemas.openxmlformats.org/officeDocument/2006/relationships/font" Target="fonts/Lato-bold.fntdata"/><Relationship Id="rId127" Type="http://schemas.openxmlformats.org/officeDocument/2006/relationships/font" Target="fonts/Lato-regular.fntdata"/><Relationship Id="rId126" Type="http://schemas.openxmlformats.org/officeDocument/2006/relationships/font" Target="fonts/Montserrat-bold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Montserrat-italic.fntdata"/><Relationship Id="rId29" Type="http://schemas.openxmlformats.org/officeDocument/2006/relationships/slide" Target="slides/slide23.xml"/><Relationship Id="rId124" Type="http://schemas.openxmlformats.org/officeDocument/2006/relationships/font" Target="fonts/Montserrat-bold.fntdata"/><Relationship Id="rId123" Type="http://schemas.openxmlformats.org/officeDocument/2006/relationships/font" Target="fonts/Montserrat-regular.fntdata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0" Type="http://schemas.openxmlformats.org/officeDocument/2006/relationships/font" Target="fonts/Lato-bold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203f76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203f76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4a13791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4a13791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9203f76d94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9203f76d9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9203f76d94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9203f76d94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9203f76d94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9203f76d94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9203f76d9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9203f76d9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9203f76d94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9203f76d94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9203f76d94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9203f76d94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9203f76d94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9203f76d94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9203f76d94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9203f76d94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9203f76d94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9203f76d94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9203f76d94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9203f76d94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4a13791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4a13791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9203f76d94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9203f76d94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9203f76d94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9203f76d94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9203f76d9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9203f76d9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9203f76d94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9203f76d94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94a137915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94a137915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94a137915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94a137915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94a137915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94a137915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4a13791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4a13791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4a13791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4a13791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a13791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4a13791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4a13791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4a13791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4a13791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4a13791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203f76d9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203f76d9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203f76d9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203f76d9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203f76d9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203f76d9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03f76d9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03f76d9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203f76d9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203f76d9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203f76d9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203f76d9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203f76d9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203f76d9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203f76d9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203f76d9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203f76d9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203f76d9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203f76d9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203f76d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203f76d9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203f76d9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203f76d9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203f76d9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203f76d9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203f76d9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203f76d9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203f76d9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a1379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a1379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203f76d9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203f76d9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203f76d9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203f76d9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203f76d94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203f76d94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203f76d94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203f76d94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9203f76d9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9203f76d9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203f76d9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9203f76d9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203f76d9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9203f76d9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203f76d94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203f76d94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203f76d94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203f76d9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203f76d9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9203f76d9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203f76d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203f76d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203f76d9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203f76d9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203f76d9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203f76d9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203f76d9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9203f76d9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203f76d9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203f76d9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203f76d9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203f76d9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9203f76d9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9203f76d9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203f76d9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9203f76d9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203f76d9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9203f76d9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9203f76d9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9203f76d9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203f76d9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203f76d9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203f76d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203f76d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203f76d94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203f76d9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203f76d94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203f76d94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203f76d9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203f76d9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203f76d94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203f76d94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203f76d9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203f76d9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9203f76d9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9203f76d9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203f76d94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203f76d9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203f76d9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9203f76d9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9203f76d94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9203f76d94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203f76d9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203f76d9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03f76d9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203f76d9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203f76d94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9203f76d94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9203f76d94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9203f76d94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9203f76d9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9203f76d9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9203f76d9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9203f76d9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94a13791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94a13791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94a13791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94a13791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4a13791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4a13791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94a13791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94a13791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94a13791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94a13791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4a13791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94a13791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03f76d94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203f76d94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94a137915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94a13791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4a137915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94a137915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94a137915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94a137915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94a137915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94a137915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4a137915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4a137915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94a137915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94a137915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94a137915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94a137915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94a13791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94a13791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94a137915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94a137915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94a137915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94a137915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203f76d9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203f76d9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94a137915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94a137915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94a137915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94a137915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94a137915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94a137915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94a137915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94a137915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94a13791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94a13791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9203f76d9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9203f76d9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9203f76d9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9203f76d9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9203f76d9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9203f76d9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203f76d94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203f76d94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9203f76d9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9203f76d9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03f76d9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03f76d9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203f76d9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203f76d9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9203f76d9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9203f76d9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9203f76d9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9203f76d9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9203f76d9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9203f76d9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9203f76d9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9203f76d9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203f76d9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203f76d9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9203f76d9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9203f76d9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9203f76d94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9203f76d94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9203f76d9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9203f76d9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9203f76d9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9203f76d9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en.wikipedia.org/wiki/Rubber_duck_debugging/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en.wikipedia.org/wiki/Rubber_duck_debugging/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en.wikipedia.org/wiki/Rubber_duck_debugging/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init &lt;name&gt;</a:t>
            </a:r>
            <a:r>
              <a:rPr lang="de"/>
              <a:t> </a:t>
            </a:r>
            <a:r>
              <a:rPr lang="de"/>
              <a:t>creates a new rust project in directory &lt;name&gt;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14" name="Google Shape;1014;p1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</p:txBody>
      </p:sp>
      <p:sp>
        <p:nvSpPr>
          <p:cNvPr id="1015" name="Google Shape;1015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016" name="Google Shape;101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112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18" name="Google Shape;1018;p112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24" name="Google Shape;1024;p1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</p:txBody>
      </p:sp>
      <p:sp>
        <p:nvSpPr>
          <p:cNvPr id="1025" name="Google Shape;1025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026" name="Google Shape;102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113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28" name="Google Shape;1028;p113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9" name="Google Shape;1029;p113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35" name="Google Shape;1035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</p:txBody>
      </p:sp>
      <p:sp>
        <p:nvSpPr>
          <p:cNvPr id="1036" name="Google Shape;1036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037" name="Google Shape;103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14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39" name="Google Shape;1039;p114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114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46" name="Google Shape;1046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</a:t>
            </a:r>
            <a:r>
              <a:rPr lang="de"/>
              <a:t> ← line 3</a:t>
            </a:r>
            <a:endParaRPr/>
          </a:p>
        </p:txBody>
      </p:sp>
      <p:sp>
        <p:nvSpPr>
          <p:cNvPr id="1047" name="Google Shape;1047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048" name="Google Shape;104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15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50" name="Google Shape;1050;p115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1" name="Google Shape;1051;p115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57" name="Google Shape;1057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</p:txBody>
      </p:sp>
      <p:sp>
        <p:nvSpPr>
          <p:cNvPr id="1058" name="Google Shape;1058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059" name="Google Shape;1059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16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61" name="Google Shape;1061;p116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2" name="Google Shape;1062;p116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68" name="Google Shape;1068;p117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first time could even be 50 lines away, and it would still figure it out</a:t>
            </a:r>
            <a:endParaRPr/>
          </a:p>
        </p:txBody>
      </p:sp>
      <p:sp>
        <p:nvSpPr>
          <p:cNvPr id="1069" name="Google Shape;1069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070" name="Google Shape;1070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17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72" name="Google Shape;1072;p117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117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79" name="Google Shape;1079;p118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</p:txBody>
      </p:sp>
      <p:sp>
        <p:nvSpPr>
          <p:cNvPr id="1080" name="Google Shape;1080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86" name="Google Shape;1086;p119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</p:txBody>
      </p:sp>
      <p:sp>
        <p:nvSpPr>
          <p:cNvPr id="1087" name="Google Shape;1087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93" name="Google Shape;1093;p120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</p:txBody>
      </p:sp>
      <p:sp>
        <p:nvSpPr>
          <p:cNvPr id="1094" name="Google Shape;1094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00" name="Google Shape;1100;p121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1101" name="Google Shape;1101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102" name="Google Shape;1102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init &lt;name&gt;</a:t>
            </a:r>
            <a:r>
              <a:rPr lang="de"/>
              <a:t> creates a new rust project in directory &lt;name&gt;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cd &lt;name&gt;</a:t>
            </a:r>
            <a:r>
              <a:rPr lang="de"/>
              <a:t> to navigate into that directory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09" name="Google Shape;1109;p122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1110" name="Google Shape;1110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1111" name="Google Shape;111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22"/>
          <p:cNvSpPr/>
          <p:nvPr/>
        </p:nvSpPr>
        <p:spPr>
          <a:xfrm>
            <a:off x="3172675" y="2447218"/>
            <a:ext cx="3705250" cy="968250"/>
          </a:xfrm>
          <a:custGeom>
            <a:rect b="b" l="l" r="r" t="t"/>
            <a:pathLst>
              <a:path extrusionOk="0" h="38730" w="148210">
                <a:moveTo>
                  <a:pt x="0" y="3228"/>
                </a:moveTo>
                <a:cubicBezTo>
                  <a:pt x="28244" y="-305"/>
                  <a:pt x="56869" y="20"/>
                  <a:pt x="85333" y="20"/>
                </a:cubicBezTo>
                <a:cubicBezTo>
                  <a:pt x="97032" y="20"/>
                  <a:pt x="108739" y="451"/>
                  <a:pt x="120407" y="1304"/>
                </a:cubicBezTo>
                <a:cubicBezTo>
                  <a:pt x="125329" y="1664"/>
                  <a:pt x="130764" y="1469"/>
                  <a:pt x="134950" y="4084"/>
                </a:cubicBezTo>
                <a:cubicBezTo>
                  <a:pt x="145437" y="10636"/>
                  <a:pt x="141343" y="28446"/>
                  <a:pt x="148210" y="387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13" name="Google Shape;1113;p122"/>
          <p:cNvSpPr txBox="1"/>
          <p:nvPr/>
        </p:nvSpPr>
        <p:spPr>
          <a:xfrm>
            <a:off x="5963650" y="3340625"/>
            <a:ext cx="2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 able to infer the type of `v`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4" name="Google Shape;111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0" name="Google Shape;1120;p123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</p:txBody>
      </p:sp>
      <p:sp>
        <p:nvSpPr>
          <p:cNvPr id="1121" name="Google Shape;1121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7" name="Google Shape;1127;p124"/>
          <p:cNvSpPr txBox="1"/>
          <p:nvPr>
            <p:ph idx="1" type="body"/>
          </p:nvPr>
        </p:nvSpPr>
        <p:spPr>
          <a:xfrm>
            <a:off x="1297500" y="1567550"/>
            <a:ext cx="7350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the exercises I recommend disabling the rust-analyzer, otherwise it spoils the answer :^)</a:t>
            </a:r>
            <a:endParaRPr/>
          </a:p>
        </p:txBody>
      </p:sp>
      <p:sp>
        <p:nvSpPr>
          <p:cNvPr id="1128" name="Google Shape;1128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34" name="Google Shape;1134;p125"/>
          <p:cNvSpPr txBox="1"/>
          <p:nvPr>
            <p:ph idx="1" type="body"/>
          </p:nvPr>
        </p:nvSpPr>
        <p:spPr>
          <a:xfrm>
            <a:off x="1297500" y="1567550"/>
            <a:ext cx="74145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the exercises I recommend disabling the rust-analyzer, otherwise it spoils the answer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More examples and exercises will follow soon</a:t>
            </a:r>
            <a:endParaRPr/>
          </a:p>
        </p:txBody>
      </p:sp>
      <p:sp>
        <p:nvSpPr>
          <p:cNvPr id="1135" name="Google Shape;1135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1" name="Google Shape;1141;p126"/>
          <p:cNvSpPr txBox="1"/>
          <p:nvPr>
            <p:ph idx="1" type="body"/>
          </p:nvPr>
        </p:nvSpPr>
        <p:spPr>
          <a:xfrm>
            <a:off x="1297500" y="1562450"/>
            <a:ext cx="66948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moving is sometimes better than copying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what to do if we want to copy anyway</a:t>
            </a:r>
            <a:endParaRPr/>
          </a:p>
        </p:txBody>
      </p:sp>
      <p:sp>
        <p:nvSpPr>
          <p:cNvPr id="1142" name="Google Shape;1142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	Next time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8" name="Google Shape;1148;p127"/>
          <p:cNvSpPr txBox="1"/>
          <p:nvPr>
            <p:ph idx="1" type="body"/>
          </p:nvPr>
        </p:nvSpPr>
        <p:spPr>
          <a:xfrm>
            <a:off x="1297500" y="1562450"/>
            <a:ext cx="66948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moving is sometimes better than copying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what to do if we want to copy anyway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Until then: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each session starting with this one, there’s a file called </a:t>
            </a:r>
            <a:r>
              <a:rPr lang="de">
                <a:solidFill>
                  <a:srgbClr val="00FF00"/>
                </a:solidFill>
              </a:rPr>
              <a:t>exercises.md</a:t>
            </a:r>
            <a:r>
              <a:rPr lang="de"/>
              <a:t> in that folder,</a:t>
            </a:r>
            <a:r>
              <a:rPr lang="de"/>
              <a:t> for you to learn and repeat what we covered so far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Github can render Markdown-files on their website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Visual Studio Code can render them too → Right Click → Open Preview</a:t>
            </a:r>
            <a:endParaRPr/>
          </a:p>
        </p:txBody>
      </p:sp>
      <p:sp>
        <p:nvSpPr>
          <p:cNvPr id="1149" name="Google Shape;1149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	Next time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5" name="Google Shape;1155;p128"/>
          <p:cNvSpPr txBox="1"/>
          <p:nvPr>
            <p:ph idx="1" type="body"/>
          </p:nvPr>
        </p:nvSpPr>
        <p:spPr>
          <a:xfrm>
            <a:off x="1297500" y="1562450"/>
            <a:ext cx="66948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moving is sometimes better than copying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what to do if we want to copy anyway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Until then: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each session starting with this one, there’s a file called </a:t>
            </a:r>
            <a:r>
              <a:rPr lang="de">
                <a:solidFill>
                  <a:srgbClr val="00FF00"/>
                </a:solidFill>
              </a:rPr>
              <a:t>exercises.md</a:t>
            </a:r>
            <a:r>
              <a:rPr lang="de"/>
              <a:t> in that folder, for you to learn and repeat what we covered so far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Github can render Markdown-files on their website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Visual Studio Code can render them too → Right Click → Open Preview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the beginning of every session, we will compare the results of the exercises and cover all remaining questions</a:t>
            </a:r>
            <a:endParaRPr/>
          </a:p>
        </p:txBody>
      </p:sp>
      <p:sp>
        <p:nvSpPr>
          <p:cNvPr id="1156" name="Google Shape;1156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	Next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init &lt;name&gt;</a:t>
            </a:r>
            <a:r>
              <a:rPr lang="de"/>
              <a:t> creates a new rust project in directory &lt;name&gt;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cd &lt;name&gt;</a:t>
            </a:r>
            <a:r>
              <a:rPr lang="de"/>
              <a:t> to navigate into that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cargo creates the following structure: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directory </a:t>
            </a:r>
            <a:r>
              <a:rPr lang="de">
                <a:solidFill>
                  <a:srgbClr val="00FFFF"/>
                </a:solidFill>
              </a:rPr>
              <a:t>/src/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contains all your Rust files, cargo prepares a simple “Hello, world!”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Cargo.toml	← We’ll cover that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Cargo.lock	←  Auto-generated by cargo, we can safely ignore it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init &lt;name&gt;</a:t>
            </a:r>
            <a:r>
              <a:rPr lang="de"/>
              <a:t> creates a new rust project in directory &lt;name&gt;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cd &lt;name&gt;</a:t>
            </a:r>
            <a:r>
              <a:rPr lang="de"/>
              <a:t> to navigate into that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cargo creates the following structure: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directory </a:t>
            </a:r>
            <a:r>
              <a:rPr lang="de">
                <a:solidFill>
                  <a:srgbClr val="00FFFF"/>
                </a:solidFill>
              </a:rPr>
              <a:t>/src/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contains all your Rust files, cargo prepares a simple “Hello, world!”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Cargo.toml	← We’ll cover that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Cargo.lock	←  Auto-generated by cargo, we can safely ignore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build</a:t>
            </a:r>
            <a:r>
              <a:rPr lang="de"/>
              <a:t> to build your project: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generates an executable, can be found in directory </a:t>
            </a:r>
            <a:r>
              <a:rPr lang="de">
                <a:solidFill>
                  <a:srgbClr val="00FFFF"/>
                </a:solidFill>
              </a:rPr>
              <a:t>/target/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init &lt;name&gt;</a:t>
            </a:r>
            <a:r>
              <a:rPr lang="de"/>
              <a:t> creates a new rust project in directory &lt;name&gt;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cd &lt;name&gt;</a:t>
            </a:r>
            <a:r>
              <a:rPr lang="de"/>
              <a:t> to navigate into that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cargo creates the following structure: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directory </a:t>
            </a:r>
            <a:r>
              <a:rPr lang="de">
                <a:solidFill>
                  <a:srgbClr val="00FFFF"/>
                </a:solidFill>
              </a:rPr>
              <a:t>/src/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contains all your Rust files, cargo prepares a simple “Hello, world!”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Cargo.toml	← We’ll cover that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Cargo.lock	←  Auto-generated by cargo, we can safely ignore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build</a:t>
            </a:r>
            <a:r>
              <a:rPr lang="de"/>
              <a:t> to build your project: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generates an executable, can be found in directory </a:t>
            </a:r>
            <a:r>
              <a:rPr lang="de">
                <a:solidFill>
                  <a:srgbClr val="00FFFF"/>
                </a:solidFill>
              </a:rPr>
              <a:t>/target/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run</a:t>
            </a:r>
            <a:r>
              <a:rPr lang="de"/>
              <a:t> to build and run your project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init &lt;name&gt;</a:t>
            </a:r>
            <a:r>
              <a:rPr lang="de"/>
              <a:t> creates a new rust project in directory &lt;name&gt;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cd &lt;name&gt;</a:t>
            </a:r>
            <a:r>
              <a:rPr lang="de"/>
              <a:t> to navigate into that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cargo creates the following structure: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directory </a:t>
            </a:r>
            <a:r>
              <a:rPr lang="de">
                <a:solidFill>
                  <a:srgbClr val="00FFFF"/>
                </a:solidFill>
              </a:rPr>
              <a:t>/src/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contains all your Rust files, cargo prepares a simple “Hello, world!”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Cargo.toml	← We’ll cover that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Cargo.lock	←  Auto-generated by cargo, we can safely ignore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build</a:t>
            </a:r>
            <a:r>
              <a:rPr lang="de"/>
              <a:t> to build your project: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generates an executable, can be found in directory </a:t>
            </a:r>
            <a:r>
              <a:rPr lang="de">
                <a:solidFill>
                  <a:srgbClr val="00FFFF"/>
                </a:solidFill>
              </a:rPr>
              <a:t>/target/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cargo run</a:t>
            </a:r>
            <a:r>
              <a:rPr lang="de"/>
              <a:t> to build and run your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rust-analyzer</a:t>
            </a:r>
            <a:r>
              <a:rPr lang="de"/>
              <a:t> is a very helpful tool for programming in Rust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20"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00" y="1812399"/>
            <a:ext cx="2993574" cy="9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</p:txBody>
      </p:sp>
      <p:sp>
        <p:nvSpPr>
          <p:cNvPr id="283" name="Google Shape;283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625" y="1685525"/>
            <a:ext cx="3202074" cy="1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pushing a `u8` to a `Vec&lt;char&gt;`</a:t>
            </a:r>
            <a:endParaRPr/>
          </a:p>
        </p:txBody>
      </p:sp>
      <p:sp>
        <p:nvSpPr>
          <p:cNvPr id="291" name="Google Shape;291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75" y="1778450"/>
            <a:ext cx="3362448" cy="1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1297500" y="1567550"/>
            <a:ext cx="71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pushing a `u8` to a `Vec&lt;char&gt;`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Very useful, because you never need to worry about what may be the type of your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It’s always known, and not changeable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Contrast to variables in dynamic languages like Python, where you can assign any value to any variable at any point</a:t>
            </a:r>
            <a:endParaRPr/>
          </a:p>
        </p:txBody>
      </p:sp>
      <p:sp>
        <p:nvSpPr>
          <p:cNvPr id="299" name="Google Shape;299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</p:txBody>
      </p:sp>
      <p:sp>
        <p:nvSpPr>
          <p:cNvPr id="306" name="Google Shape;306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</p:txBody>
      </p:sp>
      <p:sp>
        <p:nvSpPr>
          <p:cNvPr id="313" name="Google Shape;313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</p:txBody>
      </p:sp>
      <p:sp>
        <p:nvSpPr>
          <p:cNvPr id="320" name="Google Shape;320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→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</p:txBody>
      </p:sp>
      <p:sp>
        <p:nvSpPr>
          <p:cNvPr id="327" name="Google Shape;327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1297500" y="1567550"/>
            <a:ext cx="70389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</a:t>
            </a:r>
            <a:r>
              <a:rPr lang="de"/>
              <a:t>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</a:t>
            </a:r>
            <a:r>
              <a:rPr lang="de"/>
              <a:t>→</a:t>
            </a:r>
            <a:r>
              <a:rPr lang="de"/>
              <a:t>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We’ll only be covering scalar types, specifically integers today!</a:t>
            </a:r>
            <a:endParaRPr/>
          </a:p>
        </p:txBody>
      </p:sp>
      <p:sp>
        <p:nvSpPr>
          <p:cNvPr id="334" name="Google Shape;334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335" name="Google Shape;335;p41"/>
          <p:cNvCxnSpPr/>
          <p:nvPr/>
        </p:nvCxnSpPr>
        <p:spPr>
          <a:xfrm>
            <a:off x="2279825" y="3675800"/>
            <a:ext cx="5143500" cy="6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 rot="10800000">
            <a:off x="2290475" y="3579500"/>
            <a:ext cx="5122200" cy="7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Recap</a:t>
            </a:r>
            <a:endParaRPr sz="1320"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43" name="Google Shape;343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50" name="Google Shape;350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51" name="Google Shape;351;p43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58" name="Google Shape;358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59" name="Google Shape;359;p44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Google Shape;360;p44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61" name="Google Shape;361;p44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68" name="Google Shape;368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69" name="Google Shape;369;p45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45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71" name="Google Shape;371;p45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820150" y="2757851"/>
            <a:ext cx="1283203" cy="368900"/>
          </a:xfrm>
          <a:custGeom>
            <a:rect b="b" l="l" r="r" t="t"/>
            <a:pathLst>
              <a:path extrusionOk="0" h="14329" w="54750">
                <a:moveTo>
                  <a:pt x="54750" y="0"/>
                </a:moveTo>
                <a:cubicBezTo>
                  <a:pt x="37088" y="6627"/>
                  <a:pt x="11783" y="-403"/>
                  <a:pt x="0" y="14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73" name="Google Shape;373;p45"/>
          <p:cNvSpPr txBox="1"/>
          <p:nvPr/>
        </p:nvSpPr>
        <p:spPr>
          <a:xfrm>
            <a:off x="488650" y="30091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2546329" y="4479475"/>
            <a:ext cx="348325" cy="285300"/>
          </a:xfrm>
          <a:custGeom>
            <a:rect b="b" l="l" r="r" t="t"/>
            <a:pathLst>
              <a:path extrusionOk="0" h="11412" w="13933">
                <a:moveTo>
                  <a:pt x="246" y="0"/>
                </a:moveTo>
                <a:cubicBezTo>
                  <a:pt x="246" y="3650"/>
                  <a:pt x="-737" y="9212"/>
                  <a:pt x="2598" y="10693"/>
                </a:cubicBezTo>
                <a:cubicBezTo>
                  <a:pt x="6051" y="12227"/>
                  <a:pt x="10155" y="10693"/>
                  <a:pt x="13933" y="106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75" name="Google Shape;375;p45"/>
          <p:cNvSpPr txBox="1"/>
          <p:nvPr/>
        </p:nvSpPr>
        <p:spPr>
          <a:xfrm>
            <a:off x="2825150" y="45512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128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</p:txBody>
      </p:sp>
      <p:sp>
        <p:nvSpPr>
          <p:cNvPr id="382" name="Google Shape;382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88" name="Google Shape;388;p47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</a:t>
            </a:r>
            <a:r>
              <a:rPr lang="de"/>
              <a:t>s `isize` and</a:t>
            </a:r>
            <a:r>
              <a:rPr lang="de"/>
              <a:t>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</p:txBody>
      </p:sp>
      <p:sp>
        <p:nvSpPr>
          <p:cNvPr id="389" name="Google Shape;389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</a:t>
            </a:r>
            <a:r>
              <a:rPr lang="de"/>
              <a:t>`isize` and </a:t>
            </a:r>
            <a:r>
              <a:rPr lang="de"/>
              <a:t>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</p:txBody>
      </p:sp>
      <p:sp>
        <p:nvSpPr>
          <p:cNvPr id="396" name="Google Shape;396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97" name="Google Shape;397;p48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1297500" y="1150500"/>
            <a:ext cx="747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</p:txBody>
      </p:sp>
      <p:sp>
        <p:nvSpPr>
          <p:cNvPr id="404" name="Google Shape;404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05" name="Google Shape;405;p49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pointers*</a:t>
            </a:r>
            <a:endParaRPr/>
          </a:p>
        </p:txBody>
      </p:sp>
      <p:sp>
        <p:nvSpPr>
          <p:cNvPr id="412" name="Google Shape;412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13" name="Google Shape;413;p50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want to index into an array, vector… your index needs to be of type `usize`</a:t>
            </a:r>
            <a:endParaRPr/>
          </a:p>
        </p:txBody>
      </p:sp>
      <p:sp>
        <p:nvSpPr>
          <p:cNvPr id="420" name="Google Shape;420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21" name="Google Shape;421;p51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Recap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27" name="Google Shape;427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</p:txBody>
      </p:sp>
      <p:sp>
        <p:nvSpPr>
          <p:cNvPr id="428" name="Google Shape;428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34" name="Google Shape;434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</p:txBody>
      </p:sp>
      <p:sp>
        <p:nvSpPr>
          <p:cNvPr id="435" name="Google Shape;435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42" name="Google Shape;442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49" name="Google Shape;449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56" name="Google Shape;456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57" name="Google Shape;457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8" name="Google Shape;4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56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60" name="Google Shape;460;p56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67" name="Google Shape;467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8" name="Google Shape;4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57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70" name="Google Shape;470;p57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1" name="Google Shape;471;p57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57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78" name="Google Shape;478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79" name="Google Shape;479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0" name="Google Shape;4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58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82" name="Google Shape;482;p58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3" name="Google Shape;483;p58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58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8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6" name="Google Shape;486;p58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92" name="Google Shape;492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</p:txBody>
      </p:sp>
      <p:sp>
        <p:nvSpPr>
          <p:cNvPr id="493" name="Google Shape;493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94" name="Google Shape;4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59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96" name="Google Shape;496;p59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7" name="Google Shape;497;p59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9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0" name="Google Shape;500;p59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06" name="Google Shape;506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</p:txBody>
      </p:sp>
      <p:sp>
        <p:nvSpPr>
          <p:cNvPr id="507" name="Google Shape;507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60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10" name="Google Shape;510;p60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60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60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4" name="Google Shape;514;p60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5" name="Google Shape;51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1" name="Google Shape;521;p61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many 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Third case: `a` is mutable, which means you can re-assign to it</a:t>
            </a:r>
            <a:endParaRPr/>
          </a:p>
        </p:txBody>
      </p:sp>
      <p:sp>
        <p:nvSpPr>
          <p:cNvPr id="522" name="Google Shape;522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23" name="Google Shape;5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p61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25" name="Google Shape;525;p61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6" name="Google Shape;526;p61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61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61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9" name="Google Shape;529;p61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0" name="Google Shape;53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575" y="4479925"/>
            <a:ext cx="2913107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Recap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37" name="Google Shape;537;p62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</p:txBody>
      </p:sp>
      <p:sp>
        <p:nvSpPr>
          <p:cNvPr id="538" name="Google Shape;538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44" name="Google Shape;544;p6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</p:txBody>
      </p:sp>
      <p:sp>
        <p:nvSpPr>
          <p:cNvPr id="545" name="Google Shape;545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46" name="Google Shape;546;p63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2" name="Google Shape;552;p64"/>
          <p:cNvSpPr txBox="1"/>
          <p:nvPr>
            <p:ph idx="1" type="body"/>
          </p:nvPr>
        </p:nvSpPr>
        <p:spPr>
          <a:xfrm>
            <a:off x="1297500" y="1567550"/>
            <a:ext cx="72165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</p:txBody>
      </p:sp>
      <p:sp>
        <p:nvSpPr>
          <p:cNvPr id="553" name="Google Shape;553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54" name="Google Shape;554;p64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60" name="Google Shape;560;p6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</p:txBody>
      </p:sp>
      <p:sp>
        <p:nvSpPr>
          <p:cNvPr id="561" name="Google Shape;561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62" name="Google Shape;562;p65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68" name="Google Shape;568;p66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</p:txBody>
      </p:sp>
      <p:sp>
        <p:nvSpPr>
          <p:cNvPr id="569" name="Google Shape;569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70" name="Google Shape;570;p66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76" name="Google Shape;576;p67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</p:txBody>
      </p:sp>
      <p:sp>
        <p:nvSpPr>
          <p:cNvPr id="577" name="Google Shape;577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78" name="Google Shape;578;p67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84" name="Google Shape;584;p68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</a:t>
            </a:r>
            <a:r>
              <a:rPr lang="de"/>
              <a:t>another variable:</a:t>
            </a:r>
            <a:endParaRPr/>
          </a:p>
        </p:txBody>
      </p:sp>
      <p:sp>
        <p:nvSpPr>
          <p:cNvPr id="585" name="Google Shape;585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86" name="Google Shape;586;p68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92" name="Google Shape;592;p69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</p:txBody>
      </p:sp>
      <p:sp>
        <p:nvSpPr>
          <p:cNvPr id="593" name="Google Shape;593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4" name="Google Shape;594;p69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600" name="Google Shape;600;p70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Moving means the first variable is no longer usable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Copying is what we know from </a:t>
            </a:r>
            <a:r>
              <a:rPr lang="de"/>
              <a:t>other languages</a:t>
            </a:r>
            <a:endParaRPr/>
          </a:p>
        </p:txBody>
      </p:sp>
      <p:sp>
        <p:nvSpPr>
          <p:cNvPr id="601" name="Google Shape;601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02" name="Google Shape;602;p70"/>
          <p:cNvSpPr/>
          <p:nvPr/>
        </p:nvSpPr>
        <p:spPr>
          <a:xfrm>
            <a:off x="81478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608" name="Google Shape;608;p71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</p:txBody>
      </p:sp>
      <p:sp>
        <p:nvSpPr>
          <p:cNvPr id="609" name="Google Shape;609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Recap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</a:t>
            </a:r>
            <a:r>
              <a:rPr lang="de" sz="1320"/>
              <a:t>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615" name="Google Shape;615;p72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</p:txBody>
      </p:sp>
      <p:sp>
        <p:nvSpPr>
          <p:cNvPr id="616" name="Google Shape;616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622" name="Google Shape;622;p7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</p:txBody>
      </p:sp>
      <p:sp>
        <p:nvSpPr>
          <p:cNvPr id="623" name="Google Shape;623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629" name="Google Shape;629;p7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are never moved, they are always copied</a:t>
            </a:r>
            <a:endParaRPr/>
          </a:p>
        </p:txBody>
      </p:sp>
      <p:sp>
        <p:nvSpPr>
          <p:cNvPr id="630" name="Google Shape;630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1" name="Google Shape;63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67" y="2571742"/>
            <a:ext cx="2563900" cy="5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699" y="2571750"/>
            <a:ext cx="3059461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38" name="Google Shape;638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39" name="Google Shape;639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45" name="Google Shape;645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46" name="Google Shape;646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52" name="Google Shape;652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53" name="Google Shape;653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sequentially:</a:t>
            </a:r>
            <a:endParaRPr/>
          </a:p>
        </p:txBody>
      </p:sp>
      <p:pic>
        <p:nvPicPr>
          <p:cNvPr id="654" name="Google Shape;65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2091674"/>
            <a:ext cx="3688624" cy="20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60" name="Google Shape;660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sequentially:</a:t>
            </a:r>
            <a:endParaRPr/>
          </a:p>
        </p:txBody>
      </p:sp>
      <p:pic>
        <p:nvPicPr>
          <p:cNvPr id="662" name="Google Shape;66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2091674"/>
            <a:ext cx="3688624" cy="204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78"/>
          <p:cNvCxnSpPr/>
          <p:nvPr/>
        </p:nvCxnSpPr>
        <p:spPr>
          <a:xfrm flipH="1">
            <a:off x="4455900" y="2688325"/>
            <a:ext cx="1261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78"/>
          <p:cNvSpPr txBox="1"/>
          <p:nvPr/>
        </p:nvSpPr>
        <p:spPr>
          <a:xfrm>
            <a:off x="5658875" y="25042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First: store 69 in `a`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70" name="Google Shape;670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sequentially:</a:t>
            </a:r>
            <a:endParaRPr/>
          </a:p>
        </p:txBody>
      </p:sp>
      <p:pic>
        <p:nvPicPr>
          <p:cNvPr id="672" name="Google Shape;67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2091674"/>
            <a:ext cx="3688624" cy="204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79"/>
          <p:cNvCxnSpPr/>
          <p:nvPr/>
        </p:nvCxnSpPr>
        <p:spPr>
          <a:xfrm flipH="1">
            <a:off x="4455900" y="2688325"/>
            <a:ext cx="1261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79"/>
          <p:cNvSpPr txBox="1"/>
          <p:nvPr/>
        </p:nvSpPr>
        <p:spPr>
          <a:xfrm>
            <a:off x="5658875" y="25042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First: store 69 in `a`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5" name="Google Shape;675;p79"/>
          <p:cNvCxnSpPr/>
          <p:nvPr/>
        </p:nvCxnSpPr>
        <p:spPr>
          <a:xfrm rot="10800000">
            <a:off x="4530700" y="2977050"/>
            <a:ext cx="11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79"/>
          <p:cNvSpPr txBox="1"/>
          <p:nvPr/>
        </p:nvSpPr>
        <p:spPr>
          <a:xfrm>
            <a:off x="5600075" y="27769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Then, store 420 in `b`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82" name="Google Shape;682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83" name="Google Shape;683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sequentially:</a:t>
            </a:r>
            <a:endParaRPr/>
          </a:p>
        </p:txBody>
      </p:sp>
      <p:pic>
        <p:nvPicPr>
          <p:cNvPr id="684" name="Google Shape;6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2091674"/>
            <a:ext cx="3688624" cy="204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Google Shape;685;p80"/>
          <p:cNvCxnSpPr/>
          <p:nvPr/>
        </p:nvCxnSpPr>
        <p:spPr>
          <a:xfrm flipH="1">
            <a:off x="4455900" y="2688325"/>
            <a:ext cx="1261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80"/>
          <p:cNvSpPr txBox="1"/>
          <p:nvPr/>
        </p:nvSpPr>
        <p:spPr>
          <a:xfrm>
            <a:off x="5658875" y="25042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First: store 69 in `a`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7" name="Google Shape;687;p80"/>
          <p:cNvCxnSpPr/>
          <p:nvPr/>
        </p:nvCxnSpPr>
        <p:spPr>
          <a:xfrm rot="10800000">
            <a:off x="4530700" y="2977050"/>
            <a:ext cx="11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80"/>
          <p:cNvSpPr txBox="1"/>
          <p:nvPr/>
        </p:nvSpPr>
        <p:spPr>
          <a:xfrm>
            <a:off x="5600075" y="27769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store 420 in `b`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80"/>
          <p:cNvSpPr/>
          <p:nvPr/>
        </p:nvSpPr>
        <p:spPr>
          <a:xfrm>
            <a:off x="4530750" y="3319250"/>
            <a:ext cx="1593300" cy="556050"/>
          </a:xfrm>
          <a:custGeom>
            <a:rect b="b" l="l" r="r" t="t"/>
            <a:pathLst>
              <a:path extrusionOk="0" h="22242" w="63732">
                <a:moveTo>
                  <a:pt x="63732" y="22242"/>
                </a:moveTo>
                <a:cubicBezTo>
                  <a:pt x="50725" y="21157"/>
                  <a:pt x="39530" y="12456"/>
                  <a:pt x="27375" y="7699"/>
                </a:cubicBezTo>
                <a:cubicBezTo>
                  <a:pt x="18548" y="4245"/>
                  <a:pt x="7889" y="525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0" name="Google Shape;690;p80"/>
          <p:cNvSpPr txBox="1"/>
          <p:nvPr/>
        </p:nvSpPr>
        <p:spPr>
          <a:xfrm>
            <a:off x="6011775" y="3695038"/>
            <a:ext cx="29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Multiply `a` with 1000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696" name="Google Shape;696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97" name="Google Shape;697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sequentially:</a:t>
            </a:r>
            <a:endParaRPr/>
          </a:p>
        </p:txBody>
      </p:sp>
      <p:pic>
        <p:nvPicPr>
          <p:cNvPr id="698" name="Google Shape;6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2091674"/>
            <a:ext cx="3688624" cy="204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9" name="Google Shape;699;p81"/>
          <p:cNvCxnSpPr/>
          <p:nvPr/>
        </p:nvCxnSpPr>
        <p:spPr>
          <a:xfrm flipH="1">
            <a:off x="4455900" y="2688325"/>
            <a:ext cx="1261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81"/>
          <p:cNvSpPr txBox="1"/>
          <p:nvPr/>
        </p:nvSpPr>
        <p:spPr>
          <a:xfrm>
            <a:off x="5658875" y="25042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First: store 69 in `a`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1" name="Google Shape;701;p81"/>
          <p:cNvCxnSpPr/>
          <p:nvPr/>
        </p:nvCxnSpPr>
        <p:spPr>
          <a:xfrm rot="10800000">
            <a:off x="4530700" y="2977050"/>
            <a:ext cx="11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81"/>
          <p:cNvSpPr txBox="1"/>
          <p:nvPr/>
        </p:nvSpPr>
        <p:spPr>
          <a:xfrm>
            <a:off x="5600075" y="27769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Then, store 420 in `b`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81"/>
          <p:cNvSpPr/>
          <p:nvPr/>
        </p:nvSpPr>
        <p:spPr>
          <a:xfrm>
            <a:off x="4530750" y="3319250"/>
            <a:ext cx="1593300" cy="556050"/>
          </a:xfrm>
          <a:custGeom>
            <a:rect b="b" l="l" r="r" t="t"/>
            <a:pathLst>
              <a:path extrusionOk="0" h="22242" w="63732">
                <a:moveTo>
                  <a:pt x="63732" y="22242"/>
                </a:moveTo>
                <a:cubicBezTo>
                  <a:pt x="50725" y="21157"/>
                  <a:pt x="39530" y="12456"/>
                  <a:pt x="27375" y="7699"/>
                </a:cubicBezTo>
                <a:cubicBezTo>
                  <a:pt x="18548" y="4245"/>
                  <a:pt x="7889" y="525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04" name="Google Shape;704;p81"/>
          <p:cNvSpPr txBox="1"/>
          <p:nvPr/>
        </p:nvSpPr>
        <p:spPr>
          <a:xfrm>
            <a:off x="6011775" y="3695038"/>
            <a:ext cx="29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Multiply `a` with 1000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81"/>
          <p:cNvSpPr/>
          <p:nvPr/>
        </p:nvSpPr>
        <p:spPr>
          <a:xfrm>
            <a:off x="5193725" y="3335275"/>
            <a:ext cx="802000" cy="134675"/>
          </a:xfrm>
          <a:custGeom>
            <a:rect b="b" l="l" r="r" t="t"/>
            <a:pathLst>
              <a:path extrusionOk="0" h="5387" w="32080">
                <a:moveTo>
                  <a:pt x="0" y="0"/>
                </a:moveTo>
                <a:cubicBezTo>
                  <a:pt x="3303" y="4954"/>
                  <a:pt x="11155" y="5133"/>
                  <a:pt x="17109" y="5133"/>
                </a:cubicBezTo>
                <a:cubicBezTo>
                  <a:pt x="22172" y="5133"/>
                  <a:pt x="28500" y="6147"/>
                  <a:pt x="32080" y="25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6" name="Google Shape;706;p81"/>
          <p:cNvSpPr txBox="1"/>
          <p:nvPr/>
        </p:nvSpPr>
        <p:spPr>
          <a:xfrm>
            <a:off x="5925075" y="3202513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`b` to it, store the result in `c`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Recap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12" name="Google Shape;712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13" name="Google Shape;713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sequentially:</a:t>
            </a:r>
            <a:endParaRPr/>
          </a:p>
        </p:txBody>
      </p:sp>
      <p:pic>
        <p:nvPicPr>
          <p:cNvPr id="714" name="Google Shape;71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2091674"/>
            <a:ext cx="3688624" cy="204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5" name="Google Shape;715;p82"/>
          <p:cNvCxnSpPr/>
          <p:nvPr/>
        </p:nvCxnSpPr>
        <p:spPr>
          <a:xfrm flipH="1">
            <a:off x="4455900" y="2688325"/>
            <a:ext cx="1261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82"/>
          <p:cNvSpPr txBox="1"/>
          <p:nvPr/>
        </p:nvSpPr>
        <p:spPr>
          <a:xfrm>
            <a:off x="5658875" y="25042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First: store 69 in `a`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7" name="Google Shape;717;p82"/>
          <p:cNvCxnSpPr/>
          <p:nvPr/>
        </p:nvCxnSpPr>
        <p:spPr>
          <a:xfrm rot="10800000">
            <a:off x="4530700" y="2977050"/>
            <a:ext cx="11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82"/>
          <p:cNvSpPr txBox="1"/>
          <p:nvPr/>
        </p:nvSpPr>
        <p:spPr>
          <a:xfrm>
            <a:off x="5600075" y="27769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Then, store 420 in `b`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82"/>
          <p:cNvSpPr/>
          <p:nvPr/>
        </p:nvSpPr>
        <p:spPr>
          <a:xfrm>
            <a:off x="4530750" y="3319250"/>
            <a:ext cx="1593300" cy="556050"/>
          </a:xfrm>
          <a:custGeom>
            <a:rect b="b" l="l" r="r" t="t"/>
            <a:pathLst>
              <a:path extrusionOk="0" h="22242" w="63732">
                <a:moveTo>
                  <a:pt x="63732" y="22242"/>
                </a:moveTo>
                <a:cubicBezTo>
                  <a:pt x="50725" y="21157"/>
                  <a:pt x="39530" y="12456"/>
                  <a:pt x="27375" y="7699"/>
                </a:cubicBezTo>
                <a:cubicBezTo>
                  <a:pt x="18548" y="4245"/>
                  <a:pt x="7889" y="525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20" name="Google Shape;720;p82"/>
          <p:cNvSpPr txBox="1"/>
          <p:nvPr/>
        </p:nvSpPr>
        <p:spPr>
          <a:xfrm>
            <a:off x="6011775" y="3695038"/>
            <a:ext cx="29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Multiply `a` with 1000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82"/>
          <p:cNvSpPr/>
          <p:nvPr/>
        </p:nvSpPr>
        <p:spPr>
          <a:xfrm>
            <a:off x="5193725" y="3335275"/>
            <a:ext cx="802000" cy="134675"/>
          </a:xfrm>
          <a:custGeom>
            <a:rect b="b" l="l" r="r" t="t"/>
            <a:pathLst>
              <a:path extrusionOk="0" h="5387" w="32080">
                <a:moveTo>
                  <a:pt x="0" y="0"/>
                </a:moveTo>
                <a:cubicBezTo>
                  <a:pt x="3303" y="4954"/>
                  <a:pt x="11155" y="5133"/>
                  <a:pt x="17109" y="5133"/>
                </a:cubicBezTo>
                <a:cubicBezTo>
                  <a:pt x="22172" y="5133"/>
                  <a:pt x="28500" y="6147"/>
                  <a:pt x="32080" y="25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22" name="Google Shape;722;p82"/>
          <p:cNvSpPr txBox="1"/>
          <p:nvPr/>
        </p:nvSpPr>
        <p:spPr>
          <a:xfrm>
            <a:off x="5925075" y="3202513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`b` to it, store the result in `c`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3" name="Google Shape;723;p82"/>
          <p:cNvSpPr/>
          <p:nvPr/>
        </p:nvSpPr>
        <p:spPr>
          <a:xfrm>
            <a:off x="4038850" y="3714900"/>
            <a:ext cx="812700" cy="684375"/>
          </a:xfrm>
          <a:custGeom>
            <a:rect b="b" l="l" r="r" t="t"/>
            <a:pathLst>
              <a:path extrusionOk="0" h="27375" w="32508">
                <a:moveTo>
                  <a:pt x="0" y="0"/>
                </a:moveTo>
                <a:cubicBezTo>
                  <a:pt x="1348" y="5386"/>
                  <a:pt x="1023" y="11704"/>
                  <a:pt x="4491" y="16040"/>
                </a:cubicBezTo>
                <a:cubicBezTo>
                  <a:pt x="10784" y="23907"/>
                  <a:pt x="22434" y="27375"/>
                  <a:pt x="32508" y="273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24" name="Google Shape;724;p82"/>
          <p:cNvSpPr txBox="1"/>
          <p:nvPr/>
        </p:nvSpPr>
        <p:spPr>
          <a:xfrm>
            <a:off x="4851550" y="42175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 the value of `c` to the console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30" name="Google Shape;730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1" name="Google Shape;731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</a:t>
            </a:r>
            <a:r>
              <a:rPr lang="de"/>
              <a:t>understand </a:t>
            </a:r>
            <a:r>
              <a:rPr lang="de"/>
              <a:t>what the computer does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37" name="Google Shape;737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</a:t>
            </a:r>
            <a:r>
              <a:rPr lang="de"/>
              <a:t>understand </a:t>
            </a:r>
            <a:r>
              <a:rPr lang="de"/>
              <a:t>what the computer does</a:t>
            </a:r>
            <a:endParaRPr/>
          </a:p>
        </p:txBody>
      </p:sp>
      <p:pic>
        <p:nvPicPr>
          <p:cNvPr id="739" name="Google Shape;73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0" name="Google Shape;740;p84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46" name="Google Shape;746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47" name="Google Shape;747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</a:t>
            </a:r>
            <a:r>
              <a:rPr lang="de"/>
              <a:t>understand </a:t>
            </a:r>
            <a:r>
              <a:rPr lang="de"/>
              <a:t>what the computer does</a:t>
            </a:r>
            <a:endParaRPr/>
          </a:p>
        </p:txBody>
      </p:sp>
      <p:pic>
        <p:nvPicPr>
          <p:cNvPr id="748" name="Google Shape;74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9" name="Google Shape;749;p85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temp*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55" name="Google Shape;75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56" name="Google Shape;756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</a:t>
            </a:r>
            <a:r>
              <a:rPr lang="de"/>
              <a:t>understand </a:t>
            </a:r>
            <a:r>
              <a:rPr lang="de"/>
              <a:t>what the computer does</a:t>
            </a:r>
            <a:endParaRPr/>
          </a:p>
        </p:txBody>
      </p:sp>
      <p:pic>
        <p:nvPicPr>
          <p:cNvPr id="757" name="Google Shape;7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86"/>
          <p:cNvCxnSpPr/>
          <p:nvPr/>
        </p:nvCxnSpPr>
        <p:spPr>
          <a:xfrm flipH="1" rot="10800000">
            <a:off x="3076450" y="3019725"/>
            <a:ext cx="1181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59" name="Google Shape;759;p86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temp*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65" name="Google Shape;765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66" name="Google Shape;766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</a:t>
            </a:r>
            <a:r>
              <a:rPr lang="de"/>
              <a:t>understand </a:t>
            </a:r>
            <a:r>
              <a:rPr lang="de"/>
              <a:t>what the computer does</a:t>
            </a:r>
            <a:endParaRPr/>
          </a:p>
        </p:txBody>
      </p:sp>
      <p:pic>
        <p:nvPicPr>
          <p:cNvPr id="767" name="Google Shape;76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p87"/>
          <p:cNvCxnSpPr/>
          <p:nvPr/>
        </p:nvCxnSpPr>
        <p:spPr>
          <a:xfrm flipH="1" rot="10800000">
            <a:off x="3178025" y="3292400"/>
            <a:ext cx="1181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9" name="Google Shape;769;p87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temp*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75" name="Google Shape;775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76" name="Google Shape;776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</p:txBody>
      </p:sp>
      <p:pic>
        <p:nvPicPr>
          <p:cNvPr id="777" name="Google Shape;77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8" name="Google Shape;778;p88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temp*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69*1000=69000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9" name="Google Shape;779;p88"/>
          <p:cNvSpPr/>
          <p:nvPr/>
        </p:nvSpPr>
        <p:spPr>
          <a:xfrm>
            <a:off x="3049700" y="3602625"/>
            <a:ext cx="4811864" cy="1134975"/>
          </a:xfrm>
          <a:custGeom>
            <a:rect b="b" l="l" r="r" t="t"/>
            <a:pathLst>
              <a:path extrusionOk="0" h="45399" w="154412">
                <a:moveTo>
                  <a:pt x="0" y="0"/>
                </a:moveTo>
                <a:cubicBezTo>
                  <a:pt x="3721" y="5572"/>
                  <a:pt x="13533" y="2943"/>
                  <a:pt x="18821" y="7057"/>
                </a:cubicBezTo>
                <a:cubicBezTo>
                  <a:pt x="26845" y="13301"/>
                  <a:pt x="22559" y="28779"/>
                  <a:pt x="30370" y="35288"/>
                </a:cubicBezTo>
                <a:cubicBezTo>
                  <a:pt x="47030" y="49170"/>
                  <a:pt x="73057" y="44698"/>
                  <a:pt x="94743" y="44698"/>
                </a:cubicBezTo>
                <a:cubicBezTo>
                  <a:pt x="107106" y="44698"/>
                  <a:pt x="119562" y="44248"/>
                  <a:pt x="131742" y="42131"/>
                </a:cubicBezTo>
                <a:cubicBezTo>
                  <a:pt x="139561" y="40772"/>
                  <a:pt x="150017" y="41468"/>
                  <a:pt x="154412" y="348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85" name="Google Shape;785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</p:txBody>
      </p:sp>
      <p:pic>
        <p:nvPicPr>
          <p:cNvPr id="787" name="Google Shape;78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8" name="Google Shape;788;p89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1"/>
                          </a:solidFill>
                        </a:rPr>
                        <a:t>69000+420=69420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temp*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9" name="Google Shape;789;p89"/>
          <p:cNvSpPr/>
          <p:nvPr/>
        </p:nvSpPr>
        <p:spPr>
          <a:xfrm>
            <a:off x="3830325" y="3661425"/>
            <a:ext cx="518625" cy="189250"/>
          </a:xfrm>
          <a:custGeom>
            <a:rect b="b" l="l" r="r" t="t"/>
            <a:pathLst>
              <a:path extrusionOk="0" h="7570" w="20745">
                <a:moveTo>
                  <a:pt x="0" y="0"/>
                </a:moveTo>
                <a:cubicBezTo>
                  <a:pt x="2668" y="6664"/>
                  <a:pt x="14768" y="9750"/>
                  <a:pt x="20745" y="57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0" name="Google Shape;790;p89"/>
          <p:cNvSpPr/>
          <p:nvPr/>
        </p:nvSpPr>
        <p:spPr>
          <a:xfrm>
            <a:off x="4246949" y="3843225"/>
            <a:ext cx="3481100" cy="978575"/>
          </a:xfrm>
          <a:custGeom>
            <a:rect b="b" l="l" r="r" t="t"/>
            <a:pathLst>
              <a:path extrusionOk="0" h="39143" w="139244">
                <a:moveTo>
                  <a:pt x="139244" y="24167"/>
                </a:moveTo>
                <a:cubicBezTo>
                  <a:pt x="135927" y="24718"/>
                  <a:pt x="133572" y="27783"/>
                  <a:pt x="130689" y="29513"/>
                </a:cubicBezTo>
                <a:cubicBezTo>
                  <a:pt x="125701" y="32506"/>
                  <a:pt x="119904" y="34045"/>
                  <a:pt x="114222" y="35288"/>
                </a:cubicBezTo>
                <a:cubicBezTo>
                  <a:pt x="91584" y="40240"/>
                  <a:pt x="67619" y="40094"/>
                  <a:pt x="44715" y="36571"/>
                </a:cubicBezTo>
                <a:cubicBezTo>
                  <a:pt x="29994" y="34307"/>
                  <a:pt x="12581" y="31219"/>
                  <a:pt x="3438" y="19462"/>
                </a:cubicBezTo>
                <a:cubicBezTo>
                  <a:pt x="-550" y="14333"/>
                  <a:pt x="-1239" y="5403"/>
                  <a:pt x="236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796" name="Google Shape;796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97" name="Google Shape;797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</p:txBody>
      </p:sp>
      <p:pic>
        <p:nvPicPr>
          <p:cNvPr id="798" name="Google Shape;79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396450"/>
            <a:ext cx="3675574" cy="2040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9" name="Google Shape;799;p90"/>
          <p:cNvGraphicFramePr/>
          <p:nvPr/>
        </p:nvGraphicFramePr>
        <p:xfrm>
          <a:off x="4390225" y="23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{CF8680B2-CFCC-483C-B238-00208B22C313}</a:tableStyleId>
              </a:tblPr>
              <a:tblGrid>
                <a:gridCol w="1509275"/>
                <a:gridCol w="1509275"/>
                <a:gridCol w="1509275"/>
              </a:tblGrid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temp*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69000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00" name="Google Shape;800;p90"/>
          <p:cNvCxnSpPr/>
          <p:nvPr/>
        </p:nvCxnSpPr>
        <p:spPr>
          <a:xfrm rot="10800000">
            <a:off x="3317050" y="3811075"/>
            <a:ext cx="1021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90"/>
          <p:cNvSpPr txBox="1"/>
          <p:nvPr/>
        </p:nvSpPr>
        <p:spPr>
          <a:xfrm>
            <a:off x="1819975" y="3864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`69420`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807" name="Google Shape;807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08" name="Google Shape;808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helpful to create one for exercises that compile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step by step through the program, do you get the same output as the computer?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Recap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Type Inference</a:t>
            </a:r>
            <a:endParaRPr sz="1320"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814" name="Google Shape;814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15" name="Google Shape;815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helpful to create one for exercises that compile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step by step through the program, do you get the same output as the computer?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Best debugging advice: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through your program, step by step, and pretend you’re the computer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something doesn’t make sense to you, that’s usually where the bug is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821" name="Google Shape;821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22" name="Google Shape;82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helpful to create one for exercises that compile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step by step through the program, do you get the same output as the computer?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Best debugging advice: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through your program, step by step, and pretend you’re the computer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something doesn’t make sense to you, that’s usually where the bug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https://en.wikipedia.org/wiki/Rubber_duck_debugging/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828" name="Google Shape;828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29" name="Google Shape;829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helpful to create one for exercises that compile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step by step through the program, do you get the same output as the computer?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Best debugging advice: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through your program, step by step, and pretend you’re the computer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something doesn’t make sense to you, that’s usually where the bug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https://en.wikipedia.org/wiki/Rubber_duck_debugging/</a:t>
            </a:r>
            <a:r>
              <a:rPr lang="de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Programming involves a lot of logic and reasoning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theory    → How computers work, how programming languages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practice → What I want my computer to do, and when, and how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How a program is run</a:t>
            </a:r>
            <a:endParaRPr/>
          </a:p>
        </p:txBody>
      </p:sp>
      <p:sp>
        <p:nvSpPr>
          <p:cNvPr id="835" name="Google Shape;835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36" name="Google Shape;836;p9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Understanding how programs are run helps with writing better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Computers process instructions sequentially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`memory table` can help understand what the computer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helpful to create one for exercises that compile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step by step through the program, do you get the same output as the computer?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Best debugging advice: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through your program, step by step, and pretend you’re the computer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something doesn’t make sense to you, that’s usually where the bug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https://en.wikipedia.org/wiki/Rubber_duck_debugging/</a:t>
            </a:r>
            <a:r>
              <a:rPr lang="de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Programming involves a lot of logic and reasoning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theory    → How computers work, how programming languages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practice → What I want my computer to do, and when, and how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de">
                <a:solidFill>
                  <a:srgbClr val="FFFFFF"/>
                </a:solidFill>
              </a:rPr>
              <a:t>Better programming skills → better logical thinking and reasoning skills, and vice versa	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842" name="Google Shape;842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43" name="Google Shape;843;p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Intermission: Exercise</a:t>
            </a:r>
            <a:endParaRPr/>
          </a:p>
        </p:txBody>
      </p:sp>
      <p:sp>
        <p:nvSpPr>
          <p:cNvPr id="849" name="Google Shape;849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50" name="Google Shape;850;p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851" name="Google Shape;85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97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858" name="Google Shape;858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59" name="Google Shape;859;p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860" name="Google Shape;86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98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62" name="Google Shape;862;p98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98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869" name="Google Shape;869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0" name="Google Shape;870;p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871" name="Google Shape;87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99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73" name="Google Shape;873;p99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4" name="Google Shape;87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99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881" name="Google Shape;881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2" name="Google Shape;882;p1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883" name="Google Shape;88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100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85" name="Google Shape;885;p100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6" name="Google Shape;886;p100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87" name="Google Shape;887;p100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8" name="Google Shape;88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00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895" name="Google Shape;895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96" name="Google Shape;896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897" name="Google Shape;89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101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99" name="Google Shape;899;p101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101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01" name="Google Shape;901;p101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101"/>
          <p:cNvSpPr/>
          <p:nvPr/>
        </p:nvSpPr>
        <p:spPr>
          <a:xfrm>
            <a:off x="5396900" y="3586575"/>
            <a:ext cx="1406163" cy="620205"/>
          </a:xfrm>
          <a:custGeom>
            <a:rect b="b" l="l" r="r" t="t"/>
            <a:pathLst>
              <a:path extrusionOk="0" h="19462" w="13046">
                <a:moveTo>
                  <a:pt x="13046" y="0"/>
                </a:moveTo>
                <a:cubicBezTo>
                  <a:pt x="8711" y="6497"/>
                  <a:pt x="3493" y="12477"/>
                  <a:pt x="0" y="194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03" name="Google Shape;903;p101"/>
          <p:cNvSpPr txBox="1"/>
          <p:nvPr/>
        </p:nvSpPr>
        <p:spPr>
          <a:xfrm>
            <a:off x="4572000" y="4078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about that later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4" name="Google Shape;90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01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	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: Exercise</a:t>
            </a:r>
            <a:endParaRPr/>
          </a:p>
        </p:txBody>
      </p:sp>
      <p:sp>
        <p:nvSpPr>
          <p:cNvPr id="911" name="Google Shape;911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12" name="Google Shape;912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913" name="Google Shape;91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102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20" name="Google Shape;920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921" name="Google Shape;92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03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23" name="Google Shape;923;p103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4" name="Google Shape;924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925" name="Google Shape;925;p103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31" name="Google Shape;931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932" name="Google Shape;9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04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34" name="Google Shape;934;p104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104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36" name="Google Shape;936;p104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938" name="Google Shape;938;p104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4" name="Google Shape;944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945" name="Google Shape;94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05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7" name="Google Shape;947;p105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105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9" name="Google Shape;949;p105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105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51" name="Google Shape;951;p105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953" name="Google Shape;953;p105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59" name="Google Shape;959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960" name="Google Shape;96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06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62" name="Google Shape;962;p106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106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64" name="Google Shape;964;p106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6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66" name="Google Shape;966;p106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968" name="Google Shape;968;p106"/>
          <p:cNvSpPr/>
          <p:nvPr/>
        </p:nvSpPr>
        <p:spPr>
          <a:xfrm>
            <a:off x="3049700" y="3618650"/>
            <a:ext cx="1069350" cy="812700"/>
          </a:xfrm>
          <a:custGeom>
            <a:rect b="b" l="l" r="r" t="t"/>
            <a:pathLst>
              <a:path extrusionOk="0" h="32508" w="42774">
                <a:moveTo>
                  <a:pt x="0" y="0"/>
                </a:moveTo>
                <a:cubicBezTo>
                  <a:pt x="2411" y="10842"/>
                  <a:pt x="6047" y="24708"/>
                  <a:pt x="16254" y="29086"/>
                </a:cubicBezTo>
                <a:cubicBezTo>
                  <a:pt x="24446" y="32599"/>
                  <a:pt x="34127" y="30346"/>
                  <a:pt x="42774" y="32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69" name="Google Shape;969;p106"/>
          <p:cNvSpPr txBox="1"/>
          <p:nvPr/>
        </p:nvSpPr>
        <p:spPr>
          <a:xfrm>
            <a:off x="4119050" y="42709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Out-of-bounds checking is done at runtime (what if `d` was 7?)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106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6" name="Google Shape;976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83" name="Google Shape;983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</p:txBody>
      </p:sp>
      <p:sp>
        <p:nvSpPr>
          <p:cNvPr id="984" name="Google Shape;984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0" name="Google Shape;990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</p:txBody>
      </p:sp>
      <p:sp>
        <p:nvSpPr>
          <p:cNvPr id="991" name="Google Shape;991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7" name="Google Shape;997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998" name="Google Shape;998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04" name="Google Shape;1004;p1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1005" name="Google Shape;1005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sp>
        <p:nvSpPr>
          <p:cNvPr id="1006" name="Google Shape;1006;p111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7" name="Google Shape;100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111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