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y="5143500" cx="9144000"/>
  <p:notesSz cx="6858000" cy="9144000"/>
  <p:embeddedFontLst>
    <p:embeddedFont>
      <p:font typeface="Montserrat"/>
      <p:regular r:id="rId159"/>
      <p:bold r:id="rId160"/>
      <p:italic r:id="rId161"/>
      <p:boldItalic r:id="rId162"/>
    </p:embeddedFont>
    <p:embeddedFont>
      <p:font typeface="Lato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B76BE-AE0F-4D0C-95B0-D68F02954150}">
  <a:tblStyle styleId="{C8AB76BE-AE0F-4D0C-95B0-D68F02954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Lato-italic.fntdata"/><Relationship Id="rId69" Type="http://schemas.openxmlformats.org/officeDocument/2006/relationships/slide" Target="slides/slide63.xml"/><Relationship Id="rId164" Type="http://schemas.openxmlformats.org/officeDocument/2006/relationships/font" Target="fonts/Lato-bold.fntdata"/><Relationship Id="rId163" Type="http://schemas.openxmlformats.org/officeDocument/2006/relationships/font" Target="fonts/Lato-regular.fntdata"/><Relationship Id="rId162" Type="http://schemas.openxmlformats.org/officeDocument/2006/relationships/font" Target="fonts/Montserrat-boldItalic.fntdata"/><Relationship Id="rId166" Type="http://schemas.openxmlformats.org/officeDocument/2006/relationships/font" Target="fonts/Lato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Montserrat-italic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regular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132044f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132044f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132044f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132044f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d132044fc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d132044fc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9d132044f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9d132044f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9d132044fc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9d132044fc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d132044fc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d132044fc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9d132044fc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9d132044fc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d132044fc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d132044fc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9d132044fc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9d132044fc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9d132044fc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9d132044fc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9d132044fc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9d132044fc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9d132044fc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9d132044fc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132044f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d132044f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9d132044fc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9d132044fc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9d132044fc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9d132044fc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d132044fc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d132044fc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9d132044fc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9d132044fc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9d132044fc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9d132044fc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9d132044fc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9d132044fc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9d132044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9d132044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9d132044fc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9d132044fc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9d132044fc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9d132044fc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d132044fc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d132044fc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132044f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132044f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9d132044fc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9d132044fc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9d132044fc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9d132044fc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d132044fc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d132044fc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d132044fc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d132044fc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9d132044fc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9d132044fc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9d132044fc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9d132044fc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d132044fc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d132044fc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9d132044fc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9d132044fc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d132044fc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d132044fc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9d132044fc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9d132044fc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132044f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132044f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9d132044fc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9d132044fc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9d132044fc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9d132044fc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9d132044fc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9d132044fc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9d132044fc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9d132044fc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d132044fc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d132044fc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9d132044fc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9d132044fc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9d132044fc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9d132044fc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9d132044fc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9d132044fc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9d132044fc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9d132044fc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9d132044fc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9d132044fc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132044f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132044f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9d132044fc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9d132044fc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d132044fc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d132044fc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d132044fc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d132044fc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9d132044fc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9d132044fc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9d132044fc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9d132044fc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9d132044fc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9d132044fc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9d132044fc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9d132044fc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9d132044fc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9d132044fc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9d132044fc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9d132044fc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9d132044fc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9d132044fc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32044f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d132044f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9d132044fc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9d132044fc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9d132044fc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9d132044fc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9d132044fc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9d132044fc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132044f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132044f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132044f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132044f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132044f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132044f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132044f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d132044f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132044f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132044f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d132044f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d132044f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d132044f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d132044f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d132044fc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d132044fc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d132044f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d132044f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d132044f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d132044f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132044f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132044f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132044f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132044f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d132044f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d132044f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d132044f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d132044f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d132044fc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d132044f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132044f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132044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d132044f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d132044f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d132044fc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d132044fc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d132044f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d132044f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d132044f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d132044f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d132044fc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d132044fc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132044fc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d132044fc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d132044fc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d132044f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d132044fc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d132044fc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d132044fc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d132044f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d132044fc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d132044fc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132044f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132044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d132044fc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d132044fc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d132044f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d132044f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d132044fc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d132044fc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d132044fc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d132044fc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d132044fc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d132044fc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d132044f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d132044f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d132044fc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d132044fc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d132044fc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d132044fc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d132044f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d132044f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d132044fc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d132044f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132044f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132044f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d132044fc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d132044fc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d132044fc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d132044fc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d132044fc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d132044fc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d132044fc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d132044fc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d132044fc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d132044fc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d132044fc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d132044fc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132044fc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132044fc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d132044fc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d132044fc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d132044fc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d132044fc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d132044fc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d132044fc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132044f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132044f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d132044f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9d132044f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d132044fc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d132044fc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d132044fc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d132044fc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132044fc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132044fc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d132044f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d132044f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d132044fc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d132044fc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9d132044fc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9d132044fc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d132044fc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d132044fc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9d132044fc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9d132044fc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d132044f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9d132044f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132044f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132044f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d132044fc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d132044fc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9d132044fc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9d132044fc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d132044fc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d132044fc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d132044fc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d132044fc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9d132044fc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9d132044fc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d132044fc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d132044fc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d132044fc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d132044f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d132044fc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d132044fc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d132044fc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d132044fc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d132044fc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d132044fc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132044f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132044f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9d132044fc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9d132044fc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9d132044fc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9d132044fc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9d132044fc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9d132044fc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9d132044fc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9d132044fc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d132044f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d132044f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9d132044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9d132044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d132044fc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d132044fc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9d132044fc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9d132044fc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9d132044fc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9d132044fc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d132044f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d132044f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132044f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132044f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d132044fc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d132044fc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d132044fc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d132044fc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9d132044fc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9d132044f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9d132044f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9d132044f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9d132044fc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9d132044fc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9d132044fc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9d132044fc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d132044fc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d132044fc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d132044f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d132044f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d132044fc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d132044fc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9d132044fc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9d132044fc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0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1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1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1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4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4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4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4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5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5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5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5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5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5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5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png"/><Relationship Id="rId4" Type="http://schemas.openxmlformats.org/officeDocument/2006/relationships/image" Target="../media/image12.gif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7" name="Google Shape;997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8" name="Google Shape;998;p11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05" name="Google Shape;1005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06" name="Google Shape;1006;p11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07" name="Google Shape;100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113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113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15" name="Google Shape;1015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16" name="Google Shape;1016;p11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17" name="Google Shape;101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8" name="Google Shape;1018;p114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114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0" name="Google Shape;1020;p114"/>
          <p:cNvCxnSpPr/>
          <p:nvPr/>
        </p:nvCxnSpPr>
        <p:spPr>
          <a:xfrm>
            <a:off x="2327925" y="3672125"/>
            <a:ext cx="23259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114"/>
          <p:cNvSpPr txBox="1"/>
          <p:nvPr/>
        </p:nvSpPr>
        <p:spPr>
          <a:xfrm>
            <a:off x="1183725" y="3367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Reference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27" name="Google Shape;1027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8" name="Google Shape;10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34" name="Google Shape;1034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116"/>
          <p:cNvCxnSpPr/>
          <p:nvPr/>
        </p:nvCxnSpPr>
        <p:spPr>
          <a:xfrm rot="10800000">
            <a:off x="5359475" y="2388900"/>
            <a:ext cx="572100" cy="9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116"/>
          <p:cNvSpPr txBox="1"/>
          <p:nvPr/>
        </p:nvSpPr>
        <p:spPr>
          <a:xfrm>
            <a:off x="4803425" y="33246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v1, no Copy or Move involved!! v1 is still valid after this line!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43" name="Google Shape;1043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4" name="Google Shape;10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7"/>
          <p:cNvGraphicFramePr/>
          <p:nvPr/>
        </p:nvGraphicFramePr>
        <p:xfrm>
          <a:off x="1111800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6" name="Google Shape;1046;p117"/>
          <p:cNvSpPr txBox="1"/>
          <p:nvPr/>
        </p:nvSpPr>
        <p:spPr>
          <a:xfrm>
            <a:off x="1111800" y="27079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7" name="Google Shape;1047;p117"/>
          <p:cNvGraphicFramePr/>
          <p:nvPr/>
        </p:nvGraphicFramePr>
        <p:xfrm>
          <a:off x="604842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117"/>
          <p:cNvSpPr txBox="1"/>
          <p:nvPr/>
        </p:nvSpPr>
        <p:spPr>
          <a:xfrm>
            <a:off x="604842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9" name="Google Shape;1049;p117"/>
          <p:cNvCxnSpPr/>
          <p:nvPr/>
        </p:nvCxnSpPr>
        <p:spPr>
          <a:xfrm>
            <a:off x="3183375" y="3693500"/>
            <a:ext cx="3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56" name="Google Shape;1056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1057" name="Google Shape;1057;p118"/>
          <p:cNvGraphicFramePr/>
          <p:nvPr/>
        </p:nvGraphicFramePr>
        <p:xfrm>
          <a:off x="33092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8" name="Google Shape;1058;p118"/>
          <p:cNvSpPr txBox="1"/>
          <p:nvPr/>
        </p:nvSpPr>
        <p:spPr>
          <a:xfrm>
            <a:off x="3309275" y="27378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59" name="Google Shape;1059;p118"/>
          <p:cNvGraphicFramePr/>
          <p:nvPr/>
        </p:nvGraphicFramePr>
        <p:xfrm>
          <a:off x="644407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0" name="Google Shape;1060;p118"/>
          <p:cNvSpPr txBox="1"/>
          <p:nvPr/>
        </p:nvSpPr>
        <p:spPr>
          <a:xfrm>
            <a:off x="644407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1" name="Google Shape;1061;p118"/>
          <p:cNvCxnSpPr/>
          <p:nvPr/>
        </p:nvCxnSpPr>
        <p:spPr>
          <a:xfrm>
            <a:off x="5450375" y="3707725"/>
            <a:ext cx="13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2" name="Google Shape;1062;p118"/>
          <p:cNvGraphicFramePr/>
          <p:nvPr/>
        </p:nvGraphicFramePr>
        <p:xfrm>
          <a:off x="2294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379700"/>
                <a:gridCol w="1379700"/>
              </a:tblGrid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3" name="Google Shape;1063;p118"/>
          <p:cNvSpPr txBox="1"/>
          <p:nvPr/>
        </p:nvSpPr>
        <p:spPr>
          <a:xfrm>
            <a:off x="229475" y="27378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4" name="Google Shape;1064;p118"/>
          <p:cNvCxnSpPr/>
          <p:nvPr/>
        </p:nvCxnSpPr>
        <p:spPr>
          <a:xfrm>
            <a:off x="2301175" y="3707725"/>
            <a:ext cx="15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1" name="Google Shape;1071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72" name="Google Shape;1072;p119"/>
          <p:cNvSpPr txBox="1"/>
          <p:nvPr/>
        </p:nvSpPr>
        <p:spPr>
          <a:xfrm>
            <a:off x="3277050" y="29556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now both variables are immutable, can we also take a mutable reference?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8" name="Google Shape;1078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79" name="Google Shape;107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120"/>
          <p:cNvCxnSpPr/>
          <p:nvPr/>
        </p:nvCxnSpPr>
        <p:spPr>
          <a:xfrm rot="10800000">
            <a:off x="3140650" y="2073450"/>
            <a:ext cx="898200" cy="16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120"/>
          <p:cNvCxnSpPr/>
          <p:nvPr/>
        </p:nvCxnSpPr>
        <p:spPr>
          <a:xfrm flipH="1" rot="10800000">
            <a:off x="4525400" y="2078775"/>
            <a:ext cx="8127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120"/>
          <p:cNvSpPr txBox="1"/>
          <p:nvPr/>
        </p:nvSpPr>
        <p:spPr>
          <a:xfrm>
            <a:off x="2894675" y="3634700"/>
            <a:ext cx="37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course! Mutable references look like this!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88" name="Google Shape;1088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9" name="Google Shape;108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Google Shape;1090;p121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121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121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98" name="Google Shape;1098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99" name="Google Shape;109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0" name="Google Shape;1100;p122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22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22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122"/>
          <p:cNvSpPr txBox="1"/>
          <p:nvPr/>
        </p:nvSpPr>
        <p:spPr>
          <a:xfrm>
            <a:off x="6198900" y="2672300"/>
            <a:ext cx="205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BUT! There’s a catch!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09" name="Google Shape;110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0" name="Google Shape;1110;p12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16" name="Google Shape;111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7" name="Google Shape;1117;p12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23" name="Google Shape;112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4" name="Google Shape;1124;p12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0" name="Google Shape;113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31" name="Google Shape;1131;p12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pic>
        <p:nvPicPr>
          <p:cNvPr id="1132" name="Google Shape;113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9" name="Google Shape;1139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0" name="Google Shape;1140;p12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41" name="Google Shape;1141;p127"/>
          <p:cNvCxnSpPr/>
          <p:nvPr/>
        </p:nvCxnSpPr>
        <p:spPr>
          <a:xfrm rot="10800000">
            <a:off x="3113825" y="40678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127"/>
          <p:cNvSpPr txBox="1"/>
          <p:nvPr/>
        </p:nvSpPr>
        <p:spPr>
          <a:xfrm>
            <a:off x="4803425" y="3875350"/>
            <a:ext cx="396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assignments in Java are references by default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3" name="Google Shape;1143;p127"/>
          <p:cNvCxnSpPr/>
          <p:nvPr/>
        </p:nvCxnSpPr>
        <p:spPr>
          <a:xfrm rot="10800000">
            <a:off x="3097925" y="3869800"/>
            <a:ext cx="1705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50" name="Google Shape;1150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1" name="Google Shape;1151;p12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52" name="Google Shape;1152;p128"/>
          <p:cNvCxnSpPr/>
          <p:nvPr/>
        </p:nvCxnSpPr>
        <p:spPr>
          <a:xfrm rot="10800000">
            <a:off x="3113825" y="42964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28"/>
          <p:cNvSpPr txBox="1"/>
          <p:nvPr/>
        </p:nvSpPr>
        <p:spPr>
          <a:xfrm>
            <a:off x="4803425" y="4103950"/>
            <a:ext cx="37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changing `t2`, you also modify `t1` and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60" name="Google Shape;1160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61" name="Google Shape;1161;p12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62" name="Google Shape;1162;p129"/>
          <p:cNvCxnSpPr/>
          <p:nvPr/>
        </p:nvCxnSpPr>
        <p:spPr>
          <a:xfrm rot="10800000">
            <a:off x="3498775" y="44461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129"/>
          <p:cNvSpPr txBox="1"/>
          <p:nvPr/>
        </p:nvSpPr>
        <p:spPr>
          <a:xfrm>
            <a:off x="5215125" y="4253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`t1`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4" name="Google Shape;1164;p129"/>
          <p:cNvCxnSpPr/>
          <p:nvPr/>
        </p:nvCxnSpPr>
        <p:spPr>
          <a:xfrm rot="10800000">
            <a:off x="4135000" y="30422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129"/>
          <p:cNvSpPr txBox="1"/>
          <p:nvPr/>
        </p:nvSpPr>
        <p:spPr>
          <a:xfrm>
            <a:off x="5557300" y="2649650"/>
            <a:ext cx="35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5 for both `t1.a` and `t3.a`!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Depending on the situation, you may have not wanted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129"/>
          <p:cNvCxnSpPr/>
          <p:nvPr/>
        </p:nvCxnSpPr>
        <p:spPr>
          <a:xfrm rot="10800000">
            <a:off x="3498775" y="46747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29"/>
          <p:cNvSpPr txBox="1"/>
          <p:nvPr/>
        </p:nvSpPr>
        <p:spPr>
          <a:xfrm>
            <a:off x="5215125" y="4482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73" name="Google Shape;1173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74" name="Google Shape;1174;p13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0" name="Google Shape;1180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1" name="Google Shape;1181;p13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Multiple pointers access the same data at the same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One pointer writes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At the same time, other pointer reads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it see the new value, or the old value?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7" name="Google Shape;1187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8" name="Google Shape;1188;p13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94" name="Google Shape;1194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95" name="Google Shape;1195;p13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1" name="Google Shape;1201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2" name="Google Shape;1202;p13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8" name="Google Shape;1208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9" name="Google Shape;1209;p13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race condition if you have 2 mutable references:</a:t>
            </a:r>
            <a:br>
              <a:rPr lang="de"/>
            </a:br>
            <a:r>
              <a:rPr lang="de"/>
              <a:t>Both write at the same time, what happens?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15" name="Google Shape;1215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16" name="Google Shape;1216;p13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Race condition, as stated before: Read/Write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2" name="Google Shape;1222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23" name="Google Shape;1223;p13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 problem, because 100 Reads don’t change the value of the variable :^)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9" name="Google Shape;1229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0" name="Google Shape;1230;p13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36" name="Google Shape;1236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7" name="Google Shape;1237;p139"/>
          <p:cNvSpPr txBox="1"/>
          <p:nvPr>
            <p:ph idx="1" type="body"/>
          </p:nvPr>
        </p:nvSpPr>
        <p:spPr>
          <a:xfrm>
            <a:off x="1297500" y="1415150"/>
            <a:ext cx="72753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 of Thumb: If the compiler shouts at you, say “yes sir” and move your code around :^)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43" name="Google Shape;1243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44" name="Google Shape;1244;p14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0" name="Google Shape;1250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1" name="Google Shape;1251;p14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7" name="Google Shape;1257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8" name="Google Shape;1258;p14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59" name="Google Shape;125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65" name="Google Shape;1265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66" name="Google Shape;1266;p14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67" name="Google Shape;126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43"/>
          <p:cNvSpPr txBox="1"/>
          <p:nvPr/>
        </p:nvSpPr>
        <p:spPr>
          <a:xfrm>
            <a:off x="6343250" y="31267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though we have 4 mutable references, it’s fine because we’re not doing anything with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74" name="Google Shape;127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75" name="Google Shape;1275;p14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sp>
        <p:nvSpPr>
          <p:cNvPr id="1276" name="Google Shape;1276;p144"/>
          <p:cNvSpPr txBox="1"/>
          <p:nvPr/>
        </p:nvSpPr>
        <p:spPr>
          <a:xfrm>
            <a:off x="5952925" y="3278500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v1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7" name="Google Shape;1277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6449" cy="2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44"/>
          <p:cNvSpPr/>
          <p:nvPr/>
        </p:nvSpPr>
        <p:spPr>
          <a:xfrm>
            <a:off x="5739100" y="3057250"/>
            <a:ext cx="117600" cy="142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84" name="Google Shape;1284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85" name="Google Shape;1285;p14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86" name="Google Shape;128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54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5"/>
          <p:cNvSpPr/>
          <p:nvPr/>
        </p:nvSpPr>
        <p:spPr>
          <a:xfrm>
            <a:off x="5797900" y="3918075"/>
            <a:ext cx="138900" cy="6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45"/>
          <p:cNvSpPr txBox="1"/>
          <p:nvPr/>
        </p:nvSpPr>
        <p:spPr>
          <a:xfrm>
            <a:off x="5985000" y="37302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v4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45"/>
          <p:cNvSpPr/>
          <p:nvPr/>
        </p:nvSpPr>
        <p:spPr>
          <a:xfrm>
            <a:off x="5803313" y="3067950"/>
            <a:ext cx="106800" cy="80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5"/>
          <p:cNvSpPr txBox="1"/>
          <p:nvPr/>
        </p:nvSpPr>
        <p:spPr>
          <a:xfrm>
            <a:off x="5985025" y="314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borrows don’t matter, we don’t use them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6" name="Google Shape;1296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97" name="Google Shape;1297;p14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3" name="Google Shape;1303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4" name="Google Shape;1304;p14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05" name="Google Shape;130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7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2" name="Google Shape;1312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3" name="Google Shape;1313;p14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14" name="Google Shape;131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48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48"/>
          <p:cNvSpPr txBox="1"/>
          <p:nvPr/>
        </p:nvSpPr>
        <p:spPr>
          <a:xfrm>
            <a:off x="5008800" y="16126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code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2" name="Google Shape;1322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3" name="Google Shape;1323;p1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24" name="Google Shape;132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49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49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2" name="Google Shape;1332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3" name="Google Shape;1333;p1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34" name="Google Shape;1334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0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150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prints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7" name="Google Shape;1337;p150"/>
          <p:cNvCxnSpPr/>
          <p:nvPr/>
        </p:nvCxnSpPr>
        <p:spPr>
          <a:xfrm rot="10800000">
            <a:off x="3819600" y="3410150"/>
            <a:ext cx="27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150"/>
          <p:cNvSpPr txBox="1"/>
          <p:nvPr/>
        </p:nvSpPr>
        <p:spPr>
          <a:xfrm>
            <a:off x="6530400" y="3017600"/>
            <a:ext cx="217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dereferences b, so we’re writing to the original memory location (a)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4" name="Google Shape;1344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5" name="Google Shape;1345;p1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46" name="Google Shape;1346;p151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7" name="Google Shape;134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3" name="Google Shape;1353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54" name="Google Shape;1354;p1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55" name="Google Shape;1355;p152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6" name="Google Shape;135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52"/>
          <p:cNvSpPr txBox="1"/>
          <p:nvPr/>
        </p:nvSpPr>
        <p:spPr>
          <a:xfrm>
            <a:off x="5300675" y="3640050"/>
            <a:ext cx="33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end?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4" name="Google Shape;1364;p1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65" name="Google Shape;1365;p153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6" name="Google Shape;1366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3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3" name="Google Shape;1373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4" name="Google Shape;1374;p1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75" name="Google Shape;1375;p154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6" name="Google Shape;1376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54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154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54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5" name="Google Shape;1385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6" name="Google Shape;1386;p1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87" name="Google Shape;1387;p155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8" name="Google Shape;138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55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0" name="Google Shape;1390;p155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155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2" name="Google Shape;1392;p155"/>
          <p:cNvCxnSpPr/>
          <p:nvPr/>
        </p:nvCxnSpPr>
        <p:spPr>
          <a:xfrm rot="10800000">
            <a:off x="5797850" y="3116175"/>
            <a:ext cx="1449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55"/>
          <p:cNvSpPr txBox="1"/>
          <p:nvPr/>
        </p:nvSpPr>
        <p:spPr>
          <a:xfrm>
            <a:off x="7200525" y="3490350"/>
            <a:ext cx="181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 at the same time!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9" name="Google Shape;1399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0" name="Google Shape;1400;p156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1" name="Google Shape;140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7" name="Google Shape;1407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8" name="Google Shape;1408;p157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7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6" name="Google Shape;1416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7" name="Google Shape;1417;p158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58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158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6" name="Google Shape;1426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7" name="Google Shape;1427;p159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8" name="Google Shape;1428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59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159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159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37" name="Google Shape;1437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8" name="Google Shape;1438;p160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9" name="Google Shape;1439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60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160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160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160"/>
          <p:cNvSpPr txBox="1"/>
          <p:nvPr/>
        </p:nvSpPr>
        <p:spPr>
          <a:xfrm>
            <a:off x="5403150" y="257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for loops modify the elements of the original vector!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4" name="Google Shape;1444;p160"/>
          <p:cNvCxnSpPr/>
          <p:nvPr/>
        </p:nvCxnSpPr>
        <p:spPr>
          <a:xfrm rot="10800000">
            <a:off x="4701050" y="2309425"/>
            <a:ext cx="7119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160"/>
          <p:cNvCxnSpPr/>
          <p:nvPr/>
        </p:nvCxnSpPr>
        <p:spPr>
          <a:xfrm rot="10800000">
            <a:off x="5092050" y="2892330"/>
            <a:ext cx="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51" name="Google Shape;1451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52" name="Google Shape;1452;p161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3" name="Google Shape;145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61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161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6" name="Google Shape;1456;p161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161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161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161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161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66" name="Google Shape;1466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67" name="Google Shape;1467;p162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62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62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62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162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162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162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162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162"/>
          <p:cNvSpPr/>
          <p:nvPr/>
        </p:nvSpPr>
        <p:spPr>
          <a:xfrm>
            <a:off x="6904675" y="1672475"/>
            <a:ext cx="117600" cy="15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162"/>
          <p:cNvSpPr txBox="1"/>
          <p:nvPr/>
        </p:nvSpPr>
        <p:spPr>
          <a:xfrm>
            <a:off x="7022275" y="1933725"/>
            <a:ext cx="18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don’t overlap, so they don’t break borrow checking rules!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83" name="Google Shape;1483;p1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84" name="Google Shape;1484;p163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5" name="Google Shape;148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63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163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163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163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163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163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p163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63"/>
          <p:cNvSpPr txBox="1"/>
          <p:nvPr/>
        </p:nvSpPr>
        <p:spPr>
          <a:xfrm>
            <a:off x="5403150" y="33860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63"/>
          <p:cNvSpPr txBox="1"/>
          <p:nvPr/>
        </p:nvSpPr>
        <p:spPr>
          <a:xfrm>
            <a:off x="5403150" y="36146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163"/>
          <p:cNvSpPr txBox="1"/>
          <p:nvPr/>
        </p:nvSpPr>
        <p:spPr>
          <a:xfrm>
            <a:off x="5403150" y="3843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163"/>
          <p:cNvSpPr txBox="1"/>
          <p:nvPr/>
        </p:nvSpPr>
        <p:spPr>
          <a:xfrm>
            <a:off x="5403150" y="40718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163"/>
          <p:cNvSpPr txBox="1"/>
          <p:nvPr/>
        </p:nvSpPr>
        <p:spPr>
          <a:xfrm>
            <a:off x="5403150" y="43004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[3, 5, 7, 9, 11, 13, 15, 17, 19, 21]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503" name="Google Shape;1503;p1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504" name="Google Shape;1504;p1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loop, while and for are equally powerful, but in certain situations some loops are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Infinite loop using `for` is weird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Iterating over a collection using `loop` is convoluted and needs a lot of work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that, use </a:t>
            </a:r>
            <a:r>
              <a:rPr lang="de">
                <a:solidFill>
                  <a:srgbClr val="00FF00"/>
                </a:solidFill>
              </a:rPr>
              <a:t>for n in x..=y { }</a:t>
            </a:r>
            <a:r>
              <a:rPr lang="de"/>
              <a:t> (</a:t>
            </a:r>
            <a:r>
              <a:rPr lang="de"/>
              <a:t>note the `=`)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`..` is non-inclusive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6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 rot="10800000">
            <a:off x="5498500" y="3345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6"/>
          <p:cNvSpPr txBox="1"/>
          <p:nvPr/>
        </p:nvSpPr>
        <p:spPr>
          <a:xfrm>
            <a:off x="5830000" y="3053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equal to 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150" y="2179525"/>
            <a:ext cx="1215166" cy="1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328" name="Google Shape;32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Nesting means putting a structure inside itself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to nested arrays</a:t>
            </a:r>
            <a:endParaRPr/>
          </a:p>
        </p:txBody>
      </p:sp>
      <p:sp>
        <p:nvSpPr>
          <p:cNvPr id="335" name="Google Shape;33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Loops allow us to control the flow of the program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now implement simple algorithms, such as: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factorial of a number - `n!`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Primality test - is `n` a prime?</a:t>
            </a:r>
            <a:endParaRPr/>
          </a:p>
        </p:txBody>
      </p:sp>
      <p:sp>
        <p:nvSpPr>
          <p:cNvPr id="342" name="Google Shape;342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3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4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7" name="Google Shape;367;p44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75" name="Google Shape;375;p45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7" name="Google Shape;377;p45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947800" y="2170362"/>
            <a:ext cx="1352700" cy="555400"/>
          </a:xfrm>
          <a:custGeom>
            <a:rect b="b" l="l" r="r" t="t"/>
            <a:pathLst>
              <a:path extrusionOk="0" h="22216" w="54108">
                <a:moveTo>
                  <a:pt x="54108" y="22216"/>
                </a:moveTo>
                <a:cubicBezTo>
                  <a:pt x="54108" y="12386"/>
                  <a:pt x="42647" y="4004"/>
                  <a:pt x="33149" y="1471"/>
                </a:cubicBezTo>
                <a:cubicBezTo>
                  <a:pt x="22051" y="-1489"/>
                  <a:pt x="0" y="-605"/>
                  <a:pt x="0" y="10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9" name="Google Shape;379;p45"/>
          <p:cNvSpPr txBox="1"/>
          <p:nvPr/>
        </p:nvSpPr>
        <p:spPr>
          <a:xfrm>
            <a:off x="5642825" y="2618825"/>
            <a:ext cx="21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all natural numbers less than or equal to 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94" y="945594"/>
            <a:ext cx="1859932" cy="2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6124050" y="56070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WolframAlpha: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8" name="Google Shape;418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26" name="Google Shape;42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29" name="Google Shape;429;p51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36" name="Google Shape;436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9" name="Google Shape;439;p52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680625" y="2006628"/>
            <a:ext cx="2309760" cy="614896"/>
          </a:xfrm>
          <a:custGeom>
            <a:rect b="b" l="l" r="r" t="t"/>
            <a:pathLst>
              <a:path extrusionOk="0" h="19220" w="102656">
                <a:moveTo>
                  <a:pt x="0" y="19220"/>
                </a:moveTo>
                <a:cubicBezTo>
                  <a:pt x="0" y="13652"/>
                  <a:pt x="459" y="6061"/>
                  <a:pt x="5347" y="3394"/>
                </a:cubicBezTo>
                <a:cubicBezTo>
                  <a:pt x="14276" y="-1479"/>
                  <a:pt x="25544" y="400"/>
                  <a:pt x="35716" y="400"/>
                </a:cubicBezTo>
                <a:cubicBezTo>
                  <a:pt x="58039" y="400"/>
                  <a:pt x="80333" y="2325"/>
                  <a:pt x="102656" y="23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41" name="Google Shape;441;p52"/>
          <p:cNvSpPr txBox="1"/>
          <p:nvPr/>
        </p:nvSpPr>
        <p:spPr>
          <a:xfrm>
            <a:off x="5990350" y="1798100"/>
            <a:ext cx="248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Dots mean that the mistake lies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48" name="Google Shape;448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55" name="Google Shape;455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63" name="Google Shape;463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72" name="Google Shape;472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519675" y="3746950"/>
            <a:ext cx="336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88" name="Google Shape;488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7"/>
          <p:cNvSpPr txBox="1"/>
          <p:nvPr/>
        </p:nvSpPr>
        <p:spPr>
          <a:xfrm>
            <a:off x="4423825" y="2096250"/>
            <a:ext cx="38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boiling it down even more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6519675" y="3746950"/>
            <a:ext cx="1326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866150" y="2634875"/>
            <a:ext cx="8277900" cy="36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3263575" y="3164275"/>
            <a:ext cx="3694500" cy="25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884325" y="3517075"/>
            <a:ext cx="3924300" cy="22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0" y="4105100"/>
            <a:ext cx="15312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Today, we’re diving deep down into the world of Rust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1" name="Google Shape;521;p6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</a:t>
            </a:r>
            <a:r>
              <a:rPr lang="de"/>
              <a:t>address</a:t>
            </a:r>
            <a:r>
              <a:rPr lang="de"/>
              <a:t>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</p:txBody>
      </p:sp>
      <p:sp>
        <p:nvSpPr>
          <p:cNvPr id="529" name="Google Shape;529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address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</a:t>
            </a:r>
            <a:r>
              <a:rPr lang="de"/>
              <a:t>structures, how do you handle heap allocations, etcetc</a:t>
            </a:r>
            <a:endParaRPr/>
          </a:p>
        </p:txBody>
      </p:sp>
      <p:sp>
        <p:nvSpPr>
          <p:cNvPr id="536" name="Google Shape;536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2" name="Google Shape;542;p6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</a:t>
            </a:r>
            <a:r>
              <a:rPr lang="de"/>
              <a:t>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</p:txBody>
      </p:sp>
      <p:sp>
        <p:nvSpPr>
          <p:cNvPr id="543" name="Google Shape;54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</p:txBody>
      </p:sp>
      <p:sp>
        <p:nvSpPr>
          <p:cNvPr id="550" name="Google Shape;55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56" name="Google Shape;556;p6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</p:txBody>
      </p:sp>
      <p:sp>
        <p:nvSpPr>
          <p:cNvPr id="557" name="Google Shape;55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</a:t>
            </a:r>
            <a:r>
              <a:rPr lang="de"/>
              <a:t>, like in Swift</a:t>
            </a:r>
            <a:endParaRPr/>
          </a:p>
        </p:txBody>
      </p:sp>
      <p:sp>
        <p:nvSpPr>
          <p:cNvPr id="564" name="Google Shape;56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Counting, like in Swift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Ownership-Model, like in Rust or… Well, so far only Rust has really pulled it off</a:t>
            </a:r>
            <a:endParaRPr/>
          </a:p>
        </p:txBody>
      </p:sp>
      <p:sp>
        <p:nvSpPr>
          <p:cNvPr id="571" name="Google Shape;571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</p:txBody>
      </p:sp>
      <p:sp>
        <p:nvSpPr>
          <p:cNvPr id="578" name="Google Shape;578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</p:txBody>
      </p:sp>
      <p:sp>
        <p:nvSpPr>
          <p:cNvPr id="585" name="Google Shape;585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integer `5` on the Stack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Vector `vec` on the Heap has an owner</a:t>
            </a:r>
            <a:endParaRPr/>
          </a:p>
        </p:txBody>
      </p:sp>
      <p:sp>
        <p:nvSpPr>
          <p:cNvPr id="592" name="Google Shape;592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This is related to the Vector-problem we faced earlier</a:t>
            </a:r>
            <a:endParaRPr/>
          </a:p>
        </p:txBody>
      </p:sp>
      <p:sp>
        <p:nvSpPr>
          <p:cNvPr id="599" name="Google Shape;599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05" name="Google Shape;605;p7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Out of scope, unless specified otherwise, means the end of the code block the value was declared in</a:t>
            </a:r>
            <a:endParaRPr/>
          </a:p>
        </p:txBody>
      </p:sp>
      <p:sp>
        <p:nvSpPr>
          <p:cNvPr id="606" name="Google Shape;606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your code breaks any of those rules at any point, it’s not a </a:t>
            </a:r>
            <a:r>
              <a:rPr lang="de"/>
              <a:t>valid</a:t>
            </a:r>
            <a:r>
              <a:rPr lang="de"/>
              <a:t> Rust program and will be rejected by the compiler</a:t>
            </a:r>
            <a:endParaRPr/>
          </a:p>
        </p:txBody>
      </p:sp>
      <p:sp>
        <p:nvSpPr>
          <p:cNvPr id="613" name="Google Shape;613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9" name="Google Shape;61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0" name="Google Shape;6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5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28" name="Google Shape;628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629" name="Google Shape;629;p75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35" name="Google Shape;635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76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8" name="Google Shape;638;p76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6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0" name="Google Shape;640;p76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46" name="Google Shape;646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7" name="Google Shape;6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77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9" name="Google Shape;649;p77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77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1" name="Google Shape;651;p77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2" name="Google Shape;652;p77"/>
          <p:cNvCxnSpPr/>
          <p:nvPr/>
        </p:nvCxnSpPr>
        <p:spPr>
          <a:xfrm rot="10800000">
            <a:off x="1852000" y="42921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3" name="Google Shape;653;p77"/>
          <p:cNvSpPr txBox="1"/>
          <p:nvPr/>
        </p:nvSpPr>
        <p:spPr>
          <a:xfrm>
            <a:off x="2493675" y="409972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`0`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59" name="Google Shape;659;p7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</p:txBody>
      </p:sp>
      <p:sp>
        <p:nvSpPr>
          <p:cNvPr id="660" name="Google Shape;660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66" name="Google Shape;666;p7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</p:txBody>
      </p:sp>
      <p:sp>
        <p:nvSpPr>
          <p:cNvPr id="667" name="Google Shape;667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73" name="Google Shape;673;p8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</p:txBody>
      </p:sp>
      <p:sp>
        <p:nvSpPr>
          <p:cNvPr id="674" name="Google Shape;674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0" name="Google Shape;680;p8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1" name="Google Shape;681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2" name="Google Shape;68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Borrow Checker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8" name="Google Shape;688;p8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9" name="Google Shape;689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0" name="Google Shape;6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2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2" name="Google Shape;692;p82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99" name="Google Shape;699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0" name="Google Shape;7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83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2" name="Google Shape;702;p83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 rot="10800000">
            <a:off x="5311225" y="3442200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4" name="Google Shape;704;p83"/>
          <p:cNvSpPr txBox="1"/>
          <p:nvPr/>
        </p:nvSpPr>
        <p:spPr>
          <a:xfrm>
            <a:off x="5835325" y="3249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 a copy of x to 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0" name="Google Shape;710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7" name="Google Shape;717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8" name="Google Shape;7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5"/>
          <p:cNvSpPr txBox="1"/>
          <p:nvPr/>
        </p:nvSpPr>
        <p:spPr>
          <a:xfrm>
            <a:off x="830875" y="2645600"/>
            <a:ext cx="738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is more complex: The data itself is located on the Heap, there’s only Metadata on the Stack: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Pointer to the Heap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Size of Vector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Capacity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25" name="Google Shape;72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6" name="Google Shape;72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86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8" name="Google Shape;728;p86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34" name="Google Shape;734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35" name="Google Shape;7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6" name="Google Shape;736;p87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Google Shape;737;p87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38" name="Google Shape;738;p87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9" name="Google Shape;739;p87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0" name="Google Shape;740;p87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46" name="Google Shape;746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7" name="Google Shape;7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88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88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50" name="Google Shape;750;p88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88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2" name="Google Shape;752;p88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88"/>
          <p:cNvSpPr txBox="1"/>
          <p:nvPr/>
        </p:nvSpPr>
        <p:spPr>
          <a:xfrm>
            <a:off x="3655550" y="2421625"/>
            <a:ext cx="166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Here, Rust still copies data on the Stack!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59" name="Google Shape;75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60" name="Google Shape;760;p89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1" name="Google Shape;761;p89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62" name="Google Shape;762;p89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3" name="Google Shape;763;p89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4" name="Google Shape;764;p89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5" name="Google Shape;765;p89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6" name="Google Shape;766;p89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7" name="Google Shape;767;p89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73" name="Google Shape;773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74" name="Google Shape;774;p90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90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76" name="Google Shape;776;p90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7" name="Google Shape;777;p90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90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9" name="Google Shape;779;p90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0" name="Google Shape;780;p90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90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90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90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90"/>
          <p:cNvSpPr txBox="1"/>
          <p:nvPr/>
        </p:nvSpPr>
        <p:spPr>
          <a:xfrm>
            <a:off x="5204425" y="353847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90" name="Google Shape;79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91" name="Google Shape;791;p91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2" name="Google Shape;792;p91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93" name="Google Shape;793;p91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4" name="Google Shape;794;p91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91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6" name="Google Shape;796;p91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91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8" name="Google Shape;798;p91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91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91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91"/>
          <p:cNvSpPr txBox="1"/>
          <p:nvPr/>
        </p:nvSpPr>
        <p:spPr>
          <a:xfrm>
            <a:off x="5204425" y="353847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both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Very bad for many reasons!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07" name="Google Shape;807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08" name="Google Shape;808;p92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Google Shape;809;p92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10" name="Google Shape;810;p92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1" name="Google Shape;811;p92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2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3" name="Google Shape;813;p92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4" name="Google Shape;814;p92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92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92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22" name="Google Shape;822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23" name="Google Shape;823;p93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4" name="Google Shape;824;p93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5" name="Google Shape;825;p93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6" name="Google Shape;826;p93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7" name="Google Shape;827;p93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p93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9" name="Google Shape;829;p93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93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1" name="Google Shape;831;p93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93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38" name="Google Shape;838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39" name="Google Shape;839;p94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0" name="Google Shape;840;p94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1" name="Google Shape;841;p94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94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3" name="Google Shape;843;p94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{C8AB76BE-AE0F-4D0C-95B0-D68F02954150}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4" name="Google Shape;844;p94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5" name="Google Shape;845;p94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94"/>
          <p:cNvSpPr txBox="1"/>
          <p:nvPr/>
        </p:nvSpPr>
        <p:spPr>
          <a:xfrm>
            <a:off x="4541425" y="3231300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By doing that, the data on the heap will only be freed once, everything is fine!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7" name="Google Shape;847;p94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94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54" name="Google Shape;85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5" name="Google Shape;8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5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929188"/>
            <a:ext cx="6772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63" name="Google Shape;86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4" name="Google Shape;864;p96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96"/>
          <p:cNvSpPr txBox="1"/>
          <p:nvPr/>
        </p:nvSpPr>
        <p:spPr>
          <a:xfrm>
            <a:off x="5199075" y="30893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still want to use v1, you need to copy the vector yourself using `.clone()`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6"/>
          <p:cNvCxnSpPr/>
          <p:nvPr/>
        </p:nvCxnSpPr>
        <p:spPr>
          <a:xfrm rot="10800000">
            <a:off x="6412775" y="2175200"/>
            <a:ext cx="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72" name="Google Shape;87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3" name="Google Shape;873;p9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74" name="Google Shape;8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80" name="Google Shape;88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82" name="Google Shape;88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98"/>
          <p:cNvCxnSpPr/>
          <p:nvPr/>
        </p:nvCxnSpPr>
        <p:spPr>
          <a:xfrm flipH="1">
            <a:off x="3825000" y="1560175"/>
            <a:ext cx="26145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98"/>
          <p:cNvSpPr txBox="1"/>
          <p:nvPr/>
        </p:nvSpPr>
        <p:spPr>
          <a:xfrm>
            <a:off x="6414000" y="1266125"/>
            <a:ext cx="27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newfound knowledge, this error makes sense!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91" name="Google Shape;891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92" name="Google Shape;892;p9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893" name="Google Shape;893;p99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9"/>
          <p:cNvSpPr txBox="1"/>
          <p:nvPr/>
        </p:nvSpPr>
        <p:spPr>
          <a:xfrm>
            <a:off x="6414000" y="1266125"/>
            <a:ext cx="27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01" name="Google Shape;901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02" name="Google Shape;902;p10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903" name="Google Shape;903;p100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100"/>
          <p:cNvSpPr txBox="1"/>
          <p:nvPr/>
        </p:nvSpPr>
        <p:spPr>
          <a:xfrm>
            <a:off x="6414000" y="1266125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5" name="Google Shape;90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00" y="1560175"/>
            <a:ext cx="1315100" cy="1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1" name="Google Shape;911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12" name="Google Shape;912;p10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13" name="Google Shape;91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9" name="Google Shape;919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20" name="Google Shape;920;p10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21" name="Google Shape;9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02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3" name="Google Shape;923;p102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29" name="Google Shape;929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30" name="Google Shape;930;p10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31" name="Google Shape;93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103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3" name="Google Shape;933;p103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3"/>
          <p:cNvSpPr txBox="1"/>
          <p:nvPr/>
        </p:nvSpPr>
        <p:spPr>
          <a:xfrm>
            <a:off x="1076775" y="3971575"/>
            <a:ext cx="626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to our original problem anyway!! We want to modify `vec`, not any copies of it!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837875"/>
            <a:ext cx="611525" cy="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1" name="Google Shape;94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2" name="Google Shape;942;p10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8" name="Google Shape;948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9" name="Google Shape;949;p10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55" name="Google Shape;955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56" name="Google Shape;956;p10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2" name="Google Shape;962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3" name="Google Shape;963;p10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9" name="Google Shape;969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0" name="Google Shape;970;p10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76" name="Google Shape;976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7" name="Google Shape;977;p10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83" name="Google Shape;983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84" name="Google Shape;984;p11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0" name="Google Shape;990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1" name="Google Shape;991;p11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context of ownership, a reference is called `borrowing`: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“As in real life, if a person owns something, you can borrow it from them. When you’re done, you have to give it back. You don’t own it.” - Rustdocs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