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</p:sldIdLst>
  <p:sldSz cy="5143500" cx="9144000"/>
  <p:notesSz cx="6858000" cy="9144000"/>
  <p:embeddedFontLst>
    <p:embeddedFont>
      <p:font typeface="Montserrat"/>
      <p:regular r:id="rId93"/>
      <p:bold r:id="rId94"/>
      <p:italic r:id="rId95"/>
      <p:boldItalic r:id="rId96"/>
    </p:embeddedFont>
    <p:embeddedFont>
      <p:font typeface="Lato"/>
      <p:regular r:id="rId97"/>
      <p:bold r:id="rId98"/>
      <p:italic r:id="rId99"/>
      <p:boldItalic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D883A1-AC8F-4D74-A2F7-961E483B225D}">
  <a:tblStyle styleId="{BBD883A1-AC8F-4D74-A2F7-961E483B22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schemas.openxmlformats.org/officeDocument/2006/relationships/font" Target="fonts/Lato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Montserrat-italic.fntdata"/><Relationship Id="rId94" Type="http://schemas.openxmlformats.org/officeDocument/2006/relationships/font" Target="fonts/Montserrat-bold.fntdata"/><Relationship Id="rId97" Type="http://schemas.openxmlformats.org/officeDocument/2006/relationships/font" Target="fonts/Lato-regular.fntdata"/><Relationship Id="rId96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99" Type="http://schemas.openxmlformats.org/officeDocument/2006/relationships/font" Target="fonts/Lato-italic.fntdata"/><Relationship Id="rId10" Type="http://schemas.openxmlformats.org/officeDocument/2006/relationships/slide" Target="slides/slide4.xml"/><Relationship Id="rId98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font" Target="fonts/Montserrat-regular.fntdata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203f76d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203f76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203f76d9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203f76d9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203f76d9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203f76d9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203f76d9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203f76d9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203f76d9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203f76d9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203f76d9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203f76d9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203f76d9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203f76d9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203f76d94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203f76d9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203f76d9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203f76d9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203f76d9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203f76d9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203f76d9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203f76d9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203f76d9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203f76d9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203f76d9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203f76d9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203f76d94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203f76d9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203f76d94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203f76d94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203f76d94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203f76d94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203f76d94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203f76d94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203f76d94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203f76d94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203f76d94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203f76d94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203f76d94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203f76d94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203f76d94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9203f76d94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203f76d94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9203f76d94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203f76d9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203f76d9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203f76d94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203f76d94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203f76d9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203f76d9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203f76d94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9203f76d94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203f76d94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9203f76d94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203f76d94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9203f76d94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203f76d94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203f76d94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9203f76d94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9203f76d94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203f76d94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203f76d94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9203f76d94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9203f76d94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9203f76d94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9203f76d94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203f76d9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203f76d9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9203f76d94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9203f76d94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9203f76d94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9203f76d94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9203f76d94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9203f76d94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203f76d94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203f76d94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9203f76d94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9203f76d94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9203f76d94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9203f76d94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9203f76d94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9203f76d94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9203f76d94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9203f76d94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203f76d94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9203f76d94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9203f76d94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9203f76d94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203f76d9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203f76d9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9203f76d94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9203f76d94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9203f76d94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9203f76d9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9203f76d94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9203f76d94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9203f76d94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9203f76d94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9203f76d94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9203f76d94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9203f76d94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9203f76d94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9203f76d94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9203f76d94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9203f76d94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9203f76d94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9203f76d94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9203f76d94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9203f76d94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9203f76d94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203f76d94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203f76d94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9203f76d94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9203f76d94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9203f76d94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9203f76d94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9203f76d94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9203f76d94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9203f76d94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9203f76d94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9203f76d94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9203f76d94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9203f76d94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9203f76d94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9203f76d94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9203f76d94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9203f76d94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9203f76d94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9203f76d94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9203f76d94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9203f76d94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9203f76d94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203f76d9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203f76d9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9203f76d94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9203f76d94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9203f76d94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9203f76d94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9203f76d94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9203f76d94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9203f76d94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9203f76d94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9203f76d94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9203f76d94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9203f76d94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9203f76d94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9203f76d94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9203f76d94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9203f76d94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9203f76d94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9203f76d94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9203f76d94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9203f76d94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9203f76d94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203f76d9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203f76d9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9203f76d94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9203f76d94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9203f76d94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9203f76d94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9203f76d94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9203f76d94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9203f76d94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9203f76d94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9203f76d94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9203f76d94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9203f76d94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9203f76d94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9203f76d94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9203f76d94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03f76d9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203f76d9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</p:txBody>
      </p:sp>
      <p:sp>
        <p:nvSpPr>
          <p:cNvPr id="198" name="Google Shape;198;p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</p:txBody>
      </p:sp>
      <p:sp>
        <p:nvSpPr>
          <p:cNvPr id="205" name="Google Shape;205;p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</p:txBody>
      </p:sp>
      <p:sp>
        <p:nvSpPr>
          <p:cNvPr id="212" name="Google Shape;212;p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</p:txBody>
      </p:sp>
      <p:sp>
        <p:nvSpPr>
          <p:cNvPr id="219" name="Google Shape;219;p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500" y="1812399"/>
            <a:ext cx="2993574" cy="9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passing an `f32` as an argument, where `u8` was expected</a:t>
            </a:r>
            <a:endParaRPr/>
          </a:p>
        </p:txBody>
      </p:sp>
      <p:sp>
        <p:nvSpPr>
          <p:cNvPr id="227" name="Google Shape;227;p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625" y="1685525"/>
            <a:ext cx="3202074" cy="11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passing an `f32` as an argument, where `u8` was expected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adding a `u8` to a `Vec&lt;char&gt;`</a:t>
            </a:r>
            <a:endParaRPr/>
          </a:p>
        </p:txBody>
      </p:sp>
      <p:sp>
        <p:nvSpPr>
          <p:cNvPr id="235" name="Google Shape;235;p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375" y="1778450"/>
            <a:ext cx="3362448" cy="10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1297500" y="1567550"/>
            <a:ext cx="716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passing an `f32` as an argument, where `u8` was expected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adding a `u8` to a `Vec&lt;char&gt;`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Very useful, because you never need to worry about what may be the type of your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Contrast to variables in dynamic languages like Python, where you can assign any value to any variable at any point</a:t>
            </a:r>
            <a:endParaRPr/>
          </a:p>
        </p:txBody>
      </p:sp>
      <p:sp>
        <p:nvSpPr>
          <p:cNvPr id="243" name="Google Shape;243;p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</p:txBody>
      </p:sp>
      <p:sp>
        <p:nvSpPr>
          <p:cNvPr id="250" name="Google Shape;250;p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</p:txBody>
      </p:sp>
      <p:sp>
        <p:nvSpPr>
          <p:cNvPr id="257" name="Google Shape;257;p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	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Compound types: Combinations of scalar and compound types</a:t>
            </a:r>
            <a:endParaRPr/>
          </a:p>
        </p:txBody>
      </p:sp>
      <p:sp>
        <p:nvSpPr>
          <p:cNvPr id="264" name="Google Shape;264;p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20"/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	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Compound types: Combinations of scalar and compound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	→ fixed length collection of values of the same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tuple	→ fixed length collection of values of (possibly) different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struct	→ User-defined collections of values</a:t>
            </a:r>
            <a:endParaRPr/>
          </a:p>
        </p:txBody>
      </p:sp>
      <p:sp>
        <p:nvSpPr>
          <p:cNvPr id="271" name="Google Shape;271;p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1297500" y="1567550"/>
            <a:ext cx="70389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</a:t>
            </a:r>
            <a:r>
              <a:rPr lang="de"/>
              <a:t>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Compound types: Combinations of scalar and compound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	</a:t>
            </a:r>
            <a:r>
              <a:rPr lang="de"/>
              <a:t>→</a:t>
            </a:r>
            <a:r>
              <a:rPr lang="de"/>
              <a:t> fixed length collection of values of the same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tuple	→ fixed length collection of values of (possibly) different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struct	→ User-defined collections of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We’ll only be covering scalar types, specifically integers today!</a:t>
            </a:r>
            <a:endParaRPr/>
          </a:p>
        </p:txBody>
      </p:sp>
      <p:sp>
        <p:nvSpPr>
          <p:cNvPr id="278" name="Google Shape;278;p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279" name="Google Shape;279;p33"/>
          <p:cNvCxnSpPr/>
          <p:nvPr/>
        </p:nvCxnSpPr>
        <p:spPr>
          <a:xfrm>
            <a:off x="2279825" y="3675800"/>
            <a:ext cx="5143500" cy="65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3"/>
          <p:cNvCxnSpPr/>
          <p:nvPr/>
        </p:nvCxnSpPr>
        <p:spPr>
          <a:xfrm flipH="1" rot="10800000">
            <a:off x="2290475" y="3579500"/>
            <a:ext cx="5122200" cy="75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287" name="Google Shape;287;p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294" name="Google Shape;294;p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295" name="Google Shape;295;p35"/>
          <p:cNvGraphicFramePr/>
          <p:nvPr/>
        </p:nvGraphicFramePr>
        <p:xfrm>
          <a:off x="1981850" y="15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{BBD883A1-AC8F-4D74-A2F7-961E483B225D}</a:tableStyleId>
              </a:tblPr>
              <a:tblGrid>
                <a:gridCol w="998250"/>
                <a:gridCol w="1826975"/>
                <a:gridCol w="1393900"/>
                <a:gridCol w="1265625"/>
              </a:tblGrid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Min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Max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-(2^7) = -128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2^7-1 = 127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2^8-1 = 255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-(2^15) = -65536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2^15-1 = 65535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2^16-1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-(2^31)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2^31-1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i64 / i128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u64 / u128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302" name="Google Shape;302;p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303" name="Google Shape;303;p36"/>
          <p:cNvGraphicFramePr/>
          <p:nvPr/>
        </p:nvGraphicFramePr>
        <p:xfrm>
          <a:off x="1981850" y="15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{BBD883A1-AC8F-4D74-A2F7-961E483B225D}</a:tableStyleId>
              </a:tblPr>
              <a:tblGrid>
                <a:gridCol w="998250"/>
                <a:gridCol w="1826975"/>
                <a:gridCol w="1393900"/>
                <a:gridCol w="1265625"/>
              </a:tblGrid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Min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Max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-(2^7) = -128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2^7-1 = 127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2^8-1 = 255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-(2^15) = -65536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2^15-1 = 65535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2^16-1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-(2^31)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2^31-1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i64 / i128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u64 / u128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4" name="Google Shape;304;p36"/>
          <p:cNvSpPr/>
          <p:nvPr/>
        </p:nvSpPr>
        <p:spPr>
          <a:xfrm>
            <a:off x="2728900" y="1101441"/>
            <a:ext cx="2587800" cy="143275"/>
          </a:xfrm>
          <a:custGeom>
            <a:rect b="b" l="l" r="r" t="t"/>
            <a:pathLst>
              <a:path extrusionOk="0" h="5731" w="103512">
                <a:moveTo>
                  <a:pt x="0" y="5731"/>
                </a:moveTo>
                <a:cubicBezTo>
                  <a:pt x="7614" y="4211"/>
                  <a:pt x="14916" y="782"/>
                  <a:pt x="22670" y="385"/>
                </a:cubicBezTo>
                <a:cubicBezTo>
                  <a:pt x="49587" y="-993"/>
                  <a:pt x="76560" y="1882"/>
                  <a:pt x="103512" y="18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05" name="Google Shape;305;p36"/>
          <p:cNvSpPr txBox="1"/>
          <p:nvPr/>
        </p:nvSpPr>
        <p:spPr>
          <a:xfrm>
            <a:off x="5268575" y="838400"/>
            <a:ext cx="3555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Compared to `unsigned long long int` or `short`, you never need to remember sizes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312" name="Google Shape;312;p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313" name="Google Shape;313;p37"/>
          <p:cNvGraphicFramePr/>
          <p:nvPr/>
        </p:nvGraphicFramePr>
        <p:xfrm>
          <a:off x="1981850" y="15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{BBD883A1-AC8F-4D74-A2F7-961E483B225D}</a:tableStyleId>
              </a:tblPr>
              <a:tblGrid>
                <a:gridCol w="998250"/>
                <a:gridCol w="1826975"/>
                <a:gridCol w="1393900"/>
                <a:gridCol w="1265625"/>
              </a:tblGrid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Min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Max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-(2^7) = -128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2^7-1 = 127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2^8-1 = 255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-(2^15) = -65536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2^15-1 = 65535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2^16-1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-(2^31)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2^31-1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i64 / i128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u64 / u128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4" name="Google Shape;314;p37"/>
          <p:cNvSpPr/>
          <p:nvPr/>
        </p:nvSpPr>
        <p:spPr>
          <a:xfrm>
            <a:off x="2728900" y="1101441"/>
            <a:ext cx="2587800" cy="143275"/>
          </a:xfrm>
          <a:custGeom>
            <a:rect b="b" l="l" r="r" t="t"/>
            <a:pathLst>
              <a:path extrusionOk="0" h="5731" w="103512">
                <a:moveTo>
                  <a:pt x="0" y="5731"/>
                </a:moveTo>
                <a:cubicBezTo>
                  <a:pt x="7614" y="4211"/>
                  <a:pt x="14916" y="782"/>
                  <a:pt x="22670" y="385"/>
                </a:cubicBezTo>
                <a:cubicBezTo>
                  <a:pt x="49587" y="-993"/>
                  <a:pt x="76560" y="1882"/>
                  <a:pt x="103512" y="18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15" name="Google Shape;315;p37"/>
          <p:cNvSpPr txBox="1"/>
          <p:nvPr/>
        </p:nvSpPr>
        <p:spPr>
          <a:xfrm>
            <a:off x="5268575" y="838400"/>
            <a:ext cx="3555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Compared to `unsigned long long int` or `short`, you never need to remember sizes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820150" y="2757851"/>
            <a:ext cx="1283203" cy="368900"/>
          </a:xfrm>
          <a:custGeom>
            <a:rect b="b" l="l" r="r" t="t"/>
            <a:pathLst>
              <a:path extrusionOk="0" h="14329" w="54750">
                <a:moveTo>
                  <a:pt x="54750" y="0"/>
                </a:moveTo>
                <a:cubicBezTo>
                  <a:pt x="37088" y="6627"/>
                  <a:pt x="11783" y="-403"/>
                  <a:pt x="0" y="143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17" name="Google Shape;317;p37"/>
          <p:cNvSpPr txBox="1"/>
          <p:nvPr/>
        </p:nvSpPr>
        <p:spPr>
          <a:xfrm>
            <a:off x="488650" y="300912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16 bit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2546329" y="4479475"/>
            <a:ext cx="348325" cy="285300"/>
          </a:xfrm>
          <a:custGeom>
            <a:rect b="b" l="l" r="r" t="t"/>
            <a:pathLst>
              <a:path extrusionOk="0" h="11412" w="13933">
                <a:moveTo>
                  <a:pt x="246" y="0"/>
                </a:moveTo>
                <a:cubicBezTo>
                  <a:pt x="246" y="3650"/>
                  <a:pt x="-737" y="9212"/>
                  <a:pt x="2598" y="10693"/>
                </a:cubicBezTo>
                <a:cubicBezTo>
                  <a:pt x="6051" y="12227"/>
                  <a:pt x="10155" y="10693"/>
                  <a:pt x="13933" y="106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19" name="Google Shape;319;p37"/>
          <p:cNvSpPr txBox="1"/>
          <p:nvPr/>
        </p:nvSpPr>
        <p:spPr>
          <a:xfrm>
            <a:off x="2825150" y="455122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128 bit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</p:txBody>
      </p:sp>
      <p:sp>
        <p:nvSpPr>
          <p:cNvPr id="326" name="Google Shape;326;p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32" name="Google Shape;332;p39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</a:t>
            </a:r>
            <a:r>
              <a:rPr lang="de"/>
              <a:t>s `isize` and</a:t>
            </a:r>
            <a:r>
              <a:rPr lang="de"/>
              <a:t>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</p:txBody>
      </p:sp>
      <p:sp>
        <p:nvSpPr>
          <p:cNvPr id="333" name="Google Shape;333;p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</a:t>
            </a:r>
            <a:r>
              <a:rPr lang="de"/>
              <a:t>`isize` and </a:t>
            </a:r>
            <a:r>
              <a:rPr lang="de"/>
              <a:t>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</p:txBody>
      </p:sp>
      <p:sp>
        <p:nvSpPr>
          <p:cNvPr id="340" name="Google Shape;340;p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41" name="Google Shape;341;p40"/>
          <p:cNvSpPr/>
          <p:nvPr/>
        </p:nvSpPr>
        <p:spPr>
          <a:xfrm>
            <a:off x="39172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1297500" y="1150500"/>
            <a:ext cx="747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`isize` and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for indexing, sizes, offsets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Everything involving pointer arithmetics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Pointers are always as big as the computer supports, so `isize` and `usize` must be flexible</a:t>
            </a:r>
            <a:endParaRPr/>
          </a:p>
        </p:txBody>
      </p:sp>
      <p:sp>
        <p:nvSpPr>
          <p:cNvPr id="348" name="Google Shape;348;p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49" name="Google Shape;349;p41"/>
          <p:cNvSpPr/>
          <p:nvPr/>
        </p:nvSpPr>
        <p:spPr>
          <a:xfrm>
            <a:off x="39172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</p:txBody>
      </p:sp>
      <p:sp>
        <p:nvSpPr>
          <p:cNvPr id="149" name="Google Shape;149;p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1297500" y="1150500"/>
            <a:ext cx="748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`isize` and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for indexing, sizes, offsets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Everything involving pointer arithmetics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Pointers are always as big as the computer supports, so `isize` and `usize` must be flexible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`usize` being used for pointers may sound scary, but we’ll not be doing anything with pointers</a:t>
            </a:r>
            <a:endParaRPr/>
          </a:p>
        </p:txBody>
      </p:sp>
      <p:sp>
        <p:nvSpPr>
          <p:cNvPr id="356" name="Google Shape;356;p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57" name="Google Shape;357;p42"/>
          <p:cNvSpPr/>
          <p:nvPr/>
        </p:nvSpPr>
        <p:spPr>
          <a:xfrm>
            <a:off x="39172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1297500" y="1150500"/>
            <a:ext cx="748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`isize` and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for indexing, sizes, offsets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Everything involving pointer arithmetics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Pointers are always as big as the computer supports, so `isize` and `usize` must be flexible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`usize` being used for pointers may sound scary, but we’ll not be doing anything with pointers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want to index into an array, vector… your index needs to be of type `usize`</a:t>
            </a:r>
            <a:endParaRPr/>
          </a:p>
        </p:txBody>
      </p:sp>
      <p:sp>
        <p:nvSpPr>
          <p:cNvPr id="364" name="Google Shape;364;p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65" name="Google Shape;365;p43"/>
          <p:cNvSpPr/>
          <p:nvPr/>
        </p:nvSpPr>
        <p:spPr>
          <a:xfrm>
            <a:off x="39172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371" name="Google Shape;371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</p:txBody>
      </p:sp>
      <p:sp>
        <p:nvSpPr>
          <p:cNvPr id="372" name="Google Shape;372;p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378" name="Google Shape;378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</p:txBody>
      </p:sp>
      <p:sp>
        <p:nvSpPr>
          <p:cNvPr id="379" name="Google Shape;379;p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385" name="Google Shape;385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386" name="Google Shape;386;p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393" name="Google Shape;393;p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94" name="Google Shape;3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00" name="Google Shape;400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01" name="Google Shape;401;p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02" name="Google Shape;4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48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04" name="Google Shape;404;p48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11" name="Google Shape;411;p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12" name="Google Shape;4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49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14" name="Google Shape;414;p49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5" name="Google Shape;415;p49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49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23" name="Google Shape;423;p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24" name="Google Shape;4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50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26" name="Google Shape;426;p50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7" name="Google Shape;427;p50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50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50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0" name="Google Shape;430;p50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36" name="Google Shape;436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First case: Type Inference → We’ll cover that later</a:t>
            </a:r>
            <a:endParaRPr/>
          </a:p>
        </p:txBody>
      </p:sp>
      <p:sp>
        <p:nvSpPr>
          <p:cNvPr id="437" name="Google Shape;437;p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38" name="Google Shape;4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51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40" name="Google Shape;440;p51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1" name="Google Shape;441;p51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51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51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4" name="Google Shape;444;p51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</p:txBody>
      </p:sp>
      <p:sp>
        <p:nvSpPr>
          <p:cNvPr id="156" name="Google Shape;156;p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50" name="Google Shape;450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First case: Type Inference → We’ll cover that later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Second case: `a` is immutable, which means you can’t re-assign to it!</a:t>
            </a:r>
            <a:endParaRPr/>
          </a:p>
        </p:txBody>
      </p:sp>
      <p:sp>
        <p:nvSpPr>
          <p:cNvPr id="451" name="Google Shape;451;p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52" name="Google Shape;4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52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54" name="Google Shape;454;p52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5" name="Google Shape;455;p52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52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" name="Google Shape;457;p52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8" name="Google Shape;458;p52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9" name="Google Shape;45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580" y="3689250"/>
            <a:ext cx="2521425" cy="4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65" name="Google Shape;465;p53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many ways of declaring a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First case: Type Inference → We’ll cover that later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Second case: `a` is immutable, which means you can’t re-assign to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Third case: `a` is mutable, which means you can re-assign to it</a:t>
            </a:r>
            <a:endParaRPr/>
          </a:p>
        </p:txBody>
      </p:sp>
      <p:sp>
        <p:nvSpPr>
          <p:cNvPr id="466" name="Google Shape;466;p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67" name="Google Shape;4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53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69" name="Google Shape;469;p53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0" name="Google Shape;470;p53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53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53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3" name="Google Shape;473;p53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74" name="Google Shape;47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580" y="3689250"/>
            <a:ext cx="2521425" cy="4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0575" y="4479925"/>
            <a:ext cx="2913107" cy="4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81" name="Google Shape;481;p54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</p:txBody>
      </p:sp>
      <p:sp>
        <p:nvSpPr>
          <p:cNvPr id="482" name="Google Shape;482;p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88" name="Google Shape;488;p55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</p:txBody>
      </p:sp>
      <p:sp>
        <p:nvSpPr>
          <p:cNvPr id="489" name="Google Shape;489;p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490" name="Google Shape;490;p55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96" name="Google Shape;496;p56"/>
          <p:cNvSpPr txBox="1"/>
          <p:nvPr>
            <p:ph idx="1" type="body"/>
          </p:nvPr>
        </p:nvSpPr>
        <p:spPr>
          <a:xfrm>
            <a:off x="1297500" y="1567550"/>
            <a:ext cx="72165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</p:txBody>
      </p:sp>
      <p:sp>
        <p:nvSpPr>
          <p:cNvPr id="497" name="Google Shape;497;p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498" name="Google Shape;498;p56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04" name="Google Shape;504;p57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</p:txBody>
      </p:sp>
      <p:sp>
        <p:nvSpPr>
          <p:cNvPr id="505" name="Google Shape;505;p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06" name="Google Shape;506;p57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12" name="Google Shape;512;p58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</p:txBody>
      </p:sp>
      <p:sp>
        <p:nvSpPr>
          <p:cNvPr id="513" name="Google Shape;513;p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14" name="Google Shape;514;p58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20" name="Google Shape;520;p59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</p:txBody>
      </p:sp>
      <p:sp>
        <p:nvSpPr>
          <p:cNvPr id="521" name="Google Shape;521;p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22" name="Google Shape;522;p59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28" name="Google Shape;528;p60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Two things can happen when you assign a variable to </a:t>
            </a:r>
            <a:r>
              <a:rPr lang="de"/>
              <a:t>another variable:</a:t>
            </a:r>
            <a:endParaRPr/>
          </a:p>
        </p:txBody>
      </p:sp>
      <p:sp>
        <p:nvSpPr>
          <p:cNvPr id="529" name="Google Shape;529;p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30" name="Google Shape;530;p60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36" name="Google Shape;536;p61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Two things can happen when you assign a variable to another variable: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*moved*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*copied*</a:t>
            </a:r>
            <a:endParaRPr/>
          </a:p>
        </p:txBody>
      </p:sp>
      <p:sp>
        <p:nvSpPr>
          <p:cNvPr id="537" name="Google Shape;537;p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38" name="Google Shape;538;p61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</a:t>
            </a:r>
            <a:r>
              <a:rPr lang="de" sz="1320"/>
              <a:t>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Variables</a:t>
            </a:r>
            <a:endParaRPr sz="1320"/>
          </a:p>
        </p:txBody>
      </p:sp>
      <p:sp>
        <p:nvSpPr>
          <p:cNvPr id="163" name="Google Shape;163;p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44" name="Google Shape;544;p62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Two things can happen when you assign a variable to another variable: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*moved*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*copied*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Moving means the first variable is no longer usable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Copying is what we know from </a:t>
            </a:r>
            <a:r>
              <a:rPr lang="de"/>
              <a:t>other languages</a:t>
            </a:r>
            <a:endParaRPr/>
          </a:p>
        </p:txBody>
      </p:sp>
      <p:sp>
        <p:nvSpPr>
          <p:cNvPr id="545" name="Google Shape;545;p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46" name="Google Shape;546;p62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52" name="Google Shape;552;p63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</p:txBody>
      </p:sp>
      <p:sp>
        <p:nvSpPr>
          <p:cNvPr id="553" name="Google Shape;553;p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59" name="Google Shape;559;p64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many useful quirks, this is one of them</a:t>
            </a:r>
            <a:endParaRPr/>
          </a:p>
        </p:txBody>
      </p:sp>
      <p:sp>
        <p:nvSpPr>
          <p:cNvPr id="560" name="Google Shape;560;p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66" name="Google Shape;566;p65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many useful quirks, this is one of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don’t panic, we’ll cover it when we get to the borrow checker</a:t>
            </a:r>
            <a:endParaRPr/>
          </a:p>
        </p:txBody>
      </p:sp>
      <p:sp>
        <p:nvSpPr>
          <p:cNvPr id="567" name="Google Shape;567;p6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73" name="Google Shape;573;p66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many useful quirks, this is one of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don’t panic, we’ll cover it when we get to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are never moved, they are always copied</a:t>
            </a:r>
            <a:endParaRPr/>
          </a:p>
        </p:txBody>
      </p:sp>
      <p:sp>
        <p:nvSpPr>
          <p:cNvPr id="574" name="Google Shape;574;p6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75" name="Google Shape;5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67" y="2571742"/>
            <a:ext cx="2563900" cy="5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699" y="2571750"/>
            <a:ext cx="3059461" cy="5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582" name="Google Shape;582;p6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83" name="Google Shape;583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Intermission: Exercise</a:t>
            </a:r>
            <a:endParaRPr/>
          </a:p>
        </p:txBody>
      </p:sp>
      <p:sp>
        <p:nvSpPr>
          <p:cNvPr id="589" name="Google Shape;589;p6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90" name="Google Shape;590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591" name="Google Shape;5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8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598" name="Google Shape;598;p6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99" name="Google Shape;599;p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00" name="Google Shape;60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9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02" name="Google Shape;602;p69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69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09" name="Google Shape;609;p7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10" name="Google Shape;610;p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11" name="Google Shape;6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0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13" name="Google Shape;613;p70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4" name="Google Shape;61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012175"/>
            <a:ext cx="2461626" cy="10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0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21" name="Google Shape;621;p7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22" name="Google Shape;622;p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23" name="Google Shape;62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1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25" name="Google Shape;625;p71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71"/>
          <p:cNvSpPr/>
          <p:nvPr/>
        </p:nvSpPr>
        <p:spPr>
          <a:xfrm>
            <a:off x="4017450" y="3474300"/>
            <a:ext cx="1117475" cy="707675"/>
          </a:xfrm>
          <a:custGeom>
            <a:rect b="b" l="l" r="r" t="t"/>
            <a:pathLst>
              <a:path extrusionOk="0" h="28307" w="44699">
                <a:moveTo>
                  <a:pt x="0" y="13687"/>
                </a:moveTo>
                <a:cubicBezTo>
                  <a:pt x="8084" y="22579"/>
                  <a:pt x="24776" y="33361"/>
                  <a:pt x="34005" y="25664"/>
                </a:cubicBezTo>
                <a:cubicBezTo>
                  <a:pt x="41122" y="19728"/>
                  <a:pt x="35611" y="1818"/>
                  <a:pt x="446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27" name="Google Shape;627;p71"/>
          <p:cNvSpPr txBox="1"/>
          <p:nvPr/>
        </p:nvSpPr>
        <p:spPr>
          <a:xfrm>
            <a:off x="5134925" y="32978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Rust allows type casting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8" name="Google Shape;62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012175"/>
            <a:ext cx="2461626" cy="10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71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Variables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`let` vs `let mut`</a:t>
            </a:r>
            <a:endParaRPr sz="1320"/>
          </a:p>
        </p:txBody>
      </p:sp>
      <p:sp>
        <p:nvSpPr>
          <p:cNvPr id="170" name="Google Shape;170;p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35" name="Google Shape;635;p7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36" name="Google Shape;636;p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37" name="Google Shape;63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2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39" name="Google Shape;639;p72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72"/>
          <p:cNvSpPr/>
          <p:nvPr/>
        </p:nvSpPr>
        <p:spPr>
          <a:xfrm>
            <a:off x="4017450" y="3474300"/>
            <a:ext cx="1117475" cy="707675"/>
          </a:xfrm>
          <a:custGeom>
            <a:rect b="b" l="l" r="r" t="t"/>
            <a:pathLst>
              <a:path extrusionOk="0" h="28307" w="44699">
                <a:moveTo>
                  <a:pt x="0" y="13687"/>
                </a:moveTo>
                <a:cubicBezTo>
                  <a:pt x="8084" y="22579"/>
                  <a:pt x="24776" y="33361"/>
                  <a:pt x="34005" y="25664"/>
                </a:cubicBezTo>
                <a:cubicBezTo>
                  <a:pt x="41122" y="19728"/>
                  <a:pt x="35611" y="1818"/>
                  <a:pt x="446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41" name="Google Shape;641;p72"/>
          <p:cNvSpPr txBox="1"/>
          <p:nvPr/>
        </p:nvSpPr>
        <p:spPr>
          <a:xfrm>
            <a:off x="5134925" y="32978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Rust allows type casting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72"/>
          <p:cNvSpPr/>
          <p:nvPr/>
        </p:nvSpPr>
        <p:spPr>
          <a:xfrm>
            <a:off x="5396900" y="3586575"/>
            <a:ext cx="1406163" cy="620205"/>
          </a:xfrm>
          <a:custGeom>
            <a:rect b="b" l="l" r="r" t="t"/>
            <a:pathLst>
              <a:path extrusionOk="0" h="19462" w="13046">
                <a:moveTo>
                  <a:pt x="13046" y="0"/>
                </a:moveTo>
                <a:cubicBezTo>
                  <a:pt x="8711" y="6497"/>
                  <a:pt x="3493" y="12477"/>
                  <a:pt x="0" y="194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43" name="Google Shape;643;p72"/>
          <p:cNvSpPr txBox="1"/>
          <p:nvPr/>
        </p:nvSpPr>
        <p:spPr>
          <a:xfrm>
            <a:off x="4572000" y="40785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about that later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4" name="Google Shape;64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012175"/>
            <a:ext cx="2461626" cy="10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2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</a:t>
            </a:r>
            <a:r>
              <a:rPr lang="de"/>
              <a:t>: Exercise</a:t>
            </a:r>
            <a:endParaRPr/>
          </a:p>
        </p:txBody>
      </p:sp>
      <p:sp>
        <p:nvSpPr>
          <p:cNvPr id="651" name="Google Shape;651;p7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52" name="Google Shape;652;p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53" name="Google Shape;65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73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60" name="Google Shape;660;p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61" name="Google Shape;6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4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63" name="Google Shape;663;p74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65" name="Google Shape;665;p74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71" name="Google Shape;671;p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72" name="Google Shape;67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5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74" name="Google Shape;674;p75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75"/>
          <p:cNvSpPr/>
          <p:nvPr/>
        </p:nvSpPr>
        <p:spPr>
          <a:xfrm>
            <a:off x="3910525" y="2495004"/>
            <a:ext cx="1657475" cy="327000"/>
          </a:xfrm>
          <a:custGeom>
            <a:rect b="b" l="l" r="r" t="t"/>
            <a:pathLst>
              <a:path extrusionOk="0" h="13080" w="66299">
                <a:moveTo>
                  <a:pt x="0" y="676"/>
                </a:moveTo>
                <a:cubicBezTo>
                  <a:pt x="13702" y="676"/>
                  <a:pt x="28061" y="-1728"/>
                  <a:pt x="41062" y="2601"/>
                </a:cubicBezTo>
                <a:cubicBezTo>
                  <a:pt x="44770" y="3836"/>
                  <a:pt x="46866" y="7932"/>
                  <a:pt x="50259" y="9872"/>
                </a:cubicBezTo>
                <a:cubicBezTo>
                  <a:pt x="54992" y="12579"/>
                  <a:pt x="60846" y="13080"/>
                  <a:pt x="66299" y="130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76" name="Google Shape;676;p75"/>
          <p:cNvSpPr txBox="1"/>
          <p:nvPr/>
        </p:nvSpPr>
        <p:spPr>
          <a:xfrm>
            <a:off x="5461050" y="2281300"/>
            <a:ext cx="302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 Inference, because we assign `a` to `b`, `a` must also be `i32`</a:t>
            </a:r>
            <a:b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(also confirmed because `a` is part of `i32`-array)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7" name="Google Shape;677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78" name="Google Shape;678;p75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84" name="Google Shape;684;p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85" name="Google Shape;68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76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87" name="Google Shape;687;p76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8" name="Google Shape;688;p76"/>
          <p:cNvSpPr/>
          <p:nvPr/>
        </p:nvSpPr>
        <p:spPr>
          <a:xfrm>
            <a:off x="3910525" y="2495004"/>
            <a:ext cx="1657475" cy="327000"/>
          </a:xfrm>
          <a:custGeom>
            <a:rect b="b" l="l" r="r" t="t"/>
            <a:pathLst>
              <a:path extrusionOk="0" h="13080" w="66299">
                <a:moveTo>
                  <a:pt x="0" y="676"/>
                </a:moveTo>
                <a:cubicBezTo>
                  <a:pt x="13702" y="676"/>
                  <a:pt x="28061" y="-1728"/>
                  <a:pt x="41062" y="2601"/>
                </a:cubicBezTo>
                <a:cubicBezTo>
                  <a:pt x="44770" y="3836"/>
                  <a:pt x="46866" y="7932"/>
                  <a:pt x="50259" y="9872"/>
                </a:cubicBezTo>
                <a:cubicBezTo>
                  <a:pt x="54992" y="12579"/>
                  <a:pt x="60846" y="13080"/>
                  <a:pt x="66299" y="130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89" name="Google Shape;689;p76"/>
          <p:cNvSpPr txBox="1"/>
          <p:nvPr/>
        </p:nvSpPr>
        <p:spPr>
          <a:xfrm>
            <a:off x="5461050" y="2281300"/>
            <a:ext cx="302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 Inference, because we assign `a` to `b`, `a` must also be `i32`</a:t>
            </a:r>
            <a:b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(also confirmed because `a` is part of `i32`-array)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0" name="Google Shape;690;p76"/>
          <p:cNvSpPr/>
          <p:nvPr/>
        </p:nvSpPr>
        <p:spPr>
          <a:xfrm>
            <a:off x="4119050" y="2720425"/>
            <a:ext cx="1010519" cy="1080048"/>
          </a:xfrm>
          <a:custGeom>
            <a:rect b="b" l="l" r="r" t="t"/>
            <a:pathLst>
              <a:path extrusionOk="0" h="40849" w="37213">
                <a:moveTo>
                  <a:pt x="0" y="0"/>
                </a:moveTo>
                <a:cubicBezTo>
                  <a:pt x="6348" y="2115"/>
                  <a:pt x="12364" y="6768"/>
                  <a:pt x="15612" y="12618"/>
                </a:cubicBezTo>
                <a:cubicBezTo>
                  <a:pt x="18589" y="17979"/>
                  <a:pt x="18431" y="24669"/>
                  <a:pt x="21173" y="30155"/>
                </a:cubicBezTo>
                <a:cubicBezTo>
                  <a:pt x="24046" y="35903"/>
                  <a:pt x="30787" y="40849"/>
                  <a:pt x="37213" y="408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91" name="Google Shape;691;p76"/>
          <p:cNvSpPr txBox="1"/>
          <p:nvPr/>
        </p:nvSpPr>
        <p:spPr>
          <a:xfrm>
            <a:off x="5102825" y="35063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No, it doesn’t. It casts the value of `a` to `usize`, not `a` itself.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2" name="Google Shape;692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93" name="Google Shape;693;p76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99" name="Google Shape;699;p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700" name="Google Shape;70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77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02" name="Google Shape;702;p77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3" name="Google Shape;703;p77"/>
          <p:cNvSpPr/>
          <p:nvPr/>
        </p:nvSpPr>
        <p:spPr>
          <a:xfrm>
            <a:off x="3910525" y="2495004"/>
            <a:ext cx="1657475" cy="327000"/>
          </a:xfrm>
          <a:custGeom>
            <a:rect b="b" l="l" r="r" t="t"/>
            <a:pathLst>
              <a:path extrusionOk="0" h="13080" w="66299">
                <a:moveTo>
                  <a:pt x="0" y="676"/>
                </a:moveTo>
                <a:cubicBezTo>
                  <a:pt x="13702" y="676"/>
                  <a:pt x="28061" y="-1728"/>
                  <a:pt x="41062" y="2601"/>
                </a:cubicBezTo>
                <a:cubicBezTo>
                  <a:pt x="44770" y="3836"/>
                  <a:pt x="46866" y="7932"/>
                  <a:pt x="50259" y="9872"/>
                </a:cubicBezTo>
                <a:cubicBezTo>
                  <a:pt x="54992" y="12579"/>
                  <a:pt x="60846" y="13080"/>
                  <a:pt x="66299" y="130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04" name="Google Shape;704;p77"/>
          <p:cNvSpPr txBox="1"/>
          <p:nvPr/>
        </p:nvSpPr>
        <p:spPr>
          <a:xfrm>
            <a:off x="5461050" y="2281300"/>
            <a:ext cx="302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 Inference, because we assign `a` to `b`, `a` must also be `i32`</a:t>
            </a:r>
            <a:b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(also confirmed because `a` is part of `i32`-array)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5" name="Google Shape;705;p77"/>
          <p:cNvSpPr/>
          <p:nvPr/>
        </p:nvSpPr>
        <p:spPr>
          <a:xfrm>
            <a:off x="4119050" y="2720425"/>
            <a:ext cx="1010519" cy="1080048"/>
          </a:xfrm>
          <a:custGeom>
            <a:rect b="b" l="l" r="r" t="t"/>
            <a:pathLst>
              <a:path extrusionOk="0" h="40849" w="37213">
                <a:moveTo>
                  <a:pt x="0" y="0"/>
                </a:moveTo>
                <a:cubicBezTo>
                  <a:pt x="6348" y="2115"/>
                  <a:pt x="12364" y="6768"/>
                  <a:pt x="15612" y="12618"/>
                </a:cubicBezTo>
                <a:cubicBezTo>
                  <a:pt x="18589" y="17979"/>
                  <a:pt x="18431" y="24669"/>
                  <a:pt x="21173" y="30155"/>
                </a:cubicBezTo>
                <a:cubicBezTo>
                  <a:pt x="24046" y="35903"/>
                  <a:pt x="30787" y="40849"/>
                  <a:pt x="37213" y="408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06" name="Google Shape;706;p77"/>
          <p:cNvSpPr txBox="1"/>
          <p:nvPr/>
        </p:nvSpPr>
        <p:spPr>
          <a:xfrm>
            <a:off x="5102825" y="35063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No, it doesn’t. It casts the value of `a` to `usize`, not `a` itself.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7" name="Google Shape;707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708" name="Google Shape;708;p77"/>
          <p:cNvSpPr/>
          <p:nvPr/>
        </p:nvSpPr>
        <p:spPr>
          <a:xfrm>
            <a:off x="3049700" y="3618650"/>
            <a:ext cx="1069350" cy="812700"/>
          </a:xfrm>
          <a:custGeom>
            <a:rect b="b" l="l" r="r" t="t"/>
            <a:pathLst>
              <a:path extrusionOk="0" h="32508" w="42774">
                <a:moveTo>
                  <a:pt x="0" y="0"/>
                </a:moveTo>
                <a:cubicBezTo>
                  <a:pt x="2411" y="10842"/>
                  <a:pt x="6047" y="24708"/>
                  <a:pt x="16254" y="29086"/>
                </a:cubicBezTo>
                <a:cubicBezTo>
                  <a:pt x="24446" y="32599"/>
                  <a:pt x="34127" y="30346"/>
                  <a:pt x="42774" y="325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09" name="Google Shape;709;p77"/>
          <p:cNvSpPr txBox="1"/>
          <p:nvPr/>
        </p:nvSpPr>
        <p:spPr>
          <a:xfrm>
            <a:off x="4119050" y="42709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Out-of-bounds checking is done at runtime (what if `d` was 7?)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710;p77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16" name="Google Shape;716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23" name="Google Shape;723;p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</p:txBody>
      </p:sp>
      <p:sp>
        <p:nvSpPr>
          <p:cNvPr id="724" name="Google Shape;724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30" name="Google Shape;730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</p:txBody>
      </p:sp>
      <p:sp>
        <p:nvSpPr>
          <p:cNvPr id="731" name="Google Shape;731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37" name="Google Shape;737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</p:txBody>
      </p:sp>
      <p:sp>
        <p:nvSpPr>
          <p:cNvPr id="738" name="Google Shape;738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Variables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`let` vs `let mut`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Type Inference</a:t>
            </a:r>
            <a:endParaRPr sz="1320"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44" name="Google Shape;744;p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</p:txBody>
      </p:sp>
      <p:sp>
        <p:nvSpPr>
          <p:cNvPr id="745" name="Google Shape;745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sp>
        <p:nvSpPr>
          <p:cNvPr id="746" name="Google Shape;746;p82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7" name="Google Shape;74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82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54" name="Google Shape;754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</p:txBody>
      </p:sp>
      <p:sp>
        <p:nvSpPr>
          <p:cNvPr id="755" name="Google Shape;755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56" name="Google Shape;75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83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58" name="Google Shape;758;p83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64" name="Google Shape;764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</p:txBody>
      </p:sp>
      <p:sp>
        <p:nvSpPr>
          <p:cNvPr id="765" name="Google Shape;765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66" name="Google Shape;76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84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68" name="Google Shape;768;p84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9" name="Google Shape;769;p84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75" name="Google Shape;775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</p:txBody>
      </p:sp>
      <p:sp>
        <p:nvSpPr>
          <p:cNvPr id="776" name="Google Shape;776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77" name="Google Shape;77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5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79" name="Google Shape;779;p85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0" name="Google Shape;780;p85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86" name="Google Shape;786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 = i32 → b = i32</a:t>
            </a:r>
            <a:r>
              <a:rPr lang="de"/>
              <a:t> ← line 3</a:t>
            </a:r>
            <a:endParaRPr/>
          </a:p>
        </p:txBody>
      </p:sp>
      <p:sp>
        <p:nvSpPr>
          <p:cNvPr id="787" name="Google Shape;787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88" name="Google Shape;78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6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90" name="Google Shape;790;p86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1" name="Google Shape;791;p86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97" name="Google Shape;797;p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 = i32 → b = i32 ← line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 = i32 → a = i32 ← line 2</a:t>
            </a:r>
            <a:endParaRPr/>
          </a:p>
        </p:txBody>
      </p:sp>
      <p:sp>
        <p:nvSpPr>
          <p:cNvPr id="798" name="Google Shape;798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99" name="Google Shape;79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87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01" name="Google Shape;801;p87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2" name="Google Shape;802;p87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08" name="Google Shape;808;p88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 = i32 → b = i32 ← line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 = i32 → a = i32 ← line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first time could even be 50 lines away, and it would still figure it out</a:t>
            </a:r>
            <a:endParaRPr/>
          </a:p>
        </p:txBody>
      </p:sp>
      <p:sp>
        <p:nvSpPr>
          <p:cNvPr id="809" name="Google Shape;809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810" name="Google Shape;81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88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12" name="Google Shape;812;p88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3" name="Google Shape;813;p88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19" name="Google Shape;819;p89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</p:txBody>
      </p:sp>
      <p:sp>
        <p:nvSpPr>
          <p:cNvPr id="820" name="Google Shape;820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26" name="Google Shape;826;p90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</p:txBody>
      </p:sp>
      <p:sp>
        <p:nvSpPr>
          <p:cNvPr id="827" name="Google Shape;827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9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33" name="Google Shape;833;p91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Mostly the case when chaining function calls, like `vec.iter().map().filter().collect()`</a:t>
            </a:r>
            <a:endParaRPr/>
          </a:p>
        </p:txBody>
      </p:sp>
      <p:sp>
        <p:nvSpPr>
          <p:cNvPr id="834" name="Google Shape;834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40" name="Google Shape;840;p92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Mostly the case when chaining function calls, like `vec.iter().map().filter().collect()`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May look like this:</a:t>
            </a:r>
            <a:endParaRPr/>
          </a:p>
        </p:txBody>
      </p:sp>
      <p:sp>
        <p:nvSpPr>
          <p:cNvPr id="841" name="Google Shape;841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842" name="Google Shape;84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25" y="2524478"/>
            <a:ext cx="3945249" cy="8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725" y="3387729"/>
            <a:ext cx="3752774" cy="10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49" name="Google Shape;849;p93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Mostly the case when chaining function calls, like `vec.iter().map().filter().collect()`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May look like this:</a:t>
            </a:r>
            <a:endParaRPr/>
          </a:p>
        </p:txBody>
      </p:sp>
      <p:sp>
        <p:nvSpPr>
          <p:cNvPr id="850" name="Google Shape;850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851" name="Google Shape;85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25" y="2524478"/>
            <a:ext cx="3945249" cy="8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93"/>
          <p:cNvSpPr/>
          <p:nvPr/>
        </p:nvSpPr>
        <p:spPr>
          <a:xfrm>
            <a:off x="3172675" y="2447218"/>
            <a:ext cx="3705250" cy="968250"/>
          </a:xfrm>
          <a:custGeom>
            <a:rect b="b" l="l" r="r" t="t"/>
            <a:pathLst>
              <a:path extrusionOk="0" h="38730" w="148210">
                <a:moveTo>
                  <a:pt x="0" y="3228"/>
                </a:moveTo>
                <a:cubicBezTo>
                  <a:pt x="28244" y="-305"/>
                  <a:pt x="56869" y="20"/>
                  <a:pt x="85333" y="20"/>
                </a:cubicBezTo>
                <a:cubicBezTo>
                  <a:pt x="97032" y="20"/>
                  <a:pt x="108739" y="451"/>
                  <a:pt x="120407" y="1304"/>
                </a:cubicBezTo>
                <a:cubicBezTo>
                  <a:pt x="125329" y="1664"/>
                  <a:pt x="130764" y="1469"/>
                  <a:pt x="134950" y="4084"/>
                </a:cubicBezTo>
                <a:cubicBezTo>
                  <a:pt x="145437" y="10636"/>
                  <a:pt x="141343" y="28446"/>
                  <a:pt x="148210" y="387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53" name="Google Shape;853;p93"/>
          <p:cNvSpPr txBox="1"/>
          <p:nvPr/>
        </p:nvSpPr>
        <p:spPr>
          <a:xfrm>
            <a:off x="5963650" y="3340625"/>
            <a:ext cx="27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Was able to infer the type of `v`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4" name="Google Shape;854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725" y="3387729"/>
            <a:ext cx="3752774" cy="10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60" name="Google Shape;860;p94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</p:txBody>
      </p:sp>
      <p:sp>
        <p:nvSpPr>
          <p:cNvPr id="861" name="Google Shape;861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67" name="Google Shape;867;p95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Also, for the exercises I recommend disabling the rust-analyzer, otherwise it spoils the answer :^)</a:t>
            </a:r>
            <a:endParaRPr/>
          </a:p>
        </p:txBody>
      </p:sp>
      <p:sp>
        <p:nvSpPr>
          <p:cNvPr id="868" name="Google Shape;868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74" name="Google Shape;874;p96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Also, for the exercises I recommend disabling the rust-analyzer, otherwise it spoils the answer :^)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 also, I hope I’m not overwhelming you with theory :^)</a:t>
            </a:r>
            <a:endParaRPr/>
          </a:p>
        </p:txBody>
      </p:sp>
      <p:sp>
        <p:nvSpPr>
          <p:cNvPr id="875" name="Google Shape;875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81" name="Google Shape;881;p97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Also, for the exercises I recommend disabling the rust-analyzer, otherwise it spoils the answer :^)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 also, I hope I’m not overwhelming you with theory :^)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More examples and exercises will follow soon</a:t>
            </a:r>
            <a:endParaRPr/>
          </a:p>
        </p:txBody>
      </p:sp>
      <p:sp>
        <p:nvSpPr>
          <p:cNvPr id="882" name="Google Shape;882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9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Any questions?</a:t>
            </a:r>
            <a:endParaRPr/>
          </a:p>
        </p:txBody>
      </p:sp>
      <p:sp>
        <p:nvSpPr>
          <p:cNvPr id="888" name="Google Shape;888;p9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</p:txBody>
      </p:sp>
      <p:sp>
        <p:nvSpPr>
          <p:cNvPr id="191" name="Google Shape;191;p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