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2"/>
  </p:notesMasterIdLst>
  <p:sldIdLst>
    <p:sldId id="256" r:id="rId2"/>
    <p:sldId id="257" r:id="rId3"/>
    <p:sldId id="258" r:id="rId4"/>
    <p:sldId id="265" r:id="rId5"/>
    <p:sldId id="266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90" r:id="rId14"/>
    <p:sldId id="280" r:id="rId15"/>
    <p:sldId id="281" r:id="rId16"/>
    <p:sldId id="282" r:id="rId17"/>
    <p:sldId id="263" r:id="rId18"/>
    <p:sldId id="424" r:id="rId19"/>
    <p:sldId id="283" r:id="rId20"/>
    <p:sldId id="285" r:id="rId21"/>
    <p:sldId id="286" r:id="rId22"/>
    <p:sldId id="432" r:id="rId23"/>
    <p:sldId id="288" r:id="rId24"/>
    <p:sldId id="289" r:id="rId25"/>
    <p:sldId id="291" r:id="rId26"/>
    <p:sldId id="292" r:id="rId27"/>
    <p:sldId id="294" r:id="rId28"/>
    <p:sldId id="295" r:id="rId29"/>
    <p:sldId id="296" r:id="rId30"/>
    <p:sldId id="297" r:id="rId31"/>
    <p:sldId id="298" r:id="rId32"/>
    <p:sldId id="301" r:id="rId33"/>
    <p:sldId id="302" r:id="rId34"/>
    <p:sldId id="303" r:id="rId35"/>
    <p:sldId id="308" r:id="rId36"/>
    <p:sldId id="395" r:id="rId37"/>
    <p:sldId id="396" r:id="rId38"/>
    <p:sldId id="397" r:id="rId39"/>
    <p:sldId id="398" r:id="rId40"/>
    <p:sldId id="399" r:id="rId41"/>
    <p:sldId id="400" r:id="rId42"/>
    <p:sldId id="405" r:id="rId43"/>
    <p:sldId id="406" r:id="rId44"/>
    <p:sldId id="365" r:id="rId45"/>
    <p:sldId id="367" r:id="rId46"/>
    <p:sldId id="319" r:id="rId47"/>
    <p:sldId id="317" r:id="rId48"/>
    <p:sldId id="320" r:id="rId49"/>
    <p:sldId id="321" r:id="rId50"/>
    <p:sldId id="323" r:id="rId51"/>
    <p:sldId id="324" r:id="rId52"/>
    <p:sldId id="325" r:id="rId53"/>
    <p:sldId id="326" r:id="rId54"/>
    <p:sldId id="327" r:id="rId55"/>
    <p:sldId id="391" r:id="rId56"/>
    <p:sldId id="392" r:id="rId57"/>
    <p:sldId id="328" r:id="rId58"/>
    <p:sldId id="329" r:id="rId59"/>
    <p:sldId id="330" r:id="rId60"/>
    <p:sldId id="331" r:id="rId61"/>
    <p:sldId id="332" r:id="rId62"/>
    <p:sldId id="334" r:id="rId63"/>
    <p:sldId id="402" r:id="rId64"/>
    <p:sldId id="333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3" r:id="rId73"/>
    <p:sldId id="344" r:id="rId74"/>
    <p:sldId id="345" r:id="rId75"/>
    <p:sldId id="346" r:id="rId76"/>
    <p:sldId id="347" r:id="rId77"/>
    <p:sldId id="348" r:id="rId78"/>
    <p:sldId id="394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407" r:id="rId89"/>
    <p:sldId id="433" r:id="rId90"/>
    <p:sldId id="409" r:id="rId91"/>
    <p:sldId id="410" r:id="rId92"/>
    <p:sldId id="411" r:id="rId93"/>
    <p:sldId id="412" r:id="rId94"/>
    <p:sldId id="413" r:id="rId95"/>
    <p:sldId id="415" r:id="rId96"/>
    <p:sldId id="414" r:id="rId97"/>
    <p:sldId id="416" r:id="rId98"/>
    <p:sldId id="417" r:id="rId99"/>
    <p:sldId id="419" r:id="rId100"/>
    <p:sldId id="418" r:id="rId101"/>
    <p:sldId id="420" r:id="rId102"/>
    <p:sldId id="421" r:id="rId103"/>
    <p:sldId id="422" r:id="rId104"/>
    <p:sldId id="423" r:id="rId105"/>
    <p:sldId id="434" r:id="rId106"/>
    <p:sldId id="370" r:id="rId107"/>
    <p:sldId id="371" r:id="rId108"/>
    <p:sldId id="373" r:id="rId109"/>
    <p:sldId id="380" r:id="rId110"/>
    <p:sldId id="379" r:id="rId111"/>
    <p:sldId id="382" r:id="rId112"/>
    <p:sldId id="383" r:id="rId113"/>
    <p:sldId id="385" r:id="rId114"/>
    <p:sldId id="425" r:id="rId115"/>
    <p:sldId id="374" r:id="rId116"/>
    <p:sldId id="378" r:id="rId117"/>
    <p:sldId id="375" r:id="rId118"/>
    <p:sldId id="377" r:id="rId119"/>
    <p:sldId id="376" r:id="rId120"/>
    <p:sldId id="386" r:id="rId121"/>
    <p:sldId id="387" r:id="rId122"/>
    <p:sldId id="435" r:id="rId123"/>
    <p:sldId id="388" r:id="rId124"/>
    <p:sldId id="389" r:id="rId125"/>
    <p:sldId id="426" r:id="rId126"/>
    <p:sldId id="427" r:id="rId127"/>
    <p:sldId id="428" r:id="rId128"/>
    <p:sldId id="430" r:id="rId129"/>
    <p:sldId id="431" r:id="rId130"/>
    <p:sldId id="404" r:id="rId1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00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99DC0-5766-4A03-944F-A2459E4931FD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E3503-284A-4D63-BB30-61296E4A2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2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78EF0A9-0E86-44A2-8EEC-9A8FD6E87C8A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7F57F10-028D-402B-9B73-F4A6BEC10173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38D02F9-C064-4C9F-B033-3E275100515F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537F592-95B4-4791-9EA3-A5746C7B5070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39298E-C75A-4CA6-BD11-FBAD935BCF89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263E00-7A73-4768-867E-224826E0FD38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49F4802-9E64-400B-A399-1CA1A9232516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EBED26-4E51-4F15-81E5-57C90CBA3266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0A8DEC9-58E3-4BEC-91B5-CC9D48011574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D8F933D-410B-409F-9362-CF327B0BB600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5D31-CA45-4B70-8774-012652E6D1BD}" type="datetime1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9936"/>
              </p:ext>
            </p:extLst>
          </p:nvPr>
        </p:nvGraphicFramePr>
        <p:xfrm>
          <a:off x="2810560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6CD882-207A-B979-FE4F-10663A17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0860"/>
              </p:ext>
            </p:extLst>
          </p:nvPr>
        </p:nvGraphicFramePr>
        <p:xfrm>
          <a:off x="6062767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B993F-83FF-5C23-309E-26559066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09472"/>
              </p:ext>
            </p:extLst>
          </p:nvPr>
        </p:nvGraphicFramePr>
        <p:xfrm>
          <a:off x="2810560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9706A6-90DA-00CE-0862-97C1A7EDBEA4}"/>
              </a:ext>
            </a:extLst>
          </p:cNvPr>
          <p:cNvCxnSpPr>
            <a:cxnSpLocks/>
          </p:cNvCxnSpPr>
          <p:nvPr/>
        </p:nvCxnSpPr>
        <p:spPr>
          <a:xfrm flipV="1">
            <a:off x="4596169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4938565" y="3879151"/>
            <a:ext cx="1196374" cy="1079556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62767" y="4944018"/>
            <a:ext cx="1484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Solution: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Move a into b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Invalidate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8B3A1-ECE5-54C2-3ABD-C1F74A80E884}"/>
              </a:ext>
            </a:extLst>
          </p:cNvPr>
          <p:cNvSpPr/>
          <p:nvPr/>
        </p:nvSpPr>
        <p:spPr>
          <a:xfrm>
            <a:off x="6332321" y="1475564"/>
            <a:ext cx="3379654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785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</a:p>
          <a:p>
            <a:pPr algn="l"/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does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live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8" y="3524670"/>
            <a:ext cx="4668676" cy="737159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67CEC-23DA-5122-6953-2B81F95B8956}"/>
              </a:ext>
            </a:extLst>
          </p:cNvPr>
          <p:cNvSpPr/>
          <p:nvPr/>
        </p:nvSpPr>
        <p:spPr>
          <a:xfrm>
            <a:off x="6690828" y="2754672"/>
            <a:ext cx="4668676" cy="383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184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82112"/>
              </p:ext>
            </p:extLst>
          </p:nvPr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</a:p>
          <a:p>
            <a:pPr algn="l"/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does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live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return reference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‘r alive in a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not allowed to escape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9" y="4277942"/>
            <a:ext cx="4668676" cy="370767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606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02163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E32A4A-41D5-F58D-0B7D-007C7C452B09}"/>
              </a:ext>
            </a:extLst>
          </p:cNvPr>
          <p:cNvSpPr/>
          <p:nvPr/>
        </p:nvSpPr>
        <p:spPr>
          <a:xfrm>
            <a:off x="1372440" y="3814089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353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E32A4A-41D5-F58D-0B7D-007C7C452B09}"/>
              </a:ext>
            </a:extLst>
          </p:cNvPr>
          <p:cNvSpPr/>
          <p:nvPr/>
        </p:nvSpPr>
        <p:spPr>
          <a:xfrm>
            <a:off x="1372440" y="4140372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62E7D-96B6-81B1-6E31-4B934FDB6E8D}"/>
              </a:ext>
            </a:extLst>
          </p:cNvPr>
          <p:cNvSpPr txBox="1"/>
          <p:nvPr/>
        </p:nvSpPr>
        <p:spPr>
          <a:xfrm>
            <a:off x="6282808" y="4140372"/>
            <a:ext cx="346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Use is valid, both original values are alive</a:t>
            </a:r>
          </a:p>
        </p:txBody>
      </p:sp>
    </p:spTree>
    <p:extLst>
      <p:ext uri="{BB962C8B-B14F-4D97-AF65-F5344CB8AC3E}">
        <p14:creationId xmlns:p14="http://schemas.microsoft.com/office/powerpoint/2010/main" val="18307994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40414"/>
              </p:ext>
            </p:extLst>
          </p:nvPr>
        </p:nvGraphicFramePr>
        <p:xfrm>
          <a:off x="6690828" y="1264853"/>
          <a:ext cx="46686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C2A7A13-EA2F-3D79-D72C-B8748C3BF1A2}"/>
              </a:ext>
            </a:extLst>
          </p:cNvPr>
          <p:cNvSpPr/>
          <p:nvPr/>
        </p:nvSpPr>
        <p:spPr>
          <a:xfrm>
            <a:off x="1372440" y="5421342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082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94389"/>
              </p:ext>
            </p:extLst>
          </p:nvPr>
        </p:nvGraphicFramePr>
        <p:xfrm>
          <a:off x="6690828" y="1264853"/>
          <a:ext cx="46686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6228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For that, you </a:t>
            </a:r>
            <a:r>
              <a:rPr lang="de-DE" i="1" dirty="0"/>
              <a:t>have to</a:t>
            </a:r>
            <a:r>
              <a:rPr lang="de-DE" dirty="0"/>
              <a:t> specify lifetime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8085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For that, you </a:t>
            </a:r>
            <a:r>
              <a:rPr lang="de-DE" i="1" dirty="0"/>
              <a:t>have to</a:t>
            </a:r>
            <a:r>
              <a:rPr lang="de-DE" dirty="0"/>
              <a:t> specify lifetime parameters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Structs are way more flexible than functions, you can use them literally everywhere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Inferring lifetimes is way harder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5243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9038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Less memory usage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Less computation (cloning is expensive)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74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01037"/>
              </p:ext>
            </p:extLst>
          </p:nvPr>
        </p:nvGraphicFramePr>
        <p:xfrm>
          <a:off x="2810560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4938565" y="3879151"/>
            <a:ext cx="1196374" cy="107955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62767" y="4944018"/>
            <a:ext cx="4254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Error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is not initialized, can‘t use it – It was moved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8B3A1-ECE5-54C2-3ABD-C1F74A80E884}"/>
              </a:ext>
            </a:extLst>
          </p:cNvPr>
          <p:cNvSpPr/>
          <p:nvPr/>
        </p:nvSpPr>
        <p:spPr>
          <a:xfrm>
            <a:off x="6332321" y="1889667"/>
            <a:ext cx="3379654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862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6095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Explicit lifetimes makes your code harder to use and maintain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All lifetimes have to line up, in every case, or it falls apart quickly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2660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Explicit lifetimes makes your code harder to use and maintain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 infection will make your code unreadable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94CDC-B3FA-B543-3AA6-8DDAF5BD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00" y="3324219"/>
            <a:ext cx="2976199" cy="28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55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Explicit lifetimes makes your code harder to use and maintain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 infection will make your code unreadable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94CDC-B3FA-B543-3AA6-8DDAF5BD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00" y="3324219"/>
            <a:ext cx="2976199" cy="2807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7B961-0B13-997B-2CFB-057D66D5C6DD}"/>
              </a:ext>
            </a:extLst>
          </p:cNvPr>
          <p:cNvSpPr txBox="1"/>
          <p:nvPr/>
        </p:nvSpPr>
        <p:spPr>
          <a:xfrm>
            <a:off x="1130667" y="4358477"/>
            <a:ext cx="3477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itself doesn‘t need a lifetime parameter!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But you have to propagate it, it‘s now also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‘s business</a:t>
            </a:r>
          </a:p>
        </p:txBody>
      </p:sp>
    </p:spTree>
    <p:extLst>
      <p:ext uri="{BB962C8B-B14F-4D97-AF65-F5344CB8AC3E}">
        <p14:creationId xmlns:p14="http://schemas.microsoft.com/office/powerpoint/2010/main" val="307437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 can also have references as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Many situations arise when you need that, and many where you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At the same time, in many situations you do not want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things go out of hand: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Read about Ownership again, do they need references? Isn‘t it better to own the data?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Use 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023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281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FA5D9-BF12-B8F8-7857-885448591FF2}"/>
              </a:ext>
            </a:extLst>
          </p:cNvPr>
          <p:cNvSpPr/>
          <p:nvPr/>
        </p:nvSpPr>
        <p:spPr>
          <a:xfrm>
            <a:off x="4355820" y="3701910"/>
            <a:ext cx="1259482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B5F9-8BA4-D26F-4D9E-9B876907D1AD}"/>
              </a:ext>
            </a:extLst>
          </p:cNvPr>
          <p:cNvSpPr txBox="1"/>
          <p:nvPr/>
        </p:nvSpPr>
        <p:spPr>
          <a:xfrm>
            <a:off x="6247093" y="1150513"/>
            <a:ext cx="561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Two lifetime parameters</a:t>
            </a:r>
            <a:endParaRPr lang="de-DE" dirty="0">
              <a:solidFill>
                <a:srgbClr val="00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91187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FA5D9-BF12-B8F8-7857-885448591FF2}"/>
              </a:ext>
            </a:extLst>
          </p:cNvPr>
          <p:cNvSpPr/>
          <p:nvPr/>
        </p:nvSpPr>
        <p:spPr>
          <a:xfrm>
            <a:off x="4355820" y="3701910"/>
            <a:ext cx="447130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B5F9-8BA4-D26F-4D9E-9B876907D1AD}"/>
              </a:ext>
            </a:extLst>
          </p:cNvPr>
          <p:cNvSpPr txBox="1"/>
          <p:nvPr/>
        </p:nvSpPr>
        <p:spPr>
          <a:xfrm>
            <a:off x="6247093" y="1150513"/>
            <a:ext cx="561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Two lifetime parameters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Flags struct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DCC22-2CC6-ABDD-EAB9-BD9016C241E4}"/>
              </a:ext>
            </a:extLst>
          </p:cNvPr>
          <p:cNvSpPr/>
          <p:nvPr/>
        </p:nvSpPr>
        <p:spPr>
          <a:xfrm>
            <a:off x="3942930" y="4214666"/>
            <a:ext cx="447130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1033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FA5D9-BF12-B8F8-7857-885448591FF2}"/>
              </a:ext>
            </a:extLst>
          </p:cNvPr>
          <p:cNvSpPr/>
          <p:nvPr/>
        </p:nvSpPr>
        <p:spPr>
          <a:xfrm>
            <a:off x="5192342" y="3701910"/>
            <a:ext cx="447130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B5F9-8BA4-D26F-4D9E-9B876907D1AD}"/>
              </a:ext>
            </a:extLst>
          </p:cNvPr>
          <p:cNvSpPr txBox="1"/>
          <p:nvPr/>
        </p:nvSpPr>
        <p:spPr>
          <a:xfrm>
            <a:off x="6247093" y="1150513"/>
            <a:ext cx="5619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Two lifetime parameters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Flags struct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source text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DCC22-2CC6-ABDD-EAB9-BD9016C241E4}"/>
              </a:ext>
            </a:extLst>
          </p:cNvPr>
          <p:cNvSpPr/>
          <p:nvPr/>
        </p:nvSpPr>
        <p:spPr>
          <a:xfrm>
            <a:off x="4575357" y="4735673"/>
            <a:ext cx="447130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6766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A4A5-1B9A-BBB5-B812-FACE6111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6" y="1147450"/>
            <a:ext cx="4863517" cy="456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FA5D9-BF12-B8F8-7857-885448591FF2}"/>
              </a:ext>
            </a:extLst>
          </p:cNvPr>
          <p:cNvSpPr/>
          <p:nvPr/>
        </p:nvSpPr>
        <p:spPr>
          <a:xfrm>
            <a:off x="4136955" y="3701910"/>
            <a:ext cx="1711982" cy="382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B5F9-8BA4-D26F-4D9E-9B876907D1AD}"/>
              </a:ext>
            </a:extLst>
          </p:cNvPr>
          <p:cNvSpPr txBox="1"/>
          <p:nvPr/>
        </p:nvSpPr>
        <p:spPr>
          <a:xfrm>
            <a:off x="6247093" y="1150513"/>
            <a:ext cx="5619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Two lifetime parameters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Flags struct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source text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has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outlive the Parser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Flags struct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unrelated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the original source text</a:t>
            </a:r>
            <a:endParaRPr lang="de-DE" dirty="0">
              <a:solidFill>
                <a:srgbClr val="00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9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475564"/>
            <a:ext cx="369788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80440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B8E9-05D0-E0F7-3911-AA6092A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2" y="1475779"/>
            <a:ext cx="10343815" cy="39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011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B8E9-05D0-E0F7-3911-AA6092A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2" y="1475779"/>
            <a:ext cx="10343815" cy="3906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8FB752-6E5E-CC86-31EB-32889BCBBC5E}"/>
              </a:ext>
            </a:extLst>
          </p:cNvPr>
          <p:cNvSpPr/>
          <p:nvPr/>
        </p:nvSpPr>
        <p:spPr>
          <a:xfrm>
            <a:off x="924091" y="1475780"/>
            <a:ext cx="4320617" cy="33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34EEA-6CD8-BB67-62E0-29D17AEEC031}"/>
              </a:ext>
            </a:extLst>
          </p:cNvPr>
          <p:cNvSpPr txBox="1"/>
          <p:nvPr/>
        </p:nvSpPr>
        <p:spPr>
          <a:xfrm>
            <a:off x="5502512" y="1488331"/>
            <a:ext cx="418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Declares lifetime parameters for the whole struct</a:t>
            </a:r>
          </a:p>
        </p:txBody>
      </p:sp>
    </p:spTree>
    <p:extLst>
      <p:ext uri="{BB962C8B-B14F-4D97-AF65-F5344CB8AC3E}">
        <p14:creationId xmlns:p14="http://schemas.microsoft.com/office/powerpoint/2010/main" val="40739785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B8E9-05D0-E0F7-3911-AA6092A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2" y="1475779"/>
            <a:ext cx="10343815" cy="3906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8FB752-6E5E-CC86-31EB-32889BCBBC5E}"/>
              </a:ext>
            </a:extLst>
          </p:cNvPr>
          <p:cNvSpPr/>
          <p:nvPr/>
        </p:nvSpPr>
        <p:spPr>
          <a:xfrm>
            <a:off x="924091" y="1475780"/>
            <a:ext cx="4320617" cy="33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34EEA-6CD8-BB67-62E0-29D17AEEC031}"/>
              </a:ext>
            </a:extLst>
          </p:cNvPr>
          <p:cNvSpPr txBox="1"/>
          <p:nvPr/>
        </p:nvSpPr>
        <p:spPr>
          <a:xfrm>
            <a:off x="5502512" y="1488331"/>
            <a:ext cx="418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Declares lifetime parameters for the whole struct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6E9E1-D2ED-7B7B-4209-1A31F8366B21}"/>
              </a:ext>
            </a:extLst>
          </p:cNvPr>
          <p:cNvSpPr/>
          <p:nvPr/>
        </p:nvSpPr>
        <p:spPr>
          <a:xfrm>
            <a:off x="1522657" y="1861815"/>
            <a:ext cx="6884184" cy="361748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0D8DB-C3A2-0230-262B-2EA800C0BB38}"/>
              </a:ext>
            </a:extLst>
          </p:cNvPr>
          <p:cNvSpPr txBox="1"/>
          <p:nvPr/>
        </p:nvSpPr>
        <p:spPr>
          <a:xfrm>
            <a:off x="6095999" y="2289270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Can be used in all methods and associated functions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 need to annotate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new()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with them again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872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B8E9-05D0-E0F7-3911-AA6092A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92" y="1475779"/>
            <a:ext cx="10343815" cy="3906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8FB752-6E5E-CC86-31EB-32889BCBBC5E}"/>
              </a:ext>
            </a:extLst>
          </p:cNvPr>
          <p:cNvSpPr/>
          <p:nvPr/>
        </p:nvSpPr>
        <p:spPr>
          <a:xfrm>
            <a:off x="1544433" y="3063690"/>
            <a:ext cx="5460596" cy="33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34EEA-6CD8-BB67-62E0-29D17AEEC031}"/>
              </a:ext>
            </a:extLst>
          </p:cNvPr>
          <p:cNvSpPr txBox="1"/>
          <p:nvPr/>
        </p:nvSpPr>
        <p:spPr>
          <a:xfrm>
            <a:off x="6203054" y="4446290"/>
            <a:ext cx="5064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Lifetime elision, rule 3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there are </a:t>
            </a:r>
            <a:r>
              <a:rPr lang="en-US" dirty="0">
                <a:solidFill>
                  <a:srgbClr val="FFFF00"/>
                </a:solidFill>
              </a:rPr>
              <a:t>multiple input lifetime </a:t>
            </a:r>
            <a:r>
              <a:rPr lang="en-US" dirty="0">
                <a:solidFill>
                  <a:schemeClr val="bg1"/>
                </a:solidFill>
              </a:rPr>
              <a:t>parameters, but one of them is </a:t>
            </a:r>
            <a:r>
              <a:rPr lang="en-US" dirty="0">
                <a:solidFill>
                  <a:srgbClr val="FFFF00"/>
                </a:solidFill>
              </a:rPr>
              <a:t>&amp;self or &amp;mut self</a:t>
            </a:r>
            <a:r>
              <a:rPr lang="en-US" dirty="0">
                <a:solidFill>
                  <a:schemeClr val="bg1"/>
                </a:solidFill>
              </a:rPr>
              <a:t> because this is a method, </a:t>
            </a:r>
            <a:r>
              <a:rPr lang="en-US" dirty="0">
                <a:solidFill>
                  <a:srgbClr val="FFFF00"/>
                </a:solidFill>
              </a:rPr>
              <a:t>the lifetime of self is assigned to all output lifetime </a:t>
            </a:r>
            <a:r>
              <a:rPr lang="en-US" dirty="0">
                <a:solidFill>
                  <a:schemeClr val="bg1"/>
                </a:solidFill>
              </a:rPr>
              <a:t>parameters </a:t>
            </a:r>
          </a:p>
        </p:txBody>
      </p:sp>
    </p:spTree>
    <p:extLst>
      <p:ext uri="{BB962C8B-B14F-4D97-AF65-F5344CB8AC3E}">
        <p14:creationId xmlns:p14="http://schemas.microsoft.com/office/powerpoint/2010/main" val="28070884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471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630702" y="562085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</a:p>
        </p:txBody>
      </p:sp>
    </p:spTree>
    <p:extLst>
      <p:ext uri="{BB962C8B-B14F-4D97-AF65-F5344CB8AC3E}">
        <p14:creationId xmlns:p14="http://schemas.microsoft.com/office/powerpoint/2010/main" val="318868849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550552" y="5405410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content is alive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5E532-E30E-0A4C-C51C-87650A80F5C2}"/>
              </a:ext>
            </a:extLst>
          </p:cNvPr>
          <p:cNvSpPr/>
          <p:nvPr/>
        </p:nvSpPr>
        <p:spPr>
          <a:xfrm>
            <a:off x="1103725" y="2666664"/>
            <a:ext cx="10223275" cy="3261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6193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550552" y="5189966"/>
            <a:ext cx="1776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content is alive here</a:t>
            </a:r>
          </a:p>
          <a:p>
            <a:pPr algn="l"/>
            <a:r>
              <a:rPr lang="de-DE" dirty="0">
                <a:solidFill>
                  <a:srgbClr val="BF00FF"/>
                </a:solidFill>
              </a:rPr>
              <a:t>parser is alive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5E532-E30E-0A4C-C51C-87650A80F5C2}"/>
              </a:ext>
            </a:extLst>
          </p:cNvPr>
          <p:cNvSpPr/>
          <p:nvPr/>
        </p:nvSpPr>
        <p:spPr>
          <a:xfrm>
            <a:off x="1103725" y="2666664"/>
            <a:ext cx="10223275" cy="3261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6158D-EEEA-EFEA-DC7B-8FDA9E523873}"/>
              </a:ext>
            </a:extLst>
          </p:cNvPr>
          <p:cNvSpPr/>
          <p:nvPr/>
        </p:nvSpPr>
        <p:spPr>
          <a:xfrm>
            <a:off x="1196374" y="4116814"/>
            <a:ext cx="10130626" cy="1811816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919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550552" y="4974523"/>
            <a:ext cx="1776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content is alive here</a:t>
            </a:r>
          </a:p>
          <a:p>
            <a:pPr algn="l"/>
            <a:r>
              <a:rPr lang="de-DE" dirty="0">
                <a:solidFill>
                  <a:srgbClr val="BF00FF"/>
                </a:solidFill>
              </a:rPr>
              <a:t>parser is alive here</a:t>
            </a:r>
          </a:p>
          <a:p>
            <a:pPr algn="l"/>
            <a:r>
              <a:rPr lang="de-DE" dirty="0">
                <a:solidFill>
                  <a:srgbClr val="FFFF00"/>
                </a:solidFill>
              </a:rPr>
              <a:t>tkn is alive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5E532-E30E-0A4C-C51C-87650A80F5C2}"/>
              </a:ext>
            </a:extLst>
          </p:cNvPr>
          <p:cNvSpPr/>
          <p:nvPr/>
        </p:nvSpPr>
        <p:spPr>
          <a:xfrm>
            <a:off x="1103725" y="2666664"/>
            <a:ext cx="10223275" cy="3261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6158D-EEEA-EFEA-DC7B-8FDA9E523873}"/>
              </a:ext>
            </a:extLst>
          </p:cNvPr>
          <p:cNvSpPr/>
          <p:nvPr/>
        </p:nvSpPr>
        <p:spPr>
          <a:xfrm>
            <a:off x="1196374" y="4116814"/>
            <a:ext cx="10130626" cy="1811816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EB3F6-02E3-9617-210A-242DA746BC81}"/>
              </a:ext>
            </a:extLst>
          </p:cNvPr>
          <p:cNvSpPr/>
          <p:nvPr/>
        </p:nvSpPr>
        <p:spPr>
          <a:xfrm>
            <a:off x="1309163" y="4479353"/>
            <a:ext cx="6545815" cy="109969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5F159-2CFB-F766-C2E0-00650F63AC22}"/>
              </a:ext>
            </a:extLst>
          </p:cNvPr>
          <p:cNvSpPr txBox="1"/>
          <p:nvPr/>
        </p:nvSpPr>
        <p:spPr>
          <a:xfrm>
            <a:off x="4949594" y="4875312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tkn</a:t>
            </a:r>
            <a:r>
              <a:rPr lang="de-DE" dirty="0">
                <a:solidFill>
                  <a:schemeClr val="bg1"/>
                </a:solidFill>
              </a:rPr>
              <a:t> is a reference into the </a:t>
            </a:r>
            <a:r>
              <a:rPr lang="de-DE" dirty="0">
                <a:solidFill>
                  <a:srgbClr val="FFFF00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937609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7D9F9-C81C-4257-075B-FB7D90FB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0" y="1576528"/>
            <a:ext cx="10462000" cy="4352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9F5EE-2643-9198-5383-F89FECC5377A}"/>
              </a:ext>
            </a:extLst>
          </p:cNvPr>
          <p:cNvSpPr/>
          <p:nvPr/>
        </p:nvSpPr>
        <p:spPr>
          <a:xfrm>
            <a:off x="1027189" y="2271901"/>
            <a:ext cx="10299811" cy="3656729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E0153-D9E5-EC4E-ECB6-02A97833FA37}"/>
              </a:ext>
            </a:extLst>
          </p:cNvPr>
          <p:cNvSpPr txBox="1"/>
          <p:nvPr/>
        </p:nvSpPr>
        <p:spPr>
          <a:xfrm>
            <a:off x="9550552" y="4974523"/>
            <a:ext cx="1776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flags are alive here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content is alive here</a:t>
            </a:r>
          </a:p>
          <a:p>
            <a:pPr algn="l"/>
            <a:r>
              <a:rPr lang="de-DE" dirty="0">
                <a:solidFill>
                  <a:srgbClr val="BF00FF"/>
                </a:solidFill>
              </a:rPr>
              <a:t>parser is alive here</a:t>
            </a:r>
          </a:p>
          <a:p>
            <a:pPr algn="l"/>
            <a:r>
              <a:rPr lang="de-DE" dirty="0">
                <a:solidFill>
                  <a:srgbClr val="FFFF00"/>
                </a:solidFill>
              </a:rPr>
              <a:t>tkn is alive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5E532-E30E-0A4C-C51C-87650A80F5C2}"/>
              </a:ext>
            </a:extLst>
          </p:cNvPr>
          <p:cNvSpPr/>
          <p:nvPr/>
        </p:nvSpPr>
        <p:spPr>
          <a:xfrm>
            <a:off x="1103725" y="2666664"/>
            <a:ext cx="10223275" cy="3261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6158D-EEEA-EFEA-DC7B-8FDA9E523873}"/>
              </a:ext>
            </a:extLst>
          </p:cNvPr>
          <p:cNvSpPr/>
          <p:nvPr/>
        </p:nvSpPr>
        <p:spPr>
          <a:xfrm>
            <a:off x="1196374" y="4116814"/>
            <a:ext cx="10130626" cy="1811816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EB3F6-02E3-9617-210A-242DA746BC81}"/>
              </a:ext>
            </a:extLst>
          </p:cNvPr>
          <p:cNvSpPr/>
          <p:nvPr/>
        </p:nvSpPr>
        <p:spPr>
          <a:xfrm>
            <a:off x="1309163" y="4479353"/>
            <a:ext cx="6545815" cy="109969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5F159-2CFB-F766-C2E0-00650F63AC22}"/>
              </a:ext>
            </a:extLst>
          </p:cNvPr>
          <p:cNvSpPr txBox="1"/>
          <p:nvPr/>
        </p:nvSpPr>
        <p:spPr>
          <a:xfrm>
            <a:off x="4949594" y="4875312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tkn</a:t>
            </a:r>
            <a:r>
              <a:rPr lang="de-DE" dirty="0">
                <a:solidFill>
                  <a:schemeClr val="bg1"/>
                </a:solidFill>
              </a:rPr>
              <a:t> is a reference into the </a:t>
            </a:r>
            <a:r>
              <a:rPr lang="de-DE" dirty="0">
                <a:solidFill>
                  <a:srgbClr val="FFFF00"/>
                </a:solidFill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58082-B5E1-5FCE-6A55-F507E55F3373}"/>
              </a:ext>
            </a:extLst>
          </p:cNvPr>
          <p:cNvSpPr txBox="1"/>
          <p:nvPr/>
        </p:nvSpPr>
        <p:spPr>
          <a:xfrm>
            <a:off x="3622647" y="1578773"/>
            <a:ext cx="770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chemeClr val="bg1"/>
                </a:solidFill>
              </a:rPr>
              <a:t>Borrowed data does not outlive original 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 Lifetimes valid, Borrow Checker passed!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4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12217"/>
              </p:ext>
            </p:extLst>
          </p:nvPr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20017"/>
              </p:ext>
            </p:extLst>
          </p:nvPr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84788"/>
              </p:ext>
            </p:extLst>
          </p:nvPr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475564"/>
            <a:ext cx="369788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0542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070-18B5-7264-6427-E1D93C2A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74BF-940B-45D4-402C-98ED5B6B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E1DD-320E-51E0-00FC-2145D1FA8FC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92F8-3BC8-F4B6-D4BD-C42681A0A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28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38299"/>
              </p:ext>
            </p:extLst>
          </p:nvPr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23782"/>
              </p:ext>
            </p:extLst>
          </p:nvPr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12489"/>
              </p:ext>
            </p:extLst>
          </p:nvPr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475564"/>
            <a:ext cx="369788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9F8AC-C2B2-0636-3C27-AB65C26D8FB9}"/>
              </a:ext>
            </a:extLst>
          </p:cNvPr>
          <p:cNvSpPr txBox="1"/>
          <p:nvPr/>
        </p:nvSpPr>
        <p:spPr>
          <a:xfrm>
            <a:off x="1655588" y="4664648"/>
            <a:ext cx="3337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 ownership violation: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still owns the memory on the heap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00FF00"/>
                </a:solidFill>
              </a:rPr>
              <a:t>does not</a:t>
            </a:r>
            <a:r>
              <a:rPr lang="de-DE" dirty="0">
                <a:solidFill>
                  <a:schemeClr val="bg1"/>
                </a:solidFill>
              </a:rPr>
              <a:t> own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, it just points to it</a:t>
            </a:r>
          </a:p>
        </p:txBody>
      </p:sp>
    </p:spTree>
    <p:extLst>
      <p:ext uri="{BB962C8B-B14F-4D97-AF65-F5344CB8AC3E}">
        <p14:creationId xmlns:p14="http://schemas.microsoft.com/office/powerpoint/2010/main" val="8201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9301"/>
              </p:ext>
            </p:extLst>
          </p:nvPr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23772"/>
              </p:ext>
            </p:extLst>
          </p:nvPr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62119"/>
              </p:ext>
            </p:extLst>
          </p:nvPr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872882"/>
            <a:ext cx="3524669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19C21-DBD0-F186-EFEC-AF873A53691A}"/>
              </a:ext>
            </a:extLst>
          </p:cNvPr>
          <p:cNvSpPr txBox="1"/>
          <p:nvPr/>
        </p:nvSpPr>
        <p:spPr>
          <a:xfrm>
            <a:off x="1332772" y="4660067"/>
            <a:ext cx="326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By </a:t>
            </a:r>
            <a:r>
              <a:rPr lang="de-DE" dirty="0">
                <a:solidFill>
                  <a:srgbClr val="00FF00"/>
                </a:solidFill>
              </a:rPr>
              <a:t>dereferencing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, we get access to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print the vector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2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solution: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39DEF-8BD9-066F-543E-BE0CA56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35402" cy="20489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37EDC-EAA6-A8EE-469F-ECF21ED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33109"/>
              </p:ext>
            </p:extLst>
          </p:nvPr>
        </p:nvGraphicFramePr>
        <p:xfrm>
          <a:off x="4523356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F402EB-DC04-EB3F-510F-0A9193CC6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62237"/>
              </p:ext>
            </p:extLst>
          </p:nvPr>
        </p:nvGraphicFramePr>
        <p:xfrm>
          <a:off x="7775563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03533-95A4-45E4-EA08-E8DE0FFCD035}"/>
              </a:ext>
            </a:extLst>
          </p:cNvPr>
          <p:cNvCxnSpPr/>
          <p:nvPr/>
        </p:nvCxnSpPr>
        <p:spPr>
          <a:xfrm>
            <a:off x="6308965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396AD8-9B06-63D4-CDED-0AD24B40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96357"/>
              </p:ext>
            </p:extLst>
          </p:nvPr>
        </p:nvGraphicFramePr>
        <p:xfrm>
          <a:off x="1332772" y="2880112"/>
          <a:ext cx="2389614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4A73B-08F9-0577-A816-08F20518803B}"/>
              </a:ext>
            </a:extLst>
          </p:cNvPr>
          <p:cNvCxnSpPr>
            <a:cxnSpLocks/>
          </p:cNvCxnSpPr>
          <p:nvPr/>
        </p:nvCxnSpPr>
        <p:spPr>
          <a:xfrm>
            <a:off x="3118381" y="3440082"/>
            <a:ext cx="153418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FAE05-30A6-07BA-5D03-32A0572AC50C}"/>
              </a:ext>
            </a:extLst>
          </p:cNvPr>
          <p:cNvSpPr/>
          <p:nvPr/>
        </p:nvSpPr>
        <p:spPr>
          <a:xfrm>
            <a:off x="6332321" y="1872882"/>
            <a:ext cx="3524669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19C21-DBD0-F186-EFEC-AF873A53691A}"/>
              </a:ext>
            </a:extLst>
          </p:cNvPr>
          <p:cNvSpPr txBox="1"/>
          <p:nvPr/>
        </p:nvSpPr>
        <p:spPr>
          <a:xfrm>
            <a:off x="1332772" y="4660067"/>
            <a:ext cx="3268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By </a:t>
            </a:r>
            <a:r>
              <a:rPr lang="de-DE" dirty="0">
                <a:solidFill>
                  <a:srgbClr val="00FF00"/>
                </a:solidFill>
              </a:rPr>
              <a:t>dereferencing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, we get access to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print the vector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most of the time, derefs are implicit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0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568BF-0E54-4CA4-9855-9EC40623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8" y="1367429"/>
            <a:ext cx="7300248" cy="41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568BF-0E54-4CA4-9855-9EC40623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8" y="1367429"/>
            <a:ext cx="7300248" cy="4123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B86A9F-5E57-EA9B-8361-D9D9C1F3DC23}"/>
              </a:ext>
            </a:extLst>
          </p:cNvPr>
          <p:cNvSpPr/>
          <p:nvPr/>
        </p:nvSpPr>
        <p:spPr>
          <a:xfrm>
            <a:off x="2823764" y="1458205"/>
            <a:ext cx="4205434" cy="39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FC98E-6CCF-2BE3-EF04-DE87D8DC9F07}"/>
              </a:ext>
            </a:extLst>
          </p:cNvPr>
          <p:cNvSpPr txBox="1"/>
          <p:nvPr/>
        </p:nvSpPr>
        <p:spPr>
          <a:xfrm>
            <a:off x="7029198" y="150169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big struct!</a:t>
            </a:r>
          </a:p>
        </p:txBody>
      </p:sp>
    </p:spTree>
    <p:extLst>
      <p:ext uri="{BB962C8B-B14F-4D97-AF65-F5344CB8AC3E}">
        <p14:creationId xmlns:p14="http://schemas.microsoft.com/office/powerpoint/2010/main" val="21345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568BF-0E54-4CA4-9855-9EC40623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8" y="1367429"/>
            <a:ext cx="7300248" cy="4123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F554EF-B9B2-3308-41EB-5E862C33738D}"/>
              </a:ext>
            </a:extLst>
          </p:cNvPr>
          <p:cNvSpPr/>
          <p:nvPr/>
        </p:nvSpPr>
        <p:spPr>
          <a:xfrm>
            <a:off x="2227592" y="4499494"/>
            <a:ext cx="1490432" cy="45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28A55-D123-145B-E51D-85169ED84A1A}"/>
              </a:ext>
            </a:extLst>
          </p:cNvPr>
          <p:cNvSpPr/>
          <p:nvPr/>
        </p:nvSpPr>
        <p:spPr>
          <a:xfrm>
            <a:off x="2860017" y="1946413"/>
            <a:ext cx="1087613" cy="45921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5C4B-B126-0AAE-0D72-DCA1B0E3A38E}"/>
              </a:ext>
            </a:extLst>
          </p:cNvPr>
          <p:cNvSpPr txBox="1"/>
          <p:nvPr/>
        </p:nvSpPr>
        <p:spPr>
          <a:xfrm>
            <a:off x="3899292" y="4575211"/>
            <a:ext cx="5258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By passing a reference, we don‘t need to copy the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29051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57138-13D2-C778-50B8-45AF671F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68" y="1682205"/>
            <a:ext cx="8417624" cy="34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57138-13D2-C778-50B8-45AF671F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68" y="1682205"/>
            <a:ext cx="8417624" cy="34935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BCD972-0349-4940-EB7E-58E14F66273A}"/>
              </a:ext>
            </a:extLst>
          </p:cNvPr>
          <p:cNvSpPr/>
          <p:nvPr/>
        </p:nvSpPr>
        <p:spPr>
          <a:xfrm>
            <a:off x="2364509" y="3429000"/>
            <a:ext cx="5554920" cy="5750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575E3-7C95-59A9-21D2-C9BC3B8A216F}"/>
              </a:ext>
            </a:extLst>
          </p:cNvPr>
          <p:cNvSpPr txBox="1"/>
          <p:nvPr/>
        </p:nvSpPr>
        <p:spPr>
          <a:xfrm>
            <a:off x="5141969" y="4004025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Don‘t want to move/copy 20KB of data every time?</a:t>
            </a:r>
          </a:p>
          <a:p>
            <a:r>
              <a:rPr lang="de-DE" dirty="0">
                <a:solidFill>
                  <a:schemeClr val="bg1"/>
                </a:solidFill>
              </a:rPr>
              <a:t>Just pass a reference!</a:t>
            </a:r>
          </a:p>
        </p:txBody>
      </p:sp>
    </p:spTree>
    <p:extLst>
      <p:ext uri="{BB962C8B-B14F-4D97-AF65-F5344CB8AC3E}">
        <p14:creationId xmlns:p14="http://schemas.microsoft.com/office/powerpoint/2010/main" val="26075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070-18B5-7264-6427-E1D93C2A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74BF-940B-45D4-402C-98ED5B6B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E1DD-320E-51E0-00FC-2145D1FA8FC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92F8-3BC8-F4B6-D4BD-C42681A0A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79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0089B4-B7B5-D074-128C-E511A5F8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50" y="1681138"/>
            <a:ext cx="8395242" cy="3495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CD972-0349-4940-EB7E-58E14F66273A}"/>
              </a:ext>
            </a:extLst>
          </p:cNvPr>
          <p:cNvSpPr/>
          <p:nvPr/>
        </p:nvSpPr>
        <p:spPr>
          <a:xfrm>
            <a:off x="1432250" y="1681138"/>
            <a:ext cx="4388490" cy="523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575E3-7C95-59A9-21D2-C9BC3B8A216F}"/>
              </a:ext>
            </a:extLst>
          </p:cNvPr>
          <p:cNvSpPr txBox="1"/>
          <p:nvPr/>
        </p:nvSpPr>
        <p:spPr>
          <a:xfrm>
            <a:off x="5820740" y="17888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Oh no</a:t>
            </a:r>
          </a:p>
        </p:txBody>
      </p:sp>
    </p:spTree>
    <p:extLst>
      <p:ext uri="{BB962C8B-B14F-4D97-AF65-F5344CB8AC3E}">
        <p14:creationId xmlns:p14="http://schemas.microsoft.com/office/powerpoint/2010/main" val="243971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CB4B9-2BB4-1B5E-D7CC-5BC41C86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50" y="1761022"/>
            <a:ext cx="8802100" cy="3335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7774E-7C9D-586B-6203-AF10EF28B79B}"/>
              </a:ext>
            </a:extLst>
          </p:cNvPr>
          <p:cNvSpPr txBox="1"/>
          <p:nvPr/>
        </p:nvSpPr>
        <p:spPr>
          <a:xfrm>
            <a:off x="8618009" y="4696868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Well, not quite.</a:t>
            </a:r>
          </a:p>
        </p:txBody>
      </p:sp>
    </p:spTree>
    <p:extLst>
      <p:ext uri="{BB962C8B-B14F-4D97-AF65-F5344CB8AC3E}">
        <p14:creationId xmlns:p14="http://schemas.microsoft.com/office/powerpoint/2010/main" val="184776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can point to any memory, to the stack, to the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12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can point to any memory, to the stack, to the heap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dangling pointers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race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3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6B1B-C06B-A9B8-82C0-D3320E40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381670"/>
            <a:ext cx="4551001" cy="42677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70A7FB-BCBA-9D8D-1343-33C3BB7DA51B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2579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6B1B-C06B-A9B8-82C0-D3320E40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381670"/>
            <a:ext cx="4551001" cy="4267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7C184-6AE9-DAD3-C38E-2A1CBBE7EE44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7709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6B1B-C06B-A9B8-82C0-D3320E40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381670"/>
            <a:ext cx="4551001" cy="4267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58112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can‘t know.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first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printf()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prints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10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somethingElse()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may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overwrite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memory the pointer is pointing to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E368F-2786-8250-F11F-E2CB16D2F875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1680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65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E6B1B-C06B-A9B8-82C0-D3320E40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381670"/>
            <a:ext cx="4551001" cy="4267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9BDDF-3D4D-BB2E-F0D5-50DD08B79C79}"/>
              </a:ext>
            </a:extLst>
          </p:cNvPr>
          <p:cNvSpPr txBox="1"/>
          <p:nvPr/>
        </p:nvSpPr>
        <p:spPr>
          <a:xfrm>
            <a:off x="6096000" y="1363922"/>
            <a:ext cx="58112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C code print?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can‘t know.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first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printf()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prints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10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somethingElse()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may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overwrite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memory the pointer is pointing 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9E041-DD3D-D448-B6CC-6DB8BA2F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8369"/>
            <a:ext cx="3683877" cy="1196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95C005-27B6-3452-B1B3-1D783DF9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29714"/>
            <a:ext cx="2543530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E35C40-99D3-4D48-B6CC-6799B252C1CC}"/>
              </a:ext>
            </a:extLst>
          </p:cNvPr>
          <p:cNvSpPr/>
          <p:nvPr/>
        </p:nvSpPr>
        <p:spPr>
          <a:xfrm>
            <a:off x="5442091" y="1381670"/>
            <a:ext cx="653910" cy="36213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2">
                    <a:lumMod val="10000"/>
                  </a:schemeClr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52184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More is required to make them memory safe, and fit for Rust‘s goals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26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in its simplest form are memory addresses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Pointers are easy to mishandle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More is required to make them memory safe, and fit for Rust‘s goals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needs to analyze when and how references are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Part One: 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Part Two: 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4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51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 docs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3CF23-638D-7DD1-CEC5-67FAE26B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93" y="2653431"/>
            <a:ext cx="9869614" cy="931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83A90-6993-C4EB-30B3-CD0B0713324D}"/>
              </a:ext>
            </a:extLst>
          </p:cNvPr>
          <p:cNvSpPr txBox="1"/>
          <p:nvPr/>
        </p:nvSpPr>
        <p:spPr>
          <a:xfrm>
            <a:off x="1161193" y="3546036"/>
            <a:ext cx="32839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https://doc.rust-lang.org/rust-by-example/scope/lifetime.html</a:t>
            </a:r>
          </a:p>
        </p:txBody>
      </p:sp>
    </p:spTree>
    <p:extLst>
      <p:ext uri="{BB962C8B-B14F-4D97-AF65-F5344CB8AC3E}">
        <p14:creationId xmlns:p14="http://schemas.microsoft.com/office/powerpoint/2010/main" val="16086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 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is the time between creating and destroying a variable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Different from scopes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Used by the 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0BD61-630D-2020-4BDB-BBB21F94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01" y="1727833"/>
            <a:ext cx="7679350" cy="7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66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C4788-2599-16BC-25CF-80D0B790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2881744"/>
            <a:ext cx="10612331" cy="1924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148B7-9563-0836-5A27-0E0C6BBD8776}"/>
              </a:ext>
            </a:extLst>
          </p:cNvPr>
          <p:cNvSpPr txBox="1"/>
          <p:nvPr/>
        </p:nvSpPr>
        <p:spPr>
          <a:xfrm>
            <a:off x="789834" y="4806063"/>
            <a:ext cx="25374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https://doc.rust-lang.org/nomicon/lifetimes.html</a:t>
            </a:r>
          </a:p>
        </p:txBody>
      </p:sp>
    </p:spTree>
    <p:extLst>
      <p:ext uri="{BB962C8B-B14F-4D97-AF65-F5344CB8AC3E}">
        <p14:creationId xmlns:p14="http://schemas.microsoft.com/office/powerpoint/2010/main" val="2637549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enforce Borrow Checker rules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Named regions of code that a reference must be valid for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Tags for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C4788-2599-16BC-25CF-80D0B790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52" y="1493458"/>
            <a:ext cx="6580417" cy="11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8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„Effective Rust“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6DB7D-BFA3-3C61-7CC4-83AA2875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3006675"/>
            <a:ext cx="9955014" cy="1714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BED85B-987E-A672-D62F-A60C130B5A8B}"/>
              </a:ext>
            </a:extLst>
          </p:cNvPr>
          <p:cNvSpPr txBox="1"/>
          <p:nvPr/>
        </p:nvSpPr>
        <p:spPr>
          <a:xfrm>
            <a:off x="1118493" y="4721414"/>
            <a:ext cx="28694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https://www.lurklurk.org/effective-rust/lifetimes.html</a:t>
            </a:r>
          </a:p>
        </p:txBody>
      </p:sp>
    </p:spTree>
    <p:extLst>
      <p:ext uri="{BB962C8B-B14F-4D97-AF65-F5344CB8AC3E}">
        <p14:creationId xmlns:p14="http://schemas.microsoft.com/office/powerpoint/2010/main" val="3987803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„Effective Rust“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is the time between creating and destroying an item on the stack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relate to memory locations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Periods in time where a reference is guaranteed to be valid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6DB7D-BFA3-3C61-7CC4-83AA2875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52533"/>
            <a:ext cx="7402478" cy="12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Recap: References are pointers to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26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</a:t>
            </a:r>
            <a:r>
              <a:rPr lang="de-DE" i="1" dirty="0"/>
              <a:t>is</a:t>
            </a:r>
            <a:r>
              <a:rPr lang="de-DE" dirty="0"/>
              <a:t> a lifetime?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docs 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is the time between creating and destroying a variable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Different from scopes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Used by the Borrow Checker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Rustonomicon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enforce Borrow Checker rules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Named regions of code that a reference must be valid for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Tags for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„Effective Rust“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is the time between creating and destroying an item on the stack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relate to memory locations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Periods in time where a reference is guaranteed to be valid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628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6DB7D-BFA3-3C61-7CC4-83AA2875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00" y="2335545"/>
            <a:ext cx="5059598" cy="87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ED4E6-539B-9DA0-0979-23BE2719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2" y="2075916"/>
            <a:ext cx="4892398" cy="887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CAEB0-E569-F69D-A2C5-F9789B234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62" y="4909117"/>
            <a:ext cx="7813440" cy="737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2CB66-25B4-0268-6ED2-D6E8CE252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70" y="3502431"/>
            <a:ext cx="4042640" cy="785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70A315-C3B8-43C0-066C-E2C06C161FC9}"/>
              </a:ext>
            </a:extLst>
          </p:cNvPr>
          <p:cNvSpPr txBox="1"/>
          <p:nvPr/>
        </p:nvSpPr>
        <p:spPr>
          <a:xfrm>
            <a:off x="470770" y="4283726"/>
            <a:ext cx="33000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https://blog.logrocket.com/understanding-lifetimes-in-rust/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02531F-557F-3690-6BCC-BE47B3709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074" y="3650945"/>
            <a:ext cx="5120196" cy="848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B19512-3C78-00EA-AAA4-EEF71BD9DDAD}"/>
              </a:ext>
            </a:extLst>
          </p:cNvPr>
          <p:cNvSpPr txBox="1"/>
          <p:nvPr/>
        </p:nvSpPr>
        <p:spPr>
          <a:xfrm>
            <a:off x="5015074" y="4499170"/>
            <a:ext cx="32034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https://earthly.dev/blog/rust-lifetimes-ownership-burrowing/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A1B746-FD11-5218-0C9F-CE29A0718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522" y="784060"/>
            <a:ext cx="4922748" cy="9744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CAFDEC-8322-56AC-8E64-DCE14C6A86A0}"/>
              </a:ext>
            </a:extLst>
          </p:cNvPr>
          <p:cNvSpPr txBox="1"/>
          <p:nvPr/>
        </p:nvSpPr>
        <p:spPr>
          <a:xfrm>
            <a:off x="5212522" y="1758498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https://web.mit.edu/rust-lang_v1.25/arch/amd64_ubuntu1404/share/doc/rust/html/book/second-edition/ch10-03-lifetime-syntax.html</a:t>
            </a:r>
          </a:p>
        </p:txBody>
      </p:sp>
    </p:spTree>
    <p:extLst>
      <p:ext uri="{BB962C8B-B14F-4D97-AF65-F5344CB8AC3E}">
        <p14:creationId xmlns:p14="http://schemas.microsoft.com/office/powerpoint/2010/main" val="4135593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4C43-DF09-DE01-621E-25942556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02" y="1268135"/>
            <a:ext cx="6097249" cy="1981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BBCE82-F993-9BCD-C5A8-9487C21F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82" y="4064639"/>
            <a:ext cx="4865259" cy="19648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3C2205-CAD1-0787-5005-E07D7C6F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874" y="1268135"/>
            <a:ext cx="3179267" cy="25501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A9C91E-DD58-A46E-56FF-F228AD12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02" y="3559438"/>
            <a:ext cx="4185883" cy="2470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00B84A-0161-11FE-B098-C2677DCBDD91}"/>
              </a:ext>
            </a:extLst>
          </p:cNvPr>
          <p:cNvSpPr txBox="1"/>
          <p:nvPr/>
        </p:nvSpPr>
        <p:spPr>
          <a:xfrm>
            <a:off x="1325502" y="6023626"/>
            <a:ext cx="464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https://github.com/rust-lang/rust/blob/master/compiler/rustc_borrowck/src/nll.rs</a:t>
            </a:r>
          </a:p>
          <a:p>
            <a:r>
              <a:rPr lang="de-DE" sz="800" dirty="0">
                <a:solidFill>
                  <a:schemeClr val="bg1"/>
                </a:solidFill>
              </a:rPr>
              <a:t>https://github.com/rust-lang/rust/blob/master/compiler/rustc_borrowck/src/lib.rs</a:t>
            </a:r>
          </a:p>
        </p:txBody>
      </p:sp>
    </p:spTree>
    <p:extLst>
      <p:ext uri="{BB962C8B-B14F-4D97-AF65-F5344CB8AC3E}">
        <p14:creationId xmlns:p14="http://schemas.microsoft.com/office/powerpoint/2010/main" val="4171944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4C43-DF09-DE01-621E-25942556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02" y="1268135"/>
            <a:ext cx="6097249" cy="1981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BBCE82-F993-9BCD-C5A8-9487C21F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82" y="4064639"/>
            <a:ext cx="4865259" cy="19648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3C2205-CAD1-0787-5005-E07D7C6F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874" y="1268135"/>
            <a:ext cx="3179267" cy="25501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A9C91E-DD58-A46E-56FF-F228AD12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02" y="3559438"/>
            <a:ext cx="4185883" cy="2470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87F2A-DC13-E4F0-C193-EBD1FD96E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85" y="2135087"/>
            <a:ext cx="2300867" cy="2300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65A0B-524E-7BD7-8975-34374FFD6458}"/>
              </a:ext>
            </a:extLst>
          </p:cNvPr>
          <p:cNvSpPr txBox="1"/>
          <p:nvPr/>
        </p:nvSpPr>
        <p:spPr>
          <a:xfrm>
            <a:off x="1325502" y="6023626"/>
            <a:ext cx="4643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https://github.com/rust-lang/rust/blob/master/compiler/rustc_borrowck/src/nll.rs</a:t>
            </a:r>
          </a:p>
          <a:p>
            <a:r>
              <a:rPr lang="de-DE" sz="800" dirty="0">
                <a:solidFill>
                  <a:schemeClr val="bg1"/>
                </a:solidFill>
              </a:rPr>
              <a:t>https://github.com/rust-lang/rust/blob/master/compiler/rustc_borrowck/src/lib.rs</a:t>
            </a:r>
          </a:p>
        </p:txBody>
      </p:sp>
    </p:spTree>
    <p:extLst>
      <p:ext uri="{BB962C8B-B14F-4D97-AF65-F5344CB8AC3E}">
        <p14:creationId xmlns:p14="http://schemas.microsoft.com/office/powerpoint/2010/main" val="359023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are a construct of the compiler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Technically </a:t>
            </a:r>
            <a:r>
              <a:rPr lang="de-DE" i="1" dirty="0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is a construct of the compiler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833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are a construct of the compiler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Technically </a:t>
            </a:r>
            <a:r>
              <a:rPr lang="de-DE" i="1" dirty="0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is a construct of the compiler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allow the compiler to analyze and optimize the final code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don‘t get into the final executable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Memory Safety guarantees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007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437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049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41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5BE5D0-B74D-CF8B-DDB6-9AE1278E7176}"/>
              </a:ext>
            </a:extLst>
          </p:cNvPr>
          <p:cNvSpPr/>
          <p:nvPr/>
        </p:nvSpPr>
        <p:spPr>
          <a:xfrm>
            <a:off x="2050351" y="2283986"/>
            <a:ext cx="5258575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308926" y="228288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</p:spTree>
    <p:extLst>
      <p:ext uri="{BB962C8B-B14F-4D97-AF65-F5344CB8AC3E}">
        <p14:creationId xmlns:p14="http://schemas.microsoft.com/office/powerpoint/2010/main" val="51209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63375"/>
            <a:ext cx="6979585" cy="2562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E88F8-A3C4-2E21-ACEB-5CFB3124DBDA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</p:spTree>
    <p:extLst>
      <p:ext uri="{BB962C8B-B14F-4D97-AF65-F5344CB8AC3E}">
        <p14:creationId xmlns:p14="http://schemas.microsoft.com/office/powerpoint/2010/main" val="3012052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/>
        </p:nvGraphicFramePr>
        <p:xfrm>
          <a:off x="7543910" y="3266836"/>
          <a:ext cx="18981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5BE5D0-B74D-CF8B-DDB6-9AE1278E7176}"/>
              </a:ext>
            </a:extLst>
          </p:cNvPr>
          <p:cNvSpPr/>
          <p:nvPr/>
        </p:nvSpPr>
        <p:spPr>
          <a:xfrm>
            <a:off x="2050351" y="2283986"/>
            <a:ext cx="5258575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308926" y="228288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/>
        </p:nvGraphicFramePr>
        <p:xfrm>
          <a:off x="9961722" y="3266836"/>
          <a:ext cx="18981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4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/>
        </p:nvGraphicFramePr>
        <p:xfrm>
          <a:off x="7543910" y="3266836"/>
          <a:ext cx="18981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5BE5D0-B74D-CF8B-DDB6-9AE1278E7176}"/>
              </a:ext>
            </a:extLst>
          </p:cNvPr>
          <p:cNvSpPr/>
          <p:nvPr/>
        </p:nvSpPr>
        <p:spPr>
          <a:xfrm>
            <a:off x="2050351" y="2283986"/>
            <a:ext cx="5258575" cy="3093653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2AF2-DBF0-D387-F1B4-0FE62E0C5888}"/>
              </a:ext>
            </a:extLst>
          </p:cNvPr>
          <p:cNvSpPr txBox="1"/>
          <p:nvPr/>
        </p:nvSpPr>
        <p:spPr>
          <a:xfrm>
            <a:off x="7308926" y="228288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/>
        </p:nvGraphicFramePr>
        <p:xfrm>
          <a:off x="9961722" y="3266836"/>
          <a:ext cx="18981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C13236-0190-DA96-81F1-1ECEF1792C13}"/>
              </a:ext>
            </a:extLst>
          </p:cNvPr>
          <p:cNvSpPr txBox="1"/>
          <p:nvPr/>
        </p:nvSpPr>
        <p:spPr>
          <a:xfrm>
            <a:off x="7415247" y="4542080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Depending on </a:t>
            </a:r>
            <a:r>
              <a:rPr lang="de-DE" dirty="0">
                <a:solidFill>
                  <a:srgbClr val="00FF00"/>
                </a:solidFill>
              </a:rPr>
              <a:t>RNG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may point to either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c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When 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*b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both memory locations must be alive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6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FF547-7646-A2FF-9D8F-B7292095538A}"/>
              </a:ext>
            </a:extLst>
          </p:cNvPr>
          <p:cNvGraphicFramePr>
            <a:graphicFrameLocks noGrp="1"/>
          </p:cNvGraphicFramePr>
          <p:nvPr/>
        </p:nvGraphicFramePr>
        <p:xfrm>
          <a:off x="7543910" y="3266836"/>
          <a:ext cx="18981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F974B-7CE3-55A4-BDC7-86DA6EE5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1268682"/>
            <a:ext cx="5915171" cy="45485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3D9432-DFF6-E666-E31F-379AA5B83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53844"/>
              </p:ext>
            </p:extLst>
          </p:nvPr>
        </p:nvGraphicFramePr>
        <p:xfrm>
          <a:off x="9961722" y="3266836"/>
          <a:ext cx="18981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088">
                  <a:extLst>
                    <a:ext uri="{9D8B030D-6E8A-4147-A177-3AD203B41FA5}">
                      <a16:colId xmlns:a16="http://schemas.microsoft.com/office/drawing/2014/main" val="2958816151"/>
                    </a:ext>
                  </a:extLst>
                </a:gridCol>
                <a:gridCol w="949088">
                  <a:extLst>
                    <a:ext uri="{9D8B030D-6E8A-4147-A177-3AD203B41FA5}">
                      <a16:colId xmlns:a16="http://schemas.microsoft.com/office/drawing/2014/main" val="36330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5477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5EBE4-ADDD-13E6-E511-FD6E993FE02B}"/>
              </a:ext>
            </a:extLst>
          </p:cNvPr>
          <p:cNvCxnSpPr>
            <a:cxnSpLocks/>
          </p:cNvCxnSpPr>
          <p:nvPr/>
        </p:nvCxnSpPr>
        <p:spPr>
          <a:xfrm>
            <a:off x="8970788" y="3827979"/>
            <a:ext cx="117086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3F19F5-C742-A611-8F40-594C9C6B0EA8}"/>
              </a:ext>
            </a:extLst>
          </p:cNvPr>
          <p:cNvCxnSpPr>
            <a:cxnSpLocks/>
          </p:cNvCxnSpPr>
          <p:nvPr/>
        </p:nvCxnSpPr>
        <p:spPr>
          <a:xfrm>
            <a:off x="8986229" y="3827979"/>
            <a:ext cx="1155420" cy="3774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FD26E0-F1F0-25F5-E135-B89F22263CBF}"/>
              </a:ext>
            </a:extLst>
          </p:cNvPr>
          <p:cNvSpPr/>
          <p:nvPr/>
        </p:nvSpPr>
        <p:spPr>
          <a:xfrm>
            <a:off x="2247732" y="3266836"/>
            <a:ext cx="5061194" cy="1579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6E4A2-78D3-DC7E-D236-694876790B38}"/>
              </a:ext>
            </a:extLst>
          </p:cNvPr>
          <p:cNvSpPr txBox="1"/>
          <p:nvPr/>
        </p:nvSpPr>
        <p:spPr>
          <a:xfrm>
            <a:off x="3413211" y="4394788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c</a:t>
            </a:r>
            <a:r>
              <a:rPr lang="de-DE" dirty="0">
                <a:solidFill>
                  <a:schemeClr val="bg1"/>
                </a:solidFill>
              </a:rPr>
              <a:t> is alive here and then dropped</a:t>
            </a:r>
          </a:p>
        </p:txBody>
      </p:sp>
    </p:spTree>
    <p:extLst>
      <p:ext uri="{BB962C8B-B14F-4D97-AF65-F5344CB8AC3E}">
        <p14:creationId xmlns:p14="http://schemas.microsoft.com/office/powerpoint/2010/main" val="3786885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03E4F19-CC97-D2C1-1B87-123B5E07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93" y="1268683"/>
            <a:ext cx="5915171" cy="4576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029B5D-B5CC-79EF-7BB1-BF6E8017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91" y="1268683"/>
            <a:ext cx="6916409" cy="2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3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781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References must only be valid between uses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902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lifetime describes two things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</a:t>
            </a:r>
            <a:r>
              <a:rPr lang="de-DE" dirty="0">
                <a:sym typeface="Wingdings" panose="05000000000000000000" pitchFamily="2" charset="2"/>
              </a:rPr>
              <a:t> where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ym typeface="Wingdings" panose="05000000000000000000" pitchFamily="2" charset="2"/>
              </a:rPr>
              <a:t> where the original value must live 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regions of code don‘t have to be contiguous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References must only be valid between uses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Non-Lexical Lifetimes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 compiler is </a:t>
            </a:r>
            <a:r>
              <a:rPr lang="de-DE" i="1" dirty="0">
                <a:solidFill>
                  <a:schemeClr val="bg1"/>
                </a:solidFill>
                <a:sym typeface="Wingdings" panose="05000000000000000000" pitchFamily="2" charset="2"/>
              </a:rPr>
              <a:t>very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good at figuring out the shortest required lifetimes for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1965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9236C-F616-2E72-1DE9-703B1183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7" y="1216513"/>
            <a:ext cx="5273470" cy="48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50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9236C-F616-2E72-1DE9-703B1183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7" y="1216513"/>
            <a:ext cx="5273470" cy="485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BE063-1BC4-6A89-0684-98F9CCA4E6D6}"/>
              </a:ext>
            </a:extLst>
          </p:cNvPr>
          <p:cNvSpPr txBox="1"/>
          <p:nvPr/>
        </p:nvSpPr>
        <p:spPr>
          <a:xfrm>
            <a:off x="6674715" y="2938946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9FD9A-BF23-BF03-A34A-480A9A095E0E}"/>
              </a:ext>
            </a:extLst>
          </p:cNvPr>
          <p:cNvSpPr/>
          <p:nvPr/>
        </p:nvSpPr>
        <p:spPr>
          <a:xfrm>
            <a:off x="1941588" y="4580775"/>
            <a:ext cx="4733129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46796-AA94-B0B5-F25F-C7130A5B6323}"/>
              </a:ext>
            </a:extLst>
          </p:cNvPr>
          <p:cNvSpPr txBox="1"/>
          <p:nvPr/>
        </p:nvSpPr>
        <p:spPr>
          <a:xfrm>
            <a:off x="6674715" y="482083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79F41-E594-1F1D-7321-F6414154FEDB}"/>
              </a:ext>
            </a:extLst>
          </p:cNvPr>
          <p:cNvSpPr/>
          <p:nvPr/>
        </p:nvSpPr>
        <p:spPr>
          <a:xfrm>
            <a:off x="1941588" y="2698889"/>
            <a:ext cx="4733129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96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9236C-F616-2E72-1DE9-703B1183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7" y="1216513"/>
            <a:ext cx="5273470" cy="485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BE063-1BC4-6A89-0684-98F9CCA4E6D6}"/>
              </a:ext>
            </a:extLst>
          </p:cNvPr>
          <p:cNvSpPr txBox="1"/>
          <p:nvPr/>
        </p:nvSpPr>
        <p:spPr>
          <a:xfrm>
            <a:off x="6674715" y="2938946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9FD9A-BF23-BF03-A34A-480A9A095E0E}"/>
              </a:ext>
            </a:extLst>
          </p:cNvPr>
          <p:cNvSpPr/>
          <p:nvPr/>
        </p:nvSpPr>
        <p:spPr>
          <a:xfrm>
            <a:off x="1941588" y="4580775"/>
            <a:ext cx="4733129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46796-AA94-B0B5-F25F-C7130A5B6323}"/>
              </a:ext>
            </a:extLst>
          </p:cNvPr>
          <p:cNvSpPr txBox="1"/>
          <p:nvPr/>
        </p:nvSpPr>
        <p:spPr>
          <a:xfrm>
            <a:off x="6674714" y="4819991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region of code</a:t>
            </a:r>
            <a:r>
              <a:rPr lang="de-DE" dirty="0">
                <a:solidFill>
                  <a:schemeClr val="bg1"/>
                </a:solidFill>
              </a:rPr>
              <a:t> where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must be valid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79F41-E594-1F1D-7321-F6414154FEDB}"/>
              </a:ext>
            </a:extLst>
          </p:cNvPr>
          <p:cNvSpPr/>
          <p:nvPr/>
        </p:nvSpPr>
        <p:spPr>
          <a:xfrm>
            <a:off x="1941588" y="2698889"/>
            <a:ext cx="4733129" cy="78789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21DC98-E050-B428-018D-81C32866E8D8}"/>
              </a:ext>
            </a:extLst>
          </p:cNvPr>
          <p:cNvSpPr/>
          <p:nvPr/>
        </p:nvSpPr>
        <p:spPr>
          <a:xfrm>
            <a:off x="1941588" y="3486781"/>
            <a:ext cx="4733129" cy="1093992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43249-0F5A-2D01-395C-50551F9CFA44}"/>
              </a:ext>
            </a:extLst>
          </p:cNvPr>
          <p:cNvSpPr txBox="1"/>
          <p:nvPr/>
        </p:nvSpPr>
        <p:spPr>
          <a:xfrm>
            <a:off x="6674716" y="3879888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 don‘t care about this section</a:t>
            </a:r>
          </a:p>
        </p:txBody>
      </p:sp>
    </p:spTree>
    <p:extLst>
      <p:ext uri="{BB962C8B-B14F-4D97-AF65-F5344CB8AC3E}">
        <p14:creationId xmlns:p14="http://schemas.microsoft.com/office/powerpoint/2010/main" val="253172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63375"/>
            <a:ext cx="6979585" cy="2562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49ED1-F95D-09B3-DE9E-0883DF6FF883}"/>
              </a:ext>
            </a:extLst>
          </p:cNvPr>
          <p:cNvSpPr/>
          <p:nvPr/>
        </p:nvSpPr>
        <p:spPr>
          <a:xfrm>
            <a:off x="2557903" y="3037257"/>
            <a:ext cx="4249745" cy="483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756C9-8570-E878-4910-86B54589A560}"/>
              </a:ext>
            </a:extLst>
          </p:cNvPr>
          <p:cNvSpPr txBox="1"/>
          <p:nvPr/>
        </p:nvSpPr>
        <p:spPr>
          <a:xfrm>
            <a:off x="6782672" y="3090549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Compiler </a:t>
            </a:r>
            <a:r>
              <a:rPr lang="de-DE" dirty="0">
                <a:solidFill>
                  <a:srgbClr val="00FF00"/>
                </a:solidFill>
              </a:rPr>
              <a:t>moves</a:t>
            </a:r>
            <a:r>
              <a:rPr lang="de-DE" dirty="0">
                <a:solidFill>
                  <a:schemeClr val="bg1"/>
                </a:solidFill>
              </a:rPr>
              <a:t> the value of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into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3DB41-7EBC-D9CF-9A1C-67630B74EE71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</p:spTree>
    <p:extLst>
      <p:ext uri="{BB962C8B-B14F-4D97-AF65-F5344CB8AC3E}">
        <p14:creationId xmlns:p14="http://schemas.microsoft.com/office/powerpoint/2010/main" val="2615154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84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160ED-93AE-8708-1519-2A1D17C1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51728"/>
            <a:ext cx="6469386" cy="35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39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160ED-93AE-8708-1519-2A1D17C1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51728"/>
            <a:ext cx="6469386" cy="3519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1EF1CD-E7BA-D4CE-7131-69B5ACBC6037}"/>
              </a:ext>
            </a:extLst>
          </p:cNvPr>
          <p:cNvSpPr/>
          <p:nvPr/>
        </p:nvSpPr>
        <p:spPr>
          <a:xfrm>
            <a:off x="2316211" y="2872102"/>
            <a:ext cx="1127895" cy="499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07DBA-D718-2F9B-3864-7BB939120556}"/>
              </a:ext>
            </a:extLst>
          </p:cNvPr>
          <p:cNvSpPr txBox="1"/>
          <p:nvPr/>
        </p:nvSpPr>
        <p:spPr>
          <a:xfrm>
            <a:off x="3444106" y="2967961"/>
            <a:ext cx="300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How long is this reference alive? :^)</a:t>
            </a:r>
          </a:p>
        </p:txBody>
      </p:sp>
    </p:spTree>
    <p:extLst>
      <p:ext uri="{BB962C8B-B14F-4D97-AF65-F5344CB8AC3E}">
        <p14:creationId xmlns:p14="http://schemas.microsoft.com/office/powerpoint/2010/main" val="1532660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160ED-93AE-8708-1519-2A1D17C1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51728"/>
            <a:ext cx="6469386" cy="3519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1EF1CD-E7BA-D4CE-7131-69B5ACBC6037}"/>
              </a:ext>
            </a:extLst>
          </p:cNvPr>
          <p:cNvSpPr/>
          <p:nvPr/>
        </p:nvSpPr>
        <p:spPr>
          <a:xfrm>
            <a:off x="1730001" y="2451728"/>
            <a:ext cx="4686912" cy="420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07DBA-D718-2F9B-3864-7BB939120556}"/>
              </a:ext>
            </a:extLst>
          </p:cNvPr>
          <p:cNvSpPr txBox="1"/>
          <p:nvPr/>
        </p:nvSpPr>
        <p:spPr>
          <a:xfrm>
            <a:off x="3533422" y="2942079"/>
            <a:ext cx="4447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elision, rule 2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If there is </a:t>
            </a:r>
            <a:r>
              <a:rPr lang="en-US" dirty="0">
                <a:solidFill>
                  <a:srgbClr val="FFFF00"/>
                </a:solidFill>
              </a:rPr>
              <a:t>exactly one input lifetime</a:t>
            </a:r>
            <a:r>
              <a:rPr lang="en-US" dirty="0">
                <a:solidFill>
                  <a:schemeClr val="bg1"/>
                </a:solidFill>
              </a:rPr>
              <a:t> parameter, that lifetime is </a:t>
            </a:r>
            <a:r>
              <a:rPr lang="en-US" dirty="0">
                <a:solidFill>
                  <a:srgbClr val="FFFF00"/>
                </a:solidFill>
              </a:rPr>
              <a:t>assigned to all output lifetime</a:t>
            </a:r>
            <a:r>
              <a:rPr lang="en-US" dirty="0">
                <a:solidFill>
                  <a:schemeClr val="bg1"/>
                </a:solidFill>
              </a:rPr>
              <a:t> parameters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719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160ED-93AE-8708-1519-2A1D17C1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51728"/>
            <a:ext cx="6469386" cy="3519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1DF9A5-EFFE-C2D2-5B10-E00674058C22}"/>
              </a:ext>
            </a:extLst>
          </p:cNvPr>
          <p:cNvSpPr/>
          <p:nvPr/>
        </p:nvSpPr>
        <p:spPr>
          <a:xfrm>
            <a:off x="2416916" y="4676733"/>
            <a:ext cx="4370591" cy="42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7796-B3D1-09D1-53D3-0AEFF54FF6B2}"/>
              </a:ext>
            </a:extLst>
          </p:cNvPr>
          <p:cNvSpPr txBox="1"/>
          <p:nvPr/>
        </p:nvSpPr>
        <p:spPr>
          <a:xfrm>
            <a:off x="6787507" y="4626603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points to </a:t>
            </a:r>
            <a:r>
              <a:rPr lang="de-DE" dirty="0">
                <a:solidFill>
                  <a:srgbClr val="FFFF00"/>
                </a:solidFill>
              </a:rPr>
              <a:t>v[0]</a:t>
            </a:r>
            <a:r>
              <a:rPr lang="de-DE" dirty="0">
                <a:solidFill>
                  <a:schemeClr val="bg1"/>
                </a:solidFill>
              </a:rPr>
              <a:t>, the compiler didn‘t complain!</a:t>
            </a:r>
          </a:p>
          <a:p>
            <a:r>
              <a:rPr lang="de-DE" dirty="0">
                <a:solidFill>
                  <a:srgbClr val="FFFF00"/>
                </a:solidFill>
              </a:rPr>
              <a:t>first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00FF00"/>
                </a:solidFill>
              </a:rPr>
              <a:t>valid as long</a:t>
            </a:r>
            <a:r>
              <a:rPr lang="de-DE" dirty="0">
                <a:solidFill>
                  <a:schemeClr val="bg1"/>
                </a:solidFill>
              </a:rPr>
              <a:t> as </a:t>
            </a:r>
            <a:r>
              <a:rPr lang="de-DE" dirty="0">
                <a:solidFill>
                  <a:srgbClr val="FFFF00"/>
                </a:solidFill>
              </a:rPr>
              <a:t>v </a:t>
            </a:r>
            <a:r>
              <a:rPr lang="de-DE" dirty="0">
                <a:solidFill>
                  <a:srgbClr val="00FF00"/>
                </a:solidFill>
              </a:rPr>
              <a:t>is alive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4738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D368D-5612-A991-68E3-9A62DD64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61747"/>
            <a:ext cx="6492106" cy="36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1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D368D-5612-A991-68E3-9A62DD64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61747"/>
            <a:ext cx="6492106" cy="3639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DA82C0-0FD7-DB58-054A-962BF31FE5EC}"/>
              </a:ext>
            </a:extLst>
          </p:cNvPr>
          <p:cNvSpPr/>
          <p:nvPr/>
        </p:nvSpPr>
        <p:spPr>
          <a:xfrm>
            <a:off x="1730000" y="2429000"/>
            <a:ext cx="6492106" cy="402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F4A7D-3A12-E280-4851-91EE3EBA68A2}"/>
              </a:ext>
            </a:extLst>
          </p:cNvPr>
          <p:cNvSpPr txBox="1"/>
          <p:nvPr/>
        </p:nvSpPr>
        <p:spPr>
          <a:xfrm>
            <a:off x="8222106" y="2482284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Swiggly lines of doom!</a:t>
            </a:r>
          </a:p>
        </p:txBody>
      </p:sp>
    </p:spTree>
    <p:extLst>
      <p:ext uri="{BB962C8B-B14F-4D97-AF65-F5344CB8AC3E}">
        <p14:creationId xmlns:p14="http://schemas.microsoft.com/office/powerpoint/2010/main" val="31854591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EDA12-9C12-9B51-A730-1AE15051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9" y="2469283"/>
            <a:ext cx="11545302" cy="28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12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5374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4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EF9B-9312-AD6D-5A3D-3BE7BCB6C256}"/>
              </a:ext>
            </a:extLst>
          </p:cNvPr>
          <p:cNvSpPr/>
          <p:nvPr/>
        </p:nvSpPr>
        <p:spPr>
          <a:xfrm>
            <a:off x="6332321" y="1075528"/>
            <a:ext cx="4913032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31D179-76AC-7A22-A0DD-27825A80A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97517"/>
              </p:ext>
            </p:extLst>
          </p:nvPr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9C55B4-E055-F453-82C3-BB766700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99707"/>
              </p:ext>
            </p:extLst>
          </p:nvPr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FAB12-EB0E-5856-5BAC-242671C005AC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84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245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It just doesn‘t know which vector it is from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718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It just doesn‘t know which vector it is from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Randomly picking a lifetime doesn‘t work, because the lifetimes may be different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AB4C5-5ADD-80F7-8482-D9FC6C57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76" y="3650293"/>
            <a:ext cx="7666447" cy="22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170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It just doesn‘t know which vector it is from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Randomly picking a lifetime doesn‘t work, because the lifetimes may be different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AB4C5-5ADD-80F7-8482-D9FC6C57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76" y="3650293"/>
            <a:ext cx="7666447" cy="223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FF0C5-8D3D-291B-1EED-5E0DC6E1A696}"/>
              </a:ext>
            </a:extLst>
          </p:cNvPr>
          <p:cNvSpPr txBox="1"/>
          <p:nvPr/>
        </p:nvSpPr>
        <p:spPr>
          <a:xfrm>
            <a:off x="6772173" y="4805636"/>
            <a:ext cx="320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g</a:t>
            </a:r>
            <a:r>
              <a:rPr lang="de-DE" dirty="0">
                <a:solidFill>
                  <a:schemeClr val="bg1"/>
                </a:solidFill>
              </a:rPr>
              <a:t> could return a reference to elements of </a:t>
            </a:r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, which is dropped here</a:t>
            </a:r>
          </a:p>
        </p:txBody>
      </p:sp>
    </p:spTree>
    <p:extLst>
      <p:ext uri="{BB962C8B-B14F-4D97-AF65-F5344CB8AC3E}">
        <p14:creationId xmlns:p14="http://schemas.microsoft.com/office/powerpoint/2010/main" val="364854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A0C6-1F4E-DABC-79CA-B08DD062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Lifetimes get complicated when you cross the function border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According to the memory model, both vectors are somewhere in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compiler knows* that the return value is from those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It just doesn‘t know which vector it is from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Randomly picking a lifetime doesn‘t work, because the lifetimes may be different</a:t>
            </a:r>
            <a:endParaRPr lang="de-DE" b="0" i="0" dirty="0">
              <a:solidFill>
                <a:srgbClr val="FFFFFF"/>
              </a:solidFill>
              <a:effectLst/>
              <a:latin typeface="Lato"/>
              <a:ea typeface="Lato"/>
              <a:cs typeface="Lato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b="0" i="0" dirty="0">
                <a:solidFill>
                  <a:srgbClr val="FFFFFF"/>
                </a:solidFill>
                <a:effectLst/>
                <a:latin typeface="Lato"/>
                <a:ea typeface="Lato"/>
                <a:cs typeface="Lato"/>
              </a:rPr>
              <a:t>We have to provide more information about the lifetimes</a:t>
            </a:r>
            <a:endParaRPr lang="de-DE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8310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944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8EB2F-88C9-CEF3-5F8C-07164D95F4D6}"/>
              </a:ext>
            </a:extLst>
          </p:cNvPr>
          <p:cNvSpPr/>
          <p:nvPr/>
        </p:nvSpPr>
        <p:spPr>
          <a:xfrm>
            <a:off x="2211478" y="163053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E1D1D-1464-884E-B19B-270692F816FA}"/>
              </a:ext>
            </a:extLst>
          </p:cNvPr>
          <p:cNvSpPr txBox="1"/>
          <p:nvPr/>
        </p:nvSpPr>
        <p:spPr>
          <a:xfrm>
            <a:off x="1447642" y="132276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named lifetime parameter</a:t>
            </a:r>
          </a:p>
        </p:txBody>
      </p:sp>
    </p:spTree>
    <p:extLst>
      <p:ext uri="{BB962C8B-B14F-4D97-AF65-F5344CB8AC3E}">
        <p14:creationId xmlns:p14="http://schemas.microsoft.com/office/powerpoint/2010/main" val="14032940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8EB2F-88C9-CEF3-5F8C-07164D95F4D6}"/>
              </a:ext>
            </a:extLst>
          </p:cNvPr>
          <p:cNvSpPr/>
          <p:nvPr/>
        </p:nvSpPr>
        <p:spPr>
          <a:xfrm>
            <a:off x="3713617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4831C-6186-7156-7865-30F5A6EA3BE1}"/>
              </a:ext>
            </a:extLst>
          </p:cNvPr>
          <p:cNvSpPr/>
          <p:nvPr/>
        </p:nvSpPr>
        <p:spPr>
          <a:xfrm>
            <a:off x="6709046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BF7C4-7856-827D-3F55-18D76F03A24D}"/>
              </a:ext>
            </a:extLst>
          </p:cNvPr>
          <p:cNvSpPr/>
          <p:nvPr/>
        </p:nvSpPr>
        <p:spPr>
          <a:xfrm>
            <a:off x="9527680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smallest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4675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8EB2F-88C9-CEF3-5F8C-07164D95F4D6}"/>
              </a:ext>
            </a:extLst>
          </p:cNvPr>
          <p:cNvSpPr/>
          <p:nvPr/>
        </p:nvSpPr>
        <p:spPr>
          <a:xfrm>
            <a:off x="3713617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4831C-6186-7156-7865-30F5A6EA3BE1}"/>
              </a:ext>
            </a:extLst>
          </p:cNvPr>
          <p:cNvSpPr/>
          <p:nvPr/>
        </p:nvSpPr>
        <p:spPr>
          <a:xfrm>
            <a:off x="6709046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BF7C4-7856-827D-3F55-18D76F03A24D}"/>
              </a:ext>
            </a:extLst>
          </p:cNvPr>
          <p:cNvSpPr/>
          <p:nvPr/>
        </p:nvSpPr>
        <p:spPr>
          <a:xfrm>
            <a:off x="9527680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smallest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code </a:t>
            </a:r>
            <a:r>
              <a:rPr lang="de-DE" dirty="0">
                <a:solidFill>
                  <a:srgbClr val="00FF00"/>
                </a:solidFill>
              </a:rPr>
              <a:t>‘a</a:t>
            </a:r>
            <a:r>
              <a:rPr lang="de-DE" dirty="0"/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reference v1</a:t>
            </a:r>
            <a:r>
              <a:rPr lang="de-DE" dirty="0">
                <a:effectLst/>
              </a:rPr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reference v2</a:t>
            </a:r>
            <a:r>
              <a:rPr lang="de-DE" dirty="0"/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return value</a:t>
            </a:r>
            <a:r>
              <a:rPr lang="de-DE" dirty="0">
                <a:effectLst/>
              </a:rPr>
              <a:t> is live in that r</a:t>
            </a:r>
            <a:r>
              <a:rPr lang="de-DE" dirty="0"/>
              <a:t>egion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1811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smallest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code </a:t>
            </a:r>
            <a:r>
              <a:rPr lang="de-DE" dirty="0">
                <a:solidFill>
                  <a:srgbClr val="00FF00"/>
                </a:solidFill>
              </a:rPr>
              <a:t>‘a</a:t>
            </a:r>
            <a:r>
              <a:rPr lang="de-DE" dirty="0"/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reference v1</a:t>
            </a:r>
            <a:r>
              <a:rPr lang="de-DE" dirty="0">
                <a:effectLst/>
              </a:rPr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reference v2</a:t>
            </a:r>
            <a:r>
              <a:rPr lang="de-DE" dirty="0"/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return value</a:t>
            </a:r>
            <a:r>
              <a:rPr lang="de-DE" dirty="0">
                <a:effectLst/>
              </a:rPr>
              <a:t> is live in that r</a:t>
            </a:r>
            <a:r>
              <a:rPr lang="de-DE" dirty="0"/>
              <a:t>egion</a:t>
            </a:r>
            <a:endParaRPr lang="de-DE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58128-43A8-5A78-F45D-72BE3FD7222F}"/>
              </a:ext>
            </a:extLst>
          </p:cNvPr>
          <p:cNvSpPr/>
          <p:nvPr/>
        </p:nvSpPr>
        <p:spPr>
          <a:xfrm>
            <a:off x="8934534" y="3359514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[1 – 2 –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1CBE-4FA6-4FB2-081F-2EFA39A6D7E5}"/>
              </a:ext>
            </a:extLst>
          </p:cNvPr>
          <p:cNvSpPr/>
          <p:nvPr/>
        </p:nvSpPr>
        <p:spPr>
          <a:xfrm>
            <a:off x="8922451" y="4136956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[4 – 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E4B2-1473-BCB9-A3E9-D50F579AC1B3}"/>
              </a:ext>
            </a:extLst>
          </p:cNvPr>
          <p:cNvSpPr txBox="1"/>
          <p:nvPr/>
        </p:nvSpPr>
        <p:spPr>
          <a:xfrm>
            <a:off x="8520638" y="351795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B4B6F-96EA-6F36-F80E-C9A35F8E1F7E}"/>
              </a:ext>
            </a:extLst>
          </p:cNvPr>
          <p:cNvSpPr txBox="1"/>
          <p:nvPr/>
        </p:nvSpPr>
        <p:spPr>
          <a:xfrm>
            <a:off x="8508555" y="431740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</p:spTree>
    <p:extLst>
      <p:ext uri="{BB962C8B-B14F-4D97-AF65-F5344CB8AC3E}">
        <p14:creationId xmlns:p14="http://schemas.microsoft.com/office/powerpoint/2010/main" val="269176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EF9B-9312-AD6D-5A3D-3BE7BCB6C256}"/>
              </a:ext>
            </a:extLst>
          </p:cNvPr>
          <p:cNvSpPr/>
          <p:nvPr/>
        </p:nvSpPr>
        <p:spPr>
          <a:xfrm>
            <a:off x="6332321" y="1475564"/>
            <a:ext cx="3379654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E5228A-FBC4-6316-2D94-CF2B0E854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39714"/>
              </p:ext>
            </p:extLst>
          </p:nvPr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57352C-4DF3-DC06-E64B-6704E69BE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02389"/>
              </p:ext>
            </p:extLst>
          </p:nvPr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833DB-C9CD-B890-3CCC-D51557B534F5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FC0A1D-5EA4-F56A-69F4-C01C8DAB9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92993"/>
              </p:ext>
            </p:extLst>
          </p:nvPr>
        </p:nvGraphicFramePr>
        <p:xfrm>
          <a:off x="2811375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33FDD8-6BF7-307E-57B7-CF96E7B89613}"/>
              </a:ext>
            </a:extLst>
          </p:cNvPr>
          <p:cNvCxnSpPr>
            <a:cxnSpLocks/>
          </p:cNvCxnSpPr>
          <p:nvPr/>
        </p:nvCxnSpPr>
        <p:spPr>
          <a:xfrm flipV="1">
            <a:off x="4596984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131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smallest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code </a:t>
            </a:r>
            <a:r>
              <a:rPr lang="de-DE" dirty="0">
                <a:solidFill>
                  <a:srgbClr val="00FF00"/>
                </a:solidFill>
              </a:rPr>
              <a:t>‘a</a:t>
            </a:r>
            <a:r>
              <a:rPr lang="de-DE" dirty="0"/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reference v1</a:t>
            </a:r>
            <a:r>
              <a:rPr lang="de-DE" dirty="0">
                <a:effectLst/>
              </a:rPr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reference v2</a:t>
            </a:r>
            <a:r>
              <a:rPr lang="de-DE" dirty="0"/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return value</a:t>
            </a:r>
            <a:r>
              <a:rPr lang="de-DE" dirty="0">
                <a:effectLst/>
              </a:rPr>
              <a:t> is live in that r</a:t>
            </a:r>
            <a:r>
              <a:rPr lang="de-DE" dirty="0"/>
              <a:t>egion</a:t>
            </a:r>
            <a:endParaRPr lang="de-DE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58128-43A8-5A78-F45D-72BE3FD7222F}"/>
              </a:ext>
            </a:extLst>
          </p:cNvPr>
          <p:cNvSpPr/>
          <p:nvPr/>
        </p:nvSpPr>
        <p:spPr>
          <a:xfrm>
            <a:off x="8934534" y="3359514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[1 – 2 –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1CBE-4FA6-4FB2-081F-2EFA39A6D7E5}"/>
              </a:ext>
            </a:extLst>
          </p:cNvPr>
          <p:cNvSpPr/>
          <p:nvPr/>
        </p:nvSpPr>
        <p:spPr>
          <a:xfrm>
            <a:off x="8922451" y="4136956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[4 – 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E4B2-1473-BCB9-A3E9-D50F579AC1B3}"/>
              </a:ext>
            </a:extLst>
          </p:cNvPr>
          <p:cNvSpPr txBox="1"/>
          <p:nvPr/>
        </p:nvSpPr>
        <p:spPr>
          <a:xfrm>
            <a:off x="8520638" y="351795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B4B6F-96EA-6F36-F80E-C9A35F8E1F7E}"/>
              </a:ext>
            </a:extLst>
          </p:cNvPr>
          <p:cNvSpPr txBox="1"/>
          <p:nvPr/>
        </p:nvSpPr>
        <p:spPr>
          <a:xfrm>
            <a:off x="8508555" y="431740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FEFF6-BC75-5C6D-63DF-C0997BD105C2}"/>
              </a:ext>
            </a:extLst>
          </p:cNvPr>
          <p:cNvSpPr/>
          <p:nvPr/>
        </p:nvSpPr>
        <p:spPr>
          <a:xfrm>
            <a:off x="8153400" y="3287006"/>
            <a:ext cx="1981536" cy="1603221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F1230-7BDE-6A86-0441-0496C0C7BD47}"/>
              </a:ext>
            </a:extLst>
          </p:cNvPr>
          <p:cNvSpPr txBox="1"/>
          <p:nvPr/>
        </p:nvSpPr>
        <p:spPr>
          <a:xfrm>
            <a:off x="8151626" y="328700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BF00FF"/>
                </a:solidFill>
              </a:rPr>
              <a:t>‘a</a:t>
            </a:r>
          </a:p>
        </p:txBody>
      </p:sp>
    </p:spTree>
    <p:extLst>
      <p:ext uri="{BB962C8B-B14F-4D97-AF65-F5344CB8AC3E}">
        <p14:creationId xmlns:p14="http://schemas.microsoft.com/office/powerpoint/2010/main" val="11516096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AE1DC-AB5C-D6CF-0E85-7045FD70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57" y="1630539"/>
            <a:ext cx="9460885" cy="4082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8EB2F-88C9-CEF3-5F8C-07164D95F4D6}"/>
              </a:ext>
            </a:extLst>
          </p:cNvPr>
          <p:cNvSpPr/>
          <p:nvPr/>
        </p:nvSpPr>
        <p:spPr>
          <a:xfrm>
            <a:off x="3713617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4831C-6186-7156-7865-30F5A6EA3BE1}"/>
              </a:ext>
            </a:extLst>
          </p:cNvPr>
          <p:cNvSpPr/>
          <p:nvPr/>
        </p:nvSpPr>
        <p:spPr>
          <a:xfrm>
            <a:off x="6709046" y="1629659"/>
            <a:ext cx="342397" cy="391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CC580-3FE3-B993-B12F-7ED2015B8D65}"/>
              </a:ext>
            </a:extLst>
          </p:cNvPr>
          <p:cNvSpPr/>
          <p:nvPr/>
        </p:nvSpPr>
        <p:spPr>
          <a:xfrm>
            <a:off x="519637" y="3250752"/>
            <a:ext cx="10936546" cy="2823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573601-5B2A-CAA9-714F-FB82E3C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558" y="3250751"/>
            <a:ext cx="9430002" cy="2720915"/>
          </a:xfrm>
        </p:spPr>
        <p:txBody>
          <a:bodyPr/>
          <a:lstStyle/>
          <a:p>
            <a:pPr marL="194729" indent="0">
              <a:buNone/>
            </a:pPr>
            <a:r>
              <a:rPr lang="de-DE" dirty="0">
                <a:effectLst/>
              </a:rPr>
              <a:t>This tells the compiler: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smallest region of memory </a:t>
            </a:r>
            <a:r>
              <a:rPr lang="de-DE" dirty="0">
                <a:solidFill>
                  <a:srgbClr val="00FF00"/>
                </a:solidFill>
                <a:effectLst/>
              </a:rPr>
              <a:t>‘a</a:t>
            </a:r>
            <a:r>
              <a:rPr lang="de-DE" dirty="0">
                <a:effectLst/>
              </a:rPr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original v1</a:t>
            </a:r>
            <a:r>
              <a:rPr lang="de-DE" dirty="0"/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original v2</a:t>
            </a:r>
            <a:r>
              <a:rPr lang="de-DE" dirty="0">
                <a:effectLst/>
              </a:rPr>
              <a:t> is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*return value</a:t>
            </a:r>
            <a:r>
              <a:rPr lang="de-DE" dirty="0"/>
              <a:t> is in that region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There exists a region of code </a:t>
            </a:r>
            <a:r>
              <a:rPr lang="de-DE" dirty="0">
                <a:solidFill>
                  <a:srgbClr val="00FF00"/>
                </a:solidFill>
              </a:rPr>
              <a:t>‘a</a:t>
            </a:r>
            <a:r>
              <a:rPr lang="de-DE" dirty="0"/>
              <a:t> such that: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reference v1</a:t>
            </a:r>
            <a:r>
              <a:rPr lang="de-DE" dirty="0">
                <a:effectLst/>
              </a:rPr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The reference v2</a:t>
            </a:r>
            <a:r>
              <a:rPr lang="de-DE" dirty="0"/>
              <a:t> is live in that region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effectLst/>
              </a:rPr>
              <a:t>The return value</a:t>
            </a:r>
            <a:r>
              <a:rPr lang="de-DE" dirty="0">
                <a:effectLst/>
              </a:rPr>
              <a:t> is live in that r</a:t>
            </a:r>
            <a:r>
              <a:rPr lang="de-DE" dirty="0"/>
              <a:t>egion</a:t>
            </a:r>
            <a:endParaRPr lang="de-DE" dirty="0">
              <a:effectLst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effectLst/>
              </a:rPr>
              <a:t>It does </a:t>
            </a:r>
            <a:r>
              <a:rPr lang="de-DE" dirty="0">
                <a:solidFill>
                  <a:srgbClr val="FF0000"/>
                </a:solidFill>
                <a:effectLst/>
              </a:rPr>
              <a:t>NOT</a:t>
            </a:r>
            <a:r>
              <a:rPr lang="de-DE" dirty="0">
                <a:effectLst/>
              </a:rPr>
              <a:t> mean: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/>
              <a:t> and </a:t>
            </a:r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/>
              <a:t> have the same lifetime</a:t>
            </a:r>
            <a:endParaRPr lang="de-DE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58128-43A8-5A78-F45D-72BE3FD7222F}"/>
              </a:ext>
            </a:extLst>
          </p:cNvPr>
          <p:cNvSpPr/>
          <p:nvPr/>
        </p:nvSpPr>
        <p:spPr>
          <a:xfrm>
            <a:off x="8934534" y="3359514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[1 – 2 –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1CBE-4FA6-4FB2-081F-2EFA39A6D7E5}"/>
              </a:ext>
            </a:extLst>
          </p:cNvPr>
          <p:cNvSpPr/>
          <p:nvPr/>
        </p:nvSpPr>
        <p:spPr>
          <a:xfrm>
            <a:off x="8922451" y="4136956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[4 – 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E4B2-1473-BCB9-A3E9-D50F579AC1B3}"/>
              </a:ext>
            </a:extLst>
          </p:cNvPr>
          <p:cNvSpPr txBox="1"/>
          <p:nvPr/>
        </p:nvSpPr>
        <p:spPr>
          <a:xfrm>
            <a:off x="8520638" y="351795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B4B6F-96EA-6F36-F80E-C9A35F8E1F7E}"/>
              </a:ext>
            </a:extLst>
          </p:cNvPr>
          <p:cNvSpPr txBox="1"/>
          <p:nvPr/>
        </p:nvSpPr>
        <p:spPr>
          <a:xfrm>
            <a:off x="8508555" y="431740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FEFF6-BC75-5C6D-63DF-C0997BD105C2}"/>
              </a:ext>
            </a:extLst>
          </p:cNvPr>
          <p:cNvSpPr/>
          <p:nvPr/>
        </p:nvSpPr>
        <p:spPr>
          <a:xfrm>
            <a:off x="8153400" y="3287006"/>
            <a:ext cx="1981536" cy="1603221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F1230-7BDE-6A86-0441-0496C0C7BD47}"/>
              </a:ext>
            </a:extLst>
          </p:cNvPr>
          <p:cNvSpPr txBox="1"/>
          <p:nvPr/>
        </p:nvSpPr>
        <p:spPr>
          <a:xfrm>
            <a:off x="8151626" y="328700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BF00FF"/>
                </a:solidFill>
              </a:rPr>
              <a:t>‘a</a:t>
            </a:r>
          </a:p>
        </p:txBody>
      </p:sp>
    </p:spTree>
    <p:extLst>
      <p:ext uri="{BB962C8B-B14F-4D97-AF65-F5344CB8AC3E}">
        <p14:creationId xmlns:p14="http://schemas.microsoft.com/office/powerpoint/2010/main" val="6832026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A1D4AC-A9E2-F513-BB97-287C2D7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6" y="1289014"/>
            <a:ext cx="8341047" cy="46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62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A1D4AC-A9E2-F513-BB97-287C2D7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6" y="1289014"/>
            <a:ext cx="8341047" cy="4643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212640-FB04-D8D2-D44A-459B3B1B3397}"/>
              </a:ext>
            </a:extLst>
          </p:cNvPr>
          <p:cNvSpPr/>
          <p:nvPr/>
        </p:nvSpPr>
        <p:spPr>
          <a:xfrm>
            <a:off x="5099693" y="3429000"/>
            <a:ext cx="2574016" cy="357502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B15CE-A9FB-0260-CC42-F687E4B18502}"/>
              </a:ext>
            </a:extLst>
          </p:cNvPr>
          <p:cNvSpPr txBox="1"/>
          <p:nvPr/>
        </p:nvSpPr>
        <p:spPr>
          <a:xfrm>
            <a:off x="7673709" y="3346141"/>
            <a:ext cx="290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It is easy to see that </a:t>
            </a:r>
            <a:r>
              <a:rPr lang="de-DE" dirty="0">
                <a:solidFill>
                  <a:srgbClr val="FFFF00"/>
                </a:solidFill>
              </a:rPr>
              <a:t>v</a:t>
            </a:r>
            <a:r>
              <a:rPr lang="de-DE" dirty="0">
                <a:solidFill>
                  <a:schemeClr val="bg1"/>
                </a:solidFill>
              </a:rPr>
              <a:t> lives longer than </a:t>
            </a:r>
            <a:r>
              <a:rPr lang="de-DE" dirty="0">
                <a:solidFill>
                  <a:srgbClr val="FFFF00"/>
                </a:solidFill>
              </a:rPr>
              <a:t>&amp;v1</a:t>
            </a:r>
            <a:r>
              <a:rPr lang="de-DE" dirty="0">
                <a:solidFill>
                  <a:schemeClr val="bg1"/>
                </a:solidFill>
              </a:rPr>
              <a:t>, yet this still works</a:t>
            </a:r>
          </a:p>
        </p:txBody>
      </p:sp>
    </p:spTree>
    <p:extLst>
      <p:ext uri="{BB962C8B-B14F-4D97-AF65-F5344CB8AC3E}">
        <p14:creationId xmlns:p14="http://schemas.microsoft.com/office/powerpoint/2010/main" val="29704827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39BC3-C4DA-8C2B-3010-50FC47E8B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 can list as many lifetime parameters as you want, as long as you use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0294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38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2DF428-F1A1-4A92-6DC1-F9BE44BEB0A6}"/>
              </a:ext>
            </a:extLst>
          </p:cNvPr>
          <p:cNvSpPr/>
          <p:nvPr/>
        </p:nvSpPr>
        <p:spPr>
          <a:xfrm>
            <a:off x="2034238" y="1711982"/>
            <a:ext cx="1430009" cy="354481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AD385-7BFA-3953-79C1-06FFB5D899CA}"/>
              </a:ext>
            </a:extLst>
          </p:cNvPr>
          <p:cNvSpPr/>
          <p:nvPr/>
        </p:nvSpPr>
        <p:spPr>
          <a:xfrm>
            <a:off x="5397109" y="1711981"/>
            <a:ext cx="548505" cy="354481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F86F9-5702-77A3-9808-5EC4E1D3DC93}"/>
              </a:ext>
            </a:extLst>
          </p:cNvPr>
          <p:cNvSpPr/>
          <p:nvPr/>
        </p:nvSpPr>
        <p:spPr>
          <a:xfrm>
            <a:off x="8759979" y="1711980"/>
            <a:ext cx="548505" cy="354481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A41D0-521A-EDD9-D854-4C43451813E8}"/>
              </a:ext>
            </a:extLst>
          </p:cNvPr>
          <p:cNvSpPr txBox="1"/>
          <p:nvPr/>
        </p:nvSpPr>
        <p:spPr>
          <a:xfrm>
            <a:off x="5264849" y="2094656"/>
            <a:ext cx="4381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>
                <a:solidFill>
                  <a:schemeClr val="bg1"/>
                </a:solidFill>
              </a:rPr>
              <a:t> are totally unrelated, there‘s no connection</a:t>
            </a:r>
          </a:p>
        </p:txBody>
      </p:sp>
    </p:spTree>
    <p:extLst>
      <p:ext uri="{BB962C8B-B14F-4D97-AF65-F5344CB8AC3E}">
        <p14:creationId xmlns:p14="http://schemas.microsoft.com/office/powerpoint/2010/main" val="2229399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2DF428-F1A1-4A92-6DC1-F9BE44BEB0A6}"/>
              </a:ext>
            </a:extLst>
          </p:cNvPr>
          <p:cNvSpPr/>
          <p:nvPr/>
        </p:nvSpPr>
        <p:spPr>
          <a:xfrm>
            <a:off x="1143683" y="2594157"/>
            <a:ext cx="1970111" cy="1218800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A41D0-521A-EDD9-D854-4C43451813E8}"/>
              </a:ext>
            </a:extLst>
          </p:cNvPr>
          <p:cNvSpPr txBox="1"/>
          <p:nvPr/>
        </p:nvSpPr>
        <p:spPr>
          <a:xfrm>
            <a:off x="3113794" y="3049668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However, </a:t>
            </a:r>
            <a:r>
              <a:rPr lang="de-DE" dirty="0">
                <a:solidFill>
                  <a:srgbClr val="FFFF00"/>
                </a:solidFill>
              </a:rPr>
              <a:t>‘r</a:t>
            </a:r>
            <a:r>
              <a:rPr lang="de-DE" dirty="0">
                <a:solidFill>
                  <a:schemeClr val="bg1"/>
                </a:solidFill>
              </a:rPr>
              <a:t> must </a:t>
            </a:r>
            <a:r>
              <a:rPr lang="de-DE" dirty="0">
                <a:solidFill>
                  <a:srgbClr val="00FF00"/>
                </a:solidFill>
              </a:rPr>
              <a:t>outlive</a:t>
            </a:r>
            <a:r>
              <a:rPr lang="de-DE" dirty="0">
                <a:solidFill>
                  <a:schemeClr val="bg1"/>
                </a:solidFill>
              </a:rPr>
              <a:t> both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</p:spTree>
    <p:extLst>
      <p:ext uri="{BB962C8B-B14F-4D97-AF65-F5344CB8AC3E}">
        <p14:creationId xmlns:p14="http://schemas.microsoft.com/office/powerpoint/2010/main" val="173705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76F2D-6BCC-BFE7-5381-8E95DCEAA877}"/>
              </a:ext>
            </a:extLst>
          </p:cNvPr>
          <p:cNvSpPr/>
          <p:nvPr/>
        </p:nvSpPr>
        <p:spPr>
          <a:xfrm>
            <a:off x="7903317" y="3981792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DEEDE-F836-32B4-5E36-6DA5D1DFC055}"/>
              </a:ext>
            </a:extLst>
          </p:cNvPr>
          <p:cNvSpPr/>
          <p:nvPr/>
        </p:nvSpPr>
        <p:spPr>
          <a:xfrm>
            <a:off x="9687808" y="4523965"/>
            <a:ext cx="1111781" cy="6686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1F3D1-D351-C190-CCE7-CC8679BC758E}"/>
              </a:ext>
            </a:extLst>
          </p:cNvPr>
          <p:cNvSpPr txBox="1"/>
          <p:nvPr/>
        </p:nvSpPr>
        <p:spPr>
          <a:xfrm>
            <a:off x="7903317" y="398739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9BC4D-5E75-412F-3749-4EF0C997DC6C}"/>
              </a:ext>
            </a:extLst>
          </p:cNvPr>
          <p:cNvSpPr txBox="1"/>
          <p:nvPr/>
        </p:nvSpPr>
        <p:spPr>
          <a:xfrm>
            <a:off x="9685794" y="452396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‘v2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13035-A40E-2CB3-57A2-A8BB26D0D028}"/>
              </a:ext>
            </a:extLst>
          </p:cNvPr>
          <p:cNvSpPr/>
          <p:nvPr/>
        </p:nvSpPr>
        <p:spPr>
          <a:xfrm>
            <a:off x="7818724" y="3674015"/>
            <a:ext cx="3081569" cy="1603221"/>
          </a:xfrm>
          <a:prstGeom prst="rect">
            <a:avLst/>
          </a:prstGeom>
          <a:noFill/>
          <a:ln w="19050"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375CC-8371-FC29-8A7E-189A5D675A67}"/>
              </a:ext>
            </a:extLst>
          </p:cNvPr>
          <p:cNvSpPr txBox="1"/>
          <p:nvPr/>
        </p:nvSpPr>
        <p:spPr>
          <a:xfrm>
            <a:off x="7818724" y="36740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BF00FF"/>
                </a:solidFill>
              </a:rPr>
              <a:t>‘r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E4869-C25F-A057-1490-DFBE2F57361A}"/>
              </a:ext>
            </a:extLst>
          </p:cNvPr>
          <p:cNvSpPr txBox="1"/>
          <p:nvPr/>
        </p:nvSpPr>
        <p:spPr>
          <a:xfrm>
            <a:off x="7223722" y="2515158"/>
            <a:ext cx="3676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</a:t>
            </a:r>
            <a:r>
              <a:rPr lang="de-DE" dirty="0">
                <a:solidFill>
                  <a:schemeClr val="bg1"/>
                </a:solidFill>
              </a:rPr>
              <a:t> refers to the </a:t>
            </a:r>
            <a:r>
              <a:rPr lang="de-DE" dirty="0">
                <a:solidFill>
                  <a:srgbClr val="00FF00"/>
                </a:solidFill>
              </a:rPr>
              <a:t>smallest memory region</a:t>
            </a:r>
            <a:r>
              <a:rPr lang="de-DE" dirty="0">
                <a:solidFill>
                  <a:schemeClr val="bg1"/>
                </a:solidFill>
              </a:rPr>
              <a:t>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both have </a:t>
            </a:r>
            <a:r>
              <a:rPr lang="de-DE" dirty="0">
                <a:solidFill>
                  <a:srgbClr val="00FF00"/>
                </a:solidFill>
              </a:rPr>
              <a:t>valid references into that region at the same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348300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03AC-D98D-C09C-5327-6290F278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3" y="1683785"/>
            <a:ext cx="9904634" cy="3910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A41D0-521A-EDD9-D854-4C43451813E8}"/>
              </a:ext>
            </a:extLst>
          </p:cNvPr>
          <p:cNvSpPr txBox="1"/>
          <p:nvPr/>
        </p:nvSpPr>
        <p:spPr>
          <a:xfrm>
            <a:off x="4249218" y="2566284"/>
            <a:ext cx="642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This is also what the compiler does in the background when we only specify </a:t>
            </a:r>
            <a:r>
              <a:rPr lang="de-DE" dirty="0">
                <a:solidFill>
                  <a:srgbClr val="FFFF00"/>
                </a:solidFill>
              </a:rPr>
              <a:t>‘a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Subtyping and Variance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80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26CE3-6E10-9114-7B68-7BBBDC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41" y="660292"/>
            <a:ext cx="5581712" cy="2048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Lifetimes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7B875-38D6-034E-46D9-56D1416C08EE}"/>
              </a:ext>
            </a:extLst>
          </p:cNvPr>
          <p:cNvSpPr txBox="1"/>
          <p:nvPr/>
        </p:nvSpPr>
        <p:spPr>
          <a:xfrm>
            <a:off x="1729999" y="1563265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problem: Memory safety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2FCD9-9D23-CBED-5F7A-A2226E642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84063"/>
              </p:ext>
            </p:extLst>
          </p:nvPr>
        </p:nvGraphicFramePr>
        <p:xfrm>
          <a:off x="2811375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6CD882-207A-B979-FE4F-10663A17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67748"/>
              </p:ext>
            </p:extLst>
          </p:nvPr>
        </p:nvGraphicFramePr>
        <p:xfrm>
          <a:off x="6063582" y="2880112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D141E-031C-784E-6ACA-9C6B8432B490}"/>
              </a:ext>
            </a:extLst>
          </p:cNvPr>
          <p:cNvCxnSpPr/>
          <p:nvPr/>
        </p:nvCxnSpPr>
        <p:spPr>
          <a:xfrm>
            <a:off x="4596984" y="3440082"/>
            <a:ext cx="1611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B993F-83FF-5C23-309E-26559066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96788"/>
              </p:ext>
            </p:extLst>
          </p:nvPr>
        </p:nvGraphicFramePr>
        <p:xfrm>
          <a:off x="2811375" y="4554885"/>
          <a:ext cx="2389614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807">
                  <a:extLst>
                    <a:ext uri="{9D8B030D-6E8A-4147-A177-3AD203B41FA5}">
                      <a16:colId xmlns:a16="http://schemas.microsoft.com/office/drawing/2014/main" val="4145276063"/>
                    </a:ext>
                  </a:extLst>
                </a:gridCol>
                <a:gridCol w="1194807">
                  <a:extLst>
                    <a:ext uri="{9D8B030D-6E8A-4147-A177-3AD203B41FA5}">
                      <a16:colId xmlns:a16="http://schemas.microsoft.com/office/drawing/2014/main" val="1868426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8248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9706A6-90DA-00CE-0862-97C1A7EDBEA4}"/>
              </a:ext>
            </a:extLst>
          </p:cNvPr>
          <p:cNvCxnSpPr>
            <a:cxnSpLocks/>
          </p:cNvCxnSpPr>
          <p:nvPr/>
        </p:nvCxnSpPr>
        <p:spPr>
          <a:xfrm flipV="1">
            <a:off x="4596984" y="3440082"/>
            <a:ext cx="1611278" cy="1695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3A6260-6855-C25A-BC1D-9F657F994EE7}"/>
              </a:ext>
            </a:extLst>
          </p:cNvPr>
          <p:cNvCxnSpPr>
            <a:cxnSpLocks/>
          </p:cNvCxnSpPr>
          <p:nvPr/>
        </p:nvCxnSpPr>
        <p:spPr>
          <a:xfrm>
            <a:off x="5402623" y="3488416"/>
            <a:ext cx="733131" cy="1470291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1C735-7131-0A45-09C7-C3D500BABF3F}"/>
              </a:ext>
            </a:extLst>
          </p:cNvPr>
          <p:cNvCxnSpPr>
            <a:cxnSpLocks/>
          </p:cNvCxnSpPr>
          <p:nvPr/>
        </p:nvCxnSpPr>
        <p:spPr>
          <a:xfrm>
            <a:off x="5450961" y="4384048"/>
            <a:ext cx="684793" cy="574659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1D719-2655-A4BF-CA35-9EF7DE4BDE09}"/>
              </a:ext>
            </a:extLst>
          </p:cNvPr>
          <p:cNvSpPr/>
          <p:nvPr/>
        </p:nvSpPr>
        <p:spPr>
          <a:xfrm>
            <a:off x="6332321" y="1475564"/>
            <a:ext cx="3379654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2A6EF-D3DD-8EBA-CE19-BE90AF11924E}"/>
              </a:ext>
            </a:extLst>
          </p:cNvPr>
          <p:cNvSpPr txBox="1"/>
          <p:nvPr/>
        </p:nvSpPr>
        <p:spPr>
          <a:xfrm>
            <a:off x="6096000" y="494401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Ownership violation!</a:t>
            </a:r>
          </a:p>
          <a:p>
            <a:r>
              <a:rPr lang="de-DE" dirty="0">
                <a:solidFill>
                  <a:schemeClr val="bg1"/>
                </a:solidFill>
              </a:rPr>
              <a:t>Memory would be freed twice at the end!</a:t>
            </a:r>
          </a:p>
        </p:txBody>
      </p:sp>
    </p:spTree>
    <p:extLst>
      <p:ext uri="{BB962C8B-B14F-4D97-AF65-F5344CB8AC3E}">
        <p14:creationId xmlns:p14="http://schemas.microsoft.com/office/powerpoint/2010/main" val="5523911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675735-F181-F6DD-84F7-C2073C9F3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58092"/>
              </p:ext>
            </p:extLst>
          </p:nvPr>
        </p:nvGraphicFramePr>
        <p:xfrm>
          <a:off x="6690828" y="1264853"/>
          <a:ext cx="4668676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879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5099693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46731"/>
              </p:ext>
            </p:extLst>
          </p:nvPr>
        </p:nvGraphicFramePr>
        <p:xfrm>
          <a:off x="6690828" y="1264853"/>
          <a:ext cx="46686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9095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5421342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896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3185695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05163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7600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3495263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96416"/>
              </p:ext>
            </p:extLst>
          </p:nvPr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9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3814089"/>
            <a:ext cx="4910368" cy="30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7784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95034"/>
              </p:ext>
            </p:extLst>
          </p:nvPr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6242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8" y="3524670"/>
            <a:ext cx="4668676" cy="737159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15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8" y="3524670"/>
            <a:ext cx="4668676" cy="737159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281E93-CA7E-90CD-D141-9332F2608019}"/>
              </a:ext>
            </a:extLst>
          </p:cNvPr>
          <p:cNvSpPr/>
          <p:nvPr/>
        </p:nvSpPr>
        <p:spPr>
          <a:xfrm>
            <a:off x="6690828" y="2001574"/>
            <a:ext cx="4668676" cy="383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453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391E-D9B6-8059-8F14-B973357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Lifetimes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1D4-4766-69BA-FFEA-4C132F16B6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5BA249-B9A3-4DE7-9F3E-F332ED8BDA3E}" type="datetime1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B9-1CF4-B2AA-F8F4-C17F81216F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2A5AA-DD5A-C103-3510-507F75B5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40" y="1264853"/>
            <a:ext cx="4910368" cy="4766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D0D670-47EB-74E0-81E2-CDF85564FDBB}"/>
              </a:ext>
            </a:extLst>
          </p:cNvPr>
          <p:cNvSpPr/>
          <p:nvPr/>
        </p:nvSpPr>
        <p:spPr>
          <a:xfrm>
            <a:off x="1372440" y="1264243"/>
            <a:ext cx="4910368" cy="92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B2B09-66A9-5DA7-D56D-7DFC1A5DCC8F}"/>
              </a:ext>
            </a:extLst>
          </p:cNvPr>
          <p:cNvGraphicFramePr>
            <a:graphicFrameLocks noGrp="1"/>
          </p:cNvGraphicFramePr>
          <p:nvPr/>
        </p:nvGraphicFramePr>
        <p:xfrm>
          <a:off x="6690828" y="1264853"/>
          <a:ext cx="4668676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69">
                  <a:extLst>
                    <a:ext uri="{9D8B030D-6E8A-4147-A177-3AD203B41FA5}">
                      <a16:colId xmlns:a16="http://schemas.microsoft.com/office/drawing/2014/main" val="29404293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987271950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2660782424"/>
                    </a:ext>
                  </a:extLst>
                </a:gridCol>
                <a:gridCol w="1167169">
                  <a:extLst>
                    <a:ext uri="{9D8B030D-6E8A-4147-A177-3AD203B41FA5}">
                      <a16:colId xmlns:a16="http://schemas.microsoft.com/office/drawing/2014/main" val="1734212844"/>
                    </a:ext>
                  </a:extLst>
                </a:gridCol>
              </a:tblGrid>
              <a:tr h="28222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Stackframe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7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85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3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07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3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4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20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D81401-EBF6-3B14-51E2-615847532F71}"/>
              </a:ext>
            </a:extLst>
          </p:cNvPr>
          <p:cNvSpPr txBox="1"/>
          <p:nvPr/>
        </p:nvSpPr>
        <p:spPr>
          <a:xfrm>
            <a:off x="6422600" y="4767091"/>
            <a:ext cx="383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‘r </a:t>
            </a:r>
            <a:r>
              <a:rPr lang="de-DE" dirty="0">
                <a:solidFill>
                  <a:schemeClr val="bg1"/>
                </a:solidFill>
              </a:rPr>
              <a:t>is the smallest lifetime such that </a:t>
            </a:r>
            <a:r>
              <a:rPr lang="de-DE" dirty="0">
                <a:solidFill>
                  <a:srgbClr val="FFFF00"/>
                </a:solidFill>
              </a:rPr>
              <a:t>‘v1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</a:rPr>
              <a:t>‘v2 </a:t>
            </a:r>
            <a:r>
              <a:rPr lang="de-DE" dirty="0">
                <a:solidFill>
                  <a:schemeClr val="bg1"/>
                </a:solidFill>
              </a:rPr>
              <a:t>are both also alive inside it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e3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inner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lives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F267F-E52B-E32F-E691-0336278D8273}"/>
              </a:ext>
            </a:extLst>
          </p:cNvPr>
          <p:cNvSpPr/>
          <p:nvPr/>
        </p:nvSpPr>
        <p:spPr>
          <a:xfrm>
            <a:off x="6690828" y="3524670"/>
            <a:ext cx="4668676" cy="737159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8D6C9-E549-2823-8E1E-7620EA5C16C3}"/>
              </a:ext>
            </a:extLst>
          </p:cNvPr>
          <p:cNvSpPr/>
          <p:nvPr/>
        </p:nvSpPr>
        <p:spPr>
          <a:xfrm>
            <a:off x="6690828" y="2754672"/>
            <a:ext cx="4668676" cy="383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593659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 sz="2000" dirty="0" smtClean="0">
            <a:solidFill>
              <a:schemeClr val="bg2">
                <a:lumMod val="10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4352</Words>
  <Application>Microsoft Office PowerPoint</Application>
  <PresentationFormat>Widescreen</PresentationFormat>
  <Paragraphs>1186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7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advanced coders</vt:lpstr>
      <vt:lpstr>Plan for today</vt:lpstr>
      <vt:lpstr>Plan for today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Next time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Lifetimes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advanced coders</dc:title>
  <dc:creator>Philippe Felix Haupt</dc:creator>
  <cp:lastModifiedBy>Philippe Felix Haupt</cp:lastModifiedBy>
  <cp:revision>39</cp:revision>
  <dcterms:created xsi:type="dcterms:W3CDTF">2024-05-05T10:58:26Z</dcterms:created>
  <dcterms:modified xsi:type="dcterms:W3CDTF">2024-05-06T21:04:24Z</dcterms:modified>
</cp:coreProperties>
</file>