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</p:sldIdLst>
  <p:sldSz cy="5143500" cx="9144000"/>
  <p:notesSz cx="6858000" cy="9144000"/>
  <p:embeddedFontLst>
    <p:embeddedFont>
      <p:font typeface="Montserrat"/>
      <p:regular r:id="rId159"/>
      <p:bold r:id="rId160"/>
      <p:italic r:id="rId161"/>
      <p:boldItalic r:id="rId162"/>
    </p:embeddedFont>
    <p:embeddedFont>
      <p:font typeface="Lato"/>
      <p:regular r:id="rId163"/>
      <p:bold r:id="rId164"/>
      <p:italic r:id="rId165"/>
      <p:boldItalic r:id="rId1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3E43E8-519F-418A-9C46-9B9D85B32A6E}">
  <a:tblStyle styleId="{823E43E8-519F-418A-9C46-9B9D85B32A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font" Target="fonts/Lato-italic.fntdata"/><Relationship Id="rId69" Type="http://schemas.openxmlformats.org/officeDocument/2006/relationships/slide" Target="slides/slide63.xml"/><Relationship Id="rId164" Type="http://schemas.openxmlformats.org/officeDocument/2006/relationships/font" Target="fonts/Lato-bold.fntdata"/><Relationship Id="rId163" Type="http://schemas.openxmlformats.org/officeDocument/2006/relationships/font" Target="fonts/Lato-regular.fntdata"/><Relationship Id="rId162" Type="http://schemas.openxmlformats.org/officeDocument/2006/relationships/font" Target="fonts/Montserrat-boldItalic.fntdata"/><Relationship Id="rId166" Type="http://schemas.openxmlformats.org/officeDocument/2006/relationships/font" Target="fonts/Lato-boldItalic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font" Target="fonts/Montserrat-italic.fntdata"/><Relationship Id="rId54" Type="http://schemas.openxmlformats.org/officeDocument/2006/relationships/slide" Target="slides/slide48.xml"/><Relationship Id="rId160" Type="http://schemas.openxmlformats.org/officeDocument/2006/relationships/font" Target="fonts/Montserrat-bold.fntdata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font" Target="fonts/Montserrat-regular.fntdata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c28b11b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1c28b11b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1c28b11b5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1c28b11b5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a1c28b11b5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a1c28b11b5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a1c28b11b5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a1c28b11b5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a1c28b11b5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a1c28b11b5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a1c28b11b5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a1c28b11b5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a1c28b11b5_0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a1c28b11b5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a1c28b11b5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a1c28b11b5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a1c28b11b5_0_1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a1c28b11b5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a1c28b11b5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a1c28b11b5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a1c28b11b5_0_1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a1c28b11b5_0_1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a1c28b11b5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a1c28b11b5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1c28b11b5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1c28b11b5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a1c28b11b5_0_1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a1c28b11b5_0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a1c28b11b5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a1c28b11b5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a1c28b11b5_0_1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a1c28b11b5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a1c28b11b5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2a1c28b11b5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a1c28b11b5_0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a1c28b11b5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a1c28b11b5_0_1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a1c28b11b5_0_1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a1c28b11b5_0_1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a1c28b11b5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2a1c28b11b5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2a1c28b11b5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a1c28b11b5_0_1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a1c28b11b5_0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a1c28b11b5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a1c28b11b5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1c28b11b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1c28b11b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a1c28b11b5_0_1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a1c28b11b5_0_1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a1c28b11b5_0_1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2a1c28b11b5_0_1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a1c28b11b5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a1c28b11b5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a1c28b11b5_0_1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2a1c28b11b5_0_1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a1c28b11b5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a1c28b11b5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a1c28b11b5_0_1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2a1c28b11b5_0_1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a1c28b11b5_0_1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2a1c28b11b5_0_1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a1c28b11b5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2a1c28b11b5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a1c28b11b5_0_1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a1c28b11b5_0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a1c28b11b5_0_1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a1c28b11b5_0_1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1c28b11b5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1c28b11b5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a1c28b11b5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2a1c28b11b5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2a1c28b11b5_0_1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2a1c28b11b5_0_1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2a1c28b11b5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2a1c28b11b5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a1c28b11b5_0_2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2a1c28b11b5_0_2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2a1c28b11b5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2a1c28b11b5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a1c28b11b5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2a1c28b11b5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a1c28b11b5_0_2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2a1c28b11b5_0_2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2a1c28b11b5_0_1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2a1c28b11b5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a1c28b11b5_0_2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a1c28b11b5_0_2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2a1c28b11b5_0_2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2a1c28b11b5_0_2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1c28b11b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1c28b11b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a1c28b11b5_0_2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a1c28b11b5_0_2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a1c28b11b5_0_2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2a1c28b11b5_0_2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2a1c28b11b5_0_2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2a1c28b11b5_0_2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2a1c28b11b5_0_2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2a1c28b11b5_0_2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2a1c28b11b5_0_2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2a1c28b11b5_0_2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2a1c28b11b5_0_2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2a1c28b11b5_0_2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a1c28b11b5_0_2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a1c28b11b5_0_2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2a1c28b11b5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2a1c28b11b5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2a1c28b11b5_0_2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2a1c28b11b5_0_2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2a1c28b11b5_0_2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2a1c28b11b5_0_2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1c28b11b5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1c28b11b5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2a1c28b11b5_0_2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2a1c28b11b5_0_2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2a1c28b11b5_0_2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2a1c28b11b5_0_2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a1c28b11b5_0_2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a1c28b11b5_0_2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1c28b11b5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1c28b11b5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1c28b11b5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1c28b11b5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1c28b11b5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1c28b11b5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1c28b11b5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1c28b11b5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1c28b11b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1c28b11b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1c28b11b5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1c28b11b5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1c28b11b5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1c28b11b5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1c28b11b5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1c28b11b5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1c28b11b5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1c28b11b5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1c28b11b5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1c28b11b5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1c28b11b5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a1c28b11b5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1c28b11b5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1c28b11b5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1c28b11b5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1c28b11b5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1c28b11b5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a1c28b11b5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1c28b11b5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1c28b11b5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1c28b11b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1c28b11b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1c28b11b5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1c28b11b5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a1c28b11b5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a1c28b11b5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1c28b11b5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1c28b11b5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a1c28b11b5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a1c28b11b5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a1c28b11b5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a1c28b11b5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1c28b11b5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a1c28b11b5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a1c28b11b5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a1c28b11b5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1c28b11b5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1c28b11b5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a1c28b11b5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a1c28b11b5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a1c28b11b5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a1c28b11b5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1c28b11b5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1c28b11b5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a1c28b11b5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a1c28b11b5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a1c28b11b5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a1c28b11b5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a1c28b11b5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a1c28b11b5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a1c28b11b5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a1c28b11b5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a1c28b11b5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a1c28b11b5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a1c28b11b5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a1c28b11b5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a1c28b11b5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a1c28b11b5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a1c28b11b5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a1c28b11b5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a1c28b11b5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a1c28b11b5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a1c28b11b5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a1c28b11b5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1c28b11b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1c28b11b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a1c28b11b5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a1c28b11b5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a1c28b11b5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a1c28b11b5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a1c28b11b5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a1c28b11b5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1c28b11b5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a1c28b11b5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a1c28b11b5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a1c28b11b5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a1c28b11b5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a1c28b11b5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a1c28b11b5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a1c28b11b5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a1c28b11b5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a1c28b11b5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a1c28b11b5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a1c28b11b5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a1c28b11b5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a1c28b11b5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1c28b11b5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1c28b11b5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a1c28b11b5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a1c28b11b5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a1c28b11b5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a1c28b11b5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a1c28b11b5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a1c28b11b5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a1c28b11b5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a1c28b11b5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a1c28b11b5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a1c28b11b5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a1c28b11b5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a1c28b11b5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a1c28b11b5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a1c28b11b5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a1c28b11b5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a1c28b11b5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a1c28b11b5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a1c28b11b5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a1c28b11b5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a1c28b11b5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1c28b11b5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1c28b11b5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a1c28b11b5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a1c28b11b5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a1c28b11b5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a1c28b11b5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a1c28b11b5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a1c28b11b5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a1c28b11b5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a1c28b11b5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a1c28b11b5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a1c28b11b5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a1c28b11b5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a1c28b11b5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a1c28b11b5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a1c28b11b5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a1c28b11b5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a1c28b11b5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a1c28b11b5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a1c28b11b5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a1c28b11b5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a1c28b11b5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1c28b11b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1c28b11b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a1c28b11b5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a1c28b11b5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a1c28b11b5_0_1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a1c28b11b5_0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a1c28b11b5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a1c28b11b5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a1c28b11b5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a1c28b11b5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a1c28b11b5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a1c28b11b5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a1c28b11b5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a1c28b11b5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a1c28b11b5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a1c28b11b5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a1c28b11b5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a1c28b11b5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a1c28b11b5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a1c28b11b5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a1c28b11b5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a1c28b11b5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1c28b11b5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1c28b11b5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a1c28b11b5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a1c28b11b5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a1c28b11b5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a1c28b11b5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a1c28b11b5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a1c28b11b5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a1c28b11b5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a1c28b11b5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a1c28b11b5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2a1c28b11b5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a1c28b11b5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a1c28b11b5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a1c28b11b5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a1c28b11b5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a1c28b11b5_0_2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a1c28b11b5_0_2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a1c28b11b5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a1c28b11b5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a1c28b11b5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a1c28b11b5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8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8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8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8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8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8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4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0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6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6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5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5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7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2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2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2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9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9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9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9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24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4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24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4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4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24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21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1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21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21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8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28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9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9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8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8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8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8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8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bool, </a:t>
            </a:r>
            <a:r>
              <a:rPr lang="de">
                <a:solidFill>
                  <a:srgbClr val="00FF00"/>
                </a:solidFill>
              </a:rPr>
              <a:t>f32, f64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08" name="Google Shape;1108;p11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9" name="Google Shape;1109;p1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10" name="Google Shape;111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1" name="Google Shape;1111;p112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12" name="Google Shape;1112;p112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13" name="Google Shape;1113;p112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4" name="Google Shape;1114;p112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20" name="Google Shape;1120;p1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1" name="Google Shape;1121;p1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22" name="Google Shape;112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3" name="Google Shape;1123;p113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24" name="Google Shape;1124;p113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5" name="Google Shape;1125;p113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6" name="Google Shape;1126;p113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32" name="Google Shape;1132;p1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3" name="Google Shape;1133;p1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34" name="Google Shape;1134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5" name="Google Shape;1135;p114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36" name="Google Shape;1136;p114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7" name="Google Shape;1137;p114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8" name="Google Shape;1138;p114"/>
          <p:cNvSpPr txBox="1"/>
          <p:nvPr/>
        </p:nvSpPr>
        <p:spPr>
          <a:xfrm>
            <a:off x="4337275" y="357340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According to the stack, we’re done with factorial recursion, return goes back to main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44" name="Google Shape;1144;p1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5" name="Google Shape;1145;p1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46" name="Google Shape;114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7" name="Google Shape;1147;p115"/>
          <p:cNvCxnSpPr/>
          <p:nvPr/>
        </p:nvCxnSpPr>
        <p:spPr>
          <a:xfrm rot="10800000">
            <a:off x="3971425" y="1679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48" name="Google Shape;1148;p115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9" name="Google Shape;1149;p115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55" name="Google Shape;1155;p1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6" name="Google Shape;1156;p1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57" name="Google Shape;1157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8" name="Google Shape;1158;p116"/>
          <p:cNvCxnSpPr/>
          <p:nvPr/>
        </p:nvCxnSpPr>
        <p:spPr>
          <a:xfrm rot="10800000">
            <a:off x="4267825" y="20264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59" name="Google Shape;1159;p116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0" name="Google Shape;1160;p116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61" name="Google Shape;1161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500" y="3429225"/>
            <a:ext cx="2768187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67" name="Google Shape;1167;p1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8" name="Google Shape;1168;p1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169" name="Google Shape;116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0" name="Google Shape;1170;p117"/>
          <p:cNvCxnSpPr/>
          <p:nvPr/>
        </p:nvCxnSpPr>
        <p:spPr>
          <a:xfrm rot="10800000">
            <a:off x="3963025" y="22550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71" name="Google Shape;1171;p117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2" name="Google Shape;1172;p117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73" name="Google Shape;1173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500" y="3429225"/>
            <a:ext cx="2768187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79" name="Google Shape;1179;p1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0" name="Google Shape;1180;p1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general, Recursive and Iterative algorithms are equally powerful: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recursive algorithm can be rewritten using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iterative algorithm can be </a:t>
            </a:r>
            <a:r>
              <a:rPr lang="de"/>
              <a:t>rewritten</a:t>
            </a:r>
            <a:r>
              <a:rPr lang="de"/>
              <a:t> using recursion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86" name="Google Shape;1186;p1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7" name="Google Shape;1187;p1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general, Recursive and Iterative algorithms are equally powerful: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recursive algorithm can be rewritten using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iterative algorithm can be rewritten using recursion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comes with Overhead, usually Iteration is faster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193" name="Google Shape;1193;p1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4" name="Google Shape;1194;p1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general, Recursive and Iterative algorithms are equally powerful: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recursive algorithm can be rewritten using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iterative algorithm can be rewritten using recursion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comes with Overhead, usually Iteration is faster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 problems exist where Recursion makes more sense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Breaking large problems into smaller problems is very often a useful trick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Walking a recursively defined data structure, like Trees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200" name="Google Shape;1200;p1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1" name="Google Shape;1201;p1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general, Recursive and Iterative algorithms are equally powerful: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recursive algorithm can be rewritten using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iterative algorithm can be rewritten using recursion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comes with Overhead, usually Iteration is faster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 problems exist where Recursion makes more sense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Breaking large problems into smaller problems is very often a </a:t>
            </a:r>
            <a:r>
              <a:rPr lang="de"/>
              <a:t>useful trick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Walking a recursively defined data structure, like Trees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You’ll learn the nuances over time, and in modules such as AuD, Prog and TheoLog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Enough theory for today, back to Rust :)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bool, </a:t>
            </a:r>
            <a:r>
              <a:rPr lang="de">
                <a:solidFill>
                  <a:srgbClr val="00FF00"/>
                </a:solidFill>
              </a:rPr>
              <a:t>f32, f64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 are declared using the </a:t>
            </a:r>
            <a:r>
              <a:rPr lang="de"/>
              <a:t>keyword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fn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FFFFFF"/>
                </a:solidFill>
              </a:rPr>
              <a:t>Functions can take in </a:t>
            </a:r>
            <a:r>
              <a:rPr lang="de">
                <a:solidFill>
                  <a:srgbClr val="00FF00"/>
                </a:solidFill>
              </a:rPr>
              <a:t>Parameters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are almost identical to normal variables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define how you call the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have a </a:t>
            </a:r>
            <a:r>
              <a:rPr lang="de">
                <a:solidFill>
                  <a:srgbClr val="00FF00"/>
                </a:solidFill>
              </a:rPr>
              <a:t>Return type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declared, all </a:t>
            </a:r>
            <a:r>
              <a:rPr lang="de">
                <a:solidFill>
                  <a:srgbClr val="00FF00"/>
                </a:solidFill>
              </a:rPr>
              <a:t>return statements</a:t>
            </a:r>
            <a:r>
              <a:rPr lang="de"/>
              <a:t> need to return a value of the given type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07" name="Google Shape;1207;p1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8" name="Google Shape;1208;p1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14" name="Google Shape;1214;p1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5" name="Google Shape;1215;p1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and Borrow Checker rules apply to them as well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21" name="Google Shape;1221;p1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2" name="Google Shape;1222;p1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and Borrow Checker rules apply to them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More notably, it applies to arguments passed into functions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28" name="Google Shape;1228;p1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9" name="Google Shape;1229;p1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rules apply to them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More notably, it applies to arguments passed into functions</a:t>
            </a:r>
            <a:endParaRPr/>
          </a:p>
        </p:txBody>
      </p:sp>
      <p:pic>
        <p:nvPicPr>
          <p:cNvPr id="1230" name="Google Shape;1230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12" y="1135875"/>
            <a:ext cx="8764174" cy="35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rules apply to them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More notably, it applies to arguments passed into functions</a:t>
            </a:r>
            <a:endParaRPr/>
          </a:p>
        </p:txBody>
      </p:sp>
      <p:pic>
        <p:nvPicPr>
          <p:cNvPr id="1236" name="Google Shape;1236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12" y="1135875"/>
            <a:ext cx="8764174" cy="35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38" name="Google Shape;1238;p1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9" name="Google Shape;1239;p126"/>
          <p:cNvCxnSpPr/>
          <p:nvPr/>
        </p:nvCxnSpPr>
        <p:spPr>
          <a:xfrm rot="10800000">
            <a:off x="3023550" y="1890475"/>
            <a:ext cx="29304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126"/>
          <p:cNvSpPr txBox="1"/>
          <p:nvPr/>
        </p:nvSpPr>
        <p:spPr>
          <a:xfrm>
            <a:off x="5879825" y="25369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moves the vector `v`!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1" name="Google Shape;1241;p126"/>
          <p:cNvCxnSpPr/>
          <p:nvPr/>
        </p:nvCxnSpPr>
        <p:spPr>
          <a:xfrm flipH="1">
            <a:off x="3832275" y="2810225"/>
            <a:ext cx="21402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stated a million times before, parameters are normal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means that normal Ownership rules apply to them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More notably, it applies to arguments passed into functions</a:t>
            </a:r>
            <a:endParaRPr/>
          </a:p>
        </p:txBody>
      </p:sp>
      <p:sp>
        <p:nvSpPr>
          <p:cNvPr id="1247" name="Google Shape;1247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48" name="Google Shape;1248;p1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9" name="Google Shape;1249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38" y="1153050"/>
            <a:ext cx="7828225" cy="382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0" name="Google Shape;1250;p127"/>
          <p:cNvCxnSpPr/>
          <p:nvPr/>
        </p:nvCxnSpPr>
        <p:spPr>
          <a:xfrm rot="10800000">
            <a:off x="4142675" y="1971800"/>
            <a:ext cx="2404200" cy="7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127"/>
          <p:cNvSpPr txBox="1"/>
          <p:nvPr/>
        </p:nvSpPr>
        <p:spPr>
          <a:xfrm>
            <a:off x="6574675" y="2597125"/>
            <a:ext cx="232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we can borrow it, and everything is fine!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2" name="Google Shape;1252;p127"/>
          <p:cNvCxnSpPr/>
          <p:nvPr/>
        </p:nvCxnSpPr>
        <p:spPr>
          <a:xfrm flipH="1">
            <a:off x="4939400" y="3064975"/>
            <a:ext cx="16260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</a:t>
            </a:r>
            <a:r>
              <a:rPr lang="de"/>
              <a:t>, we can also pass mutable references:</a:t>
            </a:r>
            <a:endParaRPr/>
          </a:p>
        </p:txBody>
      </p:sp>
      <p:sp>
        <p:nvSpPr>
          <p:cNvPr id="1258" name="Google Shape;1258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59" name="Google Shape;1259;p1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0" name="Google Shape;1260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00" y="1982050"/>
            <a:ext cx="5607600" cy="26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266" name="Google Shape;1266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67" name="Google Shape;1267;p1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8" name="Google Shape;1268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38" y="1969275"/>
            <a:ext cx="5251524" cy="30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274" name="Google Shape;1274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75" name="Google Shape;1275;p1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6" name="Google Shape;1276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38" y="1969275"/>
            <a:ext cx="5251524" cy="30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75" y="1969275"/>
            <a:ext cx="1797575" cy="17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130"/>
          <p:cNvSpPr txBox="1"/>
          <p:nvPr/>
        </p:nvSpPr>
        <p:spPr>
          <a:xfrm>
            <a:off x="562050" y="3857100"/>
            <a:ext cx="131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284" name="Google Shape;1284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85" name="Google Shape;1285;p1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6" name="Google Shape;1286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38" y="1969275"/>
            <a:ext cx="5251524" cy="30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31"/>
          <p:cNvSpPr/>
          <p:nvPr/>
        </p:nvSpPr>
        <p:spPr>
          <a:xfrm>
            <a:off x="7013100" y="2198750"/>
            <a:ext cx="106500" cy="277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8" name="Google Shape;1288;p131"/>
          <p:cNvSpPr txBox="1"/>
          <p:nvPr/>
        </p:nvSpPr>
        <p:spPr>
          <a:xfrm>
            <a:off x="7126350" y="2145200"/>
            <a:ext cx="172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&amp;mut v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9" name="Google Shape;1289;p131"/>
          <p:cNvSpPr/>
          <p:nvPr/>
        </p:nvSpPr>
        <p:spPr>
          <a:xfrm>
            <a:off x="7013100" y="2912125"/>
            <a:ext cx="125100" cy="206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0" name="Google Shape;1290;p131"/>
          <p:cNvSpPr txBox="1"/>
          <p:nvPr/>
        </p:nvSpPr>
        <p:spPr>
          <a:xfrm>
            <a:off x="7138200" y="3386075"/>
            <a:ext cx="174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using the same reference the whole time, we’re only borrowing once!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212250"/>
            <a:ext cx="81724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296" name="Google Shape;1296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297" name="Google Shape;1297;p1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8" name="Google Shape;1298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900" y="1903746"/>
            <a:ext cx="6066200" cy="306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9" name="Google Shape;1299;p132"/>
          <p:cNvCxnSpPr/>
          <p:nvPr/>
        </p:nvCxnSpPr>
        <p:spPr>
          <a:xfrm rot="10800000">
            <a:off x="6787750" y="3255000"/>
            <a:ext cx="0" cy="6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0" name="Google Shape;1300;p132"/>
          <p:cNvSpPr txBox="1"/>
          <p:nvPr/>
        </p:nvSpPr>
        <p:spPr>
          <a:xfrm>
            <a:off x="5745525" y="38937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Another mutable borrow of the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original variable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306" name="Google Shape;1306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07" name="Google Shape;1307;p1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8" name="Google Shape;1308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900" y="1903746"/>
            <a:ext cx="6066200" cy="306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9" name="Google Shape;1309;p133"/>
          <p:cNvCxnSpPr/>
          <p:nvPr/>
        </p:nvCxnSpPr>
        <p:spPr>
          <a:xfrm rot="10800000">
            <a:off x="6273550" y="3268800"/>
            <a:ext cx="5142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0" name="Google Shape;1310;p133"/>
          <p:cNvSpPr txBox="1"/>
          <p:nvPr/>
        </p:nvSpPr>
        <p:spPr>
          <a:xfrm>
            <a:off x="5745525" y="38937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Borrow Checker says no!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1" name="Google Shape;1311;p133"/>
          <p:cNvCxnSpPr/>
          <p:nvPr/>
        </p:nvCxnSpPr>
        <p:spPr>
          <a:xfrm rot="10800000">
            <a:off x="5597225" y="3634725"/>
            <a:ext cx="3984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317" name="Google Shape;1317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18" name="Google Shape;1318;p1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9" name="Google Shape;1319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56" y="1974600"/>
            <a:ext cx="6287093" cy="2911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0" name="Google Shape;1320;p134"/>
          <p:cNvCxnSpPr/>
          <p:nvPr/>
        </p:nvCxnSpPr>
        <p:spPr>
          <a:xfrm rot="10800000">
            <a:off x="6458775" y="3430950"/>
            <a:ext cx="2178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1" name="Google Shape;1321;p134"/>
          <p:cNvSpPr txBox="1"/>
          <p:nvPr/>
        </p:nvSpPr>
        <p:spPr>
          <a:xfrm>
            <a:off x="6227250" y="3847825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&amp;mut Vec&lt;i32&gt;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does not implement the Copy trait, so this is moved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327" name="Google Shape;1327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28" name="Google Shape;1328;p1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9" name="Google Shape;1329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56" y="1974600"/>
            <a:ext cx="6287093" cy="2911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0" name="Google Shape;1330;p135"/>
          <p:cNvCxnSpPr/>
          <p:nvPr/>
        </p:nvCxnSpPr>
        <p:spPr>
          <a:xfrm rot="10800000">
            <a:off x="5750175" y="3699750"/>
            <a:ext cx="9264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1" name="Google Shape;1331;p135"/>
          <p:cNvSpPr txBox="1"/>
          <p:nvPr/>
        </p:nvSpPr>
        <p:spPr>
          <a:xfrm>
            <a:off x="6227250" y="38478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use moved value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Similarly, we can also pass mutable references, even recursively:</a:t>
            </a:r>
            <a:endParaRPr/>
          </a:p>
        </p:txBody>
      </p:sp>
      <p:sp>
        <p:nvSpPr>
          <p:cNvPr id="1337" name="Google Shape;1337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38" name="Google Shape;1338;p1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9" name="Google Shape;1339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949" y="1988389"/>
            <a:ext cx="634811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0" name="Google Shape;1340;p136"/>
          <p:cNvCxnSpPr/>
          <p:nvPr/>
        </p:nvCxnSpPr>
        <p:spPr>
          <a:xfrm rot="10800000">
            <a:off x="5731625" y="3838700"/>
            <a:ext cx="741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1" name="Google Shape;1341;p136"/>
          <p:cNvCxnSpPr/>
          <p:nvPr/>
        </p:nvCxnSpPr>
        <p:spPr>
          <a:xfrm rot="10800000">
            <a:off x="2975325" y="4153400"/>
            <a:ext cx="2098500" cy="2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2" name="Google Shape;1342;p136"/>
          <p:cNvSpPr txBox="1"/>
          <p:nvPr/>
        </p:nvSpPr>
        <p:spPr>
          <a:xfrm>
            <a:off x="5073825" y="41813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moved reference, everything is fine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48" name="Google Shape;1348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49" name="Google Shape;1349;p1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Simple answer: 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Long answer: Only if the reference was passed as argument, and even then not always</a:t>
            </a:r>
            <a:endParaRPr/>
          </a:p>
        </p:txBody>
      </p:sp>
      <p:sp>
        <p:nvSpPr>
          <p:cNvPr id="1355" name="Google Shape;1355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56" name="Google Shape;1356;p1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62" name="Google Shape;1362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63" name="Google Shape;1363;p1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4" name="Google Shape;1364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95" y="1952213"/>
            <a:ext cx="529541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70" name="Google Shape;1370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71" name="Google Shape;1371;p1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2" name="Google Shape;1372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95" y="1952213"/>
            <a:ext cx="5295411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3" name="Google Shape;1373;p140"/>
          <p:cNvCxnSpPr/>
          <p:nvPr/>
        </p:nvCxnSpPr>
        <p:spPr>
          <a:xfrm rot="10800000">
            <a:off x="5685275" y="3560500"/>
            <a:ext cx="0" cy="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4" name="Google Shape;1374;p140"/>
          <p:cNvSpPr txBox="1"/>
          <p:nvPr/>
        </p:nvSpPr>
        <p:spPr>
          <a:xfrm>
            <a:off x="4948750" y="4033125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specifier, tells the Compiler that the reference will live until the program exits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80" name="Google Shape;1380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81" name="Google Shape;1381;p1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2" name="Google Shape;1382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95" y="1952213"/>
            <a:ext cx="5295411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Google Shape;1383;p141"/>
          <p:cNvSpPr/>
          <p:nvPr/>
        </p:nvSpPr>
        <p:spPr>
          <a:xfrm>
            <a:off x="1410100" y="1952225"/>
            <a:ext cx="514200" cy="42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4" name="Google Shape;1384;p141"/>
          <p:cNvSpPr txBox="1"/>
          <p:nvPr/>
        </p:nvSpPr>
        <p:spPr>
          <a:xfrm>
            <a:off x="172925" y="2373725"/>
            <a:ext cx="175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does this cause a compiler error?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212250"/>
            <a:ext cx="81724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/>
          <p:nvPr/>
        </p:nvSpPr>
        <p:spPr>
          <a:xfrm rot="-5400000">
            <a:off x="4107450" y="319400"/>
            <a:ext cx="129600" cy="365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3670225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Passing references as arguments is fine, but can we also return references?</a:t>
            </a:r>
            <a:endParaRPr/>
          </a:p>
        </p:txBody>
      </p:sp>
      <p:sp>
        <p:nvSpPr>
          <p:cNvPr id="1390" name="Google Shape;1390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Ownership</a:t>
            </a:r>
            <a:endParaRPr/>
          </a:p>
        </p:txBody>
      </p:sp>
      <p:sp>
        <p:nvSpPr>
          <p:cNvPr id="1391" name="Google Shape;1391;p1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2" name="Google Shape;1392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95" y="1952213"/>
            <a:ext cx="5295411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142"/>
          <p:cNvSpPr/>
          <p:nvPr/>
        </p:nvSpPr>
        <p:spPr>
          <a:xfrm>
            <a:off x="1410100" y="1952225"/>
            <a:ext cx="514200" cy="42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4" name="Google Shape;1394;p142"/>
          <p:cNvSpPr txBox="1"/>
          <p:nvPr/>
        </p:nvSpPr>
        <p:spPr>
          <a:xfrm>
            <a:off x="172925" y="2373725"/>
            <a:ext cx="175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does this cause a compiler error?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5" name="Google Shape;1395;p142"/>
          <p:cNvSpPr txBox="1"/>
          <p:nvPr/>
        </p:nvSpPr>
        <p:spPr>
          <a:xfrm>
            <a:off x="5402700" y="3727400"/>
            <a:ext cx="2668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lives on the Stack and will be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freed at the end of ret_ref()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it does not live beyond the scope of the function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Dangling Reference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401" name="Google Shape;1401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02" name="Google Shape;1402;p1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08" name="Google Shape;1408;p1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9" name="Google Shape;1409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44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16" name="Google Shape;1416;p1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7" name="Google Shape;1417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145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9" name="Google Shape;1419;p145"/>
          <p:cNvSpPr txBox="1"/>
          <p:nvPr/>
        </p:nvSpPr>
        <p:spPr>
          <a:xfrm>
            <a:off x="6131500" y="11776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25" name="Google Shape;1425;p1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6" name="Google Shape;1426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Google Shape;1427;p146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8" name="Google Shape;1428;p146"/>
          <p:cNvSpPr txBox="1"/>
          <p:nvPr/>
        </p:nvSpPr>
        <p:spPr>
          <a:xfrm>
            <a:off x="6131500" y="11776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9" name="Google Shape;1429;p146"/>
          <p:cNvSpPr txBox="1"/>
          <p:nvPr/>
        </p:nvSpPr>
        <p:spPr>
          <a:xfrm>
            <a:off x="6131500" y="22450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35" name="Google Shape;1435;p1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6" name="Google Shape;1436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147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8" name="Google Shape;1438;p147"/>
          <p:cNvSpPr txBox="1"/>
          <p:nvPr/>
        </p:nvSpPr>
        <p:spPr>
          <a:xfrm>
            <a:off x="6131500" y="11776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9" name="Google Shape;1439;p147"/>
          <p:cNvSpPr txBox="1"/>
          <p:nvPr/>
        </p:nvSpPr>
        <p:spPr>
          <a:xfrm>
            <a:off x="6131500" y="22450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0" name="Google Shape;1440;p147"/>
          <p:cNvCxnSpPr/>
          <p:nvPr/>
        </p:nvCxnSpPr>
        <p:spPr>
          <a:xfrm rot="10800000">
            <a:off x="3239475" y="1902375"/>
            <a:ext cx="3163800" cy="13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1" name="Google Shape;1441;p147"/>
          <p:cNvCxnSpPr/>
          <p:nvPr/>
        </p:nvCxnSpPr>
        <p:spPr>
          <a:xfrm rot="10800000">
            <a:off x="2396375" y="1865375"/>
            <a:ext cx="3993000" cy="14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2" name="Google Shape;1442;p147"/>
          <p:cNvSpPr txBox="1"/>
          <p:nvPr/>
        </p:nvSpPr>
        <p:spPr>
          <a:xfrm>
            <a:off x="6389375" y="30650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modify the original `c`!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48" name="Google Shape;1448;p1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9" name="Google Shape;1449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675"/>
            <a:ext cx="483398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p148"/>
          <p:cNvSpPr/>
          <p:nvPr/>
        </p:nvSpPr>
        <p:spPr>
          <a:xfrm>
            <a:off x="648900" y="1177675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1" name="Google Shape;1451;p148"/>
          <p:cNvSpPr txBox="1"/>
          <p:nvPr/>
        </p:nvSpPr>
        <p:spPr>
          <a:xfrm>
            <a:off x="6131500" y="11776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2" name="Google Shape;1452;p148"/>
          <p:cNvSpPr txBox="1"/>
          <p:nvPr/>
        </p:nvSpPr>
        <p:spPr>
          <a:xfrm>
            <a:off x="6131500" y="22450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Yes, 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53" name="Google Shape;1453;p148"/>
          <p:cNvCxnSpPr/>
          <p:nvPr/>
        </p:nvCxnSpPr>
        <p:spPr>
          <a:xfrm rot="10800000">
            <a:off x="3239475" y="1902375"/>
            <a:ext cx="3163800" cy="13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4" name="Google Shape;1454;p148"/>
          <p:cNvCxnSpPr/>
          <p:nvPr/>
        </p:nvCxnSpPr>
        <p:spPr>
          <a:xfrm rot="10800000">
            <a:off x="2396375" y="1865375"/>
            <a:ext cx="3993000" cy="14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5" name="Google Shape;1455;p148"/>
          <p:cNvSpPr txBox="1"/>
          <p:nvPr/>
        </p:nvSpPr>
        <p:spPr>
          <a:xfrm>
            <a:off x="6389375" y="30650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modify the original `c`!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6" name="Google Shape;1456;p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500" y="3884925"/>
            <a:ext cx="8667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62" name="Google Shape;1462;p1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3" name="Google Shape;1463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149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70" name="Google Shape;1470;p1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1" name="Google Shape;1471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150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3" name="Google Shape;1473;p150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79" name="Google Shape;1479;p1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0" name="Google Shape;1480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151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2" name="Google Shape;1482;p151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3" name="Google Shape;1483;p151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4" name="Google Shape;1484;p151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212250"/>
            <a:ext cx="81724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/>
          <p:nvPr/>
        </p:nvSpPr>
        <p:spPr>
          <a:xfrm rot="-5400000">
            <a:off x="4107450" y="319400"/>
            <a:ext cx="129600" cy="365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3670225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6"/>
          <p:cNvSpPr/>
          <p:nvPr/>
        </p:nvSpPr>
        <p:spPr>
          <a:xfrm rot="-5400000">
            <a:off x="7644275" y="1768100"/>
            <a:ext cx="129600" cy="7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7252550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490" name="Google Shape;1490;p1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1" name="Google Shape;1491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Google Shape;1492;p152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3" name="Google Shape;1493;p152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4" name="Google Shape;1494;p152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5" name="Google Shape;1495;p152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6" name="Google Shape;1496;p152"/>
          <p:cNvSpPr/>
          <p:nvPr/>
        </p:nvSpPr>
        <p:spPr>
          <a:xfrm>
            <a:off x="5958575" y="31900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7" name="Google Shape;1497;p152"/>
          <p:cNvSpPr txBox="1"/>
          <p:nvPr/>
        </p:nvSpPr>
        <p:spPr>
          <a:xfrm>
            <a:off x="6130225" y="34306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03" name="Google Shape;1503;p1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4" name="Google Shape;1504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153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6" name="Google Shape;1506;p153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7" name="Google Shape;1507;p153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8" name="Google Shape;1508;p153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9" name="Google Shape;1509;p153"/>
          <p:cNvSpPr/>
          <p:nvPr/>
        </p:nvSpPr>
        <p:spPr>
          <a:xfrm>
            <a:off x="5958575" y="31900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0" name="Google Shape;1510;p153"/>
          <p:cNvSpPr txBox="1"/>
          <p:nvPr/>
        </p:nvSpPr>
        <p:spPr>
          <a:xfrm>
            <a:off x="6130225" y="34306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1" name="Google Shape;1511;p153"/>
          <p:cNvSpPr/>
          <p:nvPr/>
        </p:nvSpPr>
        <p:spPr>
          <a:xfrm>
            <a:off x="7227925" y="35325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2" name="Google Shape;1512;p153"/>
          <p:cNvSpPr txBox="1"/>
          <p:nvPr/>
        </p:nvSpPr>
        <p:spPr>
          <a:xfrm>
            <a:off x="7380925" y="37731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c1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18" name="Google Shape;1518;p1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9" name="Google Shape;1519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154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1" name="Google Shape;1521;p154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2" name="Google Shape;1522;p154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3" name="Google Shape;1523;p154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4" name="Google Shape;1524;p154"/>
          <p:cNvSpPr/>
          <p:nvPr/>
        </p:nvSpPr>
        <p:spPr>
          <a:xfrm>
            <a:off x="5958575" y="31900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5" name="Google Shape;1525;p154"/>
          <p:cNvSpPr txBox="1"/>
          <p:nvPr/>
        </p:nvSpPr>
        <p:spPr>
          <a:xfrm>
            <a:off x="6130225" y="34306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6" name="Google Shape;1526;p154"/>
          <p:cNvSpPr/>
          <p:nvPr/>
        </p:nvSpPr>
        <p:spPr>
          <a:xfrm>
            <a:off x="7227925" y="35325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7" name="Google Shape;1527;p154"/>
          <p:cNvSpPr txBox="1"/>
          <p:nvPr/>
        </p:nvSpPr>
        <p:spPr>
          <a:xfrm>
            <a:off x="7380925" y="37731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c1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8" name="Google Shape;1528;p154"/>
          <p:cNvCxnSpPr/>
          <p:nvPr/>
        </p:nvCxnSpPr>
        <p:spPr>
          <a:xfrm flipH="1">
            <a:off x="6463500" y="2884325"/>
            <a:ext cx="2733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9" name="Google Shape;1529;p154"/>
          <p:cNvSpPr txBox="1"/>
          <p:nvPr/>
        </p:nvSpPr>
        <p:spPr>
          <a:xfrm>
            <a:off x="6417175" y="26110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0" name="Google Shape;1530;p154"/>
          <p:cNvCxnSpPr/>
          <p:nvPr/>
        </p:nvCxnSpPr>
        <p:spPr>
          <a:xfrm>
            <a:off x="7556700" y="3430925"/>
            <a:ext cx="2223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1" name="Google Shape;1531;p154"/>
          <p:cNvSpPr txBox="1"/>
          <p:nvPr/>
        </p:nvSpPr>
        <p:spPr>
          <a:xfrm>
            <a:off x="7047150" y="3088150"/>
            <a:ext cx="210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37" name="Google Shape;1537;p1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8" name="Google Shape;1538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7450"/>
            <a:ext cx="464241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55"/>
          <p:cNvSpPr/>
          <p:nvPr/>
        </p:nvSpPr>
        <p:spPr>
          <a:xfrm>
            <a:off x="648900" y="111745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0" name="Google Shape;1540;p155"/>
          <p:cNvSpPr txBox="1"/>
          <p:nvPr/>
        </p:nvSpPr>
        <p:spPr>
          <a:xfrm>
            <a:off x="5939925" y="111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1" name="Google Shape;1541;p155"/>
          <p:cNvCxnSpPr/>
          <p:nvPr/>
        </p:nvCxnSpPr>
        <p:spPr>
          <a:xfrm rot="10800000">
            <a:off x="2970925" y="1851225"/>
            <a:ext cx="31683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2" name="Google Shape;1542;p155"/>
          <p:cNvSpPr txBox="1"/>
          <p:nvPr/>
        </p:nvSpPr>
        <p:spPr>
          <a:xfrm>
            <a:off x="6139225" y="17024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fine, Rust can downgrade from mutable borrows to immutable borrows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3" name="Google Shape;1543;p155"/>
          <p:cNvSpPr/>
          <p:nvPr/>
        </p:nvSpPr>
        <p:spPr>
          <a:xfrm>
            <a:off x="5958575" y="31900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4" name="Google Shape;1544;p155"/>
          <p:cNvSpPr txBox="1"/>
          <p:nvPr/>
        </p:nvSpPr>
        <p:spPr>
          <a:xfrm>
            <a:off x="6130225" y="34306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5" name="Google Shape;1545;p155"/>
          <p:cNvSpPr/>
          <p:nvPr/>
        </p:nvSpPr>
        <p:spPr>
          <a:xfrm>
            <a:off x="7227925" y="3532550"/>
            <a:ext cx="153000" cy="86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6" name="Google Shape;1546;p155"/>
          <p:cNvSpPr txBox="1"/>
          <p:nvPr/>
        </p:nvSpPr>
        <p:spPr>
          <a:xfrm>
            <a:off x="7380925" y="3773150"/>
            <a:ext cx="14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c1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7" name="Google Shape;1547;p155"/>
          <p:cNvCxnSpPr/>
          <p:nvPr/>
        </p:nvCxnSpPr>
        <p:spPr>
          <a:xfrm flipH="1">
            <a:off x="6463500" y="2884325"/>
            <a:ext cx="2733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8" name="Google Shape;1548;p155"/>
          <p:cNvSpPr txBox="1"/>
          <p:nvPr/>
        </p:nvSpPr>
        <p:spPr>
          <a:xfrm>
            <a:off x="6417175" y="26110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9" name="Google Shape;1549;p155"/>
          <p:cNvCxnSpPr/>
          <p:nvPr/>
        </p:nvCxnSpPr>
        <p:spPr>
          <a:xfrm>
            <a:off x="7556700" y="3430925"/>
            <a:ext cx="2223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0" name="Google Shape;1550;p155"/>
          <p:cNvSpPr txBox="1"/>
          <p:nvPr/>
        </p:nvSpPr>
        <p:spPr>
          <a:xfrm>
            <a:off x="7047150" y="3088150"/>
            <a:ext cx="210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1" name="Google Shape;1551;p155"/>
          <p:cNvSpPr txBox="1"/>
          <p:nvPr/>
        </p:nvSpPr>
        <p:spPr>
          <a:xfrm>
            <a:off x="1423650" y="4263400"/>
            <a:ext cx="520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borrow immutable when you’ve already borrowed mutable!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57" name="Google Shape;1557;p1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8" name="Google Shape;1558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338197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156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65" name="Google Shape;1565;p1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6" name="Google Shape;1566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338197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7" name="Google Shape;1567;p157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8" name="Google Shape;1568;p157"/>
          <p:cNvSpPr txBox="1"/>
          <p:nvPr/>
        </p:nvSpPr>
        <p:spPr>
          <a:xfrm>
            <a:off x="66357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74" name="Google Shape;1574;p1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5" name="Google Shape;1575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338197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158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7" name="Google Shape;1577;p158"/>
          <p:cNvSpPr txBox="1"/>
          <p:nvPr/>
        </p:nvSpPr>
        <p:spPr>
          <a:xfrm>
            <a:off x="66357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8" name="Google Shape;1578;p158"/>
          <p:cNvSpPr txBox="1"/>
          <p:nvPr/>
        </p:nvSpPr>
        <p:spPr>
          <a:xfrm>
            <a:off x="3967500" y="27870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is almost perfect, there are no errors in the arguments or return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84" name="Google Shape;1584;p1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5" name="Google Shape;1585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338197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159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7" name="Google Shape;1587;p159"/>
          <p:cNvSpPr txBox="1"/>
          <p:nvPr/>
        </p:nvSpPr>
        <p:spPr>
          <a:xfrm>
            <a:off x="66357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8" name="Google Shape;1588;p159"/>
          <p:cNvSpPr txBox="1"/>
          <p:nvPr/>
        </p:nvSpPr>
        <p:spPr>
          <a:xfrm>
            <a:off x="3967500" y="2787050"/>
            <a:ext cx="266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is almost perfect, there are no errors in the arguments or return values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9" name="Google Shape;1589;p159"/>
          <p:cNvCxnSpPr/>
          <p:nvPr/>
        </p:nvCxnSpPr>
        <p:spPr>
          <a:xfrm rot="10800000">
            <a:off x="2905825" y="1777325"/>
            <a:ext cx="16353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0" name="Google Shape;1590;p159"/>
          <p:cNvSpPr txBox="1"/>
          <p:nvPr/>
        </p:nvSpPr>
        <p:spPr>
          <a:xfrm>
            <a:off x="4517950" y="1930100"/>
            <a:ext cx="3789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BUT: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&amp;i32 == i32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not implemented!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correct solution would’ve been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*i == value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596" name="Google Shape;1596;p1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7" name="Google Shape;1597;p160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8" name="Google Shape;1598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033400" cy="3452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04" name="Google Shape;1604;p1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5" name="Google Shape;1605;p161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6" name="Google Shape;1606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033400" cy="345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Google Shape;1607;p161"/>
          <p:cNvSpPr txBox="1"/>
          <p:nvPr/>
        </p:nvSpPr>
        <p:spPr>
          <a:xfrm>
            <a:off x="63309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212250"/>
            <a:ext cx="81724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 rot="-5400000">
            <a:off x="4107450" y="319400"/>
            <a:ext cx="129600" cy="3656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3670225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7"/>
          <p:cNvSpPr/>
          <p:nvPr/>
        </p:nvSpPr>
        <p:spPr>
          <a:xfrm rot="-5400000">
            <a:off x="7644275" y="1768100"/>
            <a:ext cx="129600" cy="7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7252550" y="1762500"/>
            <a:ext cx="15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7"/>
          <p:cNvSpPr/>
          <p:nvPr/>
        </p:nvSpPr>
        <p:spPr>
          <a:xfrm flipH="1" rot="-5400000">
            <a:off x="3171625" y="1801200"/>
            <a:ext cx="129600" cy="3285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2665075" y="3443950"/>
            <a:ext cx="176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statement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13" name="Google Shape;1613;p1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4" name="Google Shape;1614;p162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5" name="Google Shape;1615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033400" cy="345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62"/>
          <p:cNvSpPr txBox="1"/>
          <p:nvPr/>
        </p:nvSpPr>
        <p:spPr>
          <a:xfrm>
            <a:off x="63309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7" name="Google Shape;1617;p162"/>
          <p:cNvSpPr txBox="1"/>
          <p:nvPr/>
        </p:nvSpPr>
        <p:spPr>
          <a:xfrm>
            <a:off x="6330900" y="1930100"/>
            <a:ext cx="254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is very inefficient, but it gets the job done!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623" name="Google Shape;1623;p1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4" name="Google Shape;1624;p163"/>
          <p:cNvSpPr/>
          <p:nvPr/>
        </p:nvSpPr>
        <p:spPr>
          <a:xfrm>
            <a:off x="648900" y="1094300"/>
            <a:ext cx="648600" cy="44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5" name="Google Shape;1625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4300"/>
            <a:ext cx="5033400" cy="345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Google Shape;1626;p163"/>
          <p:cNvSpPr txBox="1"/>
          <p:nvPr/>
        </p:nvSpPr>
        <p:spPr>
          <a:xfrm>
            <a:off x="6330900" y="1094300"/>
            <a:ext cx="243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7" name="Google Shape;1627;p163"/>
          <p:cNvSpPr txBox="1"/>
          <p:nvPr/>
        </p:nvSpPr>
        <p:spPr>
          <a:xfrm>
            <a:off x="6330900" y="1930100"/>
            <a:ext cx="254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is very inefficient, but it gets the job done!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8" name="Google Shape;1628;p163"/>
          <p:cNvSpPr txBox="1"/>
          <p:nvPr/>
        </p:nvSpPr>
        <p:spPr>
          <a:xfrm>
            <a:off x="6330900" y="33374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successfully calculates fibonacci numbers, and prints: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9" name="Google Shape;1629;p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900" y="3920611"/>
            <a:ext cx="1075779" cy="292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635" name="Google Shape;1635;p1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6" name="Google Shape;1636;p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Structs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1295550"/>
            <a:ext cx="7743825" cy="33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1295550"/>
            <a:ext cx="7743825" cy="331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29"/>
          <p:cNvCxnSpPr/>
          <p:nvPr/>
        </p:nvCxnSpPr>
        <p:spPr>
          <a:xfrm flipH="1">
            <a:off x="6732200" y="966600"/>
            <a:ext cx="4215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9"/>
          <p:cNvSpPr txBox="1"/>
          <p:nvPr/>
        </p:nvSpPr>
        <p:spPr>
          <a:xfrm>
            <a:off x="6732200" y="658350"/>
            <a:ext cx="218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is optional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73" name="Google Shape;27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1295550"/>
            <a:ext cx="7743825" cy="331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0"/>
          <p:cNvCxnSpPr/>
          <p:nvPr/>
        </p:nvCxnSpPr>
        <p:spPr>
          <a:xfrm flipH="1">
            <a:off x="6732200" y="966600"/>
            <a:ext cx="421500" cy="4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0"/>
          <p:cNvSpPr txBox="1"/>
          <p:nvPr/>
        </p:nvSpPr>
        <p:spPr>
          <a:xfrm>
            <a:off x="6732200" y="658350"/>
            <a:ext cx="218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is optional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8" name="Google Shape;278;p30"/>
          <p:cNvCxnSpPr/>
          <p:nvPr/>
        </p:nvCxnSpPr>
        <p:spPr>
          <a:xfrm rot="10800000">
            <a:off x="3369250" y="3287200"/>
            <a:ext cx="1306200" cy="7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0"/>
          <p:cNvSpPr txBox="1"/>
          <p:nvPr/>
        </p:nvSpPr>
        <p:spPr>
          <a:xfrm>
            <a:off x="3559175" y="4019250"/>
            <a:ext cx="257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are optional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294" name="Google Shape;29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304" name="Google Shape;30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9" name="Google Shape;309;p33"/>
          <p:cNvCxnSpPr/>
          <p:nvPr/>
        </p:nvCxnSpPr>
        <p:spPr>
          <a:xfrm rot="10800000">
            <a:off x="4244750" y="2133775"/>
            <a:ext cx="4029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3"/>
          <p:cNvSpPr txBox="1"/>
          <p:nvPr/>
        </p:nvSpPr>
        <p:spPr>
          <a:xfrm>
            <a:off x="4610650" y="2590300"/>
            <a:ext cx="12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`prod` is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1" name="Google Shape;321;p34"/>
          <p:cNvCxnSpPr/>
          <p:nvPr/>
        </p:nvCxnSpPr>
        <p:spPr>
          <a:xfrm flipH="1">
            <a:off x="3230300" y="2905725"/>
            <a:ext cx="14313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4"/>
          <p:cNvSpPr txBox="1"/>
          <p:nvPr/>
        </p:nvSpPr>
        <p:spPr>
          <a:xfrm>
            <a:off x="4610650" y="2590300"/>
            <a:ext cx="12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`prod` is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328" name="Google Shape;32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9" name="Google Shape;329;p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5"/>
          <p:cNvCxnSpPr/>
          <p:nvPr/>
        </p:nvCxnSpPr>
        <p:spPr>
          <a:xfrm flipH="1">
            <a:off x="3230300" y="2905725"/>
            <a:ext cx="14313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35"/>
          <p:cNvSpPr txBox="1"/>
          <p:nvPr/>
        </p:nvSpPr>
        <p:spPr>
          <a:xfrm>
            <a:off x="4610650" y="2590300"/>
            <a:ext cx="12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`prod` is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6148500" y="3000125"/>
            <a:ext cx="14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`num` is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6" name="Google Shape;336;p35"/>
          <p:cNvCxnSpPr/>
          <p:nvPr/>
        </p:nvCxnSpPr>
        <p:spPr>
          <a:xfrm rot="10800000">
            <a:off x="6685900" y="1689300"/>
            <a:ext cx="0" cy="13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function may look like this:</a:t>
            </a:r>
            <a:endParaRPr/>
          </a:p>
        </p:txBody>
      </p:sp>
      <p:sp>
        <p:nvSpPr>
          <p:cNvPr id="342" name="Google Shape;34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3" name="Google Shape;343;p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5660850" y="952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function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337175"/>
            <a:ext cx="8663099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6"/>
          <p:cNvSpPr/>
          <p:nvPr/>
        </p:nvSpPr>
        <p:spPr>
          <a:xfrm>
            <a:off x="8329050" y="934275"/>
            <a:ext cx="5745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7" name="Google Shape;347;p36"/>
          <p:cNvCxnSpPr/>
          <p:nvPr/>
        </p:nvCxnSpPr>
        <p:spPr>
          <a:xfrm flipH="1">
            <a:off x="3230300" y="2905725"/>
            <a:ext cx="14313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6"/>
          <p:cNvSpPr txBox="1"/>
          <p:nvPr/>
        </p:nvSpPr>
        <p:spPr>
          <a:xfrm>
            <a:off x="4610650" y="2590300"/>
            <a:ext cx="12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`prod` is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6148500" y="3000125"/>
            <a:ext cx="14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`num` is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0" name="Google Shape;350;p36"/>
          <p:cNvCxnSpPr/>
          <p:nvPr/>
        </p:nvCxnSpPr>
        <p:spPr>
          <a:xfrm rot="10800000">
            <a:off x="6685900" y="1689300"/>
            <a:ext cx="0" cy="13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6"/>
          <p:cNvSpPr txBox="1"/>
          <p:nvPr/>
        </p:nvSpPr>
        <p:spPr>
          <a:xfrm>
            <a:off x="2553900" y="4023850"/>
            <a:ext cx="278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add i32 and i64 together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</p:txBody>
      </p:sp>
      <p:sp>
        <p:nvSpPr>
          <p:cNvPr id="357" name="Google Shape;35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58" name="Google Shape;358;p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64" name="Google Shape;36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65" name="Google Shape;365;p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71" name="Google Shape;37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72" name="Google Shape;372;p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3" name="Google Shape;3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63" y="2125447"/>
            <a:ext cx="6598275" cy="26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79" name="Google Shape;379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80" name="Google Shape;380;p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1" name="Google Shape;3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63" y="2125447"/>
            <a:ext cx="6598275" cy="264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40"/>
          <p:cNvCxnSpPr/>
          <p:nvPr/>
        </p:nvCxnSpPr>
        <p:spPr>
          <a:xfrm flipH="1">
            <a:off x="2979950" y="3217850"/>
            <a:ext cx="19410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40"/>
          <p:cNvSpPr txBox="1"/>
          <p:nvPr/>
        </p:nvSpPr>
        <p:spPr>
          <a:xfrm>
            <a:off x="4920950" y="30047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89" name="Google Shape;38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390" name="Google Shape;390;p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1" name="Google Shape;3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63" y="2125447"/>
            <a:ext cx="6598275" cy="264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1"/>
          <p:cNvCxnSpPr/>
          <p:nvPr/>
        </p:nvCxnSpPr>
        <p:spPr>
          <a:xfrm rot="10800000">
            <a:off x="3044750" y="2925950"/>
            <a:ext cx="18762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1"/>
          <p:cNvSpPr txBox="1"/>
          <p:nvPr/>
        </p:nvSpPr>
        <p:spPr>
          <a:xfrm>
            <a:off x="4920950" y="3004750"/>
            <a:ext cx="204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Calling the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399" name="Google Shape;39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00" name="Google Shape;400;p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1" name="Google Shape;4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2119800"/>
            <a:ext cx="8420750" cy="25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407" name="Google Shape;40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08" name="Google Shape;408;p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9" name="Google Shape;4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2119800"/>
            <a:ext cx="8420750" cy="257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43"/>
          <p:cNvCxnSpPr/>
          <p:nvPr/>
        </p:nvCxnSpPr>
        <p:spPr>
          <a:xfrm flipH="1">
            <a:off x="2979950" y="3217850"/>
            <a:ext cx="19410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43"/>
          <p:cNvSpPr txBox="1"/>
          <p:nvPr/>
        </p:nvSpPr>
        <p:spPr>
          <a:xfrm>
            <a:off x="4920950" y="30047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idx="1" type="body"/>
          </p:nvPr>
        </p:nvSpPr>
        <p:spPr>
          <a:xfrm>
            <a:off x="1297500" y="1307850"/>
            <a:ext cx="70389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Declaring functions is one thing, but calling them is where the fun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Calling a function is pretty simple: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syntax to function declaration</a:t>
            </a:r>
            <a:endParaRPr/>
          </a:p>
        </p:txBody>
      </p:sp>
      <p:sp>
        <p:nvSpPr>
          <p:cNvPr id="417" name="Google Shape;417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18" name="Google Shape;418;p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9" name="Google Shape;4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2119800"/>
            <a:ext cx="8420750" cy="257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44"/>
          <p:cNvCxnSpPr/>
          <p:nvPr/>
        </p:nvCxnSpPr>
        <p:spPr>
          <a:xfrm rot="10800000">
            <a:off x="3044750" y="2925950"/>
            <a:ext cx="18762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44"/>
          <p:cNvSpPr txBox="1"/>
          <p:nvPr/>
        </p:nvSpPr>
        <p:spPr>
          <a:xfrm>
            <a:off x="4920950" y="3004750"/>
            <a:ext cx="204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Calling the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27" name="Google Shape;427;p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8" name="Google Shape;4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5" name="Google Shape;4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6"/>
          <p:cNvCxnSpPr/>
          <p:nvPr/>
        </p:nvCxnSpPr>
        <p:spPr>
          <a:xfrm>
            <a:off x="1104025" y="2838025"/>
            <a:ext cx="27699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 txBox="1"/>
          <p:nvPr/>
        </p:nvSpPr>
        <p:spPr>
          <a:xfrm>
            <a:off x="316525" y="22792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take 2 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43" name="Google Shape;443;p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4" name="Google Shape;4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47"/>
          <p:cNvCxnSpPr/>
          <p:nvPr/>
        </p:nvCxnSpPr>
        <p:spPr>
          <a:xfrm>
            <a:off x="1104025" y="2838025"/>
            <a:ext cx="276990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47"/>
          <p:cNvSpPr txBox="1"/>
          <p:nvPr/>
        </p:nvSpPr>
        <p:spPr>
          <a:xfrm>
            <a:off x="316525" y="2279250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take 2 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7" name="Google Shape;447;p47"/>
          <p:cNvCxnSpPr/>
          <p:nvPr/>
        </p:nvCxnSpPr>
        <p:spPr>
          <a:xfrm flipH="1">
            <a:off x="6025675" y="1902300"/>
            <a:ext cx="465600" cy="4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47"/>
          <p:cNvSpPr txBox="1"/>
          <p:nvPr/>
        </p:nvSpPr>
        <p:spPr>
          <a:xfrm>
            <a:off x="6125325" y="15502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 2 arguments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54" name="Google Shape;454;p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5" name="Google Shape;4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48"/>
          <p:cNvCxnSpPr/>
          <p:nvPr/>
        </p:nvCxnSpPr>
        <p:spPr>
          <a:xfrm flipH="1">
            <a:off x="6576950" y="3148375"/>
            <a:ext cx="4146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48"/>
          <p:cNvSpPr txBox="1"/>
          <p:nvPr/>
        </p:nvSpPr>
        <p:spPr>
          <a:xfrm>
            <a:off x="6954500" y="2819475"/>
            <a:ext cx="162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return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63" name="Google Shape;463;p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4" name="Google Shape;4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49"/>
          <p:cNvCxnSpPr/>
          <p:nvPr/>
        </p:nvCxnSpPr>
        <p:spPr>
          <a:xfrm flipH="1">
            <a:off x="6576950" y="3148375"/>
            <a:ext cx="4146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49"/>
          <p:cNvSpPr txBox="1"/>
          <p:nvPr/>
        </p:nvSpPr>
        <p:spPr>
          <a:xfrm>
            <a:off x="6954500" y="2819475"/>
            <a:ext cx="162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return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7" name="Google Shape;467;p49"/>
          <p:cNvCxnSpPr/>
          <p:nvPr/>
        </p:nvCxnSpPr>
        <p:spPr>
          <a:xfrm flipH="1">
            <a:off x="5741000" y="1999575"/>
            <a:ext cx="4770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49"/>
          <p:cNvSpPr txBox="1"/>
          <p:nvPr/>
        </p:nvSpPr>
        <p:spPr>
          <a:xfrm>
            <a:off x="6037325" y="16985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f(a,b) evaluates to an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474" name="Google Shape;474;p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5" name="Google Shape;4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" name="Google Shape;476;p50"/>
          <p:cNvCxnSpPr/>
          <p:nvPr/>
        </p:nvCxnSpPr>
        <p:spPr>
          <a:xfrm flipH="1">
            <a:off x="6576950" y="3148375"/>
            <a:ext cx="4146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50"/>
          <p:cNvSpPr txBox="1"/>
          <p:nvPr/>
        </p:nvSpPr>
        <p:spPr>
          <a:xfrm>
            <a:off x="6954500" y="2819475"/>
            <a:ext cx="162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declared to return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8" name="Google Shape;478;p50"/>
          <p:cNvCxnSpPr/>
          <p:nvPr/>
        </p:nvCxnSpPr>
        <p:spPr>
          <a:xfrm flipH="1">
            <a:off x="5741000" y="1999575"/>
            <a:ext cx="4770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50"/>
          <p:cNvSpPr txBox="1"/>
          <p:nvPr/>
        </p:nvSpPr>
        <p:spPr>
          <a:xfrm>
            <a:off x="6037325" y="16985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f(a,b) evaluates to an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0" name="Google Shape;480;p50"/>
          <p:cNvCxnSpPr/>
          <p:nvPr/>
        </p:nvCxnSpPr>
        <p:spPr>
          <a:xfrm flipH="1">
            <a:off x="4361075" y="1351075"/>
            <a:ext cx="1639200" cy="9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50"/>
          <p:cNvSpPr txBox="1"/>
          <p:nvPr/>
        </p:nvSpPr>
        <p:spPr>
          <a:xfrm>
            <a:off x="6018800" y="11055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Expected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But how?</a:t>
            </a:r>
            <a:endParaRPr/>
          </a:p>
        </p:txBody>
      </p:sp>
      <p:sp>
        <p:nvSpPr>
          <p:cNvPr id="487" name="Google Shape;487;p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8" name="Google Shape;4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But how?</a:t>
            </a:r>
            <a:endParaRPr/>
          </a:p>
        </p:txBody>
      </p:sp>
      <p:sp>
        <p:nvSpPr>
          <p:cNvPr id="494" name="Google Shape;494;p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5" name="Google Shape;4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2"/>
          <p:cNvSpPr/>
          <p:nvPr/>
        </p:nvSpPr>
        <p:spPr>
          <a:xfrm rot="-5400000">
            <a:off x="5923750" y="1436800"/>
            <a:ext cx="208500" cy="161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52"/>
          <p:cNvSpPr txBox="1"/>
          <p:nvPr/>
        </p:nvSpPr>
        <p:spPr>
          <a:xfrm>
            <a:off x="5420400" y="16243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x get the value of a?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y get the value of b?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But how?</a:t>
            </a:r>
            <a:endParaRPr/>
          </a:p>
        </p:txBody>
      </p:sp>
      <p:sp>
        <p:nvSpPr>
          <p:cNvPr id="503" name="Google Shape;503;p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4" name="Google Shape;5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/>
          <p:nvPr/>
        </p:nvSpPr>
        <p:spPr>
          <a:xfrm rot="-5400000">
            <a:off x="5923750" y="1436800"/>
            <a:ext cx="208500" cy="161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53"/>
          <p:cNvSpPr txBox="1"/>
          <p:nvPr/>
        </p:nvSpPr>
        <p:spPr>
          <a:xfrm>
            <a:off x="5420400" y="16243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x get the value of a?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y get the value of b?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53"/>
          <p:cNvSpPr txBox="1"/>
          <p:nvPr/>
        </p:nvSpPr>
        <p:spPr>
          <a:xfrm>
            <a:off x="2623375" y="3264175"/>
            <a:ext cx="335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the computer even get here?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But how?</a:t>
            </a:r>
            <a:endParaRPr/>
          </a:p>
        </p:txBody>
      </p:sp>
      <p:sp>
        <p:nvSpPr>
          <p:cNvPr id="513" name="Google Shape;513;p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4" name="Google Shape;51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13" y="1075775"/>
            <a:ext cx="51763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4"/>
          <p:cNvSpPr/>
          <p:nvPr/>
        </p:nvSpPr>
        <p:spPr>
          <a:xfrm rot="-5400000">
            <a:off x="5923750" y="1436800"/>
            <a:ext cx="208500" cy="161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54"/>
          <p:cNvSpPr txBox="1"/>
          <p:nvPr/>
        </p:nvSpPr>
        <p:spPr>
          <a:xfrm>
            <a:off x="5420400" y="16243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x get the value of a?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y get the value of b?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2461250" y="42786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returning even mean?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54"/>
          <p:cNvSpPr txBox="1"/>
          <p:nvPr/>
        </p:nvSpPr>
        <p:spPr>
          <a:xfrm>
            <a:off x="2623375" y="3264175"/>
            <a:ext cx="321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the computer even get here?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24" name="Google Shape;524;p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</a:t>
            </a:r>
            <a:r>
              <a:rPr lang="de"/>
              <a:t> - Control Flow, again</a:t>
            </a:r>
            <a:endParaRPr/>
          </a:p>
        </p:txBody>
      </p:sp>
      <p:sp>
        <p:nvSpPr>
          <p:cNvPr id="531" name="Google Shape;531;p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2" name="Google Shape;53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6"/>
          <p:cNvSpPr txBox="1"/>
          <p:nvPr/>
        </p:nvSpPr>
        <p:spPr>
          <a:xfrm>
            <a:off x="3373800" y="1043850"/>
            <a:ext cx="473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39" name="Google Shape;539;p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0" name="Google Shape;5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7"/>
          <p:cNvSpPr txBox="1"/>
          <p:nvPr/>
        </p:nvSpPr>
        <p:spPr>
          <a:xfrm>
            <a:off x="3373800" y="1043850"/>
            <a:ext cx="4738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Whenever the computer sees a function, it jumps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47" name="Google Shape;547;p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8" name="Google Shape;5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8"/>
          <p:cNvSpPr txBox="1"/>
          <p:nvPr/>
        </p:nvSpPr>
        <p:spPr>
          <a:xfrm>
            <a:off x="3373800" y="1043850"/>
            <a:ext cx="4738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Whenever the computer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sees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function, it jumps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function gets its own stack frame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 is a region of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Place for parameters and variables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55" name="Google Shape;555;p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6" name="Google Shape;55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9"/>
          <p:cNvSpPr txBox="1"/>
          <p:nvPr/>
        </p:nvSpPr>
        <p:spPr>
          <a:xfrm>
            <a:off x="3373800" y="1043850"/>
            <a:ext cx="4738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Whenever the computer sees a function, it jumps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function gets its own stack frame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 is a region of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Place for parameters and variables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time you call a function, you allocate more stack, which is freed when you leave the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63" name="Google Shape;563;p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4" name="Google Shape;5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0"/>
          <p:cNvSpPr txBox="1"/>
          <p:nvPr/>
        </p:nvSpPr>
        <p:spPr>
          <a:xfrm>
            <a:off x="3373800" y="1043850"/>
            <a:ext cx="4738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already seen ways of controlling the flow of a program, functions are another way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Whenever the computer sees a function, it jumps there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function gets its own stack frame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 is a region of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Place for parameters and variables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time you call a function, you allocate more stack, which is freed when you leave the function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where the name Stack Overflow comes from, you run out of stack memory and the program crashes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71" name="Google Shape;571;p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2" name="Google Shape;5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3" name="Google Shape;573;p61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Calling functions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79" name="Google Shape;579;p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0" name="Google Shape;5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1" name="Google Shape;581;p62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82" name="Google Shape;582;p62"/>
          <p:cNvCxnSpPr/>
          <p:nvPr/>
        </p:nvCxnSpPr>
        <p:spPr>
          <a:xfrm rot="10800000">
            <a:off x="3290550" y="124195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88" name="Google Shape;588;p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9" name="Google Shape;5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0" name="Google Shape;590;p63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91" name="Google Shape;591;p63"/>
          <p:cNvCxnSpPr/>
          <p:nvPr/>
        </p:nvCxnSpPr>
        <p:spPr>
          <a:xfrm rot="10800000">
            <a:off x="3290550" y="159865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597" name="Google Shape;597;p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8" name="Google Shape;59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9" name="Google Shape;599;p64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00" name="Google Shape;600;p64"/>
          <p:cNvCxnSpPr/>
          <p:nvPr/>
        </p:nvCxnSpPr>
        <p:spPr>
          <a:xfrm rot="10800000">
            <a:off x="3281275" y="2024825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06" name="Google Shape;606;p6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7" name="Google Shape;6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8" name="Google Shape;608;p65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09" name="Google Shape;609;p65"/>
          <p:cNvCxnSpPr/>
          <p:nvPr/>
        </p:nvCxnSpPr>
        <p:spPr>
          <a:xfrm rot="10800000">
            <a:off x="3336850" y="24510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65"/>
          <p:cNvSpPr txBox="1"/>
          <p:nvPr/>
        </p:nvSpPr>
        <p:spPr>
          <a:xfrm>
            <a:off x="4082525" y="2814850"/>
            <a:ext cx="3627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want to jump to `f`, and run its code, but we need to pass the arguments. But we can’t assign to `x` and `y` yet, there is no stack memory for them!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16" name="Google Shape;616;p6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7" name="Google Shape;61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8" name="Google Shape;618;p66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19" name="Google Shape;619;p66"/>
          <p:cNvCxnSpPr/>
          <p:nvPr/>
        </p:nvCxnSpPr>
        <p:spPr>
          <a:xfrm rot="10800000">
            <a:off x="3336850" y="24510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20" name="Google Shape;620;p66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1" name="Google Shape;621;p66"/>
          <p:cNvSpPr txBox="1"/>
          <p:nvPr/>
        </p:nvSpPr>
        <p:spPr>
          <a:xfrm>
            <a:off x="4082525" y="2814850"/>
            <a:ext cx="3627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want to jump to `f`, and run its code, but we need to pass the arguments. But we can’t assign to `x` and `y` yet, there is no stack memory for them!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Solution: We use the registers our CPU offers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27" name="Google Shape;627;p6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8" name="Google Shape;62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9" name="Google Shape;629;p67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30" name="Google Shape;630;p67"/>
          <p:cNvCxnSpPr/>
          <p:nvPr/>
        </p:nvCxnSpPr>
        <p:spPr>
          <a:xfrm rot="5400000">
            <a:off x="2299225" y="2080425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31" name="Google Shape;631;p67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2" name="Google Shape;632;p67"/>
          <p:cNvSpPr/>
          <p:nvPr/>
        </p:nvSpPr>
        <p:spPr>
          <a:xfrm>
            <a:off x="7241700" y="1614656"/>
            <a:ext cx="844575" cy="2668825"/>
          </a:xfrm>
          <a:custGeom>
            <a:rect b="b" l="l" r="r" t="t"/>
            <a:pathLst>
              <a:path extrusionOk="0" h="106753" w="33783">
                <a:moveTo>
                  <a:pt x="1853" y="203"/>
                </a:moveTo>
                <a:cubicBezTo>
                  <a:pt x="15824" y="-2121"/>
                  <a:pt x="26257" y="18027"/>
                  <a:pt x="30573" y="31517"/>
                </a:cubicBezTo>
                <a:cubicBezTo>
                  <a:pt x="34606" y="44122"/>
                  <a:pt x="34157" y="58025"/>
                  <a:pt x="32611" y="71169"/>
                </a:cubicBezTo>
                <a:cubicBezTo>
                  <a:pt x="31268" y="82584"/>
                  <a:pt x="29212" y="96052"/>
                  <a:pt x="20382" y="103409"/>
                </a:cubicBezTo>
                <a:cubicBezTo>
                  <a:pt x="15100" y="107810"/>
                  <a:pt x="6875" y="106559"/>
                  <a:pt x="0" y="1065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33" name="Google Shape;633;p67"/>
          <p:cNvSpPr txBox="1"/>
          <p:nvPr/>
        </p:nvSpPr>
        <p:spPr>
          <a:xfrm>
            <a:off x="7074950" y="2963050"/>
            <a:ext cx="137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Argument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39" name="Google Shape;639;p6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0" name="Google Shape;64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1" name="Google Shape;641;p68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2" name="Google Shape;642;p68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3" name="Google Shape;643;p68"/>
          <p:cNvSpPr/>
          <p:nvPr/>
        </p:nvSpPr>
        <p:spPr>
          <a:xfrm>
            <a:off x="7241700" y="2018100"/>
            <a:ext cx="844575" cy="2654146"/>
          </a:xfrm>
          <a:custGeom>
            <a:rect b="b" l="l" r="r" t="t"/>
            <a:pathLst>
              <a:path extrusionOk="0" h="106753" w="33783">
                <a:moveTo>
                  <a:pt x="1853" y="203"/>
                </a:moveTo>
                <a:cubicBezTo>
                  <a:pt x="15824" y="-2121"/>
                  <a:pt x="26257" y="18027"/>
                  <a:pt x="30573" y="31517"/>
                </a:cubicBezTo>
                <a:cubicBezTo>
                  <a:pt x="34606" y="44122"/>
                  <a:pt x="34157" y="58025"/>
                  <a:pt x="32611" y="71169"/>
                </a:cubicBezTo>
                <a:cubicBezTo>
                  <a:pt x="31268" y="82584"/>
                  <a:pt x="29212" y="96052"/>
                  <a:pt x="20382" y="103409"/>
                </a:cubicBezTo>
                <a:cubicBezTo>
                  <a:pt x="15100" y="107810"/>
                  <a:pt x="6875" y="106559"/>
                  <a:pt x="0" y="1065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4" name="Google Shape;644;p68"/>
          <p:cNvSpPr txBox="1"/>
          <p:nvPr/>
        </p:nvSpPr>
        <p:spPr>
          <a:xfrm>
            <a:off x="7074950" y="2963050"/>
            <a:ext cx="137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Argument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5" name="Google Shape;645;p68"/>
          <p:cNvCxnSpPr/>
          <p:nvPr/>
        </p:nvCxnSpPr>
        <p:spPr>
          <a:xfrm rot="5400000">
            <a:off x="2868975" y="2080425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51" name="Google Shape;651;p6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2" name="Google Shape;65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3" name="Google Shape;653;p69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54" name="Google Shape;654;p69"/>
          <p:cNvCxnSpPr/>
          <p:nvPr/>
        </p:nvCxnSpPr>
        <p:spPr>
          <a:xfrm rot="10800000">
            <a:off x="3276650" y="36878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55" name="Google Shape;655;p69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6" name="Google Shape;656;p69"/>
          <p:cNvSpPr/>
          <p:nvPr/>
        </p:nvSpPr>
        <p:spPr>
          <a:xfrm>
            <a:off x="7431625" y="1440050"/>
            <a:ext cx="115800" cy="1188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69"/>
          <p:cNvSpPr/>
          <p:nvPr/>
        </p:nvSpPr>
        <p:spPr>
          <a:xfrm>
            <a:off x="7436250" y="2628650"/>
            <a:ext cx="115800" cy="792300"/>
          </a:xfrm>
          <a:prstGeom prst="rightBrace">
            <a:avLst>
              <a:gd fmla="val 50000" name="adj1"/>
              <a:gd fmla="val 5097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69"/>
          <p:cNvSpPr txBox="1"/>
          <p:nvPr/>
        </p:nvSpPr>
        <p:spPr>
          <a:xfrm>
            <a:off x="7635450" y="1868575"/>
            <a:ext cx="121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main-stack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69"/>
          <p:cNvSpPr txBox="1"/>
          <p:nvPr/>
        </p:nvSpPr>
        <p:spPr>
          <a:xfrm>
            <a:off x="7598375" y="2814200"/>
            <a:ext cx="101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f-stack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65" name="Google Shape;665;p7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6" name="Google Shape;66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7" name="Google Shape;667;p70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68" name="Google Shape;668;p70"/>
          <p:cNvCxnSpPr/>
          <p:nvPr/>
        </p:nvCxnSpPr>
        <p:spPr>
          <a:xfrm rot="10800000">
            <a:off x="3276650" y="36878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69" name="Google Shape;669;p70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0" name="Google Shape;670;p70"/>
          <p:cNvSpPr txBox="1"/>
          <p:nvPr/>
        </p:nvSpPr>
        <p:spPr>
          <a:xfrm>
            <a:off x="4152025" y="3453438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 we have x and y, we can move the values back!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76" name="Google Shape;676;p7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7" name="Google Shape;67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8" name="Google Shape;678;p71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79" name="Google Shape;679;p71"/>
          <p:cNvCxnSpPr/>
          <p:nvPr/>
        </p:nvCxnSpPr>
        <p:spPr>
          <a:xfrm rot="5400000">
            <a:off x="529750" y="33589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80" name="Google Shape;680;p71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1" name="Google Shape;681;p71"/>
          <p:cNvSpPr/>
          <p:nvPr/>
        </p:nvSpPr>
        <p:spPr>
          <a:xfrm>
            <a:off x="7403825" y="2838839"/>
            <a:ext cx="580925" cy="1462925"/>
          </a:xfrm>
          <a:custGeom>
            <a:rect b="b" l="l" r="r" t="t"/>
            <a:pathLst>
              <a:path extrusionOk="0" h="58517" w="23237">
                <a:moveTo>
                  <a:pt x="1853" y="58517"/>
                </a:moveTo>
                <a:cubicBezTo>
                  <a:pt x="6146" y="56680"/>
                  <a:pt x="11273" y="56502"/>
                  <a:pt x="15009" y="53700"/>
                </a:cubicBezTo>
                <a:cubicBezTo>
                  <a:pt x="19171" y="50579"/>
                  <a:pt x="21859" y="45292"/>
                  <a:pt x="22791" y="40174"/>
                </a:cubicBezTo>
                <a:cubicBezTo>
                  <a:pt x="25531" y="25123"/>
                  <a:pt x="14843" y="-3369"/>
                  <a:pt x="0" y="3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82" name="Google Shape;682;p71"/>
          <p:cNvSpPr txBox="1"/>
          <p:nvPr/>
        </p:nvSpPr>
        <p:spPr>
          <a:xfrm>
            <a:off x="6843325" y="3486525"/>
            <a:ext cx="124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Calling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Recursion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688" name="Google Shape;688;p7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9" name="Google Shape;68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2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1" name="Google Shape;691;p72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2" name="Google Shape;692;p72"/>
          <p:cNvSpPr/>
          <p:nvPr/>
        </p:nvSpPr>
        <p:spPr>
          <a:xfrm>
            <a:off x="7422350" y="3195514"/>
            <a:ext cx="580925" cy="1462925"/>
          </a:xfrm>
          <a:custGeom>
            <a:rect b="b" l="l" r="r" t="t"/>
            <a:pathLst>
              <a:path extrusionOk="0" h="58517" w="23237">
                <a:moveTo>
                  <a:pt x="1853" y="58517"/>
                </a:moveTo>
                <a:cubicBezTo>
                  <a:pt x="6146" y="56680"/>
                  <a:pt x="11273" y="56502"/>
                  <a:pt x="15009" y="53700"/>
                </a:cubicBezTo>
                <a:cubicBezTo>
                  <a:pt x="19171" y="50579"/>
                  <a:pt x="21859" y="45292"/>
                  <a:pt x="22791" y="40174"/>
                </a:cubicBezTo>
                <a:cubicBezTo>
                  <a:pt x="25531" y="25123"/>
                  <a:pt x="14843" y="-3369"/>
                  <a:pt x="0" y="3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93" name="Google Shape;693;p72"/>
          <p:cNvSpPr txBox="1"/>
          <p:nvPr/>
        </p:nvSpPr>
        <p:spPr>
          <a:xfrm>
            <a:off x="6843325" y="3486525"/>
            <a:ext cx="124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94" name="Google Shape;694;p72"/>
          <p:cNvCxnSpPr/>
          <p:nvPr/>
        </p:nvCxnSpPr>
        <p:spPr>
          <a:xfrm rot="5400000">
            <a:off x="1386700" y="33589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00" name="Google Shape;700;p7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1" name="Google Shape;70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2" name="Google Shape;702;p73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3" name="Google Shape;703;p73"/>
          <p:cNvSpPr txBox="1"/>
          <p:nvPr/>
        </p:nvSpPr>
        <p:spPr>
          <a:xfrm>
            <a:off x="4152025" y="3453450"/>
            <a:ext cx="3520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 there’s a similar problem: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`f` can’t store the result in `c`, because it is defined in main! Where do we store the return value??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4" name="Google Shape;704;p73"/>
          <p:cNvCxnSpPr/>
          <p:nvPr/>
        </p:nvCxnSpPr>
        <p:spPr>
          <a:xfrm rot="10800000">
            <a:off x="3253475" y="41047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10" name="Google Shape;710;p7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1" name="Google Shape;71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2" name="Google Shape;712;p74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13" name="Google Shape;713;p74"/>
          <p:cNvCxnSpPr/>
          <p:nvPr/>
        </p:nvCxnSpPr>
        <p:spPr>
          <a:xfrm rot="10800000">
            <a:off x="3253475" y="41047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74"/>
          <p:cNvSpPr txBox="1"/>
          <p:nvPr/>
        </p:nvSpPr>
        <p:spPr>
          <a:xfrm>
            <a:off x="4152025" y="3453450"/>
            <a:ext cx="352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Yep, in a register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15" name="Google Shape;715;p74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21" name="Google Shape;721;p7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2" name="Google Shape;72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75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x: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y: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24" name="Google Shape;724;p75"/>
          <p:cNvCxnSpPr/>
          <p:nvPr/>
        </p:nvCxnSpPr>
        <p:spPr>
          <a:xfrm rot="10800000">
            <a:off x="3253475" y="41047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75"/>
          <p:cNvSpPr txBox="1"/>
          <p:nvPr/>
        </p:nvSpPr>
        <p:spPr>
          <a:xfrm>
            <a:off x="4152025" y="3453450"/>
            <a:ext cx="352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Yep, in a register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26" name="Google Shape;726;p75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7" name="Google Shape;727;p75"/>
          <p:cNvSpPr/>
          <p:nvPr/>
        </p:nvSpPr>
        <p:spPr>
          <a:xfrm flipH="1" rot="-5400000">
            <a:off x="1171175" y="3660400"/>
            <a:ext cx="157500" cy="136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75"/>
          <p:cNvSpPr txBox="1"/>
          <p:nvPr/>
        </p:nvSpPr>
        <p:spPr>
          <a:xfrm>
            <a:off x="960400" y="4366625"/>
            <a:ext cx="13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+ 2 = 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75"/>
          <p:cNvSpPr/>
          <p:nvPr/>
        </p:nvSpPr>
        <p:spPr>
          <a:xfrm>
            <a:off x="1743250" y="4274000"/>
            <a:ext cx="2529200" cy="324025"/>
          </a:xfrm>
          <a:custGeom>
            <a:rect b="b" l="l" r="r" t="t"/>
            <a:pathLst>
              <a:path extrusionOk="0" h="12961" w="101168">
                <a:moveTo>
                  <a:pt x="0" y="10932"/>
                </a:moveTo>
                <a:cubicBezTo>
                  <a:pt x="20729" y="12813"/>
                  <a:pt x="41952" y="14404"/>
                  <a:pt x="62443" y="10747"/>
                </a:cubicBezTo>
                <a:cubicBezTo>
                  <a:pt x="75631" y="8393"/>
                  <a:pt x="87772" y="0"/>
                  <a:pt x="10116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35" name="Google Shape;735;p7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6" name="Google Shape;73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7" name="Google Shape;737;p76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8" name="Google Shape;738;p76"/>
          <p:cNvCxnSpPr/>
          <p:nvPr/>
        </p:nvCxnSpPr>
        <p:spPr>
          <a:xfrm rot="10800000">
            <a:off x="3299800" y="24649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39" name="Google Shape;739;p76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0" name="Google Shape;740;p76"/>
          <p:cNvSpPr txBox="1"/>
          <p:nvPr/>
        </p:nvSpPr>
        <p:spPr>
          <a:xfrm>
            <a:off x="4476275" y="28472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left `f`, the stack is freed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46" name="Google Shape;746;p7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7" name="Google Shape;74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8" name="Google Shape;748;p77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9" name="Google Shape;749;p77"/>
          <p:cNvCxnSpPr/>
          <p:nvPr/>
        </p:nvCxnSpPr>
        <p:spPr>
          <a:xfrm rot="10800000">
            <a:off x="3299800" y="2464900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50" name="Google Shape;750;p77"/>
          <p:cNvGraphicFramePr/>
          <p:nvPr/>
        </p:nvGraphicFramePr>
        <p:xfrm>
          <a:off x="4374350" y="40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1" name="Google Shape;751;p77"/>
          <p:cNvSpPr/>
          <p:nvPr/>
        </p:nvSpPr>
        <p:spPr>
          <a:xfrm>
            <a:off x="7329725" y="2464900"/>
            <a:ext cx="714350" cy="1813723"/>
          </a:xfrm>
          <a:custGeom>
            <a:rect b="b" l="l" r="r" t="t"/>
            <a:pathLst>
              <a:path extrusionOk="0" h="75227" w="28574">
                <a:moveTo>
                  <a:pt x="1482" y="75227"/>
                </a:moveTo>
                <a:cubicBezTo>
                  <a:pt x="18906" y="75227"/>
                  <a:pt x="30275" y="47704"/>
                  <a:pt x="28349" y="30387"/>
                </a:cubicBezTo>
                <a:cubicBezTo>
                  <a:pt x="26817" y="16619"/>
                  <a:pt x="13853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52" name="Google Shape;752;p77"/>
          <p:cNvSpPr txBox="1"/>
          <p:nvPr/>
        </p:nvSpPr>
        <p:spPr>
          <a:xfrm>
            <a:off x="6889675" y="3065000"/>
            <a:ext cx="14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Value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58" name="Google Shape;758;p7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9" name="Google Shape;75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0" name="Google Shape;760;p78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61" name="Google Shape;761;p78"/>
          <p:cNvCxnSpPr/>
          <p:nvPr/>
        </p:nvCxnSpPr>
        <p:spPr>
          <a:xfrm rot="10800000">
            <a:off x="3322950" y="2876888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78"/>
          <p:cNvSpPr txBox="1"/>
          <p:nvPr/>
        </p:nvSpPr>
        <p:spPr>
          <a:xfrm>
            <a:off x="4615225" y="30974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output is: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3" name="Google Shape;763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196" y="3458675"/>
            <a:ext cx="6191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Control Flow, again</a:t>
            </a:r>
            <a:endParaRPr/>
          </a:p>
        </p:txBody>
      </p:sp>
      <p:sp>
        <p:nvSpPr>
          <p:cNvPr id="769" name="Google Shape;769;p7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0" name="Google Shape;77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" y="1043850"/>
            <a:ext cx="3233575" cy="366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1" name="Google Shape;771;p79"/>
          <p:cNvGraphicFramePr/>
          <p:nvPr/>
        </p:nvGraphicFramePr>
        <p:xfrm>
          <a:off x="4374350" y="10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14075"/>
                <a:gridCol w="1514075"/>
              </a:tblGrid>
              <a:tr h="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2" name="Google Shape;772;p79"/>
          <p:cNvCxnSpPr/>
          <p:nvPr/>
        </p:nvCxnSpPr>
        <p:spPr>
          <a:xfrm rot="10800000">
            <a:off x="3309050" y="3256738"/>
            <a:ext cx="4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778" name="Google Shape;778;p8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9" name="Google Shape;779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785" name="Google Shape;785;p8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6" name="Google Shape;786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Calling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Recursion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792" name="Google Shape;792;p8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3" name="Google Shape;793;p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794" name="Google Shape;79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13" y="2482250"/>
            <a:ext cx="5823174" cy="24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00" name="Google Shape;800;p8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1" name="Google Shape;801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02" name="Google Shape;80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13" y="2482250"/>
            <a:ext cx="5823174" cy="24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3" name="Google Shape;803;p83"/>
          <p:cNvCxnSpPr/>
          <p:nvPr/>
        </p:nvCxnSpPr>
        <p:spPr>
          <a:xfrm flipH="1">
            <a:off x="6722825" y="2277500"/>
            <a:ext cx="2502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" name="Google Shape;804;p83"/>
          <p:cNvSpPr txBox="1"/>
          <p:nvPr/>
        </p:nvSpPr>
        <p:spPr>
          <a:xfrm>
            <a:off x="6820175" y="1744800"/>
            <a:ext cx="232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`f` returns an i32, you can also add to that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10" name="Google Shape;810;p8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1" name="Google Shape;811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12" name="Google Shape;81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13" y="2482250"/>
            <a:ext cx="5823174" cy="24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3" name="Google Shape;813;p84"/>
          <p:cNvCxnSpPr/>
          <p:nvPr/>
        </p:nvCxnSpPr>
        <p:spPr>
          <a:xfrm flipH="1">
            <a:off x="6722825" y="2277500"/>
            <a:ext cx="2502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" name="Google Shape;814;p84"/>
          <p:cNvSpPr txBox="1"/>
          <p:nvPr/>
        </p:nvSpPr>
        <p:spPr>
          <a:xfrm>
            <a:off x="6820175" y="1744800"/>
            <a:ext cx="232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`f` returns an i32, you can also add to that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5" name="Google Shape;815;p84"/>
          <p:cNvCxnSpPr/>
          <p:nvPr/>
        </p:nvCxnSpPr>
        <p:spPr>
          <a:xfrm rot="10800000">
            <a:off x="5736225" y="3310500"/>
            <a:ext cx="5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84"/>
          <p:cNvSpPr txBox="1"/>
          <p:nvPr/>
        </p:nvSpPr>
        <p:spPr>
          <a:xfrm>
            <a:off x="6356950" y="3118050"/>
            <a:ext cx="14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c=13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22" name="Google Shape;822;p8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3" name="Google Shape;823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24" name="Google Shape;82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25" y="2642552"/>
            <a:ext cx="6982751" cy="1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30" name="Google Shape;830;p8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1" name="Google Shape;831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32" name="Google Shape;83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25" y="2642552"/>
            <a:ext cx="6982751" cy="141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3" name="Google Shape;833;p86"/>
          <p:cNvCxnSpPr/>
          <p:nvPr/>
        </p:nvCxnSpPr>
        <p:spPr>
          <a:xfrm flipH="1">
            <a:off x="3095875" y="2495225"/>
            <a:ext cx="28488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86"/>
          <p:cNvSpPr txBox="1"/>
          <p:nvPr/>
        </p:nvSpPr>
        <p:spPr>
          <a:xfrm>
            <a:off x="5944675" y="21431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`f` returns a boolean, you can use it in an if-statement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40" name="Google Shape;840;p8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1" name="Google Shape;841;p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42" name="Google Shape;84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25" y="2642552"/>
            <a:ext cx="6982751" cy="1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87"/>
          <p:cNvSpPr/>
          <p:nvPr/>
        </p:nvSpPr>
        <p:spPr>
          <a:xfrm>
            <a:off x="4439225" y="2642550"/>
            <a:ext cx="583800" cy="33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4" name="Google Shape;844;p87"/>
          <p:cNvSpPr txBox="1"/>
          <p:nvPr/>
        </p:nvSpPr>
        <p:spPr>
          <a:xfrm>
            <a:off x="5023025" y="26191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print anything?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Calling functions</a:t>
            </a:r>
            <a:endParaRPr/>
          </a:p>
        </p:txBody>
      </p:sp>
      <p:sp>
        <p:nvSpPr>
          <p:cNvPr id="850" name="Google Shape;850;p8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1" name="Google Shape;851;p8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When calling a function, you always need to provide all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argument needs to match its respective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52" name="Google Shape;85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25" y="2642552"/>
            <a:ext cx="6982751" cy="1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88"/>
          <p:cNvSpPr/>
          <p:nvPr/>
        </p:nvSpPr>
        <p:spPr>
          <a:xfrm>
            <a:off x="4439225" y="2642550"/>
            <a:ext cx="583800" cy="33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88"/>
          <p:cNvSpPr txBox="1"/>
          <p:nvPr/>
        </p:nvSpPr>
        <p:spPr>
          <a:xfrm>
            <a:off x="5023025" y="26191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print anything?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5" name="Google Shape;855;p88"/>
          <p:cNvSpPr txBox="1"/>
          <p:nvPr/>
        </p:nvSpPr>
        <p:spPr>
          <a:xfrm>
            <a:off x="2030450" y="32363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Nope, f(1, 2) returns false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861" name="Google Shape;861;p8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2" name="Google Shape;862;p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63" name="Google Shape;86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869" name="Google Shape;869;p9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0" name="Google Shape;870;p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71" name="Google Shape;87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2" name="Google Shape;872;p90"/>
          <p:cNvCxnSpPr/>
          <p:nvPr/>
        </p:nvCxnSpPr>
        <p:spPr>
          <a:xfrm>
            <a:off x="7436250" y="2513750"/>
            <a:ext cx="0" cy="10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90"/>
          <p:cNvSpPr txBox="1"/>
          <p:nvPr/>
        </p:nvSpPr>
        <p:spPr>
          <a:xfrm>
            <a:off x="6546875" y="1994950"/>
            <a:ext cx="201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can call it in itself!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879" name="Google Shape;879;p9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0" name="Google Shape;880;p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81" name="Google Shape;88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91"/>
          <p:cNvSpPr/>
          <p:nvPr/>
        </p:nvSpPr>
        <p:spPr>
          <a:xfrm flipH="1" rot="-5400000">
            <a:off x="2564575" y="2163100"/>
            <a:ext cx="171300" cy="426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3" name="Google Shape;883;p91"/>
          <p:cNvSpPr txBox="1"/>
          <p:nvPr/>
        </p:nvSpPr>
        <p:spPr>
          <a:xfrm>
            <a:off x="1344900" y="4380400"/>
            <a:ext cx="300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does not like this function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889" name="Google Shape;889;p9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0" name="Google Shape;890;p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891" name="Google Shape;89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92"/>
          <p:cNvSpPr/>
          <p:nvPr/>
        </p:nvSpPr>
        <p:spPr>
          <a:xfrm flipH="1" rot="-5400000">
            <a:off x="2564575" y="2163100"/>
            <a:ext cx="171300" cy="426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3" name="Google Shape;893;p92"/>
          <p:cNvSpPr txBox="1"/>
          <p:nvPr/>
        </p:nvSpPr>
        <p:spPr>
          <a:xfrm>
            <a:off x="1344900" y="4380400"/>
            <a:ext cx="300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does not like this function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4" name="Google Shape;894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0"/>
            <a:ext cx="9144003" cy="44202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92"/>
          <p:cNvSpPr txBox="1"/>
          <p:nvPr/>
        </p:nvSpPr>
        <p:spPr>
          <a:xfrm>
            <a:off x="2688225" y="30325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Yeah…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01" name="Google Shape;901;p9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2" name="Google Shape;902;p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can treat function calls as any other expression:</a:t>
            </a:r>
            <a:endParaRPr/>
          </a:p>
        </p:txBody>
      </p:sp>
      <p:pic>
        <p:nvPicPr>
          <p:cNvPr id="903" name="Google Shape;90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5" y="2031000"/>
            <a:ext cx="8106850" cy="21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93"/>
          <p:cNvSpPr/>
          <p:nvPr/>
        </p:nvSpPr>
        <p:spPr>
          <a:xfrm flipH="1" rot="-5400000">
            <a:off x="2564575" y="2163100"/>
            <a:ext cx="171300" cy="426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5" name="Google Shape;905;p93"/>
          <p:cNvSpPr txBox="1"/>
          <p:nvPr/>
        </p:nvSpPr>
        <p:spPr>
          <a:xfrm>
            <a:off x="1344900" y="4380400"/>
            <a:ext cx="300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does not like this function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6" name="Google Shape;906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0"/>
            <a:ext cx="9144003" cy="44202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93"/>
          <p:cNvSpPr txBox="1"/>
          <p:nvPr/>
        </p:nvSpPr>
        <p:spPr>
          <a:xfrm>
            <a:off x="2688225" y="303255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Yeah…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8" name="Google Shape;908;p93"/>
          <p:cNvCxnSpPr/>
          <p:nvPr/>
        </p:nvCxnSpPr>
        <p:spPr>
          <a:xfrm flipH="1">
            <a:off x="3167800" y="3370700"/>
            <a:ext cx="1470600" cy="3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93"/>
          <p:cNvSpPr txBox="1"/>
          <p:nvPr/>
        </p:nvSpPr>
        <p:spPr>
          <a:xfrm>
            <a:off x="4601325" y="3051100"/>
            <a:ext cx="270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time we call `f`, we push at least 4 bytes for `x` on the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15" name="Google Shape;915;p9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6" name="Google Shape;916;p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Everything we’ve done so far (if-statements, loops, etc) was iterative:</a:t>
            </a:r>
            <a:br>
              <a:rPr lang="de"/>
            </a:br>
            <a:r>
              <a:rPr lang="de"/>
              <a:t>We start with an input, we do some steps, we finish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22" name="Google Shape;922;p9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3" name="Google Shape;923;p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Everything we’ve done so far (if-statements, loops, etc) was iterative:</a:t>
            </a:r>
            <a:br>
              <a:rPr lang="de"/>
            </a:br>
            <a:r>
              <a:rPr lang="de"/>
              <a:t>We start with an input, we do some steps, we finish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Most problems can be solved like that, using only nested loops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29" name="Google Shape;929;p9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0" name="Google Shape;930;p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Everything we’ve done so far (if-statements, loops, etc) was iterative:</a:t>
            </a:r>
            <a:br>
              <a:rPr lang="de"/>
            </a:br>
            <a:r>
              <a:rPr lang="de"/>
              <a:t>We start with an input, we do some steps, we finish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Most problems can be solved like that, using only nested loops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Some problems are easier to solve recursively:</a:t>
            </a:r>
            <a:br>
              <a:rPr lang="de"/>
            </a:br>
            <a:r>
              <a:rPr lang="de"/>
              <a:t>You start with an input, split it into smaller parts, and solve those parts, calling the function you started with, inside itself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36" name="Google Shape;936;p9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7" name="Google Shape;937;p9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38" name="Google Shape;93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12" y="1889125"/>
            <a:ext cx="6411175" cy="28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44" name="Google Shape;944;p9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5" name="Google Shape;945;p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46" name="Google Shape;94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12" y="1889125"/>
            <a:ext cx="6411175" cy="28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98"/>
          <p:cNvSpPr/>
          <p:nvPr/>
        </p:nvSpPr>
        <p:spPr>
          <a:xfrm>
            <a:off x="4791250" y="2300675"/>
            <a:ext cx="162000" cy="144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8" name="Google Shape;948;p98"/>
          <p:cNvSpPr txBox="1"/>
          <p:nvPr/>
        </p:nvSpPr>
        <p:spPr>
          <a:xfrm>
            <a:off x="5036775" y="2830700"/>
            <a:ext cx="148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case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54" name="Google Shape;954;p9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5" name="Google Shape;955;p9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56" name="Google Shape;95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12" y="1889125"/>
            <a:ext cx="6411175" cy="283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7" name="Google Shape;957;p99"/>
          <p:cNvCxnSpPr/>
          <p:nvPr/>
        </p:nvCxnSpPr>
        <p:spPr>
          <a:xfrm flipH="1">
            <a:off x="5416700" y="3004775"/>
            <a:ext cx="1463700" cy="8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99"/>
          <p:cNvSpPr txBox="1"/>
          <p:nvPr/>
        </p:nvSpPr>
        <p:spPr>
          <a:xfrm>
            <a:off x="6880400" y="2675875"/>
            <a:ext cx="170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Calling the function inside itself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64" name="Google Shape;964;p10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5" name="Google Shape;965;p1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66" name="Google Shape;96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7" name="Google Shape;967;p100"/>
          <p:cNvCxnSpPr/>
          <p:nvPr/>
        </p:nvCxnSpPr>
        <p:spPr>
          <a:xfrm rot="10800000">
            <a:off x="3971425" y="16938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68" name="Google Shape;968;p100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9" name="Google Shape;969;p100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75" name="Google Shape;975;p10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" name="Google Shape;976;p1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77" name="Google Shape;97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8" name="Google Shape;978;p101"/>
          <p:cNvCxnSpPr/>
          <p:nvPr/>
        </p:nvCxnSpPr>
        <p:spPr>
          <a:xfrm rot="10800000">
            <a:off x="3971425" y="2689075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79" name="Google Shape;979;p101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0" name="Google Shape;980;p101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bool, </a:t>
            </a:r>
            <a:r>
              <a:rPr lang="de">
                <a:solidFill>
                  <a:srgbClr val="00FF00"/>
                </a:solidFill>
              </a:rPr>
              <a:t>f32, f64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86" name="Google Shape;986;p10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7" name="Google Shape;987;p1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988" name="Google Shape;98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102"/>
          <p:cNvCxnSpPr/>
          <p:nvPr/>
        </p:nvCxnSpPr>
        <p:spPr>
          <a:xfrm rot="10800000">
            <a:off x="3971425" y="400300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102"/>
          <p:cNvSpPr/>
          <p:nvPr/>
        </p:nvSpPr>
        <p:spPr>
          <a:xfrm>
            <a:off x="1937800" y="2856525"/>
            <a:ext cx="120600" cy="898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1" name="Google Shape;991;p102"/>
          <p:cNvSpPr txBox="1"/>
          <p:nvPr/>
        </p:nvSpPr>
        <p:spPr>
          <a:xfrm>
            <a:off x="2077300" y="3113475"/>
            <a:ext cx="8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92" name="Google Shape;992;p102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3" name="Google Shape;993;p102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999" name="Google Shape;999;p10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0" name="Google Shape;1000;p10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01" name="Google Shape;100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2" name="Google Shape;1002;p103"/>
          <p:cNvCxnSpPr/>
          <p:nvPr/>
        </p:nvCxnSpPr>
        <p:spPr>
          <a:xfrm rot="10800000">
            <a:off x="3971425" y="266130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03" name="Google Shape;1003;p103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4" name="Google Shape;1004;p103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5" name="Google Shape;1005;p103"/>
          <p:cNvSpPr txBox="1"/>
          <p:nvPr/>
        </p:nvSpPr>
        <p:spPr>
          <a:xfrm>
            <a:off x="4416050" y="3514300"/>
            <a:ext cx="276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time you call a function, you get new stack space! All `n`s here are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different variables in memory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11" name="Google Shape;1011;p10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2" name="Google Shape;1012;p10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13" name="Google Shape;101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4" name="Google Shape;1014;p104"/>
          <p:cNvCxnSpPr/>
          <p:nvPr/>
        </p:nvCxnSpPr>
        <p:spPr>
          <a:xfrm rot="10800000">
            <a:off x="3971425" y="398610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104"/>
          <p:cNvSpPr/>
          <p:nvPr/>
        </p:nvSpPr>
        <p:spPr>
          <a:xfrm>
            <a:off x="1937800" y="2856525"/>
            <a:ext cx="120600" cy="898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6" name="Google Shape;1016;p104"/>
          <p:cNvSpPr txBox="1"/>
          <p:nvPr/>
        </p:nvSpPr>
        <p:spPr>
          <a:xfrm>
            <a:off x="2077300" y="3113475"/>
            <a:ext cx="8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17" name="Google Shape;1017;p104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8" name="Google Shape;1018;p104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24" name="Google Shape;1024;p10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5" name="Google Shape;1025;p1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26" name="Google Shape;102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7" name="Google Shape;1027;p105"/>
          <p:cNvCxnSpPr/>
          <p:nvPr/>
        </p:nvCxnSpPr>
        <p:spPr>
          <a:xfrm rot="10800000">
            <a:off x="3971425" y="26705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28" name="Google Shape;1028;p105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9" name="Google Shape;1029;p105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35" name="Google Shape;1035;p10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6" name="Google Shape;1036;p10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37" name="Google Shape;1037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8" name="Google Shape;1038;p106"/>
          <p:cNvCxnSpPr/>
          <p:nvPr/>
        </p:nvCxnSpPr>
        <p:spPr>
          <a:xfrm rot="10800000">
            <a:off x="3971425" y="26705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39" name="Google Shape;1039;p106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0" name="Google Shape;1040;p106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1" name="Google Shape;1041;p106"/>
          <p:cNvSpPr txBox="1"/>
          <p:nvPr/>
        </p:nvSpPr>
        <p:spPr>
          <a:xfrm>
            <a:off x="2271325" y="286117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Much later…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47" name="Google Shape;1047;p10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" name="Google Shape;1048;p1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49" name="Google Shape;104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0" name="Google Shape;1050;p107"/>
          <p:cNvCxnSpPr/>
          <p:nvPr/>
        </p:nvCxnSpPr>
        <p:spPr>
          <a:xfrm rot="10800000">
            <a:off x="3971425" y="33563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51" name="Google Shape;1051;p107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2" name="Google Shape;1052;p107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3" name="Google Shape;1053;p107"/>
          <p:cNvSpPr/>
          <p:nvPr/>
        </p:nvSpPr>
        <p:spPr>
          <a:xfrm>
            <a:off x="2007300" y="2875075"/>
            <a:ext cx="129600" cy="914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107"/>
          <p:cNvSpPr txBox="1"/>
          <p:nvPr/>
        </p:nvSpPr>
        <p:spPr>
          <a:xfrm>
            <a:off x="2192575" y="3139675"/>
            <a:ext cx="109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true!!!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60" name="Google Shape;1060;p10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1" name="Google Shape;1061;p1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62" name="Google Shape;106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3" name="Google Shape;1063;p108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64" name="Google Shape;1064;p108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5" name="Google Shape;1065;p108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6" name="Google Shape;1066;p108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72" name="Google Shape;1072;p10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1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74" name="Google Shape;1074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5" name="Google Shape;1075;p109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76" name="Google Shape;1076;p109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77" name="Google Shape;1077;p109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8" name="Google Shape;1078;p109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84" name="Google Shape;1084;p11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5" name="Google Shape;1085;p1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86" name="Google Shape;1086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7" name="Google Shape;1087;p110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88" name="Google Shape;1088;p110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9" name="Google Shape;1089;p110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0" name="Google Shape;1090;p110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Functions - Recursion</a:t>
            </a:r>
            <a:endParaRPr/>
          </a:p>
        </p:txBody>
      </p:sp>
      <p:sp>
        <p:nvSpPr>
          <p:cNvPr id="1096" name="Google Shape;1096;p11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7" name="Google Shape;1097;p1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Recursion might look like this:</a:t>
            </a:r>
            <a:endParaRPr/>
          </a:p>
        </p:txBody>
      </p:sp>
      <p:pic>
        <p:nvPicPr>
          <p:cNvPr id="1098" name="Google Shape;1098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267824" cy="29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9" name="Google Shape;1099;p111"/>
          <p:cNvCxnSpPr/>
          <p:nvPr/>
        </p:nvCxnSpPr>
        <p:spPr>
          <a:xfrm rot="10800000">
            <a:off x="3971425" y="3965950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00" name="Google Shape;1100;p111"/>
          <p:cNvGraphicFramePr/>
          <p:nvPr/>
        </p:nvGraphicFramePr>
        <p:xfrm>
          <a:off x="4745500" y="17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549300"/>
                <a:gridCol w="1549300"/>
              </a:tblGrid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result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???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01" name="Google Shape;1101;p111"/>
          <p:cNvGraphicFramePr/>
          <p:nvPr/>
        </p:nvGraphicFramePr>
        <p:xfrm>
          <a:off x="6856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{823E43E8-519F-418A-9C46-9B9D85B32A6E}</a:tableStyleId>
              </a:tblPr>
              <a:tblGrid>
                <a:gridCol w="1143975"/>
                <a:gridCol w="114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Register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Arg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2" name="Google Shape;1102;p111"/>
          <p:cNvSpPr txBox="1"/>
          <p:nvPr/>
        </p:nvSpPr>
        <p:spPr>
          <a:xfrm>
            <a:off x="969675" y="4088700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 = n * Ret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