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Montserrat"/>
      <p:regular r:id="rId66"/>
      <p:bold r:id="rId67"/>
      <p:italic r:id="rId68"/>
      <p:boldItalic r:id="rId69"/>
    </p:embeddedFont>
    <p:embeddedFont>
      <p:font typeface="Lato"/>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boldItalic.fntdata"/><Relationship Id="rId72" Type="http://schemas.openxmlformats.org/officeDocument/2006/relationships/font" Target="fonts/Lato-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ato-bold.fntdata"/><Relationship Id="rId70" Type="http://schemas.openxmlformats.org/officeDocument/2006/relationships/font" Target="fonts/Lat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italic.fntdata"/><Relationship Id="rId23" Type="http://schemas.openxmlformats.org/officeDocument/2006/relationships/slide" Target="slides/slide18.xml"/><Relationship Id="rId67" Type="http://schemas.openxmlformats.org/officeDocument/2006/relationships/font" Target="fonts/Montserrat-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19d9db9a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19d9db9a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19d9db9af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19d9db9af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19d9db9af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19d9db9af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1bc8065f1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1bc8065f1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19d9db9a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19d9db9a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19d9db9a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19d9db9a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19d9db9a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19d9db9a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19d9db9a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19d9db9a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19d9db9a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19d9db9a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919d9db9a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919d9db9a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1bc8065f1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1bc8065f1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19d9db9a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19d9db9a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19d9db9a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919d9db9a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19d9db9a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19d9db9a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19d9db9a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919d9db9a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19d9db9a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19d9db9a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19d9db9a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19d9db9a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19d9db9a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19d9db9a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19d9db9af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919d9db9af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919d9db9af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919d9db9af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919d9db9af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919d9db9af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19d9db9a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19d9db9a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919d9db9af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919d9db9af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919d9db9a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919d9db9a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19d9db9a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19d9db9a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919d9db9a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919d9db9a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919d9db9a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919d9db9a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919d9db9a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919d9db9a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19d9db9a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919d9db9a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919d9db9af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919d9db9af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919d9db9a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919d9db9a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919d9db9a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919d9db9a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19d9db9a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19d9db9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919d9db9af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919d9db9a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919d9db9a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919d9db9a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919d9db9af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919d9db9a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919d9db9a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919d9db9a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919d9db9af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919d9db9af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919d9db9a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919d9db9a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919d9db9af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919d9db9a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919d9db9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919d9db9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919d9db9a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919d9db9a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919d9db9af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919d9db9af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1bc8065f1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1bc8065f1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919d9db9af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919d9db9a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919d9db9af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919d9db9af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919d9db9af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919d9db9af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919d9db9a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919d9db9a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919d9db9af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919d9db9af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919d9db9af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919d9db9af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919d9db9af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919d9db9af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919d9db9af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919d9db9af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919d9db9af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919d9db9af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919d9db9af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919d9db9af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1bc8065f1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1bc8065f1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919d9db9af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919d9db9af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19d9db9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19d9db9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1bc8065f1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1bc8065f1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1bc8065f1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1bc8065f1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rust-lang.org/learn/" TargetMode="External"/><Relationship Id="rId4" Type="http://schemas.openxmlformats.org/officeDocument/2006/relationships/hyperlink" Target="https://doc.rust-lang.org/book/" TargetMode="External"/><Relationship Id="rId5" Type="http://schemas.openxmlformats.org/officeDocument/2006/relationships/hyperlink" Target="https://rustlings.coo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code.visualstudio.com/" TargetMode="Externa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2.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RUSTikales Rust for beginners</a:t>
            </a:r>
            <a:endParaRPr/>
          </a:p>
        </p:txBody>
      </p:sp>
      <p:sp>
        <p:nvSpPr>
          <p:cNvPr id="135" name="Google Shape;135;p13"/>
          <p:cNvSpPr txBox="1"/>
          <p:nvPr>
            <p:ph idx="1"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de" sz="520"/>
              <a:t>©Philippe </a:t>
            </a:r>
            <a:r>
              <a:rPr lang="de" sz="520"/>
              <a:t>Felix Haupt 2023</a:t>
            </a:r>
            <a:endParaRPr sz="5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a:t>Rust Installation</a:t>
            </a:r>
            <a:endParaRPr/>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a:p>
            <a:pPr indent="-311150" lvl="0" marL="457200" rtl="0" algn="l">
              <a:spcBef>
                <a:spcPts val="0"/>
              </a:spcBef>
              <a:spcAft>
                <a:spcPts val="0"/>
              </a:spcAft>
              <a:buSzPts val="1300"/>
              <a:buAutoNum type="arabicPeriod"/>
            </a:pPr>
            <a:r>
              <a:rPr lang="de">
                <a:solidFill>
                  <a:srgbClr val="FFFFFF"/>
                </a:solidFill>
              </a:rPr>
              <a:t>Setting up a development environment</a:t>
            </a:r>
            <a:endParaRPr>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Visual Studio Code</a:t>
            </a:r>
            <a:endParaRPr>
              <a:solidFill>
                <a:srgbClr val="FFFFFF"/>
              </a:solidFill>
            </a:endParaRPr>
          </a:p>
        </p:txBody>
      </p:sp>
      <p:sp>
        <p:nvSpPr>
          <p:cNvPr id="198" name="Google Shape;198;p2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204" name="Google Shape;20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a:t>Rust Installation</a:t>
            </a:r>
            <a:endParaRPr/>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a:p>
            <a:pPr indent="-311150" lvl="0" marL="457200" rtl="0" algn="l">
              <a:spcBef>
                <a:spcPts val="0"/>
              </a:spcBef>
              <a:spcAft>
                <a:spcPts val="0"/>
              </a:spcAft>
              <a:buSzPts val="1300"/>
              <a:buAutoNum type="arabicPeriod"/>
            </a:pPr>
            <a:r>
              <a:rPr lang="de">
                <a:solidFill>
                  <a:srgbClr val="FFFFFF"/>
                </a:solidFill>
              </a:rPr>
              <a:t>Setting up a development environment</a:t>
            </a:r>
            <a:endParaRPr>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Visual Studio Code</a:t>
            </a:r>
            <a:endParaRPr sz="1300">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rust-analyzer</a:t>
            </a:r>
            <a:endParaRPr>
              <a:solidFill>
                <a:srgbClr val="FFFFFF"/>
              </a:solidFill>
            </a:endParaRPr>
          </a:p>
        </p:txBody>
      </p:sp>
      <p:sp>
        <p:nvSpPr>
          <p:cNvPr id="205" name="Google Shape;205;p2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211" name="Google Shape;21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a:t>Rust Installation</a:t>
            </a:r>
            <a:endParaRPr/>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a:p>
            <a:pPr indent="-311150" lvl="0" marL="457200" rtl="0" algn="l">
              <a:spcBef>
                <a:spcPts val="0"/>
              </a:spcBef>
              <a:spcAft>
                <a:spcPts val="0"/>
              </a:spcAft>
              <a:buSzPts val="1300"/>
              <a:buAutoNum type="arabicPeriod"/>
            </a:pPr>
            <a:r>
              <a:rPr lang="de">
                <a:solidFill>
                  <a:srgbClr val="FFFFFF"/>
                </a:solidFill>
              </a:rPr>
              <a:t>Setting up a development environment</a:t>
            </a:r>
            <a:endParaRPr>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Visual Studio Code</a:t>
            </a:r>
            <a:endParaRPr sz="1300">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rust-analyzer</a:t>
            </a:r>
            <a:endParaRPr>
              <a:solidFill>
                <a:srgbClr val="FFFFFF"/>
              </a:solidFill>
            </a:endParaRPr>
          </a:p>
          <a:p>
            <a:pPr indent="-311150" lvl="0" marL="457200" rtl="0" algn="l">
              <a:spcBef>
                <a:spcPts val="0"/>
              </a:spcBef>
              <a:spcAft>
                <a:spcPts val="0"/>
              </a:spcAft>
              <a:buClr>
                <a:srgbClr val="FFFFFF"/>
              </a:buClr>
              <a:buSzPts val="1300"/>
              <a:buAutoNum type="arabicPeriod"/>
            </a:pPr>
            <a:r>
              <a:rPr lang="de">
                <a:solidFill>
                  <a:srgbClr val="FFFFFF"/>
                </a:solidFill>
              </a:rPr>
              <a:t>General Info</a:t>
            </a:r>
            <a:endParaRPr>
              <a:solidFill>
                <a:srgbClr val="FFFFFF"/>
              </a:solidFill>
            </a:endParaRPr>
          </a:p>
        </p:txBody>
      </p:sp>
      <p:sp>
        <p:nvSpPr>
          <p:cNvPr id="212" name="Google Shape;212;p2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18" name="Google Shape;21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p:txBody>
      </p:sp>
      <p:sp>
        <p:nvSpPr>
          <p:cNvPr id="219" name="Google Shape;219;p2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25" name="Google Shape;22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a:p>
            <a:pPr indent="-311150" lvl="0" marL="457200" rtl="0" algn="l">
              <a:spcBef>
                <a:spcPts val="0"/>
              </a:spcBef>
              <a:spcAft>
                <a:spcPts val="0"/>
              </a:spcAft>
              <a:buSzPts val="1300"/>
              <a:buChar char="-"/>
            </a:pPr>
            <a:r>
              <a:rPr lang="de"/>
              <a:t>Welcome at the TU Dresden!</a:t>
            </a:r>
            <a:endParaRPr/>
          </a:p>
        </p:txBody>
      </p:sp>
      <p:sp>
        <p:nvSpPr>
          <p:cNvPr id="226" name="Google Shape;226;p2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32" name="Google Shape;23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a:p>
            <a:pPr indent="-311150" lvl="0" marL="457200" rtl="0" algn="l">
              <a:spcBef>
                <a:spcPts val="0"/>
              </a:spcBef>
              <a:spcAft>
                <a:spcPts val="0"/>
              </a:spcAft>
              <a:buSzPts val="1300"/>
              <a:buChar char="-"/>
            </a:pPr>
            <a:r>
              <a:rPr lang="de"/>
              <a:t>Welcome at the TU Dresden!</a:t>
            </a:r>
            <a:endParaRPr/>
          </a:p>
          <a:p>
            <a:pPr indent="-311150" lvl="0" marL="457200" rtl="0" algn="l">
              <a:spcBef>
                <a:spcPts val="0"/>
              </a:spcBef>
              <a:spcAft>
                <a:spcPts val="0"/>
              </a:spcAft>
              <a:buSzPts val="1300"/>
              <a:buChar char="-"/>
            </a:pPr>
            <a:r>
              <a:rPr lang="de"/>
              <a:t>Welcome in this Rust course!</a:t>
            </a:r>
            <a:endParaRPr/>
          </a:p>
        </p:txBody>
      </p:sp>
      <p:sp>
        <p:nvSpPr>
          <p:cNvPr id="233" name="Google Shape;233;p2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39" name="Google Shape;239;p28"/>
          <p:cNvSpPr txBox="1"/>
          <p:nvPr>
            <p:ph idx="1" type="body"/>
          </p:nvPr>
        </p:nvSpPr>
        <p:spPr>
          <a:xfrm>
            <a:off x="1297500" y="1567550"/>
            <a:ext cx="7473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a:p>
            <a:pPr indent="-311150" lvl="0" marL="457200" rtl="0" algn="l">
              <a:spcBef>
                <a:spcPts val="0"/>
              </a:spcBef>
              <a:spcAft>
                <a:spcPts val="0"/>
              </a:spcAft>
              <a:buSzPts val="1300"/>
              <a:buChar char="-"/>
            </a:pPr>
            <a:r>
              <a:rPr lang="de"/>
              <a:t>Welcome at the TU Dresden!</a:t>
            </a:r>
            <a:endParaRPr/>
          </a:p>
          <a:p>
            <a:pPr indent="-311150" lvl="0" marL="457200" rtl="0" algn="l">
              <a:spcBef>
                <a:spcPts val="0"/>
              </a:spcBef>
              <a:spcAft>
                <a:spcPts val="0"/>
              </a:spcAft>
              <a:buSzPts val="1300"/>
              <a:buChar char="-"/>
            </a:pPr>
            <a:r>
              <a:rPr lang="de"/>
              <a:t>Welcome in this Rust course!</a:t>
            </a:r>
            <a:endParaRPr/>
          </a:p>
          <a:p>
            <a:pPr indent="-311150" lvl="0" marL="457200" rtl="0" algn="l">
              <a:spcBef>
                <a:spcPts val="0"/>
              </a:spcBef>
              <a:spcAft>
                <a:spcPts val="0"/>
              </a:spcAft>
              <a:buSzPts val="1300"/>
              <a:buChar char="-"/>
            </a:pPr>
            <a:r>
              <a:rPr lang="de"/>
              <a:t>Your life will change forever soon, you will be learning the best language in the world!!!</a:t>
            </a:r>
            <a:endParaRPr/>
          </a:p>
          <a:p>
            <a:pPr indent="-298450" lvl="1" marL="914400" rtl="0" algn="l">
              <a:spcBef>
                <a:spcPts val="0"/>
              </a:spcBef>
              <a:spcAft>
                <a:spcPts val="0"/>
              </a:spcAft>
              <a:buSzPts val="1100"/>
              <a:buChar char="-"/>
            </a:pPr>
            <a:r>
              <a:rPr lang="de"/>
              <a:t>It’s memory safe!</a:t>
            </a:r>
            <a:endParaRPr/>
          </a:p>
          <a:p>
            <a:pPr indent="-298450" lvl="1" marL="914400" rtl="0" algn="l">
              <a:spcBef>
                <a:spcPts val="0"/>
              </a:spcBef>
              <a:spcAft>
                <a:spcPts val="0"/>
              </a:spcAft>
              <a:buSzPts val="1100"/>
              <a:buChar char="-"/>
            </a:pPr>
            <a:r>
              <a:rPr lang="de"/>
              <a:t>It’s statically typed!</a:t>
            </a:r>
            <a:endParaRPr/>
          </a:p>
          <a:p>
            <a:pPr indent="-298450" lvl="1" marL="914400" rtl="0" algn="l">
              <a:spcBef>
                <a:spcPts val="0"/>
              </a:spcBef>
              <a:spcAft>
                <a:spcPts val="0"/>
              </a:spcAft>
              <a:buSzPts val="1100"/>
              <a:buChar char="-"/>
            </a:pPr>
            <a:r>
              <a:rPr lang="de"/>
              <a:t>It’s fast!</a:t>
            </a:r>
            <a:endParaRPr/>
          </a:p>
          <a:p>
            <a:pPr indent="-298450" lvl="1" marL="914400" rtl="0" algn="l">
              <a:spcBef>
                <a:spcPts val="0"/>
              </a:spcBef>
              <a:spcAft>
                <a:spcPts val="0"/>
              </a:spcAft>
              <a:buSzPts val="1100"/>
              <a:buChar char="-"/>
            </a:pPr>
            <a:r>
              <a:rPr lang="de"/>
              <a:t>Zero Cost Abstraction!</a:t>
            </a:r>
            <a:endParaRPr/>
          </a:p>
        </p:txBody>
      </p:sp>
      <p:sp>
        <p:nvSpPr>
          <p:cNvPr id="240" name="Google Shape;240;p2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46" name="Google Shape;246;p29"/>
          <p:cNvSpPr txBox="1"/>
          <p:nvPr>
            <p:ph idx="1" type="body"/>
          </p:nvPr>
        </p:nvSpPr>
        <p:spPr>
          <a:xfrm>
            <a:off x="1297500" y="1567550"/>
            <a:ext cx="74733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a:p>
            <a:pPr indent="-311150" lvl="0" marL="457200" rtl="0" algn="l">
              <a:spcBef>
                <a:spcPts val="0"/>
              </a:spcBef>
              <a:spcAft>
                <a:spcPts val="0"/>
              </a:spcAft>
              <a:buSzPts val="1300"/>
              <a:buChar char="-"/>
            </a:pPr>
            <a:r>
              <a:rPr lang="de"/>
              <a:t>Welcome at the TU Dresden!</a:t>
            </a:r>
            <a:endParaRPr/>
          </a:p>
          <a:p>
            <a:pPr indent="-311150" lvl="0" marL="457200" rtl="0" algn="l">
              <a:spcBef>
                <a:spcPts val="0"/>
              </a:spcBef>
              <a:spcAft>
                <a:spcPts val="0"/>
              </a:spcAft>
              <a:buSzPts val="1300"/>
              <a:buChar char="-"/>
            </a:pPr>
            <a:r>
              <a:rPr lang="de"/>
              <a:t>Welcome in this Rust course!</a:t>
            </a:r>
            <a:endParaRPr/>
          </a:p>
          <a:p>
            <a:pPr indent="-311150" lvl="0" marL="457200" rtl="0" algn="l">
              <a:spcBef>
                <a:spcPts val="0"/>
              </a:spcBef>
              <a:spcAft>
                <a:spcPts val="0"/>
              </a:spcAft>
              <a:buSzPts val="1300"/>
              <a:buChar char="-"/>
            </a:pPr>
            <a:r>
              <a:rPr lang="de"/>
              <a:t>Your life will change forever soon, you will be learning the best language in the world!!!</a:t>
            </a:r>
            <a:endParaRPr/>
          </a:p>
          <a:p>
            <a:pPr indent="-311150" lvl="0" marL="457200" rtl="0" algn="l">
              <a:spcBef>
                <a:spcPts val="0"/>
              </a:spcBef>
              <a:spcAft>
                <a:spcPts val="0"/>
              </a:spcAft>
              <a:buSzPts val="1300"/>
              <a:buChar char="-"/>
            </a:pPr>
            <a:r>
              <a:rPr lang="de"/>
              <a:t>Well, not quite, but you’ll see once we get there</a:t>
            </a:r>
            <a:endParaRPr/>
          </a:p>
        </p:txBody>
      </p:sp>
      <p:cxnSp>
        <p:nvCxnSpPr>
          <p:cNvPr id="247" name="Google Shape;247;p29"/>
          <p:cNvCxnSpPr/>
          <p:nvPr/>
        </p:nvCxnSpPr>
        <p:spPr>
          <a:xfrm>
            <a:off x="1836025" y="2656250"/>
            <a:ext cx="6186300" cy="0"/>
          </a:xfrm>
          <a:prstGeom prst="straightConnector1">
            <a:avLst/>
          </a:prstGeom>
          <a:noFill/>
          <a:ln cap="flat" cmpd="sng" w="38100">
            <a:solidFill>
              <a:srgbClr val="FF0000"/>
            </a:solidFill>
            <a:prstDash val="solid"/>
            <a:round/>
            <a:headEnd len="med" w="med" type="none"/>
            <a:tailEnd len="med" w="med" type="none"/>
          </a:ln>
        </p:spPr>
      </p:cxnSp>
      <p:sp>
        <p:nvSpPr>
          <p:cNvPr id="248" name="Google Shape;248;p2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54" name="Google Shape;254;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5" name="Google Shape;255;p3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61" name="Google Shape;261;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p:txBody>
      </p:sp>
      <p:sp>
        <p:nvSpPr>
          <p:cNvPr id="262" name="Google Shape;262;p3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2" name="Google Shape;142;p1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68" name="Google Shape;268;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p:txBody>
      </p:sp>
      <p:sp>
        <p:nvSpPr>
          <p:cNvPr id="269" name="Google Shape;269;p3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75" name="Google Shape;275;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p:txBody>
      </p:sp>
      <p:cxnSp>
        <p:nvCxnSpPr>
          <p:cNvPr id="276" name="Google Shape;276;p33"/>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sp>
        <p:nvSpPr>
          <p:cNvPr id="277" name="Google Shape;277;p3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83" name="Google Shape;283;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p:txBody>
      </p:sp>
      <p:cxnSp>
        <p:nvCxnSpPr>
          <p:cNvPr id="284" name="Google Shape;284;p34"/>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pic>
        <p:nvPicPr>
          <p:cNvPr id="285" name="Google Shape;285;p34"/>
          <p:cNvPicPr preferRelativeResize="0"/>
          <p:nvPr/>
        </p:nvPicPr>
        <p:blipFill>
          <a:blip r:embed="rId3">
            <a:alphaModFix/>
          </a:blip>
          <a:stretch>
            <a:fillRect/>
          </a:stretch>
        </p:blipFill>
        <p:spPr>
          <a:xfrm>
            <a:off x="5675125" y="1307847"/>
            <a:ext cx="1785601" cy="1785601"/>
          </a:xfrm>
          <a:prstGeom prst="rect">
            <a:avLst/>
          </a:prstGeom>
          <a:noFill/>
          <a:ln>
            <a:noFill/>
          </a:ln>
        </p:spPr>
      </p:pic>
      <p:sp>
        <p:nvSpPr>
          <p:cNvPr id="286" name="Google Shape;286;p3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92" name="Google Shape;292;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a:p>
            <a:pPr indent="-311150" lvl="0" marL="457200" rtl="0" algn="l">
              <a:spcBef>
                <a:spcPts val="0"/>
              </a:spcBef>
              <a:spcAft>
                <a:spcPts val="0"/>
              </a:spcAft>
              <a:buSzPts val="13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a:p>
        </p:txBody>
      </p:sp>
      <p:cxnSp>
        <p:nvCxnSpPr>
          <p:cNvPr id="293" name="Google Shape;293;p35"/>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pic>
        <p:nvPicPr>
          <p:cNvPr id="294" name="Google Shape;294;p35"/>
          <p:cNvPicPr preferRelativeResize="0"/>
          <p:nvPr/>
        </p:nvPicPr>
        <p:blipFill>
          <a:blip r:embed="rId3">
            <a:alphaModFix/>
          </a:blip>
          <a:stretch>
            <a:fillRect/>
          </a:stretch>
        </p:blipFill>
        <p:spPr>
          <a:xfrm>
            <a:off x="5675125" y="1307847"/>
            <a:ext cx="1785601" cy="1785601"/>
          </a:xfrm>
          <a:prstGeom prst="rect">
            <a:avLst/>
          </a:prstGeom>
          <a:noFill/>
          <a:ln>
            <a:noFill/>
          </a:ln>
        </p:spPr>
      </p:pic>
      <p:sp>
        <p:nvSpPr>
          <p:cNvPr id="295" name="Google Shape;295;p3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01" name="Google Shape;301;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a:p>
            <a:pPr indent="-311150" lvl="0" marL="457200" rtl="0" algn="l">
              <a:spcBef>
                <a:spcPts val="0"/>
              </a:spcBef>
              <a:spcAft>
                <a:spcPts val="0"/>
              </a:spcAft>
              <a:buSzPts val="13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311150" lvl="0" marL="457200" rtl="0" algn="l">
              <a:spcBef>
                <a:spcPts val="0"/>
              </a:spcBef>
              <a:spcAft>
                <a:spcPts val="0"/>
              </a:spcAft>
              <a:buClr>
                <a:srgbClr val="FFFFFF"/>
              </a:buClr>
              <a:buSzPts val="1300"/>
              <a:buChar char="-"/>
            </a:pPr>
            <a:r>
              <a:rPr lang="de">
                <a:solidFill>
                  <a:srgbClr val="FFFFFF"/>
                </a:solidFill>
              </a:rPr>
              <a:t>For now, extensions and IDEs will help us through this mist of tools</a:t>
            </a:r>
            <a:endParaRPr>
              <a:solidFill>
                <a:srgbClr val="FFFFFF"/>
              </a:solidFill>
            </a:endParaRPr>
          </a:p>
        </p:txBody>
      </p:sp>
      <p:cxnSp>
        <p:nvCxnSpPr>
          <p:cNvPr id="302" name="Google Shape;302;p36"/>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pic>
        <p:nvPicPr>
          <p:cNvPr id="303" name="Google Shape;303;p36"/>
          <p:cNvPicPr preferRelativeResize="0"/>
          <p:nvPr/>
        </p:nvPicPr>
        <p:blipFill>
          <a:blip r:embed="rId3">
            <a:alphaModFix/>
          </a:blip>
          <a:stretch>
            <a:fillRect/>
          </a:stretch>
        </p:blipFill>
        <p:spPr>
          <a:xfrm>
            <a:off x="5732525" y="1271450"/>
            <a:ext cx="1722875" cy="1722875"/>
          </a:xfrm>
          <a:prstGeom prst="rect">
            <a:avLst/>
          </a:prstGeom>
          <a:noFill/>
          <a:ln>
            <a:noFill/>
          </a:ln>
        </p:spPr>
      </p:pic>
      <p:cxnSp>
        <p:nvCxnSpPr>
          <p:cNvPr id="304" name="Google Shape;304;p36"/>
          <p:cNvCxnSpPr/>
          <p:nvPr/>
        </p:nvCxnSpPr>
        <p:spPr>
          <a:xfrm>
            <a:off x="1825325" y="1950500"/>
            <a:ext cx="2502300" cy="1427700"/>
          </a:xfrm>
          <a:prstGeom prst="straightConnector1">
            <a:avLst/>
          </a:prstGeom>
          <a:noFill/>
          <a:ln cap="flat" cmpd="sng" w="38100">
            <a:solidFill>
              <a:srgbClr val="FF0000"/>
            </a:solidFill>
            <a:prstDash val="solid"/>
            <a:round/>
            <a:headEnd len="med" w="med" type="none"/>
            <a:tailEnd len="med" w="med" type="none"/>
          </a:ln>
        </p:spPr>
      </p:cxnSp>
      <p:cxnSp>
        <p:nvCxnSpPr>
          <p:cNvPr id="305" name="Google Shape;305;p36"/>
          <p:cNvCxnSpPr/>
          <p:nvPr/>
        </p:nvCxnSpPr>
        <p:spPr>
          <a:xfrm flipH="1" rot="10800000">
            <a:off x="1777200" y="1891625"/>
            <a:ext cx="2587800" cy="1539900"/>
          </a:xfrm>
          <a:prstGeom prst="straightConnector1">
            <a:avLst/>
          </a:prstGeom>
          <a:noFill/>
          <a:ln cap="flat" cmpd="sng" w="38100">
            <a:solidFill>
              <a:srgbClr val="FF0000"/>
            </a:solidFill>
            <a:prstDash val="solid"/>
            <a:round/>
            <a:headEnd len="med" w="med" type="none"/>
            <a:tailEnd len="med" w="med" type="none"/>
          </a:ln>
        </p:spPr>
      </p:cxnSp>
      <p:sp>
        <p:nvSpPr>
          <p:cNvPr id="306" name="Google Shape;306;p3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12" name="Google Shape;312;p37"/>
          <p:cNvSpPr txBox="1"/>
          <p:nvPr>
            <p:ph idx="1" type="body"/>
          </p:nvPr>
        </p:nvSpPr>
        <p:spPr>
          <a:xfrm>
            <a:off x="1297500" y="1567550"/>
            <a:ext cx="7038900" cy="350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a:p>
            <a:pPr indent="-311150" lvl="0" marL="457200" rtl="0" algn="l">
              <a:spcBef>
                <a:spcPts val="0"/>
              </a:spcBef>
              <a:spcAft>
                <a:spcPts val="0"/>
              </a:spcAft>
              <a:buSzPts val="13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311150" lvl="0" marL="457200" rtl="0" algn="l">
              <a:spcBef>
                <a:spcPts val="0"/>
              </a:spcBef>
              <a:spcAft>
                <a:spcPts val="0"/>
              </a:spcAft>
              <a:buClr>
                <a:srgbClr val="FFFFFF"/>
              </a:buClr>
              <a:buSzPts val="1300"/>
              <a:buChar char="-"/>
            </a:pPr>
            <a:r>
              <a:rPr lang="de">
                <a:solidFill>
                  <a:srgbClr val="FFFFFF"/>
                </a:solidFill>
              </a:rPr>
              <a:t>For now, extensions and IDEs will help us through this mist of tools, most notably:</a:t>
            </a:r>
            <a:endParaRPr>
              <a:solidFill>
                <a:srgbClr val="FFFFFF"/>
              </a:solidFill>
            </a:endParaRPr>
          </a:p>
          <a:p>
            <a:pPr indent="-298450" lvl="1" marL="914400" rtl="0" algn="l">
              <a:spcBef>
                <a:spcPts val="0"/>
              </a:spcBef>
              <a:spcAft>
                <a:spcPts val="0"/>
              </a:spcAft>
              <a:buClr>
                <a:srgbClr val="FFFFFF"/>
              </a:buClr>
              <a:buSzPts val="1100"/>
              <a:buChar char="-"/>
            </a:pPr>
            <a:r>
              <a:rPr lang="de">
                <a:solidFill>
                  <a:srgbClr val="FFFFFF"/>
                </a:solidFill>
              </a:rPr>
              <a:t>Visual Studio Code + rust-analyzer</a:t>
            </a:r>
            <a:endParaRPr>
              <a:solidFill>
                <a:srgbClr val="FFFFFF"/>
              </a:solidFill>
            </a:endParaRPr>
          </a:p>
          <a:p>
            <a:pPr indent="-298450" lvl="1" marL="914400" rtl="0" algn="l">
              <a:spcBef>
                <a:spcPts val="0"/>
              </a:spcBef>
              <a:spcAft>
                <a:spcPts val="0"/>
              </a:spcAft>
              <a:buClr>
                <a:srgbClr val="FFFFFF"/>
              </a:buClr>
              <a:buSzPts val="1100"/>
              <a:buChar char="-"/>
            </a:pPr>
            <a:r>
              <a:rPr lang="de">
                <a:solidFill>
                  <a:srgbClr val="FFFFFF"/>
                </a:solidFill>
              </a:rPr>
              <a:t>CLion   ← JetBrains Student Pack, free ultimate version!</a:t>
            </a:r>
            <a:endParaRPr>
              <a:solidFill>
                <a:srgbClr val="FFFFFF"/>
              </a:solidFill>
            </a:endParaRPr>
          </a:p>
        </p:txBody>
      </p:sp>
      <p:cxnSp>
        <p:nvCxnSpPr>
          <p:cNvPr id="313" name="Google Shape;313;p37"/>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pic>
        <p:nvPicPr>
          <p:cNvPr id="314" name="Google Shape;314;p37"/>
          <p:cNvPicPr preferRelativeResize="0"/>
          <p:nvPr/>
        </p:nvPicPr>
        <p:blipFill>
          <a:blip r:embed="rId3">
            <a:alphaModFix/>
          </a:blip>
          <a:stretch>
            <a:fillRect/>
          </a:stretch>
        </p:blipFill>
        <p:spPr>
          <a:xfrm>
            <a:off x="5732525" y="1271450"/>
            <a:ext cx="1722875" cy="1722875"/>
          </a:xfrm>
          <a:prstGeom prst="rect">
            <a:avLst/>
          </a:prstGeom>
          <a:noFill/>
          <a:ln>
            <a:noFill/>
          </a:ln>
        </p:spPr>
      </p:pic>
      <p:cxnSp>
        <p:nvCxnSpPr>
          <p:cNvPr id="315" name="Google Shape;315;p37"/>
          <p:cNvCxnSpPr/>
          <p:nvPr/>
        </p:nvCxnSpPr>
        <p:spPr>
          <a:xfrm>
            <a:off x="1825325" y="1950500"/>
            <a:ext cx="2502300" cy="1427700"/>
          </a:xfrm>
          <a:prstGeom prst="straightConnector1">
            <a:avLst/>
          </a:prstGeom>
          <a:noFill/>
          <a:ln cap="flat" cmpd="sng" w="38100">
            <a:solidFill>
              <a:srgbClr val="FF0000"/>
            </a:solidFill>
            <a:prstDash val="solid"/>
            <a:round/>
            <a:headEnd len="med" w="med" type="none"/>
            <a:tailEnd len="med" w="med" type="none"/>
          </a:ln>
        </p:spPr>
      </p:cxnSp>
      <p:cxnSp>
        <p:nvCxnSpPr>
          <p:cNvPr id="316" name="Google Shape;316;p37"/>
          <p:cNvCxnSpPr/>
          <p:nvPr/>
        </p:nvCxnSpPr>
        <p:spPr>
          <a:xfrm flipH="1" rot="10800000">
            <a:off x="1777200" y="1891625"/>
            <a:ext cx="2587800" cy="1539900"/>
          </a:xfrm>
          <a:prstGeom prst="straightConnector1">
            <a:avLst/>
          </a:prstGeom>
          <a:noFill/>
          <a:ln cap="flat" cmpd="sng" w="38100">
            <a:solidFill>
              <a:srgbClr val="FF0000"/>
            </a:solidFill>
            <a:prstDash val="solid"/>
            <a:round/>
            <a:headEnd len="med" w="med" type="none"/>
            <a:tailEnd len="med" w="med" type="none"/>
          </a:ln>
        </p:spPr>
      </p:cxnSp>
      <p:sp>
        <p:nvSpPr>
          <p:cNvPr id="317" name="Google Shape;317;p3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23" name="Google Shape;323;p38"/>
          <p:cNvSpPr txBox="1"/>
          <p:nvPr>
            <p:ph idx="1" type="body"/>
          </p:nvPr>
        </p:nvSpPr>
        <p:spPr>
          <a:xfrm>
            <a:off x="1115050" y="1022175"/>
            <a:ext cx="42978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24" name="Google Shape;324;p38"/>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pic>
        <p:nvPicPr>
          <p:cNvPr id="325" name="Google Shape;325;p38"/>
          <p:cNvPicPr preferRelativeResize="0"/>
          <p:nvPr/>
        </p:nvPicPr>
        <p:blipFill>
          <a:blip r:embed="rId3">
            <a:alphaModFix/>
          </a:blip>
          <a:stretch>
            <a:fillRect/>
          </a:stretch>
        </p:blipFill>
        <p:spPr>
          <a:xfrm>
            <a:off x="3962800" y="1118375"/>
            <a:ext cx="748500" cy="748500"/>
          </a:xfrm>
          <a:prstGeom prst="rect">
            <a:avLst/>
          </a:prstGeom>
          <a:noFill/>
          <a:ln>
            <a:noFill/>
          </a:ln>
        </p:spPr>
      </p:pic>
      <p:cxnSp>
        <p:nvCxnSpPr>
          <p:cNvPr id="326" name="Google Shape;326;p38"/>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27" name="Google Shape;327;p38"/>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28" name="Google Shape;328;p38"/>
          <p:cNvSpPr txBox="1"/>
          <p:nvPr/>
        </p:nvSpPr>
        <p:spPr>
          <a:xfrm>
            <a:off x="1297500" y="3019825"/>
            <a:ext cx="7061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Basic Rust</a:t>
            </a:r>
            <a:r>
              <a:rPr lang="de">
                <a:solidFill>
                  <a:schemeClr val="lt1"/>
                </a:solidFill>
                <a:latin typeface="Lato"/>
                <a:ea typeface="Lato"/>
                <a:cs typeface="Lato"/>
                <a:sym typeface="Lato"/>
              </a:rPr>
              <a:t> (Borrow Checking and Lifetimes)</a:t>
            </a:r>
            <a:endParaRPr>
              <a:solidFill>
                <a:schemeClr val="lt1"/>
              </a:solidFill>
              <a:latin typeface="Lato"/>
              <a:ea typeface="Lato"/>
              <a:cs typeface="Lato"/>
              <a:sym typeface="Lato"/>
            </a:endParaRPr>
          </a:p>
        </p:txBody>
      </p:sp>
      <p:sp>
        <p:nvSpPr>
          <p:cNvPr id="329" name="Google Shape;329;p3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cxnSp>
        <p:nvCxnSpPr>
          <p:cNvPr id="330" name="Google Shape;330;p38"/>
          <p:cNvCxnSpPr>
            <a:endCxn id="331" idx="0"/>
          </p:cNvCxnSpPr>
          <p:nvPr/>
        </p:nvCxnSpPr>
        <p:spPr>
          <a:xfrm flipH="1">
            <a:off x="2413475" y="3319354"/>
            <a:ext cx="957000" cy="4704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38"/>
          <p:cNvCxnSpPr>
            <a:endCxn id="333" idx="0"/>
          </p:cNvCxnSpPr>
          <p:nvPr/>
        </p:nvCxnSpPr>
        <p:spPr>
          <a:xfrm>
            <a:off x="4803161" y="3313972"/>
            <a:ext cx="676800" cy="367500"/>
          </a:xfrm>
          <a:prstGeom prst="straightConnector1">
            <a:avLst/>
          </a:prstGeom>
          <a:noFill/>
          <a:ln cap="flat" cmpd="sng" w="9525">
            <a:solidFill>
              <a:schemeClr val="dk2"/>
            </a:solidFill>
            <a:prstDash val="solid"/>
            <a:round/>
            <a:headEnd len="med" w="med" type="none"/>
            <a:tailEnd len="med" w="med" type="triangle"/>
          </a:ln>
        </p:spPr>
      </p:cxnSp>
      <p:pic>
        <p:nvPicPr>
          <p:cNvPr id="333" name="Google Shape;333;p38"/>
          <p:cNvPicPr preferRelativeResize="0"/>
          <p:nvPr/>
        </p:nvPicPr>
        <p:blipFill>
          <a:blip r:embed="rId4">
            <a:alphaModFix/>
          </a:blip>
          <a:stretch>
            <a:fillRect/>
          </a:stretch>
        </p:blipFill>
        <p:spPr>
          <a:xfrm>
            <a:off x="4290523" y="3681472"/>
            <a:ext cx="2378876" cy="1055150"/>
          </a:xfrm>
          <a:prstGeom prst="rect">
            <a:avLst/>
          </a:prstGeom>
          <a:noFill/>
          <a:ln>
            <a:noFill/>
          </a:ln>
        </p:spPr>
      </p:pic>
      <p:pic>
        <p:nvPicPr>
          <p:cNvPr id="331" name="Google Shape;331;p38"/>
          <p:cNvPicPr preferRelativeResize="0"/>
          <p:nvPr/>
        </p:nvPicPr>
        <p:blipFill>
          <a:blip r:embed="rId5">
            <a:alphaModFix/>
          </a:blip>
          <a:stretch>
            <a:fillRect/>
          </a:stretch>
        </p:blipFill>
        <p:spPr>
          <a:xfrm>
            <a:off x="1563275" y="3789754"/>
            <a:ext cx="1700401" cy="8385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39" name="Google Shape;339;p39"/>
          <p:cNvSpPr txBox="1"/>
          <p:nvPr>
            <p:ph idx="1" type="body"/>
          </p:nvPr>
        </p:nvSpPr>
        <p:spPr>
          <a:xfrm>
            <a:off x="1115050" y="1022175"/>
            <a:ext cx="42873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40" name="Google Shape;340;p39"/>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cxnSp>
        <p:nvCxnSpPr>
          <p:cNvPr id="341" name="Google Shape;341;p39"/>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42" name="Google Shape;342;p39"/>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43" name="Google Shape;343;p39"/>
          <p:cNvSpPr txBox="1"/>
          <p:nvPr/>
        </p:nvSpPr>
        <p:spPr>
          <a:xfrm>
            <a:off x="1297500" y="3019825"/>
            <a:ext cx="7061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Basic Rust (Borrow Checking and Lifetimes)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Control Flow: `if`, `while`, `match`</a:t>
            </a:r>
            <a:endParaRPr>
              <a:solidFill>
                <a:schemeClr val="lt1"/>
              </a:solidFill>
              <a:latin typeface="Lato"/>
              <a:ea typeface="Lato"/>
              <a:cs typeface="Lato"/>
              <a:sym typeface="Lato"/>
            </a:endParaRPr>
          </a:p>
        </p:txBody>
      </p:sp>
      <p:pic>
        <p:nvPicPr>
          <p:cNvPr id="344" name="Google Shape;344;p39"/>
          <p:cNvPicPr preferRelativeResize="0"/>
          <p:nvPr/>
        </p:nvPicPr>
        <p:blipFill>
          <a:blip r:embed="rId3">
            <a:alphaModFix/>
          </a:blip>
          <a:stretch>
            <a:fillRect/>
          </a:stretch>
        </p:blipFill>
        <p:spPr>
          <a:xfrm>
            <a:off x="3962800" y="1118375"/>
            <a:ext cx="748500" cy="748500"/>
          </a:xfrm>
          <a:prstGeom prst="rect">
            <a:avLst/>
          </a:prstGeom>
          <a:noFill/>
          <a:ln>
            <a:noFill/>
          </a:ln>
        </p:spPr>
      </p:pic>
      <p:sp>
        <p:nvSpPr>
          <p:cNvPr id="345" name="Google Shape;345;p3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51" name="Google Shape;351;p40"/>
          <p:cNvSpPr txBox="1"/>
          <p:nvPr>
            <p:ph idx="1" type="body"/>
          </p:nvPr>
        </p:nvSpPr>
        <p:spPr>
          <a:xfrm>
            <a:off x="1115050" y="1022175"/>
            <a:ext cx="42978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52" name="Google Shape;352;p40"/>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cxnSp>
        <p:nvCxnSpPr>
          <p:cNvPr id="353" name="Google Shape;353;p40"/>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54" name="Google Shape;354;p40"/>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55" name="Google Shape;355;p40"/>
          <p:cNvSpPr txBox="1"/>
          <p:nvPr/>
        </p:nvSpPr>
        <p:spPr>
          <a:xfrm>
            <a:off x="1297500" y="3019825"/>
            <a:ext cx="7061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Basic Rust (Borrow Checking and Lifetimes)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Control Flow: `if`, `while`, `match`</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Custom Types: `struct`, `enum`</a:t>
            </a:r>
            <a:endParaRPr>
              <a:solidFill>
                <a:schemeClr val="lt1"/>
              </a:solidFill>
              <a:latin typeface="Lato"/>
              <a:ea typeface="Lato"/>
              <a:cs typeface="Lato"/>
              <a:sym typeface="Lato"/>
            </a:endParaRPr>
          </a:p>
        </p:txBody>
      </p:sp>
      <p:pic>
        <p:nvPicPr>
          <p:cNvPr id="356" name="Google Shape;356;p40"/>
          <p:cNvPicPr preferRelativeResize="0"/>
          <p:nvPr/>
        </p:nvPicPr>
        <p:blipFill>
          <a:blip r:embed="rId3">
            <a:alphaModFix/>
          </a:blip>
          <a:stretch>
            <a:fillRect/>
          </a:stretch>
        </p:blipFill>
        <p:spPr>
          <a:xfrm>
            <a:off x="3962800" y="1118375"/>
            <a:ext cx="748500" cy="748500"/>
          </a:xfrm>
          <a:prstGeom prst="rect">
            <a:avLst/>
          </a:prstGeom>
          <a:noFill/>
          <a:ln>
            <a:noFill/>
          </a:ln>
        </p:spPr>
      </p:pic>
      <p:sp>
        <p:nvSpPr>
          <p:cNvPr id="357" name="Google Shape;357;p4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63" name="Google Shape;363;p41"/>
          <p:cNvSpPr txBox="1"/>
          <p:nvPr>
            <p:ph idx="1" type="body"/>
          </p:nvPr>
        </p:nvSpPr>
        <p:spPr>
          <a:xfrm>
            <a:off x="1115050" y="1022175"/>
            <a:ext cx="43086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64" name="Google Shape;364;p41"/>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cxnSp>
        <p:nvCxnSpPr>
          <p:cNvPr id="365" name="Google Shape;365;p41"/>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66" name="Google Shape;366;p41"/>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67" name="Google Shape;367;p41"/>
          <p:cNvSpPr txBox="1"/>
          <p:nvPr/>
        </p:nvSpPr>
        <p:spPr>
          <a:xfrm>
            <a:off x="1297500" y="3019825"/>
            <a:ext cx="7061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Basic Rust (Borrow Checking and Lifetimes)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Control Flow: `if`, `while`, `match`</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Custom Types: `struct`, `enum`</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Option&lt;T&gt;, Result&lt;V, E&gt; and other useful data structures</a:t>
            </a:r>
            <a:endParaRPr>
              <a:solidFill>
                <a:schemeClr val="lt1"/>
              </a:solidFill>
              <a:latin typeface="Lato"/>
              <a:ea typeface="Lato"/>
              <a:cs typeface="Lato"/>
              <a:sym typeface="Lato"/>
            </a:endParaRPr>
          </a:p>
        </p:txBody>
      </p:sp>
      <p:pic>
        <p:nvPicPr>
          <p:cNvPr id="368" name="Google Shape;368;p41"/>
          <p:cNvPicPr preferRelativeResize="0"/>
          <p:nvPr/>
        </p:nvPicPr>
        <p:blipFill>
          <a:blip r:embed="rId3">
            <a:alphaModFix/>
          </a:blip>
          <a:stretch>
            <a:fillRect/>
          </a:stretch>
        </p:blipFill>
        <p:spPr>
          <a:xfrm>
            <a:off x="3962800" y="1118375"/>
            <a:ext cx="748500" cy="748500"/>
          </a:xfrm>
          <a:prstGeom prst="rect">
            <a:avLst/>
          </a:prstGeom>
          <a:noFill/>
          <a:ln>
            <a:noFill/>
          </a:ln>
        </p:spPr>
      </p:pic>
      <p:sp>
        <p:nvSpPr>
          <p:cNvPr id="369" name="Google Shape;369;p4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p:txBody>
      </p:sp>
      <p:sp>
        <p:nvSpPr>
          <p:cNvPr id="149" name="Google Shape;149;p1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75" name="Google Shape;375;p42"/>
          <p:cNvSpPr txBox="1"/>
          <p:nvPr>
            <p:ph idx="1" type="body"/>
          </p:nvPr>
        </p:nvSpPr>
        <p:spPr>
          <a:xfrm>
            <a:off x="1115050" y="1022175"/>
            <a:ext cx="43140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76" name="Google Shape;376;p42"/>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cxnSp>
        <p:nvCxnSpPr>
          <p:cNvPr id="377" name="Google Shape;377;p42"/>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78" name="Google Shape;378;p42"/>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79" name="Google Shape;379;p42"/>
          <p:cNvSpPr txBox="1"/>
          <p:nvPr/>
        </p:nvSpPr>
        <p:spPr>
          <a:xfrm>
            <a:off x="1297500" y="3019825"/>
            <a:ext cx="7061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What I will not be covering:</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`unsafe`</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`async`</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Macros (maybe if we still have time in the end)</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Multithreading</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Rust-idiomatic functional programming approaches (filter, map, fold…)</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How to build an OS with Rust</a:t>
            </a:r>
            <a:endParaRPr>
              <a:solidFill>
                <a:schemeClr val="lt1"/>
              </a:solidFill>
              <a:latin typeface="Lato"/>
              <a:ea typeface="Lato"/>
              <a:cs typeface="Lato"/>
              <a:sym typeface="Lato"/>
            </a:endParaRPr>
          </a:p>
        </p:txBody>
      </p:sp>
      <p:pic>
        <p:nvPicPr>
          <p:cNvPr id="380" name="Google Shape;380;p42"/>
          <p:cNvPicPr preferRelativeResize="0"/>
          <p:nvPr/>
        </p:nvPicPr>
        <p:blipFill>
          <a:blip r:embed="rId3">
            <a:alphaModFix/>
          </a:blip>
          <a:stretch>
            <a:fillRect/>
          </a:stretch>
        </p:blipFill>
        <p:spPr>
          <a:xfrm>
            <a:off x="3962800" y="1118375"/>
            <a:ext cx="748500" cy="748500"/>
          </a:xfrm>
          <a:prstGeom prst="rect">
            <a:avLst/>
          </a:prstGeom>
          <a:noFill/>
          <a:ln>
            <a:noFill/>
          </a:ln>
        </p:spPr>
      </p:pic>
      <p:sp>
        <p:nvSpPr>
          <p:cNvPr id="381" name="Google Shape;381;p4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1.b. Where can I find resources?</a:t>
            </a:r>
            <a:endParaRPr/>
          </a:p>
        </p:txBody>
      </p:sp>
      <p:sp>
        <p:nvSpPr>
          <p:cNvPr id="387" name="Google Shape;387;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Official Rust website: </a:t>
            </a:r>
            <a:endParaRPr/>
          </a:p>
          <a:p>
            <a:pPr indent="-298450" lvl="1" marL="914400" rtl="0" algn="l">
              <a:spcBef>
                <a:spcPts val="0"/>
              </a:spcBef>
              <a:spcAft>
                <a:spcPts val="0"/>
              </a:spcAft>
              <a:buSzPts val="1100"/>
              <a:buChar char="-"/>
            </a:pPr>
            <a:r>
              <a:rPr lang="de" u="sng">
                <a:solidFill>
                  <a:schemeClr val="hlink"/>
                </a:solidFill>
                <a:hlinkClick r:id="rId3"/>
              </a:rPr>
              <a:t>https://www.rust-lang.org/learn/</a:t>
            </a:r>
            <a:r>
              <a:rPr lang="de"/>
              <a:t> </a:t>
            </a:r>
            <a:endParaRPr/>
          </a:p>
          <a:p>
            <a:pPr indent="-311150" lvl="0" marL="457200" rtl="0" algn="l">
              <a:spcBef>
                <a:spcPts val="0"/>
              </a:spcBef>
              <a:spcAft>
                <a:spcPts val="0"/>
              </a:spcAft>
              <a:buSzPts val="1300"/>
              <a:buChar char="-"/>
            </a:pPr>
            <a:r>
              <a:rPr lang="de"/>
              <a:t>Rust Book:</a:t>
            </a:r>
            <a:endParaRPr/>
          </a:p>
          <a:p>
            <a:pPr indent="-298450" lvl="1" marL="914400" rtl="0" algn="l">
              <a:spcBef>
                <a:spcPts val="0"/>
              </a:spcBef>
              <a:spcAft>
                <a:spcPts val="0"/>
              </a:spcAft>
              <a:buSzPts val="1100"/>
              <a:buChar char="-"/>
            </a:pPr>
            <a:r>
              <a:rPr lang="de" u="sng">
                <a:solidFill>
                  <a:schemeClr val="hlink"/>
                </a:solidFill>
                <a:hlinkClick r:id="rId4"/>
              </a:rPr>
              <a:t>https://doc.rust-lang.org/book/</a:t>
            </a:r>
            <a:endParaRPr>
              <a:solidFill>
                <a:srgbClr val="F6B26B"/>
              </a:solidFill>
            </a:endParaRPr>
          </a:p>
          <a:p>
            <a:pPr indent="-311150" lvl="0" marL="457200" rtl="0" algn="l">
              <a:spcBef>
                <a:spcPts val="0"/>
              </a:spcBef>
              <a:spcAft>
                <a:spcPts val="0"/>
              </a:spcAft>
              <a:buSzPts val="1300"/>
              <a:buChar char="-"/>
            </a:pPr>
            <a:r>
              <a:rPr lang="de"/>
              <a:t>Rustli</a:t>
            </a:r>
            <a:r>
              <a:rPr lang="de"/>
              <a:t>n</a:t>
            </a:r>
            <a:r>
              <a:rPr lang="de"/>
              <a:t>gs (official Rust exercises):</a:t>
            </a:r>
            <a:endParaRPr/>
          </a:p>
          <a:p>
            <a:pPr indent="-298450" lvl="1" marL="914400" rtl="0" algn="l">
              <a:spcBef>
                <a:spcPts val="0"/>
              </a:spcBef>
              <a:spcAft>
                <a:spcPts val="0"/>
              </a:spcAft>
              <a:buSzPts val="1100"/>
              <a:buChar char="-"/>
            </a:pPr>
            <a:r>
              <a:rPr lang="de" u="sng">
                <a:solidFill>
                  <a:schemeClr val="hlink"/>
                </a:solidFill>
                <a:hlinkClick r:id="rId5"/>
              </a:rPr>
              <a:t>https://rustlings.cool/</a:t>
            </a:r>
            <a:r>
              <a:rPr b="1" lang="de"/>
              <a:t> </a:t>
            </a:r>
            <a:endParaRPr b="1"/>
          </a:p>
          <a:p>
            <a:pPr indent="-311150" lvl="0" marL="457200" rtl="0" algn="l">
              <a:spcBef>
                <a:spcPts val="0"/>
              </a:spcBef>
              <a:spcAft>
                <a:spcPts val="0"/>
              </a:spcAft>
              <a:buSzPts val="1300"/>
              <a:buChar char="-"/>
            </a:pPr>
            <a:r>
              <a:rPr lang="de"/>
              <a:t>Repo for this course:</a:t>
            </a:r>
            <a:endParaRPr/>
          </a:p>
          <a:p>
            <a:pPr indent="-298450" lvl="1" marL="914400" rtl="0" algn="l">
              <a:spcBef>
                <a:spcPts val="0"/>
              </a:spcBef>
              <a:spcAft>
                <a:spcPts val="0"/>
              </a:spcAft>
              <a:buSzPts val="1100"/>
              <a:buChar char="-"/>
            </a:pPr>
            <a:r>
              <a:rPr lang="de">
                <a:solidFill>
                  <a:srgbClr val="FF0000"/>
                </a:solidFill>
              </a:rPr>
              <a:t>TODO: Set up repo :^)</a:t>
            </a:r>
            <a:endParaRPr>
              <a:solidFill>
                <a:srgbClr val="FF0000"/>
              </a:solidFill>
            </a:endParaRPr>
          </a:p>
        </p:txBody>
      </p:sp>
      <p:sp>
        <p:nvSpPr>
          <p:cNvPr id="388" name="Google Shape;388;p4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394" name="Google Shape;394;p4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Linux/macOS</a:t>
            </a:r>
            <a:endParaRPr/>
          </a:p>
          <a:p>
            <a:pPr indent="-311150" lvl="0" marL="457200" rtl="0" algn="l">
              <a:spcBef>
                <a:spcPts val="1200"/>
              </a:spcBef>
              <a:spcAft>
                <a:spcPts val="0"/>
              </a:spcAft>
              <a:buSzPts val="1300"/>
              <a:buChar char="-"/>
            </a:pPr>
            <a:r>
              <a:rPr lang="de"/>
              <a:t>Go to `</a:t>
            </a:r>
            <a:r>
              <a:rPr lang="de">
                <a:solidFill>
                  <a:srgbClr val="F6B26B"/>
                </a:solidFill>
              </a:rPr>
              <a:t>rust-lang.org</a:t>
            </a:r>
            <a:r>
              <a:rPr lang="de"/>
              <a:t>`</a:t>
            </a:r>
            <a:endParaRPr/>
          </a:p>
          <a:p>
            <a:pPr indent="-311150" lvl="0" marL="457200" rtl="0" algn="l">
              <a:spcBef>
                <a:spcPts val="0"/>
              </a:spcBef>
              <a:spcAft>
                <a:spcPts val="0"/>
              </a:spcAft>
              <a:buSzPts val="1300"/>
              <a:buChar char="-"/>
            </a:pPr>
            <a:r>
              <a:rPr lang="de"/>
              <a:t>Click `Get Started`</a:t>
            </a:r>
            <a:endParaRPr/>
          </a:p>
          <a:p>
            <a:pPr indent="-311150" lvl="0" marL="457200" rtl="0" algn="l">
              <a:spcBef>
                <a:spcPts val="0"/>
              </a:spcBef>
              <a:spcAft>
                <a:spcPts val="0"/>
              </a:spcAft>
              <a:buSzPts val="1300"/>
              <a:buChar char="-"/>
            </a:pPr>
            <a:r>
              <a:rPr lang="de"/>
              <a:t>Run this command in your terminal</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You may need to also install a linker</a:t>
            </a:r>
            <a:endParaRPr/>
          </a:p>
          <a:p>
            <a:pPr indent="-298450" lvl="1" marL="914400" rtl="0" algn="l">
              <a:spcBef>
                <a:spcPts val="0"/>
              </a:spcBef>
              <a:spcAft>
                <a:spcPts val="0"/>
              </a:spcAft>
              <a:buSzPts val="1100"/>
              <a:buChar char="-"/>
            </a:pPr>
            <a:r>
              <a:rPr lang="de"/>
              <a:t>you’ll see later when the example fails</a:t>
            </a:r>
            <a:endParaRPr/>
          </a:p>
          <a:p>
            <a:pPr indent="-311150" lvl="0" marL="457200" rtl="0" algn="l">
              <a:spcBef>
                <a:spcPts val="0"/>
              </a:spcBef>
              <a:spcAft>
                <a:spcPts val="0"/>
              </a:spcAft>
              <a:buSzPts val="1300"/>
              <a:buChar char="-"/>
            </a:pPr>
            <a:r>
              <a:rPr lang="de"/>
              <a:t>You’re ready to go!</a:t>
            </a:r>
            <a:endParaRPr/>
          </a:p>
        </p:txBody>
      </p:sp>
      <p:sp>
        <p:nvSpPr>
          <p:cNvPr id="395" name="Google Shape;395;p44"/>
          <p:cNvSpPr txBox="1"/>
          <p:nvPr>
            <p:ph idx="2" type="body"/>
          </p:nvPr>
        </p:nvSpPr>
        <p:spPr>
          <a:xfrm>
            <a:off x="4933225" y="1567550"/>
            <a:ext cx="3628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Windows</a:t>
            </a:r>
            <a:endParaRPr/>
          </a:p>
          <a:p>
            <a:pPr indent="-311150" lvl="0" marL="457200" rtl="0" algn="l">
              <a:spcBef>
                <a:spcPts val="1200"/>
              </a:spcBef>
              <a:spcAft>
                <a:spcPts val="0"/>
              </a:spcAft>
              <a:buSzPts val="1300"/>
              <a:buChar char="-"/>
            </a:pPr>
            <a:r>
              <a:rPr lang="de"/>
              <a:t>Go to `</a:t>
            </a:r>
            <a:r>
              <a:rPr lang="de">
                <a:solidFill>
                  <a:srgbClr val="F6B26B"/>
                </a:solidFill>
              </a:rPr>
              <a:t>rust-lang.org</a:t>
            </a:r>
            <a:r>
              <a:rPr lang="de"/>
              <a:t>`</a:t>
            </a:r>
            <a:endParaRPr/>
          </a:p>
          <a:p>
            <a:pPr indent="-311150" lvl="0" marL="457200" rtl="0" algn="l">
              <a:spcBef>
                <a:spcPts val="0"/>
              </a:spcBef>
              <a:spcAft>
                <a:spcPts val="0"/>
              </a:spcAft>
              <a:buSzPts val="1300"/>
              <a:buChar char="-"/>
            </a:pPr>
            <a:r>
              <a:rPr lang="de"/>
              <a:t>Click `Get Started`</a:t>
            </a:r>
            <a:endParaRPr/>
          </a:p>
          <a:p>
            <a:pPr indent="-311150" lvl="0" marL="457200" rtl="0" algn="l">
              <a:spcBef>
                <a:spcPts val="0"/>
              </a:spcBef>
              <a:spcAft>
                <a:spcPts val="0"/>
              </a:spcAft>
              <a:buSzPts val="1300"/>
              <a:buChar char="-"/>
            </a:pPr>
            <a:r>
              <a:rPr lang="de"/>
              <a:t>Download the Installer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Run the Installer</a:t>
            </a:r>
            <a:endParaRPr/>
          </a:p>
          <a:p>
            <a:pPr indent="-311150" lvl="0" marL="457200" rtl="0" algn="l">
              <a:spcBef>
                <a:spcPts val="0"/>
              </a:spcBef>
              <a:spcAft>
                <a:spcPts val="0"/>
              </a:spcAft>
              <a:buSzPts val="1300"/>
              <a:buChar char="-"/>
            </a:pPr>
            <a:r>
              <a:rPr lang="de"/>
              <a:t>You may need to also install MSVC Tools</a:t>
            </a:r>
            <a:endParaRPr/>
          </a:p>
          <a:p>
            <a:pPr indent="-298450" lvl="1" marL="914400" rtl="0" algn="l">
              <a:spcBef>
                <a:spcPts val="0"/>
              </a:spcBef>
              <a:spcAft>
                <a:spcPts val="0"/>
              </a:spcAft>
              <a:buSzPts val="1100"/>
              <a:buChar char="-"/>
            </a:pPr>
            <a:r>
              <a:rPr lang="de"/>
              <a:t>Installer will tell you, Quick Install is okay</a:t>
            </a:r>
            <a:endParaRPr/>
          </a:p>
          <a:p>
            <a:pPr indent="-298450" lvl="1" marL="914400" rtl="0" algn="l">
              <a:spcBef>
                <a:spcPts val="0"/>
              </a:spcBef>
              <a:spcAft>
                <a:spcPts val="0"/>
              </a:spcAft>
              <a:buSzPts val="1100"/>
              <a:buChar char="-"/>
            </a:pPr>
            <a:r>
              <a:rPr lang="de"/>
              <a:t>Pray that eduroam doesn’t blacklist the MSVC Installer again :^)</a:t>
            </a:r>
            <a:endParaRPr/>
          </a:p>
        </p:txBody>
      </p:sp>
      <p:pic>
        <p:nvPicPr>
          <p:cNvPr id="396" name="Google Shape;396;p44"/>
          <p:cNvPicPr preferRelativeResize="0"/>
          <p:nvPr/>
        </p:nvPicPr>
        <p:blipFill>
          <a:blip r:embed="rId3">
            <a:alphaModFix/>
          </a:blip>
          <a:stretch>
            <a:fillRect/>
          </a:stretch>
        </p:blipFill>
        <p:spPr>
          <a:xfrm>
            <a:off x="1297500" y="2726825"/>
            <a:ext cx="3403199" cy="411550"/>
          </a:xfrm>
          <a:prstGeom prst="rect">
            <a:avLst/>
          </a:prstGeom>
          <a:noFill/>
          <a:ln>
            <a:noFill/>
          </a:ln>
        </p:spPr>
      </p:pic>
      <p:pic>
        <p:nvPicPr>
          <p:cNvPr id="397" name="Google Shape;397;p44"/>
          <p:cNvPicPr preferRelativeResize="0"/>
          <p:nvPr/>
        </p:nvPicPr>
        <p:blipFill>
          <a:blip r:embed="rId4">
            <a:alphaModFix/>
          </a:blip>
          <a:stretch>
            <a:fillRect/>
          </a:stretch>
        </p:blipFill>
        <p:spPr>
          <a:xfrm>
            <a:off x="4933300" y="2726825"/>
            <a:ext cx="3628801" cy="411550"/>
          </a:xfrm>
          <a:prstGeom prst="rect">
            <a:avLst/>
          </a:prstGeom>
          <a:noFill/>
          <a:ln>
            <a:noFill/>
          </a:ln>
        </p:spPr>
      </p:pic>
      <p:sp>
        <p:nvSpPr>
          <p:cNvPr id="398" name="Google Shape;398;p4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
        <p:nvSpPr>
          <p:cNvPr id="399" name="Google Shape;399;p44"/>
          <p:cNvSpPr txBox="1"/>
          <p:nvPr/>
        </p:nvSpPr>
        <p:spPr>
          <a:xfrm>
            <a:off x="1297500" y="4441375"/>
            <a:ext cx="72645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800">
                <a:solidFill>
                  <a:schemeClr val="lt1"/>
                </a:solidFill>
                <a:latin typeface="Lato"/>
                <a:ea typeface="Lato"/>
                <a:cs typeface="Lato"/>
                <a:sym typeface="Lato"/>
              </a:rPr>
              <a:t>Note: I wasn’t able to find a macOS-ISO for a VM, so I couldn’t test the installation process  :^) For all things considered in this setup, macOS is basically Linux.</a:t>
            </a:r>
            <a:endParaRPr sz="800">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05" name="Google Shape;405;p4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de"/>
              <a:t>Linux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06" name="Google Shape;406;p45"/>
          <p:cNvSpPr txBox="1"/>
          <p:nvPr>
            <p:ph idx="2" type="body"/>
          </p:nvPr>
        </p:nvSpPr>
        <p:spPr>
          <a:xfrm>
            <a:off x="4933225" y="1567550"/>
            <a:ext cx="3842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t>Windows</a:t>
            </a:r>
            <a:endParaRPr/>
          </a:p>
        </p:txBody>
      </p:sp>
      <p:pic>
        <p:nvPicPr>
          <p:cNvPr id="407" name="Google Shape;407;p45"/>
          <p:cNvPicPr preferRelativeResize="0"/>
          <p:nvPr/>
        </p:nvPicPr>
        <p:blipFill>
          <a:blip r:embed="rId3">
            <a:alphaModFix/>
          </a:blip>
          <a:stretch>
            <a:fillRect/>
          </a:stretch>
        </p:blipFill>
        <p:spPr>
          <a:xfrm>
            <a:off x="1297500" y="1866725"/>
            <a:ext cx="3403198" cy="2195701"/>
          </a:xfrm>
          <a:prstGeom prst="rect">
            <a:avLst/>
          </a:prstGeom>
          <a:noFill/>
          <a:ln>
            <a:noFill/>
          </a:ln>
        </p:spPr>
      </p:pic>
      <p:pic>
        <p:nvPicPr>
          <p:cNvPr id="408" name="Google Shape;408;p45"/>
          <p:cNvPicPr preferRelativeResize="0"/>
          <p:nvPr/>
        </p:nvPicPr>
        <p:blipFill>
          <a:blip r:embed="rId4">
            <a:alphaModFix/>
          </a:blip>
          <a:stretch>
            <a:fillRect/>
          </a:stretch>
        </p:blipFill>
        <p:spPr>
          <a:xfrm>
            <a:off x="4954025" y="1866725"/>
            <a:ext cx="3403200" cy="2195699"/>
          </a:xfrm>
          <a:prstGeom prst="rect">
            <a:avLst/>
          </a:prstGeom>
          <a:noFill/>
          <a:ln>
            <a:noFill/>
          </a:ln>
        </p:spPr>
      </p:pic>
      <p:sp>
        <p:nvSpPr>
          <p:cNvPr id="409" name="Google Shape;409;p45"/>
          <p:cNvSpPr txBox="1"/>
          <p:nvPr/>
        </p:nvSpPr>
        <p:spPr>
          <a:xfrm>
            <a:off x="1297500" y="4206800"/>
            <a:ext cx="7059900" cy="63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de" sz="1300">
                <a:solidFill>
                  <a:schemeClr val="lt1"/>
                </a:solidFill>
                <a:latin typeface="Lato"/>
                <a:ea typeface="Lato"/>
                <a:cs typeface="Lato"/>
                <a:sym typeface="Lato"/>
              </a:rPr>
              <a:t>If you see this, you’re almost done! It will now install all necessary tools.</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de" sz="1300">
                <a:solidFill>
                  <a:schemeClr val="lt1"/>
                </a:solidFill>
                <a:latin typeface="Lato"/>
                <a:ea typeface="Lato"/>
                <a:cs typeface="Lato"/>
                <a:sym typeface="Lato"/>
              </a:rPr>
              <a:t>Restart your terminal/console, and you’ll be able to use `rustc` and `cargo`!</a:t>
            </a:r>
            <a:endParaRPr sz="1300">
              <a:solidFill>
                <a:schemeClr val="lt1"/>
              </a:solidFill>
              <a:latin typeface="Lato"/>
              <a:ea typeface="Lato"/>
              <a:cs typeface="Lato"/>
              <a:sym typeface="Lato"/>
            </a:endParaRPr>
          </a:p>
        </p:txBody>
      </p:sp>
      <p:sp>
        <p:nvSpPr>
          <p:cNvPr id="410" name="Google Shape;410;p4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16" name="Google Shape;416;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p>
        </p:txBody>
      </p:sp>
      <p:sp>
        <p:nvSpPr>
          <p:cNvPr id="417" name="Google Shape;417;p4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23" name="Google Shape;423;p4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solidFill>
                <a:srgbClr val="FFFFFF"/>
              </a:solidFill>
            </a:endParaRPr>
          </a:p>
        </p:txBody>
      </p:sp>
      <p:pic>
        <p:nvPicPr>
          <p:cNvPr id="424" name="Google Shape;424;p47"/>
          <p:cNvPicPr preferRelativeResize="0"/>
          <p:nvPr/>
        </p:nvPicPr>
        <p:blipFill>
          <a:blip r:embed="rId3">
            <a:alphaModFix/>
          </a:blip>
          <a:stretch>
            <a:fillRect/>
          </a:stretch>
        </p:blipFill>
        <p:spPr>
          <a:xfrm>
            <a:off x="1969650" y="1900101"/>
            <a:ext cx="4523440" cy="505900"/>
          </a:xfrm>
          <a:prstGeom prst="rect">
            <a:avLst/>
          </a:prstGeom>
          <a:noFill/>
          <a:ln>
            <a:noFill/>
          </a:ln>
        </p:spPr>
      </p:pic>
      <p:sp>
        <p:nvSpPr>
          <p:cNvPr id="425" name="Google Shape;425;p4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31" name="Google Shape;431;p4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solidFill>
                <a:srgbClr val="FFFFFF"/>
              </a:solidFill>
            </a:endParaRPr>
          </a:p>
        </p:txBody>
      </p:sp>
      <p:pic>
        <p:nvPicPr>
          <p:cNvPr id="432" name="Google Shape;432;p48"/>
          <p:cNvPicPr preferRelativeResize="0"/>
          <p:nvPr/>
        </p:nvPicPr>
        <p:blipFill>
          <a:blip r:embed="rId3">
            <a:alphaModFix/>
          </a:blip>
          <a:stretch>
            <a:fillRect/>
          </a:stretch>
        </p:blipFill>
        <p:spPr>
          <a:xfrm>
            <a:off x="1969650" y="1900101"/>
            <a:ext cx="4523440" cy="505900"/>
          </a:xfrm>
          <a:prstGeom prst="rect">
            <a:avLst/>
          </a:prstGeom>
          <a:noFill/>
          <a:ln>
            <a:noFill/>
          </a:ln>
        </p:spPr>
      </p:pic>
      <p:pic>
        <p:nvPicPr>
          <p:cNvPr id="433" name="Google Shape;433;p48"/>
          <p:cNvPicPr preferRelativeResize="0"/>
          <p:nvPr/>
        </p:nvPicPr>
        <p:blipFill>
          <a:blip r:embed="rId4">
            <a:alphaModFix/>
          </a:blip>
          <a:stretch>
            <a:fillRect/>
          </a:stretch>
        </p:blipFill>
        <p:spPr>
          <a:xfrm>
            <a:off x="1969650" y="2449700"/>
            <a:ext cx="4523450" cy="362844"/>
          </a:xfrm>
          <a:prstGeom prst="rect">
            <a:avLst/>
          </a:prstGeom>
          <a:noFill/>
          <a:ln>
            <a:noFill/>
          </a:ln>
        </p:spPr>
      </p:pic>
      <p:sp>
        <p:nvSpPr>
          <p:cNvPr id="434" name="Google Shape;434;p4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40" name="Google Shape;440;p4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p>
        </p:txBody>
      </p:sp>
      <p:pic>
        <p:nvPicPr>
          <p:cNvPr id="441" name="Google Shape;441;p49"/>
          <p:cNvPicPr preferRelativeResize="0"/>
          <p:nvPr/>
        </p:nvPicPr>
        <p:blipFill>
          <a:blip r:embed="rId3">
            <a:alphaModFix/>
          </a:blip>
          <a:stretch>
            <a:fillRect/>
          </a:stretch>
        </p:blipFill>
        <p:spPr>
          <a:xfrm>
            <a:off x="1969650" y="1900101"/>
            <a:ext cx="4523440" cy="505900"/>
          </a:xfrm>
          <a:prstGeom prst="rect">
            <a:avLst/>
          </a:prstGeom>
          <a:noFill/>
          <a:ln>
            <a:noFill/>
          </a:ln>
        </p:spPr>
      </p:pic>
      <p:pic>
        <p:nvPicPr>
          <p:cNvPr id="442" name="Google Shape;442;p49"/>
          <p:cNvPicPr preferRelativeResize="0"/>
          <p:nvPr/>
        </p:nvPicPr>
        <p:blipFill>
          <a:blip r:embed="rId4">
            <a:alphaModFix/>
          </a:blip>
          <a:stretch>
            <a:fillRect/>
          </a:stretch>
        </p:blipFill>
        <p:spPr>
          <a:xfrm>
            <a:off x="1969650" y="2449700"/>
            <a:ext cx="4523450" cy="351537"/>
          </a:xfrm>
          <a:prstGeom prst="rect">
            <a:avLst/>
          </a:prstGeom>
          <a:noFill/>
          <a:ln>
            <a:noFill/>
          </a:ln>
        </p:spPr>
      </p:pic>
      <p:pic>
        <p:nvPicPr>
          <p:cNvPr id="443" name="Google Shape;443;p49"/>
          <p:cNvPicPr preferRelativeResize="0"/>
          <p:nvPr/>
        </p:nvPicPr>
        <p:blipFill>
          <a:blip r:embed="rId5">
            <a:alphaModFix/>
          </a:blip>
          <a:stretch>
            <a:fillRect/>
          </a:stretch>
        </p:blipFill>
        <p:spPr>
          <a:xfrm>
            <a:off x="1969650" y="2856250"/>
            <a:ext cx="4523450" cy="329325"/>
          </a:xfrm>
          <a:prstGeom prst="rect">
            <a:avLst/>
          </a:prstGeom>
          <a:noFill/>
          <a:ln>
            <a:noFill/>
          </a:ln>
        </p:spPr>
      </p:pic>
      <p:sp>
        <p:nvSpPr>
          <p:cNvPr id="444" name="Google Shape;444;p4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50" name="Google Shape;450;p5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Has everyone gotten to this point?</a:t>
            </a:r>
            <a:endParaRPr/>
          </a:p>
          <a:p>
            <a:pPr indent="-311150" lvl="0" marL="457200" rtl="0" algn="l">
              <a:spcBef>
                <a:spcPts val="0"/>
              </a:spcBef>
              <a:spcAft>
                <a:spcPts val="0"/>
              </a:spcAft>
              <a:buSzPts val="1300"/>
              <a:buChar char="-"/>
            </a:pPr>
            <a:r>
              <a:rPr lang="de"/>
              <a:t>Very important moment right here!</a:t>
            </a:r>
            <a:endParaRPr/>
          </a:p>
        </p:txBody>
      </p:sp>
      <p:pic>
        <p:nvPicPr>
          <p:cNvPr id="451" name="Google Shape;451;p50"/>
          <p:cNvPicPr preferRelativeResize="0"/>
          <p:nvPr/>
        </p:nvPicPr>
        <p:blipFill>
          <a:blip r:embed="rId3">
            <a:alphaModFix/>
          </a:blip>
          <a:stretch>
            <a:fillRect/>
          </a:stretch>
        </p:blipFill>
        <p:spPr>
          <a:xfrm>
            <a:off x="1969650" y="1900101"/>
            <a:ext cx="4523440" cy="505900"/>
          </a:xfrm>
          <a:prstGeom prst="rect">
            <a:avLst/>
          </a:prstGeom>
          <a:noFill/>
          <a:ln>
            <a:noFill/>
          </a:ln>
        </p:spPr>
      </p:pic>
      <p:pic>
        <p:nvPicPr>
          <p:cNvPr id="452" name="Google Shape;452;p50"/>
          <p:cNvPicPr preferRelativeResize="0"/>
          <p:nvPr/>
        </p:nvPicPr>
        <p:blipFill>
          <a:blip r:embed="rId4">
            <a:alphaModFix/>
          </a:blip>
          <a:stretch>
            <a:fillRect/>
          </a:stretch>
        </p:blipFill>
        <p:spPr>
          <a:xfrm>
            <a:off x="1969650" y="2449700"/>
            <a:ext cx="4523450" cy="351537"/>
          </a:xfrm>
          <a:prstGeom prst="rect">
            <a:avLst/>
          </a:prstGeom>
          <a:noFill/>
          <a:ln>
            <a:noFill/>
          </a:ln>
        </p:spPr>
      </p:pic>
      <p:pic>
        <p:nvPicPr>
          <p:cNvPr id="453" name="Google Shape;453;p50"/>
          <p:cNvPicPr preferRelativeResize="0"/>
          <p:nvPr/>
        </p:nvPicPr>
        <p:blipFill>
          <a:blip r:embed="rId5">
            <a:alphaModFix/>
          </a:blip>
          <a:stretch>
            <a:fillRect/>
          </a:stretch>
        </p:blipFill>
        <p:spPr>
          <a:xfrm>
            <a:off x="1969650" y="2856250"/>
            <a:ext cx="4523450" cy="329325"/>
          </a:xfrm>
          <a:prstGeom prst="rect">
            <a:avLst/>
          </a:prstGeom>
          <a:noFill/>
          <a:ln>
            <a:noFill/>
          </a:ln>
        </p:spPr>
      </p:pic>
      <p:sp>
        <p:nvSpPr>
          <p:cNvPr id="454" name="Google Shape;454;p5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60" name="Google Shape;460;p5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To test if </a:t>
            </a:r>
            <a:r>
              <a:rPr lang="de"/>
              <a:t>everything is set up properly, run those commands:</a:t>
            </a:r>
            <a:endParaRPr/>
          </a:p>
          <a:p>
            <a:pPr indent="-298450" lvl="1" marL="914400" rtl="0" algn="l">
              <a:spcBef>
                <a:spcPts val="0"/>
              </a:spcBef>
              <a:spcAft>
                <a:spcPts val="0"/>
              </a:spcAft>
              <a:buSzPts val="1100"/>
              <a:buChar char="-"/>
            </a:pPr>
            <a:r>
              <a:rPr lang="de"/>
              <a:t>Create a directory of your choice, and `cd` there</a:t>
            </a:r>
            <a:endParaRPr/>
          </a:p>
          <a:p>
            <a:pPr indent="-298450" lvl="1" marL="914400" rtl="0" algn="l">
              <a:spcBef>
                <a:spcPts val="0"/>
              </a:spcBef>
              <a:spcAft>
                <a:spcPts val="0"/>
              </a:spcAft>
              <a:buSzPts val="1100"/>
              <a:buChar char="-"/>
            </a:pPr>
            <a:r>
              <a:rPr lang="de"/>
              <a:t>`cargo init test_program`</a:t>
            </a:r>
            <a:endParaRPr/>
          </a:p>
          <a:p>
            <a:pPr indent="-298450" lvl="1" marL="914400" rtl="0" algn="l">
              <a:spcBef>
                <a:spcPts val="0"/>
              </a:spcBef>
              <a:spcAft>
                <a:spcPts val="0"/>
              </a:spcAft>
              <a:buSzPts val="1100"/>
              <a:buChar char="-"/>
            </a:pPr>
            <a:r>
              <a:rPr lang="de"/>
              <a:t>`cd test_program`</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if you see “</a:t>
            </a:r>
            <a:r>
              <a:rPr lang="de">
                <a:solidFill>
                  <a:srgbClr val="93C47D"/>
                </a:solidFill>
              </a:rPr>
              <a:t>Hello, world!</a:t>
            </a:r>
            <a:r>
              <a:rPr lang="de"/>
              <a:t>”, you’re ready to go!</a:t>
            </a:r>
            <a:endParaRPr/>
          </a:p>
        </p:txBody>
      </p:sp>
      <p:sp>
        <p:nvSpPr>
          <p:cNvPr id="461" name="Google Shape;461;p5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p:txBody>
      </p:sp>
      <p:sp>
        <p:nvSpPr>
          <p:cNvPr id="156" name="Google Shape;156;p1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67" name="Google Shape;467;p5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To test if everything is set up properly, run those commands:</a:t>
            </a:r>
            <a:endParaRPr/>
          </a:p>
          <a:p>
            <a:pPr indent="-298450" lvl="1" marL="914400" rtl="0" algn="l">
              <a:spcBef>
                <a:spcPts val="0"/>
              </a:spcBef>
              <a:spcAft>
                <a:spcPts val="0"/>
              </a:spcAft>
              <a:buSzPts val="1100"/>
              <a:buChar char="-"/>
            </a:pPr>
            <a:r>
              <a:rPr lang="de"/>
              <a:t>Create a directory of your choice, and `cd` there</a:t>
            </a:r>
            <a:endParaRPr/>
          </a:p>
          <a:p>
            <a:pPr indent="-298450" lvl="1" marL="914400" rtl="0" algn="l">
              <a:spcBef>
                <a:spcPts val="0"/>
              </a:spcBef>
              <a:spcAft>
                <a:spcPts val="0"/>
              </a:spcAft>
              <a:buSzPts val="1100"/>
              <a:buChar char="-"/>
            </a:pPr>
            <a:r>
              <a:rPr lang="de"/>
              <a:t>`cargo init test_program`</a:t>
            </a:r>
            <a:endParaRPr/>
          </a:p>
          <a:p>
            <a:pPr indent="-298450" lvl="1" marL="914400" rtl="0" algn="l">
              <a:spcBef>
                <a:spcPts val="0"/>
              </a:spcBef>
              <a:spcAft>
                <a:spcPts val="0"/>
              </a:spcAft>
              <a:buSzPts val="1100"/>
              <a:buChar char="-"/>
            </a:pPr>
            <a:r>
              <a:rPr lang="de"/>
              <a:t>`cd test_program`</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if you see “</a:t>
            </a:r>
            <a:r>
              <a:rPr lang="de">
                <a:solidFill>
                  <a:srgbClr val="93C47D"/>
                </a:solidFill>
              </a:rPr>
              <a:t>Hello, world!</a:t>
            </a:r>
            <a:r>
              <a:rPr lang="de"/>
              <a:t>”, you’re ready to go!</a:t>
            </a:r>
            <a:endParaRPr/>
          </a:p>
          <a:p>
            <a:pPr indent="-311150" lvl="0" marL="457200" rtl="0" algn="l">
              <a:spcBef>
                <a:spcPts val="0"/>
              </a:spcBef>
              <a:spcAft>
                <a:spcPts val="0"/>
              </a:spcAft>
              <a:buSzPts val="1300"/>
              <a:buChar char="-"/>
            </a:pPr>
            <a:r>
              <a:rPr lang="de"/>
              <a:t>IF </a:t>
            </a:r>
            <a:r>
              <a:rPr lang="de">
                <a:solidFill>
                  <a:srgbClr val="CC0000"/>
                </a:solidFill>
              </a:rPr>
              <a:t>NOT</a:t>
            </a:r>
            <a:r>
              <a:rPr lang="de"/>
              <a:t>: Please raise your hand now, you’ll not be able to properly use Rust otherwise!</a:t>
            </a:r>
            <a:endParaRPr/>
          </a:p>
        </p:txBody>
      </p:sp>
      <p:sp>
        <p:nvSpPr>
          <p:cNvPr id="468" name="Google Shape;468;p5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74" name="Google Shape;474;p53"/>
          <p:cNvSpPr txBox="1"/>
          <p:nvPr>
            <p:ph idx="1" type="body"/>
          </p:nvPr>
        </p:nvSpPr>
        <p:spPr>
          <a:xfrm>
            <a:off x="1297500" y="1567550"/>
            <a:ext cx="7141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To test if everything is set up properly, run those commands:</a:t>
            </a:r>
            <a:endParaRPr/>
          </a:p>
          <a:p>
            <a:pPr indent="-298450" lvl="1" marL="914400" rtl="0" algn="l">
              <a:spcBef>
                <a:spcPts val="0"/>
              </a:spcBef>
              <a:spcAft>
                <a:spcPts val="0"/>
              </a:spcAft>
              <a:buSzPts val="1100"/>
              <a:buChar char="-"/>
            </a:pPr>
            <a:r>
              <a:rPr lang="de"/>
              <a:t>Create a directory of your choice, and `cd` there</a:t>
            </a:r>
            <a:endParaRPr/>
          </a:p>
          <a:p>
            <a:pPr indent="-298450" lvl="1" marL="914400" rtl="0" algn="l">
              <a:spcBef>
                <a:spcPts val="0"/>
              </a:spcBef>
              <a:spcAft>
                <a:spcPts val="0"/>
              </a:spcAft>
              <a:buSzPts val="1100"/>
              <a:buChar char="-"/>
            </a:pPr>
            <a:r>
              <a:rPr lang="de"/>
              <a:t>`cargo init test_program`</a:t>
            </a:r>
            <a:endParaRPr/>
          </a:p>
          <a:p>
            <a:pPr indent="-298450" lvl="1" marL="914400" rtl="0" algn="l">
              <a:spcBef>
                <a:spcPts val="0"/>
              </a:spcBef>
              <a:spcAft>
                <a:spcPts val="0"/>
              </a:spcAft>
              <a:buSzPts val="1100"/>
              <a:buChar char="-"/>
            </a:pPr>
            <a:r>
              <a:rPr lang="de"/>
              <a:t>`cd test_program`</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if you see “</a:t>
            </a:r>
            <a:r>
              <a:rPr lang="de">
                <a:solidFill>
                  <a:srgbClr val="93C47D"/>
                </a:solidFill>
              </a:rPr>
              <a:t>Hello, world!</a:t>
            </a:r>
            <a:r>
              <a:rPr lang="de"/>
              <a:t>”, you’re ready to go!</a:t>
            </a:r>
            <a:endParaRPr/>
          </a:p>
          <a:p>
            <a:pPr indent="-311150" lvl="0" marL="457200" rtl="0" algn="l">
              <a:spcBef>
                <a:spcPts val="0"/>
              </a:spcBef>
              <a:spcAft>
                <a:spcPts val="0"/>
              </a:spcAft>
              <a:buSzPts val="1300"/>
              <a:buChar char="-"/>
            </a:pPr>
            <a:r>
              <a:rPr lang="de"/>
              <a:t>IF </a:t>
            </a:r>
            <a:r>
              <a:rPr lang="de">
                <a:solidFill>
                  <a:srgbClr val="CC0000"/>
                </a:solidFill>
              </a:rPr>
              <a:t>NOT</a:t>
            </a:r>
            <a:r>
              <a:rPr lang="de"/>
              <a:t>: Please raise your hand now, you’ll not be able to properly use Rust otherwise!</a:t>
            </a:r>
            <a:endParaRPr/>
          </a:p>
          <a:p>
            <a:pPr indent="-311150" lvl="0" marL="457200" rtl="0" algn="l">
              <a:spcBef>
                <a:spcPts val="0"/>
              </a:spcBef>
              <a:spcAft>
                <a:spcPts val="0"/>
              </a:spcAft>
              <a:buSzPts val="1300"/>
              <a:buChar char="-"/>
            </a:pPr>
            <a:r>
              <a:rPr lang="de"/>
              <a:t>The only error I found when trying on fresh VMs:</a:t>
            </a:r>
            <a:endParaRPr/>
          </a:p>
          <a:p>
            <a:pPr indent="-298450" lvl="1" marL="914400" rtl="0" algn="l">
              <a:spcBef>
                <a:spcPts val="0"/>
              </a:spcBef>
              <a:spcAft>
                <a:spcPts val="0"/>
              </a:spcAft>
              <a:buSzPts val="1100"/>
              <a:buChar char="-"/>
            </a:pPr>
            <a:r>
              <a:rPr lang="de"/>
              <a:t>On Linux → `</a:t>
            </a:r>
            <a:r>
              <a:rPr lang="de">
                <a:solidFill>
                  <a:srgbClr val="FF9900"/>
                </a:solidFill>
              </a:rPr>
              <a:t>Linker cc not found</a:t>
            </a:r>
            <a:r>
              <a:rPr lang="de"/>
              <a:t>` → `</a:t>
            </a:r>
            <a:r>
              <a:rPr lang="de">
                <a:solidFill>
                  <a:srgbClr val="93C47D"/>
                </a:solidFill>
              </a:rPr>
              <a:t>sudo apt install gcc</a:t>
            </a:r>
            <a:r>
              <a:rPr lang="de"/>
              <a:t>`, restart terminal, try again</a:t>
            </a:r>
            <a:endParaRPr/>
          </a:p>
          <a:p>
            <a:pPr indent="-298450" lvl="1" marL="914400" rtl="0" algn="l">
              <a:spcBef>
                <a:spcPts val="0"/>
              </a:spcBef>
              <a:spcAft>
                <a:spcPts val="0"/>
              </a:spcAft>
              <a:buSzPts val="1100"/>
              <a:buChar char="-"/>
            </a:pPr>
            <a:r>
              <a:rPr lang="de"/>
              <a:t>On Windows → eduroam may </a:t>
            </a:r>
            <a:r>
              <a:rPr lang="de">
                <a:solidFill>
                  <a:srgbClr val="FF9900"/>
                </a:solidFill>
              </a:rPr>
              <a:t>block downloading the Installer</a:t>
            </a:r>
            <a:r>
              <a:rPr lang="de"/>
              <a:t> → you’d need to </a:t>
            </a:r>
            <a:r>
              <a:rPr lang="de">
                <a:solidFill>
                  <a:srgbClr val="93C47D"/>
                </a:solidFill>
              </a:rPr>
              <a:t>try again at home</a:t>
            </a:r>
            <a:r>
              <a:rPr lang="de"/>
              <a:t> :^)</a:t>
            </a:r>
            <a:endParaRPr/>
          </a:p>
          <a:p>
            <a:pPr indent="-311150" lvl="0" marL="457200" rtl="0" algn="l">
              <a:spcBef>
                <a:spcPts val="0"/>
              </a:spcBef>
              <a:spcAft>
                <a:spcPts val="0"/>
              </a:spcAft>
              <a:buSzPts val="1300"/>
              <a:buChar char="-"/>
            </a:pPr>
            <a:r>
              <a:rPr lang="de"/>
              <a:t>Doesn’t mean there are no other errors, please tell me if you found something else!</a:t>
            </a:r>
            <a:endParaRPr/>
          </a:p>
        </p:txBody>
      </p:sp>
      <p:sp>
        <p:nvSpPr>
          <p:cNvPr id="475" name="Google Shape;475;p5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4"/>
          <p:cNvSpPr txBox="1"/>
          <p:nvPr>
            <p:ph type="title"/>
          </p:nvPr>
        </p:nvSpPr>
        <p:spPr>
          <a:xfrm>
            <a:off x="540475" y="1010400"/>
            <a:ext cx="7412100" cy="114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de" sz="2020"/>
              <a:t>Pew, that was a lot!</a:t>
            </a:r>
            <a:endParaRPr sz="2020"/>
          </a:p>
          <a:p>
            <a:pPr indent="0" lvl="0" marL="0" rtl="0" algn="l">
              <a:spcBef>
                <a:spcPts val="0"/>
              </a:spcBef>
              <a:spcAft>
                <a:spcPts val="0"/>
              </a:spcAft>
              <a:buSzPts val="990"/>
              <a:buNone/>
            </a:pPr>
            <a:r>
              <a:rPr lang="de" sz="2020"/>
              <a:t>But everything is now set up properly.</a:t>
            </a:r>
            <a:endParaRPr sz="2020"/>
          </a:p>
          <a:p>
            <a:pPr indent="0" lvl="0" marL="0" rtl="0" algn="l">
              <a:spcBef>
                <a:spcPts val="0"/>
              </a:spcBef>
              <a:spcAft>
                <a:spcPts val="0"/>
              </a:spcAft>
              <a:buSzPts val="990"/>
              <a:buNone/>
            </a:pPr>
            <a:r>
              <a:rPr lang="de" sz="2020"/>
              <a:t>Time to take a small break.</a:t>
            </a:r>
            <a:endParaRPr sz="2020"/>
          </a:p>
        </p:txBody>
      </p:sp>
      <p:sp>
        <p:nvSpPr>
          <p:cNvPr id="481" name="Google Shape;481;p54"/>
          <p:cNvSpPr txBox="1"/>
          <p:nvPr/>
        </p:nvSpPr>
        <p:spPr>
          <a:xfrm>
            <a:off x="3343775" y="2356850"/>
            <a:ext cx="30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482" name="Google Shape;482;p5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488" name="Google Shape;488;p5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89" name="Google Shape;489;p5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495" name="Google Shape;495;p5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Technically it doesn’t matter, you could even use Ed, Notepad, Word… </a:t>
            </a:r>
            <a:endParaRPr/>
          </a:p>
        </p:txBody>
      </p:sp>
      <p:sp>
        <p:nvSpPr>
          <p:cNvPr id="496" name="Google Shape;496;p5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502" name="Google Shape;502;p5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Technically it doesn’t matter, you could even use Ed, Notepad, Word… </a:t>
            </a:r>
            <a:endParaRPr/>
          </a:p>
          <a:p>
            <a:pPr indent="-311150" lvl="0" marL="457200" rtl="0" algn="l">
              <a:spcBef>
                <a:spcPts val="0"/>
              </a:spcBef>
              <a:spcAft>
                <a:spcPts val="0"/>
              </a:spcAft>
              <a:buSzPts val="1300"/>
              <a:buChar char="-"/>
            </a:pPr>
            <a:r>
              <a:rPr lang="de"/>
              <a:t>There are some IDEs and Editors that make programming [in Rust] easier</a:t>
            </a:r>
            <a:endParaRPr/>
          </a:p>
        </p:txBody>
      </p:sp>
      <p:sp>
        <p:nvSpPr>
          <p:cNvPr id="503" name="Google Shape;503;p5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509" name="Google Shape;509;p5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Technically it doesn’t matter, you could even use Ed, Notepad, Word… </a:t>
            </a:r>
            <a:endParaRPr/>
          </a:p>
          <a:p>
            <a:pPr indent="-311150" lvl="0" marL="457200" rtl="0" algn="l">
              <a:spcBef>
                <a:spcPts val="0"/>
              </a:spcBef>
              <a:spcAft>
                <a:spcPts val="0"/>
              </a:spcAft>
              <a:buSzPts val="1300"/>
              <a:buChar char="-"/>
            </a:pPr>
            <a:r>
              <a:rPr lang="de"/>
              <a:t>There are some IDEs and Editors that make programming [in Rust] easier:</a:t>
            </a:r>
            <a:endParaRPr/>
          </a:p>
          <a:p>
            <a:pPr indent="-298450" lvl="1" marL="914400" rtl="0" algn="l">
              <a:spcBef>
                <a:spcPts val="0"/>
              </a:spcBef>
              <a:spcAft>
                <a:spcPts val="0"/>
              </a:spcAft>
              <a:buSzPts val="1100"/>
              <a:buChar char="-"/>
            </a:pPr>
            <a:r>
              <a:rPr lang="de"/>
              <a:t>JetBrains CLion ← License is free for students with a TU-email</a:t>
            </a:r>
            <a:endParaRPr/>
          </a:p>
          <a:p>
            <a:pPr indent="-298450" lvl="1" marL="914400" rtl="0" algn="l">
              <a:spcBef>
                <a:spcPts val="0"/>
              </a:spcBef>
              <a:spcAft>
                <a:spcPts val="0"/>
              </a:spcAft>
              <a:buSzPts val="1100"/>
              <a:buChar char="-"/>
            </a:pPr>
            <a:r>
              <a:rPr lang="de"/>
              <a:t>Emacs, Vim ← For those who prefer terminal editors</a:t>
            </a:r>
            <a:endParaRPr/>
          </a:p>
          <a:p>
            <a:pPr indent="-298450" lvl="1" marL="914400" rtl="0" algn="l">
              <a:spcBef>
                <a:spcPts val="0"/>
              </a:spcBef>
              <a:spcAft>
                <a:spcPts val="0"/>
              </a:spcAft>
              <a:buSzPts val="1100"/>
              <a:buChar char="-"/>
            </a:pPr>
            <a:r>
              <a:rPr lang="de"/>
              <a:t>Visual Studio Code ← What I’ll be using</a:t>
            </a:r>
            <a:endParaRPr/>
          </a:p>
        </p:txBody>
      </p:sp>
      <p:sp>
        <p:nvSpPr>
          <p:cNvPr id="510" name="Google Shape;510;p5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516" name="Google Shape;516;p59"/>
          <p:cNvSpPr txBox="1"/>
          <p:nvPr>
            <p:ph idx="1" type="body"/>
          </p:nvPr>
        </p:nvSpPr>
        <p:spPr>
          <a:xfrm>
            <a:off x="1297500" y="1567550"/>
            <a:ext cx="7038900" cy="350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Technically it doesn’t matter, you could even use Ed, Notepad, Word… </a:t>
            </a:r>
            <a:endParaRPr/>
          </a:p>
          <a:p>
            <a:pPr indent="-311150" lvl="0" marL="457200" rtl="0" algn="l">
              <a:spcBef>
                <a:spcPts val="0"/>
              </a:spcBef>
              <a:spcAft>
                <a:spcPts val="0"/>
              </a:spcAft>
              <a:buSzPts val="1300"/>
              <a:buChar char="-"/>
            </a:pPr>
            <a:r>
              <a:rPr lang="de"/>
              <a:t>There are some IDEs and Editors that make programming [in Rust] easier:</a:t>
            </a:r>
            <a:endParaRPr/>
          </a:p>
          <a:p>
            <a:pPr indent="-298450" lvl="1" marL="914400" rtl="0" algn="l">
              <a:spcBef>
                <a:spcPts val="0"/>
              </a:spcBef>
              <a:spcAft>
                <a:spcPts val="0"/>
              </a:spcAft>
              <a:buSzPts val="1100"/>
              <a:buChar char="-"/>
            </a:pPr>
            <a:r>
              <a:rPr lang="de"/>
              <a:t>JetBrains CLion ← License is free for students with a TU-email</a:t>
            </a:r>
            <a:endParaRPr/>
          </a:p>
          <a:p>
            <a:pPr indent="-298450" lvl="1" marL="914400" rtl="0" algn="l">
              <a:spcBef>
                <a:spcPts val="0"/>
              </a:spcBef>
              <a:spcAft>
                <a:spcPts val="0"/>
              </a:spcAft>
              <a:buSzPts val="1100"/>
              <a:buChar char="-"/>
            </a:pPr>
            <a:r>
              <a:rPr lang="de"/>
              <a:t>Emacs, Vim ← For those who prefer terminal editors</a:t>
            </a:r>
            <a:endParaRPr/>
          </a:p>
          <a:p>
            <a:pPr indent="-298450" lvl="1" marL="914400" rtl="0" algn="l">
              <a:spcBef>
                <a:spcPts val="0"/>
              </a:spcBef>
              <a:spcAft>
                <a:spcPts val="0"/>
              </a:spcAft>
              <a:buSzPts val="1100"/>
              <a:buChar char="-"/>
            </a:pPr>
            <a:r>
              <a:rPr lang="de"/>
              <a:t>Visual Studio Code ← What I’ll be using</a:t>
            </a:r>
            <a:endParaRPr/>
          </a:p>
          <a:p>
            <a:pPr indent="-311150" lvl="0" marL="457200" rtl="0" algn="l">
              <a:spcBef>
                <a:spcPts val="0"/>
              </a:spcBef>
              <a:spcAft>
                <a:spcPts val="0"/>
              </a:spcAft>
              <a:buSzPts val="1300"/>
              <a:buChar char="-"/>
            </a:pPr>
            <a:r>
              <a:rPr lang="de"/>
              <a:t>VSC → </a:t>
            </a:r>
            <a:r>
              <a:rPr lang="de" u="sng">
                <a:solidFill>
                  <a:schemeClr val="hlink"/>
                </a:solidFill>
                <a:hlinkClick r:id="rId3"/>
              </a:rPr>
              <a:t>https://code.visualstudio.com/</a:t>
            </a:r>
            <a:endParaRPr/>
          </a:p>
          <a:p>
            <a:pPr indent="-298450" lvl="1" marL="914400" rtl="0" algn="l">
              <a:spcBef>
                <a:spcPts val="0"/>
              </a:spcBef>
              <a:spcAft>
                <a:spcPts val="0"/>
              </a:spcAft>
              <a:buSzPts val="1100"/>
              <a:buChar char="-"/>
            </a:pPr>
            <a:r>
              <a:rPr lang="de"/>
              <a:t>On Windows, just follow the installer</a:t>
            </a:r>
            <a:endParaRPr/>
          </a:p>
          <a:p>
            <a:pPr indent="-298450" lvl="1" marL="914400" rtl="0" algn="l">
              <a:spcBef>
                <a:spcPts val="0"/>
              </a:spcBef>
              <a:spcAft>
                <a:spcPts val="0"/>
              </a:spcAft>
              <a:buSzPts val="1100"/>
              <a:buChar char="-"/>
            </a:pPr>
            <a:r>
              <a:rPr lang="de"/>
              <a:t>On Linux: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298450" lvl="0" marL="1828800" rtl="0" algn="l">
              <a:spcBef>
                <a:spcPts val="1200"/>
              </a:spcBef>
              <a:spcAft>
                <a:spcPts val="0"/>
              </a:spcAft>
              <a:buSzPts val="1100"/>
              <a:buChar char="-"/>
            </a:pPr>
            <a:r>
              <a:rPr lang="de" sz="1100"/>
              <a:t>Disclaimer: I am not a Linux main (yet), if there’s a simpler way, please tell me :^)</a:t>
            </a:r>
            <a:endParaRPr sz="1100"/>
          </a:p>
        </p:txBody>
      </p:sp>
      <p:pic>
        <p:nvPicPr>
          <p:cNvPr id="517" name="Google Shape;517;p59"/>
          <p:cNvPicPr preferRelativeResize="0"/>
          <p:nvPr/>
        </p:nvPicPr>
        <p:blipFill>
          <a:blip r:embed="rId4">
            <a:alphaModFix/>
          </a:blip>
          <a:stretch>
            <a:fillRect/>
          </a:stretch>
        </p:blipFill>
        <p:spPr>
          <a:xfrm>
            <a:off x="2991500" y="3133025"/>
            <a:ext cx="3186026" cy="1459650"/>
          </a:xfrm>
          <a:prstGeom prst="rect">
            <a:avLst/>
          </a:prstGeom>
          <a:noFill/>
          <a:ln>
            <a:noFill/>
          </a:ln>
        </p:spPr>
      </p:pic>
      <p:sp>
        <p:nvSpPr>
          <p:cNvPr id="518" name="Google Shape;518;p5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524" name="Google Shape;524;p6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FFFFFF"/>
              </a:buClr>
              <a:buSzPts val="1300"/>
              <a:buChar char="-"/>
            </a:pPr>
            <a:r>
              <a:rPr lang="de">
                <a:solidFill>
                  <a:srgbClr val="FFFFFF"/>
                </a:solidFill>
              </a:rPr>
              <a:t>Visual Studio Code itself does not have built in Rust support</a:t>
            </a:r>
            <a:endParaRPr>
              <a:solidFill>
                <a:srgbClr val="FFFFFF"/>
              </a:solidFill>
            </a:endParaRPr>
          </a:p>
          <a:p>
            <a:pPr indent="-311150" lvl="0" marL="457200" rtl="0" algn="l">
              <a:spcBef>
                <a:spcPts val="0"/>
              </a:spcBef>
              <a:spcAft>
                <a:spcPts val="0"/>
              </a:spcAft>
              <a:buClr>
                <a:srgbClr val="FFFFFF"/>
              </a:buClr>
              <a:buSzPts val="1300"/>
              <a:buChar char="-"/>
            </a:pPr>
            <a:r>
              <a:rPr lang="de">
                <a:solidFill>
                  <a:srgbClr val="FFFFFF"/>
                </a:solidFill>
              </a:rPr>
              <a:t>Built in Syntax Highlighting, but no Language Server (no red wiggly lines and warnings)</a:t>
            </a:r>
            <a:endParaRPr>
              <a:solidFill>
                <a:srgbClr val="FFFFFF"/>
              </a:solidFill>
            </a:endParaRPr>
          </a:p>
          <a:p>
            <a:pPr indent="-311150" lvl="1" marL="914400" rtl="0" algn="l">
              <a:spcBef>
                <a:spcPts val="0"/>
              </a:spcBef>
              <a:spcAft>
                <a:spcPts val="0"/>
              </a:spcAft>
              <a:buClr>
                <a:srgbClr val="FFFFFF"/>
              </a:buClr>
              <a:buSzPts val="1300"/>
              <a:buChar char="-"/>
            </a:pPr>
            <a:r>
              <a:rPr lang="de" sz="1300">
                <a:solidFill>
                  <a:srgbClr val="FFFFFF"/>
                </a:solidFill>
              </a:rPr>
              <a:t>That’s what rust-analyzer is for</a:t>
            </a:r>
            <a:endParaRPr sz="1300">
              <a:solidFill>
                <a:srgbClr val="FFFFFF"/>
              </a:solidFill>
            </a:endParaRPr>
          </a:p>
          <a:p>
            <a:pPr indent="-311150" lvl="1" marL="914400" rtl="0" algn="l">
              <a:spcBef>
                <a:spcPts val="0"/>
              </a:spcBef>
              <a:spcAft>
                <a:spcPts val="0"/>
              </a:spcAft>
              <a:buClr>
                <a:srgbClr val="FFFFFF"/>
              </a:buClr>
              <a:buSzPts val="1300"/>
              <a:buChar char="-"/>
            </a:pPr>
            <a:r>
              <a:rPr lang="de" sz="1300">
                <a:solidFill>
                  <a:srgbClr val="FFFFFF"/>
                </a:solidFill>
              </a:rPr>
              <a:t>official extension by the Rust foundation</a:t>
            </a:r>
            <a:endParaRPr sz="1300">
              <a:solidFill>
                <a:srgbClr val="FFFFFF"/>
              </a:solidFill>
            </a:endParaRPr>
          </a:p>
          <a:p>
            <a:pPr indent="-311150" lvl="0" marL="457200" rtl="0" algn="l">
              <a:spcBef>
                <a:spcPts val="0"/>
              </a:spcBef>
              <a:spcAft>
                <a:spcPts val="0"/>
              </a:spcAft>
              <a:buClr>
                <a:srgbClr val="FFFFFF"/>
              </a:buClr>
              <a:buSzPts val="1300"/>
              <a:buChar char="-"/>
            </a:pPr>
            <a:r>
              <a:rPr lang="de">
                <a:solidFill>
                  <a:srgbClr val="FFFFFF"/>
                </a:solidFill>
              </a:rPr>
              <a:t>also allows you to run and debug your code from within VSC, no `cargo run` needed</a:t>
            </a:r>
            <a:endParaRPr>
              <a:solidFill>
                <a:srgbClr val="FFFFFF"/>
              </a:solidFill>
            </a:endParaRPr>
          </a:p>
          <a:p>
            <a:pPr indent="0" lvl="0" marL="0" rtl="0" algn="l">
              <a:spcBef>
                <a:spcPts val="0"/>
              </a:spcBef>
              <a:spcAft>
                <a:spcPts val="1200"/>
              </a:spcAft>
              <a:buNone/>
            </a:pPr>
            <a:r>
              <a:t/>
            </a:r>
            <a:endParaRPr sz="1100"/>
          </a:p>
        </p:txBody>
      </p:sp>
      <p:pic>
        <p:nvPicPr>
          <p:cNvPr id="525" name="Google Shape;525;p60"/>
          <p:cNvPicPr preferRelativeResize="0"/>
          <p:nvPr/>
        </p:nvPicPr>
        <p:blipFill>
          <a:blip r:embed="rId3">
            <a:alphaModFix/>
          </a:blip>
          <a:stretch>
            <a:fillRect/>
          </a:stretch>
        </p:blipFill>
        <p:spPr>
          <a:xfrm>
            <a:off x="1297500" y="2817731"/>
            <a:ext cx="4634974" cy="1418925"/>
          </a:xfrm>
          <a:prstGeom prst="rect">
            <a:avLst/>
          </a:prstGeom>
          <a:noFill/>
          <a:ln>
            <a:noFill/>
          </a:ln>
        </p:spPr>
      </p:pic>
      <p:pic>
        <p:nvPicPr>
          <p:cNvPr id="526" name="Google Shape;526;p60"/>
          <p:cNvPicPr preferRelativeResize="0"/>
          <p:nvPr/>
        </p:nvPicPr>
        <p:blipFill>
          <a:blip r:embed="rId4">
            <a:alphaModFix/>
          </a:blip>
          <a:stretch>
            <a:fillRect/>
          </a:stretch>
        </p:blipFill>
        <p:spPr>
          <a:xfrm>
            <a:off x="6220756" y="2817724"/>
            <a:ext cx="2115643" cy="1418925"/>
          </a:xfrm>
          <a:prstGeom prst="rect">
            <a:avLst/>
          </a:prstGeom>
          <a:noFill/>
          <a:ln>
            <a:noFill/>
          </a:ln>
        </p:spPr>
      </p:pic>
      <p:sp>
        <p:nvSpPr>
          <p:cNvPr id="527" name="Google Shape;527;p6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33" name="Google Shape;533;p6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p:txBody>
      </p:sp>
      <p:sp>
        <p:nvSpPr>
          <p:cNvPr id="534" name="Google Shape;534;p6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p:txBody>
      </p:sp>
      <p:sp>
        <p:nvSpPr>
          <p:cNvPr id="163" name="Google Shape;163;p1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40" name="Google Shape;540;p6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p:txBody>
      </p:sp>
      <p:sp>
        <p:nvSpPr>
          <p:cNvPr id="541" name="Google Shape;541;p6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47" name="Google Shape;547;p6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sz="1300"/>
              <a:t>Exercises and code snippets in future slides will be color-coded and rated:</a:t>
            </a:r>
            <a:endParaRPr/>
          </a:p>
        </p:txBody>
      </p:sp>
      <p:sp>
        <p:nvSpPr>
          <p:cNvPr id="548" name="Google Shape;548;p6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54" name="Google Shape;554;p6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a:t>Exercises and code snippets in future slides will be color-coded and rated:</a:t>
            </a:r>
            <a:endParaRPr/>
          </a:p>
          <a:p>
            <a:pPr indent="-298450" lvl="1" marL="914400" rtl="0" algn="l">
              <a:spcBef>
                <a:spcPts val="0"/>
              </a:spcBef>
              <a:spcAft>
                <a:spcPts val="0"/>
              </a:spcAft>
              <a:buSzPts val="1100"/>
              <a:buChar char="-"/>
            </a:pPr>
            <a:r>
              <a:rPr lang="de"/>
              <a:t>0/3 → </a:t>
            </a:r>
            <a:r>
              <a:rPr lang="de">
                <a:solidFill>
                  <a:srgbClr val="00FF00"/>
                </a:solidFill>
              </a:rPr>
              <a:t>Green</a:t>
            </a:r>
            <a:r>
              <a:rPr lang="de"/>
              <a:t>	→ we covered the topic of the exercise in the past, should be easy</a:t>
            </a:r>
            <a:endParaRPr/>
          </a:p>
        </p:txBody>
      </p:sp>
      <p:sp>
        <p:nvSpPr>
          <p:cNvPr id="555" name="Google Shape;555;p6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61" name="Google Shape;561;p6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a:t>Exercises and code snippets in future slides will be color-coded and rated:</a:t>
            </a:r>
            <a:endParaRPr/>
          </a:p>
          <a:p>
            <a:pPr indent="-298450" lvl="1" marL="914400" rtl="0" algn="l">
              <a:spcBef>
                <a:spcPts val="0"/>
              </a:spcBef>
              <a:spcAft>
                <a:spcPts val="0"/>
              </a:spcAft>
              <a:buSzPts val="1100"/>
              <a:buChar char="-"/>
            </a:pPr>
            <a:r>
              <a:rPr lang="de"/>
              <a:t>0/3 → </a:t>
            </a:r>
            <a:r>
              <a:rPr lang="de">
                <a:solidFill>
                  <a:srgbClr val="00FF00"/>
                </a:solidFill>
              </a:rPr>
              <a:t>Green</a:t>
            </a:r>
            <a:r>
              <a:rPr lang="de"/>
              <a:t>	→ we covered the topic of the exercise in the past, should be easy</a:t>
            </a:r>
            <a:endParaRPr/>
          </a:p>
          <a:p>
            <a:pPr indent="-298450" lvl="1" marL="914400" rtl="0" algn="l">
              <a:spcBef>
                <a:spcPts val="0"/>
              </a:spcBef>
              <a:spcAft>
                <a:spcPts val="0"/>
              </a:spcAft>
              <a:buSzPts val="1100"/>
              <a:buChar char="-"/>
            </a:pPr>
            <a:r>
              <a:rPr lang="de"/>
              <a:t>1/3 → </a:t>
            </a:r>
            <a:r>
              <a:rPr lang="de">
                <a:solidFill>
                  <a:srgbClr val="FFFF00"/>
                </a:solidFill>
              </a:rPr>
              <a:t>Yellow </a:t>
            </a:r>
            <a:r>
              <a:rPr lang="de"/>
              <a:t>	→ we covered the topic of the exercise in that session, may be hard</a:t>
            </a:r>
            <a:endParaRPr/>
          </a:p>
        </p:txBody>
      </p:sp>
      <p:sp>
        <p:nvSpPr>
          <p:cNvPr id="562" name="Google Shape;562;p6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68" name="Google Shape;568;p6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a:t>Exercises and code snippets in future slides will be color-coded and rated:</a:t>
            </a:r>
            <a:endParaRPr/>
          </a:p>
          <a:p>
            <a:pPr indent="-298450" lvl="1" marL="914400" rtl="0" algn="l">
              <a:spcBef>
                <a:spcPts val="0"/>
              </a:spcBef>
              <a:spcAft>
                <a:spcPts val="0"/>
              </a:spcAft>
              <a:buSzPts val="1100"/>
              <a:buChar char="-"/>
            </a:pPr>
            <a:r>
              <a:rPr lang="de"/>
              <a:t>0/3 → </a:t>
            </a:r>
            <a:r>
              <a:rPr lang="de">
                <a:solidFill>
                  <a:srgbClr val="00FF00"/>
                </a:solidFill>
              </a:rPr>
              <a:t>Green</a:t>
            </a:r>
            <a:r>
              <a:rPr lang="de"/>
              <a:t>	→ we covered the topic of the exercise in the past, should be easy</a:t>
            </a:r>
            <a:endParaRPr/>
          </a:p>
          <a:p>
            <a:pPr indent="-298450" lvl="1" marL="914400" rtl="0" algn="l">
              <a:spcBef>
                <a:spcPts val="0"/>
              </a:spcBef>
              <a:spcAft>
                <a:spcPts val="0"/>
              </a:spcAft>
              <a:buSzPts val="1100"/>
              <a:buChar char="-"/>
            </a:pPr>
            <a:r>
              <a:rPr lang="de"/>
              <a:t>1/3 → </a:t>
            </a:r>
            <a:r>
              <a:rPr lang="de">
                <a:solidFill>
                  <a:srgbClr val="FFFF00"/>
                </a:solidFill>
              </a:rPr>
              <a:t>Yellow </a:t>
            </a:r>
            <a:r>
              <a:rPr lang="de"/>
              <a:t>	→ we covered the topic of the exercise in that session, may be hard</a:t>
            </a:r>
            <a:endParaRPr/>
          </a:p>
          <a:p>
            <a:pPr indent="-298450" lvl="1" marL="914400" rtl="0" algn="l">
              <a:spcBef>
                <a:spcPts val="0"/>
              </a:spcBef>
              <a:spcAft>
                <a:spcPts val="0"/>
              </a:spcAft>
              <a:buSzPts val="1100"/>
              <a:buChar char="-"/>
            </a:pPr>
            <a:r>
              <a:rPr lang="de"/>
              <a:t>2/3 → </a:t>
            </a:r>
            <a:r>
              <a:rPr lang="de">
                <a:solidFill>
                  <a:srgbClr val="FF0000"/>
                </a:solidFill>
              </a:rPr>
              <a:t>Red </a:t>
            </a:r>
            <a:r>
              <a:rPr lang="de"/>
              <a:t>	→ same as yellow, but even more difficult</a:t>
            </a:r>
            <a:endParaRPr/>
          </a:p>
        </p:txBody>
      </p:sp>
      <p:sp>
        <p:nvSpPr>
          <p:cNvPr id="569" name="Google Shape;569;p6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75" name="Google Shape;575;p6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sz="1300"/>
              <a:t>Exercises and code snippets in future slides will be color-coded and rated:</a:t>
            </a:r>
            <a:endParaRPr/>
          </a:p>
          <a:p>
            <a:pPr indent="-298450" lvl="1" marL="914400" rtl="0" algn="l">
              <a:spcBef>
                <a:spcPts val="0"/>
              </a:spcBef>
              <a:spcAft>
                <a:spcPts val="0"/>
              </a:spcAft>
              <a:buSzPts val="1100"/>
              <a:buChar char="-"/>
            </a:pPr>
            <a:r>
              <a:rPr lang="de"/>
              <a:t>0/3 → </a:t>
            </a:r>
            <a:r>
              <a:rPr lang="de">
                <a:solidFill>
                  <a:srgbClr val="00FF00"/>
                </a:solidFill>
              </a:rPr>
              <a:t>Green</a:t>
            </a:r>
            <a:r>
              <a:rPr lang="de"/>
              <a:t>	→ we covered the topic of the exercise in the past, should be easy</a:t>
            </a:r>
            <a:endParaRPr/>
          </a:p>
          <a:p>
            <a:pPr indent="-298450" lvl="1" marL="914400" rtl="0" algn="l">
              <a:spcBef>
                <a:spcPts val="0"/>
              </a:spcBef>
              <a:spcAft>
                <a:spcPts val="0"/>
              </a:spcAft>
              <a:buSzPts val="1100"/>
              <a:buChar char="-"/>
            </a:pPr>
            <a:r>
              <a:rPr lang="de"/>
              <a:t>1/3</a:t>
            </a:r>
            <a:r>
              <a:rPr lang="de"/>
              <a:t> → </a:t>
            </a:r>
            <a:r>
              <a:rPr lang="de">
                <a:solidFill>
                  <a:srgbClr val="FFFF00"/>
                </a:solidFill>
              </a:rPr>
              <a:t>Yellow </a:t>
            </a:r>
            <a:r>
              <a:rPr lang="de"/>
              <a:t>	→ we covered the topic of the exercise in that session, may be hard</a:t>
            </a:r>
            <a:endParaRPr/>
          </a:p>
          <a:p>
            <a:pPr indent="-298450" lvl="1" marL="914400" rtl="0" algn="l">
              <a:spcBef>
                <a:spcPts val="0"/>
              </a:spcBef>
              <a:spcAft>
                <a:spcPts val="0"/>
              </a:spcAft>
              <a:buSzPts val="1100"/>
              <a:buChar char="-"/>
            </a:pPr>
            <a:r>
              <a:rPr lang="de"/>
              <a:t>2/3</a:t>
            </a:r>
            <a:r>
              <a:rPr lang="de"/>
              <a:t> → </a:t>
            </a:r>
            <a:r>
              <a:rPr lang="de">
                <a:solidFill>
                  <a:srgbClr val="FF0000"/>
                </a:solidFill>
              </a:rPr>
              <a:t>Red </a:t>
            </a:r>
            <a:r>
              <a:rPr lang="de"/>
              <a:t>	→ same as yellow, but even more difficult</a:t>
            </a:r>
            <a:endParaRPr/>
          </a:p>
          <a:p>
            <a:pPr indent="-298450" lvl="1" marL="914400" rtl="0" algn="l">
              <a:spcBef>
                <a:spcPts val="0"/>
              </a:spcBef>
              <a:spcAft>
                <a:spcPts val="0"/>
              </a:spcAft>
              <a:buSzPts val="1100"/>
              <a:buChar char="-"/>
            </a:pPr>
            <a:r>
              <a:rPr lang="de"/>
              <a:t>3/3 → </a:t>
            </a:r>
            <a:r>
              <a:rPr lang="de">
                <a:solidFill>
                  <a:srgbClr val="9900FF"/>
                </a:solidFill>
              </a:rPr>
              <a:t>Purple</a:t>
            </a:r>
            <a:r>
              <a:rPr lang="de"/>
              <a:t>	→ we have not yet covered the topic, but you want to try and learn on your own</a:t>
            </a:r>
            <a:endParaRPr/>
          </a:p>
        </p:txBody>
      </p:sp>
      <p:sp>
        <p:nvSpPr>
          <p:cNvPr id="576" name="Google Shape;576;p6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82" name="Google Shape;582;p6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In the beginning of each session, we’ll be going over the exercises, compare the results, and I’ll answer your questions</a:t>
            </a:r>
            <a:endParaRPr/>
          </a:p>
        </p:txBody>
      </p:sp>
      <p:sp>
        <p:nvSpPr>
          <p:cNvPr id="583" name="Google Shape;583;p6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89" name="Google Shape;589;p6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In the beginning of each session, we’ll be going over the exercises, compare the results, and I’ll answer your questions</a:t>
            </a:r>
            <a:endParaRPr/>
          </a:p>
          <a:p>
            <a:pPr indent="-311150" lvl="0" marL="457200" rtl="0" algn="l">
              <a:spcBef>
                <a:spcPts val="0"/>
              </a:spcBef>
              <a:spcAft>
                <a:spcPts val="0"/>
              </a:spcAft>
              <a:buSzPts val="1300"/>
              <a:buChar char="-"/>
            </a:pPr>
            <a:r>
              <a:rPr lang="de"/>
              <a:t>An exercise may look like this:</a:t>
            </a:r>
            <a:endParaRPr/>
          </a:p>
        </p:txBody>
      </p:sp>
      <p:sp>
        <p:nvSpPr>
          <p:cNvPr id="590" name="Google Shape;590;p6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pic>
        <p:nvPicPr>
          <p:cNvPr id="591" name="Google Shape;591;p69"/>
          <p:cNvPicPr preferRelativeResize="0"/>
          <p:nvPr/>
        </p:nvPicPr>
        <p:blipFill>
          <a:blip r:embed="rId3">
            <a:alphaModFix/>
          </a:blip>
          <a:stretch>
            <a:fillRect/>
          </a:stretch>
        </p:blipFill>
        <p:spPr>
          <a:xfrm>
            <a:off x="1825750" y="2347498"/>
            <a:ext cx="3787151" cy="1684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97" name="Google Shape;597;p7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In the beginning of each session, we’ll be going over the exercises, compare the results, and I’ll answer your questions</a:t>
            </a:r>
            <a:endParaRPr/>
          </a:p>
          <a:p>
            <a:pPr indent="-311150" lvl="0" marL="457200" rtl="0" algn="l">
              <a:spcBef>
                <a:spcPts val="0"/>
              </a:spcBef>
              <a:spcAft>
                <a:spcPts val="0"/>
              </a:spcAft>
              <a:buSzPts val="1300"/>
              <a:buChar char="-"/>
            </a:pPr>
            <a:r>
              <a:rPr lang="de"/>
              <a:t>An exercise may look like this: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Does anyone know already?</a:t>
            </a:r>
            <a:endParaRPr/>
          </a:p>
        </p:txBody>
      </p:sp>
      <p:sp>
        <p:nvSpPr>
          <p:cNvPr id="598" name="Google Shape;598;p7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pic>
        <p:nvPicPr>
          <p:cNvPr id="599" name="Google Shape;599;p70"/>
          <p:cNvPicPr preferRelativeResize="0"/>
          <p:nvPr/>
        </p:nvPicPr>
        <p:blipFill>
          <a:blip r:embed="rId3">
            <a:alphaModFix/>
          </a:blip>
          <a:stretch>
            <a:fillRect/>
          </a:stretch>
        </p:blipFill>
        <p:spPr>
          <a:xfrm>
            <a:off x="1825750" y="2347498"/>
            <a:ext cx="3787151" cy="1684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605" name="Google Shape;605;p71"/>
          <p:cNvSpPr txBox="1"/>
          <p:nvPr>
            <p:ph idx="1" type="body"/>
          </p:nvPr>
        </p:nvSpPr>
        <p:spPr>
          <a:xfrm>
            <a:off x="1297500" y="1567550"/>
            <a:ext cx="7038900" cy="343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In the beginning of each session, we’ll be going over the exercises, compare the results, and I’ll answer your questions</a:t>
            </a:r>
            <a:endParaRPr/>
          </a:p>
          <a:p>
            <a:pPr indent="-311150" lvl="0" marL="457200" rtl="0" algn="l">
              <a:spcBef>
                <a:spcPts val="0"/>
              </a:spcBef>
              <a:spcAft>
                <a:spcPts val="0"/>
              </a:spcAft>
              <a:buSzPts val="1300"/>
              <a:buChar char="-"/>
            </a:pPr>
            <a:r>
              <a:rPr lang="de"/>
              <a:t>An exercise may look like this: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Does anyone know already?</a:t>
            </a:r>
            <a:endParaRPr/>
          </a:p>
          <a:p>
            <a:pPr indent="-298450" lvl="1" marL="914400" rtl="0" algn="l">
              <a:spcBef>
                <a:spcPts val="0"/>
              </a:spcBef>
              <a:spcAft>
                <a:spcPts val="0"/>
              </a:spcAft>
              <a:buSzPts val="1100"/>
              <a:buChar char="-"/>
            </a:pPr>
            <a:r>
              <a:rPr lang="de"/>
              <a:t>type of a → u32 (unsigned 32 bit integer)</a:t>
            </a:r>
            <a:endParaRPr/>
          </a:p>
          <a:p>
            <a:pPr indent="-298450" lvl="1" marL="914400" rtl="0" algn="l">
              <a:spcBef>
                <a:spcPts val="0"/>
              </a:spcBef>
              <a:spcAft>
                <a:spcPts val="0"/>
              </a:spcAft>
              <a:buSzPts val="1100"/>
              <a:buChar char="-"/>
            </a:pPr>
            <a:r>
              <a:rPr lang="de"/>
              <a:t>type of b → u32</a:t>
            </a:r>
            <a:r>
              <a:rPr lang="de"/>
              <a:t> (unsigned 32 bit integer)</a:t>
            </a:r>
            <a:endParaRPr/>
          </a:p>
          <a:p>
            <a:pPr indent="-298450" lvl="1" marL="914400" rtl="0" algn="l">
              <a:spcBef>
                <a:spcPts val="0"/>
              </a:spcBef>
              <a:spcAft>
                <a:spcPts val="0"/>
              </a:spcAft>
              <a:buSzPts val="1100"/>
              <a:buChar char="-"/>
            </a:pPr>
            <a:r>
              <a:rPr lang="de"/>
              <a:t>output → `the v0lue of c is: 5` ← `{a}` is part of the format syntax, so it turns into the value of `a`!</a:t>
            </a:r>
            <a:endParaRPr/>
          </a:p>
        </p:txBody>
      </p:sp>
      <p:sp>
        <p:nvSpPr>
          <p:cNvPr id="606" name="Google Shape;606;p7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pic>
        <p:nvPicPr>
          <p:cNvPr id="607" name="Google Shape;607;p71"/>
          <p:cNvPicPr preferRelativeResize="0"/>
          <p:nvPr/>
        </p:nvPicPr>
        <p:blipFill>
          <a:blip r:embed="rId3">
            <a:alphaModFix/>
          </a:blip>
          <a:stretch>
            <a:fillRect/>
          </a:stretch>
        </p:blipFill>
        <p:spPr>
          <a:xfrm>
            <a:off x="1825750" y="2347498"/>
            <a:ext cx="3787151" cy="168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sz="1300"/>
              <a:t>Rust Installation</a:t>
            </a:r>
            <a:endParaRPr/>
          </a:p>
        </p:txBody>
      </p:sp>
      <p:sp>
        <p:nvSpPr>
          <p:cNvPr id="170" name="Google Shape;170;p1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613" name="Google Shape;613;p72"/>
          <p:cNvSpPr txBox="1"/>
          <p:nvPr>
            <p:ph idx="1" type="body"/>
          </p:nvPr>
        </p:nvSpPr>
        <p:spPr>
          <a:xfrm>
            <a:off x="1297500" y="1567550"/>
            <a:ext cx="7038900" cy="3232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de"/>
              <a:t>Feedback:</a:t>
            </a:r>
            <a:endParaRPr/>
          </a:p>
          <a:p>
            <a:pPr indent="-304800" lvl="0" marL="457200" rtl="0" algn="l">
              <a:lnSpc>
                <a:spcPct val="100000"/>
              </a:lnSpc>
              <a:spcBef>
                <a:spcPts val="0"/>
              </a:spcBef>
              <a:spcAft>
                <a:spcPts val="0"/>
              </a:spcAft>
              <a:buSzPts val="1200"/>
              <a:buChar char="-"/>
            </a:pPr>
            <a:r>
              <a:rPr lang="de" sz="1200"/>
              <a:t>too slow</a:t>
            </a:r>
            <a:endParaRPr sz="1200"/>
          </a:p>
          <a:p>
            <a:pPr indent="-304800" lvl="0" marL="457200" rtl="0" algn="l">
              <a:lnSpc>
                <a:spcPct val="100000"/>
              </a:lnSpc>
              <a:spcBef>
                <a:spcPts val="0"/>
              </a:spcBef>
              <a:spcAft>
                <a:spcPts val="0"/>
              </a:spcAft>
              <a:buSzPts val="1200"/>
              <a:buChar char="-"/>
            </a:pPr>
            <a:r>
              <a:rPr lang="de" sz="1200"/>
              <a:t>too fast</a:t>
            </a:r>
            <a:endParaRPr sz="1200"/>
          </a:p>
          <a:p>
            <a:pPr indent="-304800" lvl="0" marL="457200" rtl="0" algn="l">
              <a:lnSpc>
                <a:spcPct val="100000"/>
              </a:lnSpc>
              <a:spcBef>
                <a:spcPts val="0"/>
              </a:spcBef>
              <a:spcAft>
                <a:spcPts val="0"/>
              </a:spcAft>
              <a:buSzPts val="1200"/>
              <a:buChar char="-"/>
            </a:pPr>
            <a:r>
              <a:rPr lang="de" sz="1200"/>
              <a:t>too quiet</a:t>
            </a:r>
            <a:endParaRPr sz="1200"/>
          </a:p>
          <a:p>
            <a:pPr indent="-304800" lvl="0" marL="457200" rtl="0" algn="l">
              <a:lnSpc>
                <a:spcPct val="100000"/>
              </a:lnSpc>
              <a:spcBef>
                <a:spcPts val="0"/>
              </a:spcBef>
              <a:spcAft>
                <a:spcPts val="0"/>
              </a:spcAft>
              <a:buSzPts val="1200"/>
              <a:buChar char="-"/>
            </a:pPr>
            <a:r>
              <a:rPr lang="de" sz="1200"/>
              <a:t>too loud</a:t>
            </a:r>
            <a:endParaRPr sz="1200"/>
          </a:p>
          <a:p>
            <a:pPr indent="-304800" lvl="0" marL="457200" rtl="0" algn="l">
              <a:lnSpc>
                <a:spcPct val="100000"/>
              </a:lnSpc>
              <a:spcBef>
                <a:spcPts val="0"/>
              </a:spcBef>
              <a:spcAft>
                <a:spcPts val="0"/>
              </a:spcAft>
              <a:buSzPts val="1200"/>
              <a:buChar char="-"/>
            </a:pPr>
            <a:r>
              <a:rPr lang="de" sz="1200"/>
              <a:t>too understandable</a:t>
            </a:r>
            <a:endParaRPr sz="1200"/>
          </a:p>
          <a:p>
            <a:pPr indent="-304800" lvl="0" marL="457200" rtl="0" algn="l">
              <a:lnSpc>
                <a:spcPct val="100000"/>
              </a:lnSpc>
              <a:spcBef>
                <a:spcPts val="0"/>
              </a:spcBef>
              <a:spcAft>
                <a:spcPts val="0"/>
              </a:spcAft>
              <a:buSzPts val="1200"/>
              <a:buChar char="-"/>
            </a:pPr>
            <a:r>
              <a:rPr lang="de" sz="1200"/>
              <a:t>too perfect</a:t>
            </a:r>
            <a:endParaRPr sz="1200"/>
          </a:p>
          <a:p>
            <a:pPr indent="-304800" lvl="0" marL="457200" rtl="0" algn="l">
              <a:lnSpc>
                <a:spcPct val="100000"/>
              </a:lnSpc>
              <a:spcBef>
                <a:spcPts val="0"/>
              </a:spcBef>
              <a:spcAft>
                <a:spcPts val="0"/>
              </a:spcAft>
              <a:buSzPts val="1200"/>
              <a:buChar char="-"/>
            </a:pPr>
            <a:r>
              <a:rPr lang="de" sz="1200"/>
              <a:t>too unclear</a:t>
            </a:r>
            <a:endParaRPr sz="1200"/>
          </a:p>
          <a:p>
            <a:pPr indent="-304800" lvl="0" marL="457200" rtl="0" algn="l">
              <a:lnSpc>
                <a:spcPct val="100000"/>
              </a:lnSpc>
              <a:spcBef>
                <a:spcPts val="0"/>
              </a:spcBef>
              <a:spcAft>
                <a:spcPts val="0"/>
              </a:spcAft>
              <a:buSzPts val="1200"/>
              <a:buChar char="-"/>
            </a:pPr>
            <a:r>
              <a:rPr lang="de" sz="1200"/>
              <a:t>errors in my slides</a:t>
            </a:r>
            <a:endParaRPr sz="1200"/>
          </a:p>
          <a:p>
            <a:pPr indent="-304800" lvl="0" marL="457200" rtl="0" algn="l">
              <a:lnSpc>
                <a:spcPct val="100000"/>
              </a:lnSpc>
              <a:spcBef>
                <a:spcPts val="0"/>
              </a:spcBef>
              <a:spcAft>
                <a:spcPts val="0"/>
              </a:spcAft>
              <a:buSzPts val="1200"/>
              <a:buChar char="-"/>
            </a:pPr>
            <a:r>
              <a:rPr lang="de" sz="1200"/>
              <a:t>errors in my examples</a:t>
            </a:r>
            <a:endParaRPr sz="1200"/>
          </a:p>
          <a:p>
            <a:pPr indent="-304800" lvl="0" marL="457200" rtl="0" algn="l">
              <a:lnSpc>
                <a:spcPct val="100000"/>
              </a:lnSpc>
              <a:spcBef>
                <a:spcPts val="0"/>
              </a:spcBef>
              <a:spcAft>
                <a:spcPts val="0"/>
              </a:spcAft>
              <a:buSzPts val="1200"/>
              <a:buChar char="-"/>
            </a:pPr>
            <a:r>
              <a:rPr lang="de" sz="1200"/>
              <a:t>etcetc</a:t>
            </a:r>
            <a:endParaRPr sz="1200"/>
          </a:p>
          <a:p>
            <a:pPr indent="0" lvl="0" marL="0" rtl="0" algn="l">
              <a:lnSpc>
                <a:spcPct val="100000"/>
              </a:lnSpc>
              <a:spcBef>
                <a:spcPts val="0"/>
              </a:spcBef>
              <a:spcAft>
                <a:spcPts val="0"/>
              </a:spcAft>
              <a:buNone/>
            </a:pPr>
            <a:r>
              <a:rPr lang="de"/>
              <a:t>→ Feel free to send me an email, or talk to me after the session!</a:t>
            </a:r>
            <a:endParaRPr/>
          </a:p>
          <a:p>
            <a:pPr indent="0" lvl="0" marL="0" rtl="0" algn="l">
              <a:lnSpc>
                <a:spcPct val="100000"/>
              </a:lnSpc>
              <a:spcBef>
                <a:spcPts val="0"/>
              </a:spcBef>
              <a:spcAft>
                <a:spcPts val="0"/>
              </a:spcAft>
              <a:buNone/>
            </a:pPr>
            <a:r>
              <a:rPr lang="de"/>
              <a:t>→ Has been a long time since I was a beginner, so I may sometimes underestimate the difficulty of p</a:t>
            </a:r>
            <a:r>
              <a:rPr lang="de"/>
              <a:t>rogramming</a:t>
            </a:r>
            <a:r>
              <a:rPr lang="de"/>
              <a:t>, especially in Rust :^)</a:t>
            </a:r>
            <a:endParaRPr/>
          </a:p>
        </p:txBody>
      </p:sp>
      <p:sp>
        <p:nvSpPr>
          <p:cNvPr id="614" name="Google Shape;614;p7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sz="1300"/>
              <a:t>Rust Installation</a:t>
            </a:r>
            <a:endParaRPr sz="1300"/>
          </a:p>
          <a:p>
            <a:pPr indent="-298450" lvl="1" marL="914400" rtl="0" algn="l">
              <a:spcBef>
                <a:spcPts val="0"/>
              </a:spcBef>
              <a:spcAft>
                <a:spcPts val="0"/>
              </a:spcAft>
              <a:buSzPts val="1100"/>
              <a:buAutoNum type="alphaLcPeriod"/>
            </a:pPr>
            <a:r>
              <a:rPr lang="de"/>
              <a:t>Linux</a:t>
            </a:r>
            <a:endParaRPr/>
          </a:p>
        </p:txBody>
      </p:sp>
      <p:sp>
        <p:nvSpPr>
          <p:cNvPr id="177" name="Google Shape;177;p1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sz="1300"/>
              <a:t>Rust Installation</a:t>
            </a:r>
            <a:endParaRPr sz="1300"/>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p:txBody>
      </p:sp>
      <p:sp>
        <p:nvSpPr>
          <p:cNvPr id="184" name="Google Shape;184;p2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a:t>Rust Installation</a:t>
            </a:r>
            <a:endParaRPr/>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a:p>
            <a:pPr indent="-311150" lvl="0" marL="457200" rtl="0" algn="l">
              <a:spcBef>
                <a:spcPts val="0"/>
              </a:spcBef>
              <a:spcAft>
                <a:spcPts val="0"/>
              </a:spcAft>
              <a:buSzPts val="1300"/>
              <a:buAutoNum type="arabicPeriod"/>
            </a:pPr>
            <a:r>
              <a:rPr lang="de">
                <a:solidFill>
                  <a:srgbClr val="FFFFFF"/>
                </a:solidFill>
              </a:rPr>
              <a:t>Setting up a development environment</a:t>
            </a:r>
            <a:endParaRPr>
              <a:solidFill>
                <a:srgbClr val="FFFFFF"/>
              </a:solidFill>
            </a:endParaRPr>
          </a:p>
        </p:txBody>
      </p:sp>
      <p:sp>
        <p:nvSpPr>
          <p:cNvPr id="191" name="Google Shape;191;p2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