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embeddedFontLst>
    <p:embeddedFont>
      <p:font typeface="Montserrat"/>
      <p:regular r:id="rId141"/>
      <p:bold r:id="rId142"/>
      <p:italic r:id="rId143"/>
      <p:boldItalic r:id="rId144"/>
    </p:embeddedFont>
    <p:embeddedFont>
      <p:font typeface="Lato"/>
      <p:regular r:id="rId145"/>
      <p:bold r:id="rId146"/>
      <p:italic r:id="rId147"/>
      <p:boldItalic r:id="rId1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48" Type="http://schemas.openxmlformats.org/officeDocument/2006/relationships/font" Target="fonts/Lato-boldItalic.fntdata"/><Relationship Id="rId9" Type="http://schemas.openxmlformats.org/officeDocument/2006/relationships/slide" Target="slides/slide3.xml"/><Relationship Id="rId143" Type="http://schemas.openxmlformats.org/officeDocument/2006/relationships/font" Target="fonts/Montserrat-italic.fntdata"/><Relationship Id="rId142" Type="http://schemas.openxmlformats.org/officeDocument/2006/relationships/font" Target="fonts/Montserrat-bold.fntdata"/><Relationship Id="rId141" Type="http://schemas.openxmlformats.org/officeDocument/2006/relationships/font" Target="fonts/Montserrat-regular.fnt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Lato-bold.fntdata"/><Relationship Id="rId7" Type="http://schemas.openxmlformats.org/officeDocument/2006/relationships/slide" Target="slides/slide1.xml"/><Relationship Id="rId145" Type="http://schemas.openxmlformats.org/officeDocument/2006/relationships/font" Target="fonts/Lato-regular.fntdata"/><Relationship Id="rId8" Type="http://schemas.openxmlformats.org/officeDocument/2006/relationships/slide" Target="slides/slide2.xml"/><Relationship Id="rId144" Type="http://schemas.openxmlformats.org/officeDocument/2006/relationships/font" Target="fonts/Montserrat-bold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37e94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37e94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7c37e947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7c37e94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a7c37e947d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a7c37e947d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7c37e947d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7c37e947d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7c37e947d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7c37e947d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7c37e947d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7c37e947d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7c37e947d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7c37e947d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7c37e947d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7c37e947d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a7c37e947d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a7c37e947d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a7c37e947d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a7c37e947d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a7c37e947d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a7c37e947d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a7c37e947d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a7c37e947d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c37e947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c37e947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7c37e947d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a7c37e947d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7c37e947d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a7c37e947d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a7c37e947d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a7c37e947d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a7c37e947d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a7c37e947d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a7c37e947d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a7c37e947d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a7c37e947d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a7c37e947d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a7c37e947d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a7c37e947d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7c37e947d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7c37e947d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a7c37e947d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a7c37e947d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a7c37e947d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a7c37e947d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c37e947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c37e947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7c37e947d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7c37e947d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a7c37e947d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a7c37e947d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a7c37e947d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a7c37e947d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a7c37e947d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a7c37e947d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a7c37e947d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a7c37e947d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7c37e947d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7c37e947d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7c37e947d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7c37e947d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a7c37e947d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a7c37e947d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7c37e947d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7c37e947d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a7c37e947d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a7c37e947d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7c37e947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7c37e947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a7c37e947d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a7c37e947d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a7c37e947d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a7c37e947d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a7c37e947d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a7c37e947d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a7c37e947d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a7c37e947d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a7c37e947d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a7c37e947d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7c37e947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7c37e947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c37e94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c37e94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7c37e947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7c37e947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7c37e947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7c37e947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7c37e947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7c37e94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7c37e947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7c37e947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37e94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37e94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7c37e947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7c37e947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7c37e947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7c37e947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7c37e947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7c37e947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c37e947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c37e947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7c37e947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7c37e947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7c37e947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7c37e947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7c37e947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7c37e947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7c37e947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7c37e947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7c37e947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7c37e947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7c37e947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7c37e947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c37e947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c37e947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7c37e947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7c37e947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7c37e947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7c37e947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7c37e947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7c37e947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7c37e947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7c37e947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7c37e947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7c37e947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7c37e947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7c37e947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7c37e947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7c37e947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7c37e947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7c37e947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7c37e947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a7c37e947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7c37e947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a7c37e947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7c37e94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7c37e94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7c37e947d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7c37e947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7c37e947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7c37e947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7c37e947d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a7c37e947d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7c37e947d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7c37e947d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7c37e947d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7c37e947d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7c37e947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7c37e947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7c37e947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7c37e947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7c37e947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7c37e947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7c37e947d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7c37e947d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a7c37e947d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a7c37e947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c37e947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7c37e947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7c37e947d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7c37e947d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7c37e947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7c37e947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7c37e947d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7c37e947d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7c37e947d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7c37e947d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7c37e947d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a7c37e947d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7c37e947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7c37e947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a7c37e947d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a7c37e947d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7c37e947d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7c37e947d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7c37e947d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a7c37e947d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a7c37e947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a7c37e947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7c37e947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7c37e947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7c37e947d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7c37e947d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7c37e947d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7c37e947d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7c37e947d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7c37e947d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7c37e947d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7c37e947d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7c37e947d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7c37e947d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7c37e947d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a7c37e947d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7c37e947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7c37e947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7c37e947d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a7c37e947d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a7c37e947d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a7c37e947d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a7c37e947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a7c37e947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7c37e947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7c37e947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7c37e947d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7c37e947d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7c37e947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a7c37e947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a7c37e947d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a7c37e947d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a7c37e947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a7c37e947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7c37e947d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a7c37e947d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7c37e947d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7c37e947d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7c37e947d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7c37e947d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a7c37e947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a7c37e947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7c37e947d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7c37e947d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7c37e947d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7c37e947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7c37e947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7c37e94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7c37e947d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7c37e947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7c37e947d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a7c37e947d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a7c37e947d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a7c37e947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a7c37e947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a7c37e947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a7c37e947d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a7c37e947d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7c37e947d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7c37e947d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7c37e947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7c37e947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a7c37e947d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a7c37e947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a7c37e947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a7c37e947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a7c37e947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a7c37e947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7c37e947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7c37e947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7c37e947d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7c37e947d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7c37e947d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7c37e947d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a7c37e947d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a7c37e947d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7c37e947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7c37e947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a7c37e947d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a7c37e947d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a7c37e947d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a7c37e947d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7c37e947d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7c37e947d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a7c37e947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a7c37e947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a7c37e947d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a7c37e947d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a7c37e947d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a7c37e947d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8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8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5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Take in a list of </a:t>
            </a:r>
            <a:r>
              <a:rPr lang="de">
                <a:solidFill>
                  <a:srgbClr val="00FF00"/>
                </a:solidFill>
              </a:rPr>
              <a:t>parameters/arguments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</a:t>
            </a:r>
            <a:r>
              <a:rPr lang="de"/>
              <a:t>an </a:t>
            </a:r>
            <a:r>
              <a:rPr lang="de">
                <a:solidFill>
                  <a:srgbClr val="00FF00"/>
                </a:solidFill>
              </a:rPr>
              <a:t>return</a:t>
            </a:r>
            <a:r>
              <a:rPr lang="de"/>
              <a:t> values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2" name="Google Shape;102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3" name="Google Shape;1023;p124"/>
          <p:cNvCxnSpPr/>
          <p:nvPr/>
        </p:nvCxnSpPr>
        <p:spPr>
          <a:xfrm flipH="1">
            <a:off x="3823400" y="4326575"/>
            <a:ext cx="591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124"/>
          <p:cNvSpPr txBox="1"/>
          <p:nvPr/>
        </p:nvSpPr>
        <p:spPr>
          <a:xfrm>
            <a:off x="4414700" y="3999500"/>
            <a:ext cx="30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Named arguments must be given last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named Debu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 etc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{p:?}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1" name="Google Shape;103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450" y="3660950"/>
            <a:ext cx="3005126" cy="12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39" name="Google Shape;1039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and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46" name="Google Shape;1046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</a:t>
            </a:r>
            <a:r>
              <a:rPr lang="de"/>
              <a:t>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and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53" name="Google Shape;1053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and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0" name="Google Shape;1060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1" name="Google Shape;106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67" name="Google Shape;1067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8" name="Google Shape;106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4" y="206250"/>
            <a:ext cx="4525520" cy="4679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9" name="Google Shape;1069;p130"/>
          <p:cNvCxnSpPr/>
          <p:nvPr/>
        </p:nvCxnSpPr>
        <p:spPr>
          <a:xfrm flipH="1">
            <a:off x="5812575" y="3609700"/>
            <a:ext cx="4794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130"/>
          <p:cNvSpPr txBox="1"/>
          <p:nvPr/>
        </p:nvSpPr>
        <p:spPr>
          <a:xfrm>
            <a:off x="5929050" y="2942125"/>
            <a:ext cx="271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call to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Add::add()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we implemented above :)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this consumes both persons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76" name="Google Shape;1076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and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83" name="Google Shape;1083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things in Rust are only syntactic sugar for calls to 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and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/>
              <a:t> call to </a:t>
            </a:r>
            <a:r>
              <a:rPr lang="de">
                <a:solidFill>
                  <a:srgbClr val="00FF00"/>
                </a:solidFill>
              </a:rPr>
              <a:t>Display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Debug</a:t>
            </a:r>
            <a:r>
              <a:rPr lang="de"/>
              <a:t>, for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the following things are traits: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Arithmetic operations such as Addition and Subtraction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Comparisons such as Equal or LessThan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for-loops require the Iterator-Trait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we could theoretically tell Rust how to add two persons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more importantly, Ownership is also handled with traits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Structs in Rust are always moved, unless the Copy-trait is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 is a derived trait, and only works if all fields can be copied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our Person that doesn’t work, because String can’t be copied :^)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0" name="Google Shape;1090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1" name="Google Shape;109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00FF00"/>
                </a:solidFill>
              </a:rPr>
              <a:t>struct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 </a:t>
            </a:r>
            <a:r>
              <a:rPr lang="de">
                <a:solidFill>
                  <a:srgbClr val="00FF00"/>
                </a:solidFill>
              </a:rPr>
              <a:t>type definition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097" name="Google Shape;1097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8" name="Google Shape;10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34"/>
          <p:cNvCxnSpPr/>
          <p:nvPr/>
        </p:nvCxnSpPr>
        <p:spPr>
          <a:xfrm rot="10800000">
            <a:off x="3975750" y="1190175"/>
            <a:ext cx="14067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134"/>
          <p:cNvSpPr txBox="1"/>
          <p:nvPr/>
        </p:nvSpPr>
        <p:spPr>
          <a:xfrm>
            <a:off x="5382450" y="15980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Clone is supertrait of Copy, so we need to derive this too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1106" name="Google Shape;1106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7" name="Google Shape;110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37" y="943875"/>
            <a:ext cx="4408924" cy="389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8" name="Google Shape;1108;p135"/>
          <p:cNvCxnSpPr/>
          <p:nvPr/>
        </p:nvCxnSpPr>
        <p:spPr>
          <a:xfrm rot="10800000">
            <a:off x="4853575" y="3659000"/>
            <a:ext cx="8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135"/>
          <p:cNvSpPr txBox="1"/>
          <p:nvPr/>
        </p:nvSpPr>
        <p:spPr>
          <a:xfrm>
            <a:off x="5678175" y="34753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we derived Copy, Rust no longer moves `p`!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15" name="Google Shape;1115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2" name="Google Shape;1122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37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9" name="Google Shape;112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38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138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7" name="Google Shape;113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39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139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39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6" name="Google Shape;1146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40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140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140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40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140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140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140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9" name="Google Shape;1159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25" y="135925"/>
            <a:ext cx="4726824" cy="4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41"/>
          <p:cNvSpPr/>
          <p:nvPr/>
        </p:nvSpPr>
        <p:spPr>
          <a:xfrm>
            <a:off x="512325" y="135925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41"/>
          <p:cNvSpPr txBox="1"/>
          <p:nvPr/>
        </p:nvSpPr>
        <p:spPr>
          <a:xfrm>
            <a:off x="5767750" y="135925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141"/>
          <p:cNvSpPr txBox="1"/>
          <p:nvPr/>
        </p:nvSpPr>
        <p:spPr>
          <a:xfrm>
            <a:off x="5767750" y="11634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141"/>
          <p:cNvSpPr/>
          <p:nvPr/>
        </p:nvSpPr>
        <p:spPr>
          <a:xfrm>
            <a:off x="3796400" y="159800"/>
            <a:ext cx="107400" cy="6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141"/>
          <p:cNvSpPr txBox="1"/>
          <p:nvPr/>
        </p:nvSpPr>
        <p:spPr>
          <a:xfrm>
            <a:off x="3903800" y="305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141"/>
          <p:cNvSpPr/>
          <p:nvPr/>
        </p:nvSpPr>
        <p:spPr>
          <a:xfrm>
            <a:off x="3796400" y="1920600"/>
            <a:ext cx="107400" cy="14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141"/>
          <p:cNvSpPr txBox="1"/>
          <p:nvPr/>
        </p:nvSpPr>
        <p:spPr>
          <a:xfrm>
            <a:off x="3903800" y="24651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141"/>
          <p:cNvSpPr txBox="1"/>
          <p:nvPr/>
        </p:nvSpPr>
        <p:spPr>
          <a:xfrm>
            <a:off x="5767750" y="2465088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8" name="Google Shape;1168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50" y="2850000"/>
            <a:ext cx="2791299" cy="2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4" name="Google Shape;11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42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1" name="Google Shape;1181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43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143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00FF00"/>
                </a:solidFill>
              </a:rPr>
              <a:t>struct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Made out of </a:t>
            </a:r>
            <a:r>
              <a:rPr lang="de">
                <a:solidFill>
                  <a:srgbClr val="00FF00"/>
                </a:solidFill>
              </a:rPr>
              <a:t>fields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Field names must be unique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Count as</a:t>
            </a:r>
            <a:r>
              <a:rPr lang="de">
                <a:solidFill>
                  <a:srgbClr val="00FF00"/>
                </a:solidFill>
              </a:rPr>
              <a:t> type definition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parameter and variable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used as field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9" name="Google Shape;118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44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144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2" name="Google Shape;1192;p144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44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9" name="Google Shape;119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145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45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2" name="Google Shape;1202;p145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145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4" name="Google Shape;1204;p145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45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1" name="Google Shape;1211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46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146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4" name="Google Shape;1214;p146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146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6" name="Google Shape;1216;p146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146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8" name="Google Shape;1218;p146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146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5" name="Google Shape;12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2400"/>
            <a:ext cx="389115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47"/>
          <p:cNvSpPr/>
          <p:nvPr/>
        </p:nvSpPr>
        <p:spPr>
          <a:xfrm>
            <a:off x="515450" y="152400"/>
            <a:ext cx="524100" cy="41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147"/>
          <p:cNvSpPr txBox="1"/>
          <p:nvPr/>
        </p:nvSpPr>
        <p:spPr>
          <a:xfrm>
            <a:off x="4930700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8" name="Google Shape;1228;p147"/>
          <p:cNvCxnSpPr/>
          <p:nvPr/>
        </p:nvCxnSpPr>
        <p:spPr>
          <a:xfrm rot="10800000">
            <a:off x="3142400" y="751275"/>
            <a:ext cx="21594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147"/>
          <p:cNvSpPr txBox="1"/>
          <p:nvPr/>
        </p:nvSpPr>
        <p:spPr>
          <a:xfrm>
            <a:off x="5301800" y="1127550"/>
            <a:ext cx="342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Supertraits: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Anything that implements Printable must also implement Debug and Display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0" name="Google Shape;1230;p147"/>
          <p:cNvCxnSpPr/>
          <p:nvPr/>
        </p:nvCxnSpPr>
        <p:spPr>
          <a:xfrm rot="10800000">
            <a:off x="3590325" y="3542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147"/>
          <p:cNvSpPr txBox="1"/>
          <p:nvPr/>
        </p:nvSpPr>
        <p:spPr>
          <a:xfrm>
            <a:off x="4132425" y="31499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okay, we actually provide function definitions in the trait (which is allowed in Rust)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2" name="Google Shape;1232;p147"/>
          <p:cNvCxnSpPr/>
          <p:nvPr/>
        </p:nvCxnSpPr>
        <p:spPr>
          <a:xfrm rot="10800000">
            <a:off x="2371500" y="2632975"/>
            <a:ext cx="18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3" name="Google Shape;1233;p147"/>
          <p:cNvSpPr txBox="1"/>
          <p:nvPr/>
        </p:nvSpPr>
        <p:spPr>
          <a:xfrm>
            <a:off x="4186200" y="2438900"/>
            <a:ext cx="410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does not implement Debug and Display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147"/>
          <p:cNvSpPr txBox="1"/>
          <p:nvPr/>
        </p:nvSpPr>
        <p:spPr>
          <a:xfrm>
            <a:off x="4950150" y="2700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Does not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0" name="Google Shape;1240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48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7" name="Google Shape;1247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49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149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5" name="Google Shape;1255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50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150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150"/>
          <p:cNvSpPr/>
          <p:nvPr/>
        </p:nvSpPr>
        <p:spPr>
          <a:xfrm>
            <a:off x="4253400" y="173250"/>
            <a:ext cx="89700" cy="78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150"/>
          <p:cNvSpPr txBox="1"/>
          <p:nvPr/>
        </p:nvSpPr>
        <p:spPr>
          <a:xfrm>
            <a:off x="4343100" y="372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150"/>
          <p:cNvSpPr/>
          <p:nvPr/>
        </p:nvSpPr>
        <p:spPr>
          <a:xfrm>
            <a:off x="5646825" y="1875800"/>
            <a:ext cx="89700" cy="183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150"/>
          <p:cNvSpPr txBox="1"/>
          <p:nvPr/>
        </p:nvSpPr>
        <p:spPr>
          <a:xfrm>
            <a:off x="5736525" y="2599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7" name="Google Shape;126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51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151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151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25" y="152400"/>
            <a:ext cx="508604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52"/>
          <p:cNvSpPr/>
          <p:nvPr/>
        </p:nvSpPr>
        <p:spPr>
          <a:xfrm>
            <a:off x="510925" y="152400"/>
            <a:ext cx="528600" cy="425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152"/>
          <p:cNvSpPr txBox="1"/>
          <p:nvPr/>
        </p:nvSpPr>
        <p:spPr>
          <a:xfrm>
            <a:off x="6125575" y="1524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152"/>
          <p:cNvSpPr txBox="1"/>
          <p:nvPr/>
        </p:nvSpPr>
        <p:spPr>
          <a:xfrm>
            <a:off x="6125575" y="1342625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152"/>
          <p:cNvSpPr txBox="1"/>
          <p:nvPr/>
        </p:nvSpPr>
        <p:spPr>
          <a:xfrm>
            <a:off x="6125575" y="2256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1" name="Google Shape;1281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572" y="2571750"/>
            <a:ext cx="1285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7" name="Google Shape;1287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153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using the keyword </a:t>
            </a:r>
            <a:r>
              <a:rPr lang="de">
                <a:solidFill>
                  <a:srgbClr val="00FF00"/>
                </a:solidFill>
              </a:rPr>
              <a:t>impl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like normal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by calling </a:t>
            </a:r>
            <a:r>
              <a:rPr lang="de">
                <a:solidFill>
                  <a:srgbClr val="00FF00"/>
                </a:solidFill>
              </a:rPr>
              <a:t>&lt;struct&gt;::&lt;fn_name&gt;()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4" name="Google Shape;1294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54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154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2" name="Google Shape;1302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55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155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155"/>
          <p:cNvSpPr/>
          <p:nvPr/>
        </p:nvSpPr>
        <p:spPr>
          <a:xfrm>
            <a:off x="3231850" y="876675"/>
            <a:ext cx="98700" cy="69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155"/>
          <p:cNvSpPr txBox="1"/>
          <p:nvPr/>
        </p:nvSpPr>
        <p:spPr>
          <a:xfrm>
            <a:off x="3330550" y="10337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155"/>
          <p:cNvSpPr/>
          <p:nvPr/>
        </p:nvSpPr>
        <p:spPr>
          <a:xfrm>
            <a:off x="5817050" y="2037100"/>
            <a:ext cx="98700" cy="117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155"/>
          <p:cNvSpPr txBox="1"/>
          <p:nvPr/>
        </p:nvSpPr>
        <p:spPr>
          <a:xfrm>
            <a:off x="5911150" y="24337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4" name="Google Shape;1314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56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56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56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3" name="Google Shape;1323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6" y="876700"/>
            <a:ext cx="6968751" cy="37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57"/>
          <p:cNvSpPr/>
          <p:nvPr/>
        </p:nvSpPr>
        <p:spPr>
          <a:xfrm>
            <a:off x="514225" y="876700"/>
            <a:ext cx="5286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5" name="Google Shape;1325;p157"/>
          <p:cNvSpPr txBox="1"/>
          <p:nvPr/>
        </p:nvSpPr>
        <p:spPr>
          <a:xfrm>
            <a:off x="5654775" y="291700"/>
            <a:ext cx="23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example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57"/>
          <p:cNvSpPr txBox="1"/>
          <p:nvPr/>
        </p:nvSpPr>
        <p:spPr>
          <a:xfrm>
            <a:off x="5332275" y="876700"/>
            <a:ext cx="267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struct defines all necessary functions, there are no supertraits or other things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7" name="Google Shape;1327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50" y="1940075"/>
            <a:ext cx="3173731" cy="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57"/>
          <p:cNvSpPr txBox="1"/>
          <p:nvPr/>
        </p:nvSpPr>
        <p:spPr>
          <a:xfrm>
            <a:off x="4837850" y="1555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compiles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335" name="Google Shape;1335;p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match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Associated functions where the first parameter is either </a:t>
            </a:r>
            <a:r>
              <a:rPr lang="de">
                <a:solidFill>
                  <a:srgbClr val="00FF00"/>
                </a:solidFill>
              </a:rPr>
              <a:t>self</a:t>
            </a:r>
            <a:r>
              <a:rPr lang="de"/>
              <a:t>, </a:t>
            </a:r>
            <a:r>
              <a:rPr lang="de">
                <a:solidFill>
                  <a:srgbClr val="00FF00"/>
                </a:solidFill>
              </a:rPr>
              <a:t>&amp;self</a:t>
            </a:r>
            <a:r>
              <a:rPr lang="de"/>
              <a:t> or </a:t>
            </a:r>
            <a:r>
              <a:rPr lang="de">
                <a:solidFill>
                  <a:srgbClr val="00FF00"/>
                </a:solidFill>
              </a:rPr>
              <a:t>&amp;mut self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Can be called on </a:t>
            </a:r>
            <a:r>
              <a:rPr lang="de">
                <a:solidFill>
                  <a:srgbClr val="00FF00"/>
                </a:solidFill>
              </a:rPr>
              <a:t>instances </a:t>
            </a:r>
            <a:r>
              <a:rPr lang="de"/>
              <a:t>of structs using </a:t>
            </a:r>
            <a:r>
              <a:rPr lang="de">
                <a:solidFill>
                  <a:srgbClr val="00FF00"/>
                </a:solidFill>
              </a:rPr>
              <a:t>&lt;instance&gt;.&lt;fn_name&gt;()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Associated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Order of </a:t>
            </a:r>
            <a:r>
              <a:rPr lang="de">
                <a:solidFill>
                  <a:srgbClr val="00FF00"/>
                </a:solidFill>
              </a:rPr>
              <a:t>struct </a:t>
            </a:r>
            <a:r>
              <a:rPr lang="de"/>
              <a:t>and </a:t>
            </a:r>
            <a:r>
              <a:rPr lang="de">
                <a:solidFill>
                  <a:srgbClr val="00FF00"/>
                </a:solidFill>
              </a:rPr>
              <a:t>impl </a:t>
            </a:r>
            <a:r>
              <a:rPr lang="de"/>
              <a:t>declarations does not matter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5991800" y="1253025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5991800" y="3145300"/>
            <a:ext cx="89700" cy="147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6081500" y="1799775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6081500" y="3692050"/>
            <a:ext cx="1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2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895350"/>
            <a:ext cx="2746374" cy="37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3"/>
          <p:cNvCxnSpPr/>
          <p:nvPr/>
        </p:nvCxnSpPr>
        <p:spPr>
          <a:xfrm rot="10800000">
            <a:off x="5543725" y="329160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 txBox="1"/>
          <p:nvPr/>
        </p:nvSpPr>
        <p:spPr>
          <a:xfrm>
            <a:off x="6202375" y="3099150"/>
            <a:ext cx="19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43"/>
          <p:cNvCxnSpPr/>
          <p:nvPr/>
        </p:nvCxnSpPr>
        <p:spPr>
          <a:xfrm rot="10800000">
            <a:off x="5915600" y="1781700"/>
            <a:ext cx="2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3"/>
          <p:cNvSpPr txBox="1"/>
          <p:nvPr/>
        </p:nvSpPr>
        <p:spPr>
          <a:xfrm>
            <a:off x="6233725" y="1589250"/>
            <a:ext cx="185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 used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46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7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7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7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94275"/>
            <a:ext cx="59894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6950600" y="1270950"/>
            <a:ext cx="143400" cy="13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7094000" y="1728900"/>
            <a:ext cx="107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8"/>
          <p:cNvSpPr/>
          <p:nvPr/>
        </p:nvSpPr>
        <p:spPr>
          <a:xfrm rot="5400000">
            <a:off x="3404425" y="677325"/>
            <a:ext cx="120900" cy="3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2290975" y="2247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associated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8"/>
          <p:cNvSpPr/>
          <p:nvPr/>
        </p:nvSpPr>
        <p:spPr>
          <a:xfrm rot="5400000">
            <a:off x="4652150" y="3623125"/>
            <a:ext cx="1209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3527700" y="4313100"/>
            <a:ext cx="257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to method on instance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48"/>
          <p:cNvCxnSpPr/>
          <p:nvPr/>
        </p:nvCxnSpPr>
        <p:spPr>
          <a:xfrm rot="10800000">
            <a:off x="6318825" y="3896450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8"/>
          <p:cNvSpPr txBox="1"/>
          <p:nvPr/>
        </p:nvSpPr>
        <p:spPr>
          <a:xfrm>
            <a:off x="6529425" y="3603950"/>
            <a:ext cx="239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Ownership of Points behind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p1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p2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goes to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line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1" name="Google Shape;391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 only move our structs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398" name="Google Shape;398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53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3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14" name="Google Shape;414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4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4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54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4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25" name="Google Shape;425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864600"/>
            <a:ext cx="3759050" cy="40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55"/>
          <p:cNvCxnSpPr/>
          <p:nvPr/>
        </p:nvCxnSpPr>
        <p:spPr>
          <a:xfrm rot="10800000">
            <a:off x="4531125" y="33588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5"/>
          <p:cNvSpPr txBox="1"/>
          <p:nvPr/>
        </p:nvSpPr>
        <p:spPr>
          <a:xfrm>
            <a:off x="5158425" y="3166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print normally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9" name="Google Shape;429;p55"/>
          <p:cNvCxnSpPr/>
          <p:nvPr/>
        </p:nvCxnSpPr>
        <p:spPr>
          <a:xfrm rot="10800000">
            <a:off x="4714825" y="37033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5"/>
          <p:cNvSpPr txBox="1"/>
          <p:nvPr/>
        </p:nvSpPr>
        <p:spPr>
          <a:xfrm>
            <a:off x="5319725" y="35109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debug print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rot="10800000">
            <a:off x="3491825" y="4084625"/>
            <a:ext cx="16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5"/>
          <p:cNvSpPr txBox="1"/>
          <p:nvPr/>
        </p:nvSpPr>
        <p:spPr>
          <a:xfrm>
            <a:off x="5158425" y="38921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foo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moved, can’t use it below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38" name="Google Shape;438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2" name="Google Shape;452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can be defined using the keyword </a:t>
            </a:r>
            <a:r>
              <a:rPr lang="de">
                <a:solidFill>
                  <a:srgbClr val="00FF00"/>
                </a:solidFill>
              </a:rPr>
              <a:t>trait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59" name="Google Shape;459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 and methods are very powerful, but also pretty limited right 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can’t print them to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 problems, we can’t move our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deal with this, Rust has the </a:t>
            </a:r>
            <a:r>
              <a:rPr lang="de">
                <a:solidFill>
                  <a:srgbClr val="00FF00"/>
                </a:solidFill>
              </a:rPr>
              <a:t>trait system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 are like a contract: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trait consists of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want to use a trait for a struct, you need to define the functions for your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Traits can be defined using the keyword </a:t>
            </a:r>
            <a:r>
              <a:rPr lang="de" sz="1300">
                <a:solidFill>
                  <a:srgbClr val="00FF00"/>
                </a:solidFill>
              </a:rPr>
              <a:t>trait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for a struct is similar to associated functions:</a:t>
            </a:r>
            <a:br>
              <a:rPr lang="de"/>
            </a:br>
            <a:r>
              <a:rPr lang="de">
                <a:solidFill>
                  <a:srgbClr val="00FF00"/>
                </a:solidFill>
              </a:rPr>
              <a:t>impl &lt;trait_name&gt; for &lt;struct_name&gt; { … }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66" name="Google Shape;466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73" name="Google Shape;473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4" name="Google Shape;4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1"/>
          <p:cNvSpPr/>
          <p:nvPr/>
        </p:nvSpPr>
        <p:spPr>
          <a:xfrm>
            <a:off x="4118975" y="966275"/>
            <a:ext cx="89700" cy="84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61"/>
          <p:cNvSpPr txBox="1"/>
          <p:nvPr/>
        </p:nvSpPr>
        <p:spPr>
          <a:xfrm>
            <a:off x="4208675" y="10949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trait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Geometry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two functions: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area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perimeter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82" name="Google Shape;482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 txBox="1"/>
          <p:nvPr/>
        </p:nvSpPr>
        <p:spPr>
          <a:xfrm>
            <a:off x="5127075" y="1065100"/>
            <a:ext cx="36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5" name="Google Shape;485;p62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491" name="Google Shape;491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3"/>
          <p:cNvSpPr txBox="1"/>
          <p:nvPr/>
        </p:nvSpPr>
        <p:spPr>
          <a:xfrm>
            <a:off x="5127075" y="1065100"/>
            <a:ext cx="366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4" name="Google Shape;494;p63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0" name="Google Shape;500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1" name="Google Shape;5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4"/>
          <p:cNvSpPr txBox="1"/>
          <p:nvPr/>
        </p:nvSpPr>
        <p:spPr>
          <a:xfrm>
            <a:off x="5127075" y="1065100"/>
            <a:ext cx="3665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Normally, traits do not define a function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we later care about is that those functions exist, we don’t care about what they’re doing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most cases, we couldn’t even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base implementation, like here: What’s the base area for every possible object?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3" name="Google Shape;503;p64"/>
          <p:cNvCxnSpPr/>
          <p:nvPr/>
        </p:nvCxnSpPr>
        <p:spPr>
          <a:xfrm rot="10800000">
            <a:off x="3558975" y="1257562"/>
            <a:ext cx="15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0" name="Google Shape;5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5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9" name="Google Shape;5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6"/>
          <p:cNvSpPr/>
          <p:nvPr/>
        </p:nvSpPr>
        <p:spPr>
          <a:xfrm>
            <a:off x="4925925" y="2977975"/>
            <a:ext cx="89700" cy="18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5015625" y="372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trait for our struct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66"/>
          <p:cNvSpPr txBox="1"/>
          <p:nvPr/>
        </p:nvSpPr>
        <p:spPr>
          <a:xfrm>
            <a:off x="5015625" y="885625"/>
            <a:ext cx="332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28" name="Google Shape;528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9" name="Google Shape;5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7"/>
          <p:cNvSpPr txBox="1"/>
          <p:nvPr/>
        </p:nvSpPr>
        <p:spPr>
          <a:xfrm>
            <a:off x="5015625" y="885625"/>
            <a:ext cx="3320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36" name="Google Shape;536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8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5" name="Google Shape;5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9" y="913625"/>
            <a:ext cx="3908225" cy="3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9"/>
          <p:cNvSpPr txBox="1"/>
          <p:nvPr/>
        </p:nvSpPr>
        <p:spPr>
          <a:xfrm>
            <a:off x="5015625" y="885625"/>
            <a:ext cx="3320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to implement every function of a trait, and we need to respect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must be identical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count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must match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it means: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two methods which return the area and perimeter of that instance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69"/>
          <p:cNvCxnSpPr/>
          <p:nvPr/>
        </p:nvCxnSpPr>
        <p:spPr>
          <a:xfrm rot="10800000">
            <a:off x="4181625" y="3578400"/>
            <a:ext cx="12546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9"/>
          <p:cNvCxnSpPr/>
          <p:nvPr/>
        </p:nvCxnSpPr>
        <p:spPr>
          <a:xfrm flipH="1">
            <a:off x="4932825" y="3887500"/>
            <a:ext cx="503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69"/>
          <p:cNvSpPr txBox="1"/>
          <p:nvPr/>
        </p:nvSpPr>
        <p:spPr>
          <a:xfrm>
            <a:off x="5422775" y="3676925"/>
            <a:ext cx="281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that here! Everything’s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</a:t>
            </a:r>
            <a:r>
              <a:rPr lang="de"/>
              <a:t>defined </a:t>
            </a:r>
            <a:r>
              <a:rPr lang="de"/>
              <a:t>functions as we would use associated functions, or methods</a:t>
            </a:r>
            <a:endParaRPr/>
          </a:p>
        </p:txBody>
      </p:sp>
      <p:pic>
        <p:nvPicPr>
          <p:cNvPr id="557" name="Google Shape;55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38" y="2343299"/>
            <a:ext cx="7758123" cy="16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63" name="Google Shape;563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</p:txBody>
      </p:sp>
      <p:sp>
        <p:nvSpPr>
          <p:cNvPr id="565" name="Google Shape;565;p71"/>
          <p:cNvSpPr/>
          <p:nvPr/>
        </p:nvSpPr>
        <p:spPr>
          <a:xfrm>
            <a:off x="6722350" y="2059450"/>
            <a:ext cx="532800" cy="354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1" name="Google Shape;571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Implementing a trait allows us to use the defined functions as we would use associated functions, or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isn’t that kinda redundant, what do we gain from doing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generalize our code to take in </a:t>
            </a:r>
            <a:r>
              <a:rPr i="1" lang="de"/>
              <a:t>any struct</a:t>
            </a:r>
            <a:r>
              <a:rPr lang="de"/>
              <a:t> that implements a given trait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78" name="Google Shape;578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9" name="Google Shape;5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85" name="Google Shape;585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74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74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594" name="Google Shape;594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5" name="Google Shape;59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75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75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8" name="Google Shape;598;p75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75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05" name="Google Shape;60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6" name="Google Shape;6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146625"/>
            <a:ext cx="8280699" cy="327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76"/>
          <p:cNvCxnSpPr/>
          <p:nvPr/>
        </p:nvCxnSpPr>
        <p:spPr>
          <a:xfrm flipH="1">
            <a:off x="4790475" y="840825"/>
            <a:ext cx="1228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76"/>
          <p:cNvSpPr txBox="1"/>
          <p:nvPr/>
        </p:nvSpPr>
        <p:spPr>
          <a:xfrm>
            <a:off x="5982825" y="35820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 not care about the type of the parameter, as long as it implements the Geometry trait it’s fine!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9" name="Google Shape;609;p76"/>
          <p:cNvCxnSpPr/>
          <p:nvPr/>
        </p:nvCxnSpPr>
        <p:spPr>
          <a:xfrm rot="10800000">
            <a:off x="4808850" y="3367778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76"/>
          <p:cNvSpPr txBox="1"/>
          <p:nvPr/>
        </p:nvSpPr>
        <p:spPr>
          <a:xfrm>
            <a:off x="5736400" y="3175328"/>
            <a:ext cx="272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Rectangle implements Geometry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76"/>
          <p:cNvCxnSpPr/>
          <p:nvPr/>
        </p:nvCxnSpPr>
        <p:spPr>
          <a:xfrm rot="10800000">
            <a:off x="5023925" y="3986074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76"/>
          <p:cNvSpPr txBox="1"/>
          <p:nvPr/>
        </p:nvSpPr>
        <p:spPr>
          <a:xfrm>
            <a:off x="5808100" y="37936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Vec&lt;T&gt; does not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18" name="Google Shape;618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25" name="Google Shape;625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</p:txBody>
      </p:sp>
      <p:pic>
        <p:nvPicPr>
          <p:cNvPr id="627" name="Google Shape;6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33" name="Google Shape;633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</p:txBody>
      </p:sp>
      <p:pic>
        <p:nvPicPr>
          <p:cNvPr id="635" name="Google Shape;6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2002925"/>
            <a:ext cx="8533174" cy="15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9"/>
          <p:cNvSpPr/>
          <p:nvPr/>
        </p:nvSpPr>
        <p:spPr>
          <a:xfrm rot="5400000">
            <a:off x="4393675" y="591350"/>
            <a:ext cx="221400" cy="620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79"/>
          <p:cNvSpPr txBox="1"/>
          <p:nvPr/>
        </p:nvSpPr>
        <p:spPr>
          <a:xfrm>
            <a:off x="4275800" y="3757550"/>
            <a:ext cx="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Aha!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43" name="Google Shape;643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0" name="Google Shape;650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52" name="Google Shape;65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58" name="Google Shape;658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60" name="Google Shape;6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2410250"/>
            <a:ext cx="72866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82"/>
          <p:cNvCxnSpPr/>
          <p:nvPr/>
        </p:nvCxnSpPr>
        <p:spPr>
          <a:xfrm rot="10800000">
            <a:off x="4092100" y="2955550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82"/>
          <p:cNvSpPr txBox="1"/>
          <p:nvPr/>
        </p:nvSpPr>
        <p:spPr>
          <a:xfrm>
            <a:off x="2676300" y="3166150"/>
            <a:ext cx="34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Hm, missing some function definitions!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3" name="Google Shape;66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675" y="3477053"/>
            <a:ext cx="6512577" cy="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69" name="Google Shape;669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1" name="Google Shape;67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77" name="Google Shape;677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79" name="Google Shape;6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84"/>
          <p:cNvCxnSpPr/>
          <p:nvPr/>
        </p:nvCxnSpPr>
        <p:spPr>
          <a:xfrm flipH="1">
            <a:off x="5199950" y="2767400"/>
            <a:ext cx="4827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84"/>
          <p:cNvCxnSpPr/>
          <p:nvPr/>
        </p:nvCxnSpPr>
        <p:spPr>
          <a:xfrm>
            <a:off x="7109225" y="2756500"/>
            <a:ext cx="4359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84"/>
          <p:cNvSpPr txBox="1"/>
          <p:nvPr/>
        </p:nvSpPr>
        <p:spPr>
          <a:xfrm>
            <a:off x="4572000" y="2445225"/>
            <a:ext cx="37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Scary, but you can ignore that most of the time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88" name="Google Shape;688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690" name="Google Shape;69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5"/>
          <p:cNvCxnSpPr/>
          <p:nvPr/>
        </p:nvCxnSpPr>
        <p:spPr>
          <a:xfrm flipH="1">
            <a:off x="1905850" y="2668825"/>
            <a:ext cx="35214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85"/>
          <p:cNvSpPr txBox="1"/>
          <p:nvPr/>
        </p:nvSpPr>
        <p:spPr>
          <a:xfrm>
            <a:off x="5427250" y="247167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`fmt` function it wanted!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698" name="Google Shape;698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this mechanism, we can take a look at the compiler error for </a:t>
            </a:r>
            <a:r>
              <a:rPr lang="de">
                <a:solidFill>
                  <a:srgbClr val="00FFFF"/>
                </a:solidFill>
              </a:rPr>
              <a:t>println!()</a:t>
            </a:r>
            <a:r>
              <a:rPr lang="de">
                <a:solidFill>
                  <a:srgbClr val="4A86E8"/>
                </a:solidFill>
              </a:rPr>
              <a:t> </a:t>
            </a:r>
            <a:r>
              <a:rPr lang="de"/>
              <a:t>earlier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can just follow the compiler errors until it works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wanted </a:t>
            </a:r>
            <a:r>
              <a:rPr lang="de">
                <a:solidFill>
                  <a:srgbClr val="00FFFF"/>
                </a:solidFill>
              </a:rPr>
              <a:t>std::fmt::Display for Foo</a:t>
            </a:r>
            <a:r>
              <a:rPr lang="de"/>
              <a:t>, so let’s do that:</a:t>
            </a:r>
            <a:endParaRPr/>
          </a:p>
        </p:txBody>
      </p:sp>
      <p:pic>
        <p:nvPicPr>
          <p:cNvPr id="700" name="Google Shape;70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2537324"/>
            <a:ext cx="7592350" cy="14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6"/>
          <p:cNvSpPr txBox="1"/>
          <p:nvPr/>
        </p:nvSpPr>
        <p:spPr>
          <a:xfrm>
            <a:off x="1632375" y="3520075"/>
            <a:ext cx="55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now implemented the Display trait, and can use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println!(“{}”)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Foo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07" name="Google Shape;707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8" name="Google Shape;7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Traits</a:t>
            </a:r>
            <a:endParaRPr/>
          </a:p>
        </p:txBody>
      </p:sp>
      <p:sp>
        <p:nvSpPr>
          <p:cNvPr id="714" name="Google Shape;714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5" name="Google Shape;71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1087250"/>
            <a:ext cx="7960850" cy="34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88"/>
          <p:cNvCxnSpPr/>
          <p:nvPr/>
        </p:nvCxnSpPr>
        <p:spPr>
          <a:xfrm flipH="1">
            <a:off x="2765800" y="2571750"/>
            <a:ext cx="215520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88"/>
          <p:cNvSpPr txBox="1"/>
          <p:nvPr/>
        </p:nvSpPr>
        <p:spPr>
          <a:xfrm>
            <a:off x="4889600" y="22790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“{}”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formatter calls to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Display::fmt()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background, which is why we need to implement the trait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23" name="Google Shape;723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0" name="Google Shape;730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37" name="Google Shape;737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44" name="Google Shape;744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1" name="Google Shape;75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Traits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 and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Debug, 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Move, Copy, Clone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58" name="Google Shape;758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</p:txBody>
      </p:sp>
      <p:pic>
        <p:nvPicPr>
          <p:cNvPr id="760" name="Google Shape;76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25" y="3266625"/>
            <a:ext cx="4438151" cy="16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94"/>
          <p:cNvCxnSpPr/>
          <p:nvPr/>
        </p:nvCxnSpPr>
        <p:spPr>
          <a:xfrm rot="10800000">
            <a:off x="4199675" y="453265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94"/>
          <p:cNvSpPr txBox="1"/>
          <p:nvPr/>
        </p:nvSpPr>
        <p:spPr>
          <a:xfrm>
            <a:off x="4463975" y="43402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is literally a Vector!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68" name="Google Shape;768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write!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format!</a:t>
            </a:r>
            <a:r>
              <a:rPr lang="de"/>
              <a:t>, </a:t>
            </a:r>
            <a:r>
              <a:rPr lang="de">
                <a:solidFill>
                  <a:srgbClr val="00FFFF"/>
                </a:solidFill>
              </a:rPr>
              <a:t>print!</a:t>
            </a:r>
            <a:r>
              <a:rPr lang="de"/>
              <a:t> - A lot of macros make use of Strings, but what is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We’ve come a long way without ever using Strings, it is now time to introduce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two String types: </a:t>
            </a:r>
            <a:r>
              <a:rPr lang="de">
                <a:solidFill>
                  <a:srgbClr val="00FF00"/>
                </a:solidFill>
              </a:rPr>
              <a:t>&amp;str</a:t>
            </a:r>
            <a:r>
              <a:rPr lang="de"/>
              <a:t> and </a:t>
            </a:r>
            <a:r>
              <a:rPr lang="de">
                <a:solidFill>
                  <a:srgbClr val="00FF00"/>
                </a:solidFill>
              </a:rPr>
              <a:t>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Both essentially do the same thing: They are collections of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think of them as Arrays and Vectors: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&amp;str is basically an Array: On the data section of your executable, not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String is basically a Vector: On the heap,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Strings in Rust are UTF-8 encoded, which means you can have arabic, cyrillic or japanese characters in your String literals, and even emojis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75" name="Google Shape;775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6" name="Google Shape;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82" name="Google Shape;782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3" name="Google Shape;7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4" name="Google Shape;784;p97"/>
          <p:cNvCxnSpPr/>
          <p:nvPr/>
        </p:nvCxnSpPr>
        <p:spPr>
          <a:xfrm flipH="1">
            <a:off x="4490875" y="1073800"/>
            <a:ext cx="10932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97"/>
          <p:cNvSpPr txBox="1"/>
          <p:nvPr/>
        </p:nvSpPr>
        <p:spPr>
          <a:xfrm>
            <a:off x="5584075" y="840825"/>
            <a:ext cx="29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literals are always of type &amp;str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791" name="Google Shape;791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2" name="Google Shape;79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3" name="Google Shape;793;p98"/>
          <p:cNvCxnSpPr/>
          <p:nvPr/>
        </p:nvCxnSpPr>
        <p:spPr>
          <a:xfrm flipH="1">
            <a:off x="5055375" y="2086375"/>
            <a:ext cx="11694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98"/>
          <p:cNvSpPr txBox="1"/>
          <p:nvPr/>
        </p:nvSpPr>
        <p:spPr>
          <a:xfrm>
            <a:off x="6224775" y="17458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takes a &amp;str and converts it to a String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0" name="Google Shape;800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1" name="Google Shape;80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99"/>
          <p:cNvCxnSpPr/>
          <p:nvPr/>
        </p:nvCxnSpPr>
        <p:spPr>
          <a:xfrm flipH="1">
            <a:off x="6305350" y="2086375"/>
            <a:ext cx="1524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9"/>
          <p:cNvSpPr txBox="1"/>
          <p:nvPr/>
        </p:nvSpPr>
        <p:spPr>
          <a:xfrm>
            <a:off x="5454150" y="1754825"/>
            <a:ext cx="33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 warning, char could be confused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09" name="Google Shape;809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0" name="Google Shape;81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3" y="2427300"/>
            <a:ext cx="8967777" cy="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17" name="Google Shape;817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8" name="Google Shape;81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101"/>
          <p:cNvCxnSpPr/>
          <p:nvPr/>
        </p:nvCxnSpPr>
        <p:spPr>
          <a:xfrm rot="10800000">
            <a:off x="6591900" y="2946775"/>
            <a:ext cx="5379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101"/>
          <p:cNvSpPr txBox="1"/>
          <p:nvPr/>
        </p:nvSpPr>
        <p:spPr>
          <a:xfrm>
            <a:off x="5655750" y="3318475"/>
            <a:ext cx="33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Everything can be encoded in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26" name="Google Shape;82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7" name="Google Shape;82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38" y="958425"/>
            <a:ext cx="6838526" cy="395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102"/>
          <p:cNvCxnSpPr/>
          <p:nvPr/>
        </p:nvCxnSpPr>
        <p:spPr>
          <a:xfrm rot="10800000">
            <a:off x="4119050" y="1822025"/>
            <a:ext cx="11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102"/>
          <p:cNvSpPr txBox="1"/>
          <p:nvPr/>
        </p:nvSpPr>
        <p:spPr>
          <a:xfrm>
            <a:off x="5270450" y="1629575"/>
            <a:ext cx="148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UTF-8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Strings</a:t>
            </a:r>
            <a:endParaRPr/>
          </a:p>
        </p:txBody>
      </p:sp>
      <p:sp>
        <p:nvSpPr>
          <p:cNvPr id="835" name="Google Shape;835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6" name="Google Shape;83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460250"/>
            <a:ext cx="6572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42" name="Google Shape;842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49" name="Google Shape;849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56" name="Google Shape;856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63" name="Google Shape;863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Commonly used placeholders in Rust: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{}</a:t>
            </a:r>
            <a:r>
              <a:rPr lang="de"/>
              <a:t> → std::fmt::Display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{:?}</a:t>
            </a:r>
            <a:r>
              <a:rPr lang="de"/>
              <a:t> → std::fmt::Debug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{:#?}</a:t>
            </a:r>
            <a:r>
              <a:rPr lang="de"/>
              <a:t> → Debug, but pretty printed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Other placeholders exist, but are (usually) only used for numbers: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{:o}</a:t>
            </a:r>
            <a:r>
              <a:rPr lang="de"/>
              <a:t> → std::fmt::Octal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{:x}</a:t>
            </a:r>
            <a:r>
              <a:rPr lang="de"/>
              <a:t> → std::fmt::LowerHex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{:b}</a:t>
            </a:r>
            <a:r>
              <a:rPr lang="de"/>
              <a:t> → std::fmt::Binary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70" name="Google Shape;87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77" name="Google Shape;877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8" name="Google Shape;878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84" name="Google Shape;8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 </a:t>
            </a:r>
            <a:r>
              <a:rPr lang="de"/>
              <a:t>is an important macro to turn any value into a String, for example to print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first argument is the </a:t>
            </a:r>
            <a:r>
              <a:rPr lang="de">
                <a:solidFill>
                  <a:srgbClr val="00FF00"/>
                </a:solidFill>
              </a:rPr>
              <a:t>format string</a:t>
            </a:r>
            <a:r>
              <a:rPr lang="de"/>
              <a:t>, in it you build your string by providing placeholders for the values you want to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each placeholder you specify, you need to pass an additional argument to </a:t>
            </a: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value that goes into that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then does the correct calls to the correct trait in the background, failing when it can’t find an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FF"/>
                </a:solidFill>
              </a:rPr>
              <a:t>format!()</a:t>
            </a:r>
            <a:r>
              <a:rPr lang="de"/>
              <a:t> allows named arguments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  <p:sp>
        <p:nvSpPr>
          <p:cNvPr id="891" name="Google Shape;891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2" name="Google Shape;8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8" name="Google Shape;89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112"/>
          <p:cNvSpPr/>
          <p:nvPr/>
        </p:nvSpPr>
        <p:spPr>
          <a:xfrm>
            <a:off x="4038325" y="4062225"/>
            <a:ext cx="80700" cy="70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112"/>
          <p:cNvSpPr txBox="1"/>
          <p:nvPr/>
        </p:nvSpPr>
        <p:spPr>
          <a:xfrm>
            <a:off x="4119025" y="412147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Usage of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println!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identical to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format!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First the format string, then the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7" name="Google Shape;90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8" name="Google Shape;908;p113"/>
          <p:cNvCxnSpPr/>
          <p:nvPr/>
        </p:nvCxnSpPr>
        <p:spPr>
          <a:xfrm rot="10800000">
            <a:off x="2783900" y="1060350"/>
            <a:ext cx="12186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113"/>
          <p:cNvSpPr txBox="1"/>
          <p:nvPr/>
        </p:nvSpPr>
        <p:spPr>
          <a:xfrm>
            <a:off x="3993525" y="1221650"/>
            <a:ext cx="296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a derivable macro, and usually always implemented that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113"/>
          <p:cNvSpPr/>
          <p:nvPr/>
        </p:nvSpPr>
        <p:spPr>
          <a:xfrm>
            <a:off x="3935275" y="4259375"/>
            <a:ext cx="71700" cy="33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13"/>
          <p:cNvSpPr txBox="1"/>
          <p:nvPr/>
        </p:nvSpPr>
        <p:spPr>
          <a:xfrm>
            <a:off x="4006975" y="4232675"/>
            <a:ext cx="34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call to that Debug 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8" name="Google Shape;91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354370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114"/>
          <p:cNvSpPr txBox="1"/>
          <p:nvPr/>
        </p:nvSpPr>
        <p:spPr>
          <a:xfrm>
            <a:off x="4643200" y="3158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1" name="Google Shape;921;p114"/>
          <p:cNvCxnSpPr/>
          <p:nvPr/>
        </p:nvCxnSpPr>
        <p:spPr>
          <a:xfrm flipH="1" rot="10800000">
            <a:off x="3621650" y="3636725"/>
            <a:ext cx="9903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114"/>
          <p:cNvCxnSpPr/>
          <p:nvPr/>
        </p:nvCxnSpPr>
        <p:spPr>
          <a:xfrm flipH="1" rot="10800000">
            <a:off x="3742625" y="4093700"/>
            <a:ext cx="8154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9" name="Google Shape;92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115"/>
          <p:cNvSpPr txBox="1"/>
          <p:nvPr/>
        </p:nvSpPr>
        <p:spPr>
          <a:xfrm>
            <a:off x="3814325" y="922625"/>
            <a:ext cx="370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is derivable, because it follows a simple formula: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every field in your struct: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Collect debug format output of that field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field_name: field_value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that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8" name="Google Shape;93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0" name="Google Shape;940;p116"/>
          <p:cNvCxnSpPr/>
          <p:nvPr/>
        </p:nvCxnSpPr>
        <p:spPr>
          <a:xfrm rot="10800000">
            <a:off x="2860000" y="147705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116"/>
          <p:cNvSpPr txBox="1"/>
          <p:nvPr/>
        </p:nvSpPr>
        <p:spPr>
          <a:xfrm>
            <a:off x="4195175" y="1307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2" name="Google Shape;942;p116"/>
          <p:cNvCxnSpPr/>
          <p:nvPr/>
        </p:nvCxnSpPr>
        <p:spPr>
          <a:xfrm>
            <a:off x="5041950" y="1566650"/>
            <a:ext cx="0" cy="23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9" name="Google Shape;94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1" name="Google Shape;951;p117"/>
          <p:cNvCxnSpPr/>
          <p:nvPr/>
        </p:nvCxnSpPr>
        <p:spPr>
          <a:xfrm rot="10800000">
            <a:off x="2497025" y="1646550"/>
            <a:ext cx="26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117"/>
          <p:cNvSpPr txBox="1"/>
          <p:nvPr/>
        </p:nvSpPr>
        <p:spPr>
          <a:xfrm>
            <a:off x="5145025" y="14772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3" name="Google Shape;953;p117"/>
          <p:cNvCxnSpPr/>
          <p:nvPr/>
        </p:nvCxnSpPr>
        <p:spPr>
          <a:xfrm>
            <a:off x="5996275" y="1777225"/>
            <a:ext cx="0" cy="21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0" name="Google Shape;96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2" name="Google Shape;962;p118"/>
          <p:cNvCxnSpPr/>
          <p:nvPr/>
        </p:nvCxnSpPr>
        <p:spPr>
          <a:xfrm rot="10800000">
            <a:off x="2716625" y="1815900"/>
            <a:ext cx="349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118"/>
          <p:cNvSpPr txBox="1"/>
          <p:nvPr/>
        </p:nvSpPr>
        <p:spPr>
          <a:xfrm>
            <a:off x="6211325" y="1646550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field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4" name="Google Shape;964;p118"/>
          <p:cNvCxnSpPr/>
          <p:nvPr/>
        </p:nvCxnSpPr>
        <p:spPr>
          <a:xfrm>
            <a:off x="6986875" y="1916125"/>
            <a:ext cx="0" cy="19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1" name="Google Shape;97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275" y="3911750"/>
            <a:ext cx="3538300" cy="102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119"/>
          <p:cNvCxnSpPr/>
          <p:nvPr/>
        </p:nvCxnSpPr>
        <p:spPr>
          <a:xfrm rot="10800000">
            <a:off x="5256875" y="4505800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119"/>
          <p:cNvSpPr txBox="1"/>
          <p:nvPr/>
        </p:nvSpPr>
        <p:spPr>
          <a:xfrm>
            <a:off x="5682650" y="43133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{:#?}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just adds newlines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1" name="Google Shape;98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120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120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0" name="Google Shape;99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1" name="Google Shape;991;p121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121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3" name="Google Shape;993;p121"/>
          <p:cNvCxnSpPr/>
          <p:nvPr/>
        </p:nvCxnSpPr>
        <p:spPr>
          <a:xfrm rot="10800000">
            <a:off x="2532925" y="2570225"/>
            <a:ext cx="16443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121"/>
          <p:cNvSpPr txBox="1"/>
          <p:nvPr/>
        </p:nvSpPr>
        <p:spPr>
          <a:xfrm>
            <a:off x="4177225" y="2865950"/>
            <a:ext cx="266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Essentially also uses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format!()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internally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Difference: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requires a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formatter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first argument, which is kindly given as a parameter and just passed along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1" name="Google Shape;100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122"/>
          <p:cNvCxnSpPr/>
          <p:nvPr/>
        </p:nvCxnSpPr>
        <p:spPr>
          <a:xfrm rot="10800000">
            <a:off x="3563350" y="4178725"/>
            <a:ext cx="5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3" name="Google Shape;1003;p122"/>
          <p:cNvSpPr txBox="1"/>
          <p:nvPr/>
        </p:nvSpPr>
        <p:spPr>
          <a:xfrm>
            <a:off x="4123450" y="39171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calls to the implementation of Display, which is given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122"/>
          <p:cNvSpPr txBox="1"/>
          <p:nvPr/>
        </p:nvSpPr>
        <p:spPr>
          <a:xfrm>
            <a:off x="4123450" y="2639763"/>
            <a:ext cx="258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write!()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a value, which we also return in `fmt`!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returns the result of writing, which might fail. More on Results later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5" name="Google Shape;1005;p122"/>
          <p:cNvCxnSpPr/>
          <p:nvPr/>
        </p:nvCxnSpPr>
        <p:spPr>
          <a:xfrm flipH="1" rot="10800000">
            <a:off x="7300075" y="2561225"/>
            <a:ext cx="2016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122"/>
          <p:cNvSpPr txBox="1"/>
          <p:nvPr/>
        </p:nvSpPr>
        <p:spPr>
          <a:xfrm>
            <a:off x="6672825" y="3040725"/>
            <a:ext cx="136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semicolon!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3" name="Google Shape;10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922625"/>
            <a:ext cx="5893150" cy="40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450" y="4440325"/>
            <a:ext cx="2470375" cy="1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23"/>
          <p:cNvSpPr txBox="1"/>
          <p:nvPr/>
        </p:nvSpPr>
        <p:spPr>
          <a:xfrm>
            <a:off x="4123450" y="40554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format!()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