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</p:sldIdLst>
  <p:sldSz cy="5143500" cx="9144000"/>
  <p:notesSz cx="6858000" cy="9144000"/>
  <p:embeddedFontLst>
    <p:embeddedFont>
      <p:font typeface="Montserrat"/>
      <p:regular r:id="rId129"/>
      <p:bold r:id="rId130"/>
      <p:italic r:id="rId131"/>
      <p:boldItalic r:id="rId132"/>
    </p:embeddedFont>
    <p:embeddedFont>
      <p:font typeface="Lato"/>
      <p:regular r:id="rId133"/>
      <p:bold r:id="rId134"/>
      <p:italic r:id="rId135"/>
      <p:boldItalic r:id="rId1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Montserrat-regular.fntdata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2" Type="http://schemas.openxmlformats.org/officeDocument/2006/relationships/font" Target="fonts/Montserrat-boldItalic.fntdata"/><Relationship Id="rId131" Type="http://schemas.openxmlformats.org/officeDocument/2006/relationships/font" Target="fonts/Montserrat-italic.fntdata"/><Relationship Id="rId130" Type="http://schemas.openxmlformats.org/officeDocument/2006/relationships/font" Target="fonts/Montserrat-bold.fntdata"/><Relationship Id="rId136" Type="http://schemas.openxmlformats.org/officeDocument/2006/relationships/font" Target="fonts/Lato-boldItalic.fntdata"/><Relationship Id="rId135" Type="http://schemas.openxmlformats.org/officeDocument/2006/relationships/font" Target="fonts/Lato-italic.fntdata"/><Relationship Id="rId134" Type="http://schemas.openxmlformats.org/officeDocument/2006/relationships/font" Target="fonts/Lato-bold.fntdata"/><Relationship Id="rId133" Type="http://schemas.openxmlformats.org/officeDocument/2006/relationships/font" Target="fonts/Lato-regular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7550059d2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97550059d2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97550059d2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97550059d2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297550059d2_4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297550059d2_4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297550059d2_4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297550059d2_4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297550059d2_4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297550059d2_4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297550059d2_4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297550059d2_4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297550059d2_4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297550059d2_4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297550059d2_4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297550059d2_4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97550059d2_4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97550059d2_4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297550059d2_4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297550059d2_4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297550059d2_4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297550059d2_4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297550059d2_4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297550059d2_4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7550059d2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97550059d2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97550059d2_4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97550059d2_4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297550059d2_4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297550059d2_4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297550059d2_4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297550059d2_4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297550059d2_4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297550059d2_4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297550059d2_4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297550059d2_4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97550059d2_4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297550059d2_4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297550059d2_4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297550059d2_4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297550059d2_4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297550059d2_4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297550059d2_4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297550059d2_4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297550059d2_4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297550059d2_4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97550059d2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97550059d2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297550059d2_4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297550059d2_4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297550059d2_4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297550059d2_4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297550059d2_4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297550059d2_4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97550059d2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97550059d2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97550059d2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97550059d2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97550059d2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97550059d2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97550059d2_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97550059d2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7550059d2_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97550059d2_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97550059d2_3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97550059d2_3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7550059d2_3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97550059d2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97550059d2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97550059d2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97550059d2_3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97550059d2_3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97550059d2_3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97550059d2_3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97550059d2_3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97550059d2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97550059d2_3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97550059d2_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97550059d2_3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97550059d2_3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97550059d2_3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97550059d2_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97550059d2_3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97550059d2_3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97550059d2_3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97550059d2_3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97550059d2_3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97550059d2_3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97550059d2_3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97550059d2_3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7550059d2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97550059d2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97550059d2_4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97550059d2_4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97550059d2_3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97550059d2_3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97550059d2_3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97550059d2_3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97550059d2_3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97550059d2_3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97550059d2_3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97550059d2_3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97550059d2_3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97550059d2_3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97550059d2_3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97550059d2_3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97550059d2_3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97550059d2_3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97550059d2_3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97550059d2_3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97550059d2_3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97550059d2_3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7550059d2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7550059d2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97550059d2_3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97550059d2_3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97550059d2_3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97550059d2_3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97550059d2_3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97550059d2_3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97550059d2_3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97550059d2_3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97550059d2_3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97550059d2_3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97550059d2_3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97550059d2_3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97550059d2_3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97550059d2_3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97550059d2_3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97550059d2_3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97550059d2_3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97550059d2_3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97550059d2_3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97550059d2_3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97550059d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97550059d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97550059d2_3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97550059d2_3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97550059d2_3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97550059d2_3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97550059d2_3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97550059d2_3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97550059d2_3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97550059d2_3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97550059d2_3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97550059d2_3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97550059d2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97550059d2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97550059d2_4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97550059d2_4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97550059d2_4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97550059d2_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97550059d2_4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97550059d2_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97550059d2_4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97550059d2_4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7550059d2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7550059d2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97550059d2_4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97550059d2_4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97550059d2_4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97550059d2_4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97550059d2_4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97550059d2_4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97550059d2_4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97550059d2_4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97550059d2_4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97550059d2_4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97550059d2_4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97550059d2_4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297550059d2_4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297550059d2_4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97550059d2_4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97550059d2_4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97550059d2_4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97550059d2_4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97550059d2_4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97550059d2_4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97550059d2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97550059d2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97550059d2_4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97550059d2_4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97550059d2_4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97550059d2_4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97550059d2_4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97550059d2_4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97550059d2_4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97550059d2_4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97550059d2_4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97550059d2_4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97550059d2_4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297550059d2_4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97550059d2_4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97550059d2_4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97550059d2_4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297550059d2_4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97550059d2_4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297550059d2_4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97550059d2_4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97550059d2_4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97550059d2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97550059d2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97550059d2_4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97550059d2_4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97550059d2_4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97550059d2_4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97550059d2_4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97550059d2_4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97550059d2_4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297550059d2_4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97550059d2_4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297550059d2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97550059d2_4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297550059d2_4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97550059d2_4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297550059d2_4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97550059d2_4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97550059d2_4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97550059d2_4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97550059d2_4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97550059d2_4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97550059d2_4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7550059d2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7550059d2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97550059d2_4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297550059d2_4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297550059d2_4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297550059d2_4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297550059d2_4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297550059d2_4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97550059d2_4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297550059d2_4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297550059d2_4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297550059d2_4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97550059d2_4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297550059d2_4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97550059d2_4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97550059d2_4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97550059d2_4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97550059d2_4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97550059d2_4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97550059d2_4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297550059d2_4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297550059d2_4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7" name="Google Shape;13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46" name="Google Shape;14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8" name="Google Shape;16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5" name="Google Shape;17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3" name="Google Shape;18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9" name="Google Shape;18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96" name="Google Shape;19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18" name="Google Shape;21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2" name="Google Shape;22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26" name="Google Shape;22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2" name="Google Shape;23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2" name="Google Shape;2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9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9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9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9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9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9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0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0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0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0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2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2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2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2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22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22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22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22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6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6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7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7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8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8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8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8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8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8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9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260" name="Google Shape;260;p25"/>
          <p:cNvSpPr txBox="1"/>
          <p:nvPr>
            <p:ph idx="1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22" name="Google Shape;322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</a:t>
            </a:r>
            <a:r>
              <a:rPr lang="de"/>
              <a:t>asic types: integer, float, boolean, char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 types in Rust: i8, u8, i16, u16, …, i128, u128</a:t>
            </a:r>
            <a:endParaRPr/>
          </a:p>
        </p:txBody>
      </p:sp>
      <p:sp>
        <p:nvSpPr>
          <p:cNvPr id="323" name="Google Shape;323;p3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Common operations</a:t>
            </a:r>
            <a:endParaRPr/>
          </a:p>
        </p:txBody>
      </p:sp>
      <p:sp>
        <p:nvSpPr>
          <p:cNvPr id="1160" name="Google Shape;1160;p124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161" name="Google Shape;1161;p12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62" name="Google Shape;1162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97" y="1929100"/>
            <a:ext cx="3406174" cy="2340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3" name="Google Shape;1163;p124"/>
          <p:cNvCxnSpPr/>
          <p:nvPr/>
        </p:nvCxnSpPr>
        <p:spPr>
          <a:xfrm rot="10800000">
            <a:off x="3137950" y="2650875"/>
            <a:ext cx="18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4" name="Google Shape;1164;p124"/>
          <p:cNvSpPr txBox="1"/>
          <p:nvPr/>
        </p:nvSpPr>
        <p:spPr>
          <a:xfrm>
            <a:off x="4971850" y="2450775"/>
            <a:ext cx="37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 every element to the specified value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Common operations</a:t>
            </a:r>
            <a:endParaRPr/>
          </a:p>
        </p:txBody>
      </p:sp>
      <p:sp>
        <p:nvSpPr>
          <p:cNvPr id="1170" name="Google Shape;1170;p125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171" name="Google Shape;1171;p12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72" name="Google Shape;1172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97" y="1929100"/>
            <a:ext cx="3406174" cy="2340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3" name="Google Shape;1173;p125"/>
          <p:cNvCxnSpPr/>
          <p:nvPr/>
        </p:nvCxnSpPr>
        <p:spPr>
          <a:xfrm rot="10800000">
            <a:off x="3137950" y="2955675"/>
            <a:ext cx="18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4" name="Google Shape;1174;p125"/>
          <p:cNvSpPr txBox="1"/>
          <p:nvPr/>
        </p:nvSpPr>
        <p:spPr>
          <a:xfrm>
            <a:off x="4971850" y="2755575"/>
            <a:ext cx="372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the array contain the specified value?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Note: It takes a reference, not the value itself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Common operations</a:t>
            </a:r>
            <a:endParaRPr/>
          </a:p>
        </p:txBody>
      </p:sp>
      <p:sp>
        <p:nvSpPr>
          <p:cNvPr id="1180" name="Google Shape;1180;p126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181" name="Google Shape;1181;p12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82" name="Google Shape;1182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97" y="1929100"/>
            <a:ext cx="3406174" cy="2340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3" name="Google Shape;1183;p126"/>
          <p:cNvCxnSpPr/>
          <p:nvPr/>
        </p:nvCxnSpPr>
        <p:spPr>
          <a:xfrm rot="10800000">
            <a:off x="3137950" y="3207000"/>
            <a:ext cx="18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4" name="Google Shape;1184;p126"/>
          <p:cNvSpPr txBox="1"/>
          <p:nvPr/>
        </p:nvSpPr>
        <p:spPr>
          <a:xfrm>
            <a:off x="4971850" y="3006900"/>
            <a:ext cx="37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Returns the size of the array (in our case 1)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Common operations</a:t>
            </a:r>
            <a:endParaRPr/>
          </a:p>
        </p:txBody>
      </p:sp>
      <p:sp>
        <p:nvSpPr>
          <p:cNvPr id="1190" name="Google Shape;1190;p127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191" name="Google Shape;1191;p12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92" name="Google Shape;1192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97" y="1929100"/>
            <a:ext cx="3406174" cy="2340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3" name="Google Shape;1193;p127"/>
          <p:cNvCxnSpPr/>
          <p:nvPr/>
        </p:nvCxnSpPr>
        <p:spPr>
          <a:xfrm rot="10800000">
            <a:off x="3137950" y="3511775"/>
            <a:ext cx="18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4" name="Google Shape;1194;p127"/>
          <p:cNvSpPr txBox="1"/>
          <p:nvPr/>
        </p:nvSpPr>
        <p:spPr>
          <a:xfrm>
            <a:off x="4971850" y="3311675"/>
            <a:ext cx="37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Reverses the order of elements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Common operations</a:t>
            </a:r>
            <a:endParaRPr/>
          </a:p>
        </p:txBody>
      </p:sp>
      <p:sp>
        <p:nvSpPr>
          <p:cNvPr id="1200" name="Google Shape;1200;p128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201" name="Google Shape;1201;p12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02" name="Google Shape;1202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97" y="1929100"/>
            <a:ext cx="3406174" cy="2340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3" name="Google Shape;1203;p128"/>
          <p:cNvCxnSpPr/>
          <p:nvPr/>
        </p:nvCxnSpPr>
        <p:spPr>
          <a:xfrm rot="10800000">
            <a:off x="3137950" y="3779150"/>
            <a:ext cx="18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4" name="Google Shape;1204;p128"/>
          <p:cNvSpPr txBox="1"/>
          <p:nvPr/>
        </p:nvSpPr>
        <p:spPr>
          <a:xfrm>
            <a:off x="4971850" y="3579050"/>
            <a:ext cx="37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Sorts the array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Common operations</a:t>
            </a:r>
            <a:endParaRPr/>
          </a:p>
        </p:txBody>
      </p:sp>
      <p:sp>
        <p:nvSpPr>
          <p:cNvPr id="1210" name="Google Shape;1210;p129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211" name="Google Shape;1211;p12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12" name="Google Shape;1212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97" y="1929100"/>
            <a:ext cx="3406174" cy="2340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3" name="Google Shape;1213;p129"/>
          <p:cNvCxnSpPr/>
          <p:nvPr/>
        </p:nvCxnSpPr>
        <p:spPr>
          <a:xfrm rot="10800000">
            <a:off x="3137950" y="4069225"/>
            <a:ext cx="18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4" name="Google Shape;1214;p129"/>
          <p:cNvSpPr txBox="1"/>
          <p:nvPr/>
        </p:nvSpPr>
        <p:spPr>
          <a:xfrm>
            <a:off x="4971850" y="3869125"/>
            <a:ext cx="37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Copies the Array and turns it into a Vector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Common operations</a:t>
            </a:r>
            <a:endParaRPr/>
          </a:p>
        </p:txBody>
      </p:sp>
      <p:sp>
        <p:nvSpPr>
          <p:cNvPr id="1220" name="Google Shape;1220;p130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221" name="Google Shape;1221;p13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22" name="Google Shape;1222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50" y="1918650"/>
            <a:ext cx="4929050" cy="17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Common operations</a:t>
            </a:r>
            <a:endParaRPr/>
          </a:p>
        </p:txBody>
      </p:sp>
      <p:sp>
        <p:nvSpPr>
          <p:cNvPr id="1228" name="Google Shape;1228;p131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229" name="Google Shape;1229;p13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30" name="Google Shape;1230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50" y="1918650"/>
            <a:ext cx="4929050" cy="174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1" name="Google Shape;1231;p131"/>
          <p:cNvCxnSpPr/>
          <p:nvPr/>
        </p:nvCxnSpPr>
        <p:spPr>
          <a:xfrm rot="10800000">
            <a:off x="4175200" y="2652350"/>
            <a:ext cx="18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2" name="Google Shape;1232;p131"/>
          <p:cNvSpPr txBox="1"/>
          <p:nvPr/>
        </p:nvSpPr>
        <p:spPr>
          <a:xfrm>
            <a:off x="6009100" y="2452250"/>
            <a:ext cx="297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Pushes all elements of an iterator, here vec would be </a:t>
            </a:r>
            <a:r>
              <a:rPr lang="d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[1, 2, 3]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after this line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(More on iterators later)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Common operations</a:t>
            </a:r>
            <a:endParaRPr/>
          </a:p>
        </p:txBody>
      </p:sp>
      <p:sp>
        <p:nvSpPr>
          <p:cNvPr id="1238" name="Google Shape;1238;p132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239" name="Google Shape;1239;p13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40" name="Google Shape;1240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50" y="1918650"/>
            <a:ext cx="4929050" cy="174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1" name="Google Shape;1241;p132"/>
          <p:cNvCxnSpPr/>
          <p:nvPr/>
        </p:nvCxnSpPr>
        <p:spPr>
          <a:xfrm rot="10800000">
            <a:off x="4175200" y="2909000"/>
            <a:ext cx="18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2" name="Google Shape;1242;p132"/>
          <p:cNvSpPr txBox="1"/>
          <p:nvPr/>
        </p:nvSpPr>
        <p:spPr>
          <a:xfrm>
            <a:off x="6009100" y="2708900"/>
            <a:ext cx="313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Adds this element to the vector, here vec would be </a:t>
            </a:r>
            <a:r>
              <a:rPr lang="d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[1, 2, 3, 5]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after this line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Common operations</a:t>
            </a:r>
            <a:endParaRPr/>
          </a:p>
        </p:txBody>
      </p:sp>
      <p:sp>
        <p:nvSpPr>
          <p:cNvPr id="1248" name="Google Shape;1248;p133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249" name="Google Shape;1249;p13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50" name="Google Shape;1250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50" y="1918650"/>
            <a:ext cx="4929050" cy="174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1" name="Google Shape;1251;p133"/>
          <p:cNvCxnSpPr/>
          <p:nvPr/>
        </p:nvCxnSpPr>
        <p:spPr>
          <a:xfrm rot="10800000">
            <a:off x="4175100" y="3181675"/>
            <a:ext cx="18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2" name="Google Shape;1252;p133"/>
          <p:cNvSpPr txBox="1"/>
          <p:nvPr/>
        </p:nvSpPr>
        <p:spPr>
          <a:xfrm>
            <a:off x="6009000" y="2981575"/>
            <a:ext cx="313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Remove element at given index, here vec would be </a:t>
            </a:r>
            <a:r>
              <a:rPr lang="d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[2, 3, 5]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after this line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29" name="Google Shape;329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</a:t>
            </a:r>
            <a:r>
              <a:rPr lang="de"/>
              <a:t>asic types: integer, float, boolean, char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 types in Rust: i8, u8, i16, u16, …, i128, u128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number tells us how much memory the variable takes</a:t>
            </a:r>
            <a:endParaRPr/>
          </a:p>
        </p:txBody>
      </p:sp>
      <p:sp>
        <p:nvSpPr>
          <p:cNvPr id="330" name="Google Shape;330;p3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Common operations</a:t>
            </a:r>
            <a:endParaRPr/>
          </a:p>
        </p:txBody>
      </p:sp>
      <p:sp>
        <p:nvSpPr>
          <p:cNvPr id="1258" name="Google Shape;1258;p134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259" name="Google Shape;1259;p13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60" name="Google Shape;1260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50" y="1918650"/>
            <a:ext cx="4929050" cy="174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1" name="Google Shape;1261;p134"/>
          <p:cNvCxnSpPr/>
          <p:nvPr/>
        </p:nvCxnSpPr>
        <p:spPr>
          <a:xfrm rot="10800000">
            <a:off x="4461300" y="3481075"/>
            <a:ext cx="154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2" name="Google Shape;1262;p134"/>
          <p:cNvSpPr txBox="1"/>
          <p:nvPr/>
        </p:nvSpPr>
        <p:spPr>
          <a:xfrm>
            <a:off x="6009000" y="3280975"/>
            <a:ext cx="313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Insert 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element at given index and shift the rest, here vec would be </a:t>
            </a:r>
            <a:r>
              <a:rPr lang="d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[5, 2, 3, 5]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after this line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Common operations</a:t>
            </a:r>
            <a:endParaRPr/>
          </a:p>
        </p:txBody>
      </p:sp>
      <p:sp>
        <p:nvSpPr>
          <p:cNvPr id="1268" name="Google Shape;1268;p135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The ones I didn’t show go beyond the scope of this course</a:t>
            </a:r>
            <a:endParaRPr/>
          </a:p>
        </p:txBody>
      </p:sp>
      <p:sp>
        <p:nvSpPr>
          <p:cNvPr id="1269" name="Google Shape;1269;p13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275" name="Google Shape;1275;p136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sp>
        <p:nvSpPr>
          <p:cNvPr id="1276" name="Google Shape;1276;p13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282" name="Google Shape;1282;p137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sp>
        <p:nvSpPr>
          <p:cNvPr id="1283" name="Google Shape;1283;p13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84" name="Google Shape;1284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63" y="1869147"/>
            <a:ext cx="6009076" cy="29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137"/>
          <p:cNvSpPr/>
          <p:nvPr/>
        </p:nvSpPr>
        <p:spPr>
          <a:xfrm>
            <a:off x="1100975" y="1869150"/>
            <a:ext cx="4665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291" name="Google Shape;1291;p138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sp>
        <p:nvSpPr>
          <p:cNvPr id="1292" name="Google Shape;1292;p13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293" name="Google Shape;1293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63" y="1869147"/>
            <a:ext cx="6009076" cy="29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138"/>
          <p:cNvSpPr/>
          <p:nvPr/>
        </p:nvSpPr>
        <p:spPr>
          <a:xfrm>
            <a:off x="1100975" y="1869150"/>
            <a:ext cx="4665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5" name="Google Shape;1295;p138"/>
          <p:cNvSpPr txBox="1"/>
          <p:nvPr/>
        </p:nvSpPr>
        <p:spPr>
          <a:xfrm>
            <a:off x="4496750" y="18691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Given that this compiles, what does it print in the end?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01" name="Google Shape;1301;p139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sp>
        <p:nvSpPr>
          <p:cNvPr id="1302" name="Google Shape;1302;p13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303" name="Google Shape;1303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63" y="1869147"/>
            <a:ext cx="6009076" cy="29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139"/>
          <p:cNvSpPr/>
          <p:nvPr/>
        </p:nvSpPr>
        <p:spPr>
          <a:xfrm>
            <a:off x="1100975" y="1869150"/>
            <a:ext cx="4665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5" name="Google Shape;1305;p139"/>
          <p:cNvSpPr txBox="1"/>
          <p:nvPr/>
        </p:nvSpPr>
        <p:spPr>
          <a:xfrm>
            <a:off x="4496750" y="18691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Given that this compiles, what does it print in the end?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6" name="Google Shape;1306;p139"/>
          <p:cNvSpPr txBox="1"/>
          <p:nvPr/>
        </p:nvSpPr>
        <p:spPr>
          <a:xfrm>
            <a:off x="6812800" y="2977100"/>
            <a:ext cx="2246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value: </a:t>
            </a:r>
            <a:r>
              <a:rPr lang="d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vec: </a:t>
            </a:r>
            <a:r>
              <a:rPr lang="d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[0, 0, 0, 0, 0]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07" name="Google Shape;1307;p139"/>
          <p:cNvCxnSpPr>
            <a:stCxn id="1306" idx="1"/>
          </p:cNvCxnSpPr>
          <p:nvPr/>
        </p:nvCxnSpPr>
        <p:spPr>
          <a:xfrm rot="10800000">
            <a:off x="5765800" y="3180200"/>
            <a:ext cx="10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13" name="Google Shape;1313;p140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sp>
        <p:nvSpPr>
          <p:cNvPr id="1314" name="Google Shape;1314;p14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315" name="Google Shape;1315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63" y="1869147"/>
            <a:ext cx="6009076" cy="29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6" name="Google Shape;1316;p140"/>
          <p:cNvSpPr/>
          <p:nvPr/>
        </p:nvSpPr>
        <p:spPr>
          <a:xfrm>
            <a:off x="1100975" y="1869150"/>
            <a:ext cx="4665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7" name="Google Shape;1317;p140"/>
          <p:cNvSpPr txBox="1"/>
          <p:nvPr/>
        </p:nvSpPr>
        <p:spPr>
          <a:xfrm>
            <a:off x="4496750" y="18691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Given that this compiles, what does it print in the end?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8" name="Google Shape;1318;p140"/>
          <p:cNvSpPr txBox="1"/>
          <p:nvPr/>
        </p:nvSpPr>
        <p:spPr>
          <a:xfrm>
            <a:off x="6812800" y="3281850"/>
            <a:ext cx="2246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value: </a:t>
            </a:r>
            <a:r>
              <a:rPr lang="d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vec: </a:t>
            </a:r>
            <a:r>
              <a:rPr lang="d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[0, 0, 3, 0, 0]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19" name="Google Shape;1319;p140"/>
          <p:cNvCxnSpPr>
            <a:stCxn id="1318" idx="1"/>
          </p:cNvCxnSpPr>
          <p:nvPr/>
        </p:nvCxnSpPr>
        <p:spPr>
          <a:xfrm rot="10800000">
            <a:off x="5765800" y="3484950"/>
            <a:ext cx="10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25" name="Google Shape;1325;p141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sp>
        <p:nvSpPr>
          <p:cNvPr id="1326" name="Google Shape;1326;p14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327" name="Google Shape;1327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63" y="1869147"/>
            <a:ext cx="6009076" cy="29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8" name="Google Shape;1328;p141"/>
          <p:cNvSpPr/>
          <p:nvPr/>
        </p:nvSpPr>
        <p:spPr>
          <a:xfrm>
            <a:off x="1100975" y="1869150"/>
            <a:ext cx="4665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9" name="Google Shape;1329;p141"/>
          <p:cNvSpPr txBox="1"/>
          <p:nvPr/>
        </p:nvSpPr>
        <p:spPr>
          <a:xfrm>
            <a:off x="4496750" y="18691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Given that this compiles, what does it print in the end?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0" name="Google Shape;1330;p141"/>
          <p:cNvSpPr/>
          <p:nvPr/>
        </p:nvSpPr>
        <p:spPr>
          <a:xfrm>
            <a:off x="4760650" y="3388750"/>
            <a:ext cx="1464975" cy="213875"/>
          </a:xfrm>
          <a:custGeom>
            <a:rect b="b" l="l" r="r" t="t"/>
            <a:pathLst>
              <a:path extrusionOk="0" h="8555" w="58599">
                <a:moveTo>
                  <a:pt x="0" y="8555"/>
                </a:moveTo>
                <a:cubicBezTo>
                  <a:pt x="8601" y="3637"/>
                  <a:pt x="19005" y="599"/>
                  <a:pt x="28872" y="1497"/>
                </a:cubicBezTo>
                <a:cubicBezTo>
                  <a:pt x="38753" y="2396"/>
                  <a:pt x="50348" y="5509"/>
                  <a:pt x="5859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331" name="Google Shape;1331;p141"/>
          <p:cNvSpPr txBox="1"/>
          <p:nvPr/>
        </p:nvSpPr>
        <p:spPr>
          <a:xfrm>
            <a:off x="6113325" y="3116075"/>
            <a:ext cx="28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vec[value] = 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37" name="Google Shape;1337;p142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sp>
        <p:nvSpPr>
          <p:cNvPr id="1338" name="Google Shape;1338;p14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339" name="Google Shape;1339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63" y="1869147"/>
            <a:ext cx="6009076" cy="29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142"/>
          <p:cNvSpPr/>
          <p:nvPr/>
        </p:nvSpPr>
        <p:spPr>
          <a:xfrm>
            <a:off x="1100975" y="1869150"/>
            <a:ext cx="4665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1" name="Google Shape;1341;p142"/>
          <p:cNvSpPr txBox="1"/>
          <p:nvPr/>
        </p:nvSpPr>
        <p:spPr>
          <a:xfrm>
            <a:off x="4496750" y="18691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Given that this compiles, what does it print in the end?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2" name="Google Shape;1342;p142"/>
          <p:cNvSpPr/>
          <p:nvPr/>
        </p:nvSpPr>
        <p:spPr>
          <a:xfrm>
            <a:off x="4760650" y="3388750"/>
            <a:ext cx="1464975" cy="213875"/>
          </a:xfrm>
          <a:custGeom>
            <a:rect b="b" l="l" r="r" t="t"/>
            <a:pathLst>
              <a:path extrusionOk="0" h="8555" w="58599">
                <a:moveTo>
                  <a:pt x="0" y="8555"/>
                </a:moveTo>
                <a:cubicBezTo>
                  <a:pt x="8601" y="3637"/>
                  <a:pt x="19005" y="599"/>
                  <a:pt x="28872" y="1497"/>
                </a:cubicBezTo>
                <a:cubicBezTo>
                  <a:pt x="38753" y="2396"/>
                  <a:pt x="50348" y="5509"/>
                  <a:pt x="5859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343" name="Google Shape;1343;p142"/>
          <p:cNvSpPr txBox="1"/>
          <p:nvPr/>
        </p:nvSpPr>
        <p:spPr>
          <a:xfrm>
            <a:off x="6113325" y="3116075"/>
            <a:ext cx="14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vec[value] = 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4" name="Google Shape;1344;p142"/>
          <p:cNvSpPr/>
          <p:nvPr/>
        </p:nvSpPr>
        <p:spPr>
          <a:xfrm>
            <a:off x="7204076" y="3420825"/>
            <a:ext cx="288268" cy="292935"/>
          </a:xfrm>
          <a:custGeom>
            <a:rect b="b" l="l" r="r" t="t"/>
            <a:pathLst>
              <a:path extrusionOk="0" h="11800" w="10089">
                <a:moveTo>
                  <a:pt x="251" y="0"/>
                </a:moveTo>
                <a:cubicBezTo>
                  <a:pt x="251" y="3610"/>
                  <a:pt x="-754" y="8316"/>
                  <a:pt x="1962" y="10694"/>
                </a:cubicBezTo>
                <a:cubicBezTo>
                  <a:pt x="4011" y="12488"/>
                  <a:pt x="7365" y="11549"/>
                  <a:pt x="10089" y="115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345" name="Google Shape;1345;p142"/>
          <p:cNvSpPr txBox="1"/>
          <p:nvPr/>
        </p:nvSpPr>
        <p:spPr>
          <a:xfrm>
            <a:off x="7438875" y="3487475"/>
            <a:ext cx="10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vec[3] = 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1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51" name="Google Shape;1351;p143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sp>
        <p:nvSpPr>
          <p:cNvPr id="1352" name="Google Shape;1352;p14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353" name="Google Shape;1353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63" y="1869147"/>
            <a:ext cx="6009076" cy="29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4" name="Google Shape;1354;p143"/>
          <p:cNvSpPr/>
          <p:nvPr/>
        </p:nvSpPr>
        <p:spPr>
          <a:xfrm>
            <a:off x="1100975" y="1869150"/>
            <a:ext cx="4665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5" name="Google Shape;1355;p143"/>
          <p:cNvSpPr txBox="1"/>
          <p:nvPr/>
        </p:nvSpPr>
        <p:spPr>
          <a:xfrm>
            <a:off x="4496750" y="18691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Given that this compiles, what does it print in the end?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6" name="Google Shape;1356;p143"/>
          <p:cNvSpPr txBox="1"/>
          <p:nvPr/>
        </p:nvSpPr>
        <p:spPr>
          <a:xfrm>
            <a:off x="6812800" y="3586625"/>
            <a:ext cx="2246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value: </a:t>
            </a:r>
            <a:r>
              <a:rPr lang="d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vec: </a:t>
            </a:r>
            <a:r>
              <a:rPr lang="d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[0, 0, 3, 0, 0]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7" name="Google Shape;1357;p143"/>
          <p:cNvCxnSpPr>
            <a:stCxn id="1356" idx="1"/>
          </p:cNvCxnSpPr>
          <p:nvPr/>
        </p:nvCxnSpPr>
        <p:spPr>
          <a:xfrm rot="10800000">
            <a:off x="5765800" y="3789725"/>
            <a:ext cx="104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36" name="Google Shape;336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</a:t>
            </a:r>
            <a:r>
              <a:rPr lang="de"/>
              <a:t>asic types: integer, float, boolean, char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 types in Rust: i8, u8, i16, u16, …, i128, u128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number tells us how much memory the variable takes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Higher number → More bits → Bigger number possible</a:t>
            </a:r>
            <a:endParaRPr/>
          </a:p>
        </p:txBody>
      </p:sp>
      <p:sp>
        <p:nvSpPr>
          <p:cNvPr id="337" name="Google Shape;337;p3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63" name="Google Shape;1363;p144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sp>
        <p:nvSpPr>
          <p:cNvPr id="1364" name="Google Shape;1364;p14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365" name="Google Shape;1365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63" y="1869147"/>
            <a:ext cx="6009076" cy="29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144"/>
          <p:cNvSpPr/>
          <p:nvPr/>
        </p:nvSpPr>
        <p:spPr>
          <a:xfrm>
            <a:off x="1100975" y="1869150"/>
            <a:ext cx="4665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7" name="Google Shape;1367;p144"/>
          <p:cNvSpPr txBox="1"/>
          <p:nvPr/>
        </p:nvSpPr>
        <p:spPr>
          <a:xfrm>
            <a:off x="4496750" y="18691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Given that this compiles, what does it print in the end?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8" name="Google Shape;1368;p144"/>
          <p:cNvSpPr txBox="1"/>
          <p:nvPr/>
        </p:nvSpPr>
        <p:spPr>
          <a:xfrm>
            <a:off x="6812800" y="3875350"/>
            <a:ext cx="85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value: 0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69" name="Google Shape;1369;p144"/>
          <p:cNvCxnSpPr>
            <a:stCxn id="1368" idx="1"/>
          </p:cNvCxnSpPr>
          <p:nvPr/>
        </p:nvCxnSpPr>
        <p:spPr>
          <a:xfrm rot="10800000">
            <a:off x="6220300" y="4078450"/>
            <a:ext cx="5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75" name="Google Shape;1375;p145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Time for an exercise!</a:t>
            </a:r>
            <a:endParaRPr/>
          </a:p>
        </p:txBody>
      </p:sp>
      <p:sp>
        <p:nvSpPr>
          <p:cNvPr id="1376" name="Google Shape;1376;p14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377" name="Google Shape;1377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63" y="1869147"/>
            <a:ext cx="6009076" cy="29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145"/>
          <p:cNvSpPr/>
          <p:nvPr/>
        </p:nvSpPr>
        <p:spPr>
          <a:xfrm>
            <a:off x="1100975" y="1869150"/>
            <a:ext cx="4665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9" name="Google Shape;1379;p145"/>
          <p:cNvSpPr txBox="1"/>
          <p:nvPr/>
        </p:nvSpPr>
        <p:spPr>
          <a:xfrm>
            <a:off x="4496750" y="1869150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Given that this compiles, what does it print in the end?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0" name="Google Shape;1380;p145"/>
          <p:cNvSpPr txBox="1"/>
          <p:nvPr/>
        </p:nvSpPr>
        <p:spPr>
          <a:xfrm>
            <a:off x="6812800" y="3875350"/>
            <a:ext cx="856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value: 0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81" name="Google Shape;1381;p145"/>
          <p:cNvCxnSpPr>
            <a:stCxn id="1380" idx="1"/>
          </p:cNvCxnSpPr>
          <p:nvPr/>
        </p:nvCxnSpPr>
        <p:spPr>
          <a:xfrm rot="10800000">
            <a:off x="6220300" y="4078450"/>
            <a:ext cx="5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2" name="Google Shape;1382;p145"/>
          <p:cNvSpPr txBox="1"/>
          <p:nvPr/>
        </p:nvSpPr>
        <p:spPr>
          <a:xfrm>
            <a:off x="6812800" y="4196150"/>
            <a:ext cx="1717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vec: [0, 0, 3, 0, 0]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83" name="Google Shape;1383;p145"/>
          <p:cNvCxnSpPr>
            <a:stCxn id="1382" idx="1"/>
          </p:cNvCxnSpPr>
          <p:nvPr/>
        </p:nvCxnSpPr>
        <p:spPr>
          <a:xfrm rot="10800000">
            <a:off x="6220300" y="4399250"/>
            <a:ext cx="5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	Next time</a:t>
            </a:r>
            <a:endParaRPr/>
          </a:p>
        </p:txBody>
      </p:sp>
      <p:sp>
        <p:nvSpPr>
          <p:cNvPr id="1389" name="Google Shape;1389;p146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Doing the same thing over and over again: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loop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while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for</a:t>
            </a:r>
            <a:endParaRPr/>
          </a:p>
        </p:txBody>
      </p:sp>
      <p:sp>
        <p:nvSpPr>
          <p:cNvPr id="1390" name="Google Shape;1390;p14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43" name="Google Shape;343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Basic types: integer, float, boolean, char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 types in Rust: i8, u8, i16, u16, …, i128, u128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number tells us how much memory the variable takes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Higher number → More bits → Bigger number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declares an immutable variable</a:t>
            </a:r>
            <a:endParaRPr/>
          </a:p>
        </p:txBody>
      </p:sp>
      <p:sp>
        <p:nvSpPr>
          <p:cNvPr id="344" name="Google Shape;344;p3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50" name="Google Shape;350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Basic types: integer, float, boolean, char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 types in Rust: i8, u8, i16, u16, …, i128, u128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number tells us how much memory the variable takes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Higher number → More bits → Bigger number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declares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declares a mutable variable</a:t>
            </a:r>
            <a:endParaRPr/>
          </a:p>
        </p:txBody>
      </p:sp>
      <p:sp>
        <p:nvSpPr>
          <p:cNvPr id="351" name="Google Shape;351;p3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57" name="Google Shape;357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Basic types: integer, float, boolean, char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Integer types in Rust: i8, u8, i16, u16, …, i128, u128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number tells us how much memory the variable takes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Higher number → More bits → Bigger number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`let` declares an immutable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`let mut` declares a mutable variable</a:t>
            </a:r>
            <a:endParaRPr/>
          </a:p>
        </p:txBody>
      </p:sp>
      <p:sp>
        <p:nvSpPr>
          <p:cNvPr id="358" name="Google Shape;358;p3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59" name="Google Shape;3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350" y="2948901"/>
            <a:ext cx="5540510" cy="193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39"/>
          <p:cNvCxnSpPr>
            <a:stCxn id="359" idx="1"/>
            <a:endCxn id="359" idx="3"/>
          </p:cNvCxnSpPr>
          <p:nvPr/>
        </p:nvCxnSpPr>
        <p:spPr>
          <a:xfrm>
            <a:off x="1879350" y="3917351"/>
            <a:ext cx="554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66" name="Google Shape;366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Type Inference allows us to omit the type declaration</a:t>
            </a:r>
            <a:endParaRPr/>
          </a:p>
        </p:txBody>
      </p:sp>
      <p:sp>
        <p:nvSpPr>
          <p:cNvPr id="367" name="Google Shape;367;p4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68" name="Google Shape;3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151" y="1893625"/>
            <a:ext cx="6657699" cy="8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74" name="Google Shape;374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Type Inference allows us to omit the type declaration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Feedback was: Very confusing</a:t>
            </a:r>
            <a:br>
              <a:rPr lang="de"/>
            </a:br>
            <a:r>
              <a:rPr lang="de"/>
              <a:t>→ I will not be omitting types in examples from now on</a:t>
            </a:r>
            <a:endParaRPr/>
          </a:p>
        </p:txBody>
      </p:sp>
      <p:sp>
        <p:nvSpPr>
          <p:cNvPr id="375" name="Google Shape;375;p4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376" name="Google Shape;3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151" y="1893625"/>
            <a:ext cx="6657699" cy="8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82" name="Google Shape;382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</p:txBody>
      </p:sp>
      <p:sp>
        <p:nvSpPr>
          <p:cNvPr id="383" name="Google Shape;383;p4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89" name="Google Shape;389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</p:txBody>
      </p:sp>
      <p:sp>
        <p:nvSpPr>
          <p:cNvPr id="390" name="Google Shape;390;p4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66" name="Google Shape;26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96" name="Google Shape;396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</p:txBody>
      </p:sp>
      <p:sp>
        <p:nvSpPr>
          <p:cNvPr id="397" name="Google Shape;397;p4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403" name="Google Shape;403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We’ll be going through them now</a:t>
            </a:r>
            <a:endParaRPr/>
          </a:p>
        </p:txBody>
      </p:sp>
      <p:sp>
        <p:nvSpPr>
          <p:cNvPr id="404" name="Google Shape;404;p4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410" name="Google Shape;410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</p:txBody>
      </p:sp>
      <p:sp>
        <p:nvSpPr>
          <p:cNvPr id="411" name="Google Shape;411;p4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417" name="Google Shape;417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Rust only performs most arithmetic checks (e.g. Overflow) in Debug mode, not Release mode</a:t>
            </a:r>
            <a:endParaRPr/>
          </a:p>
        </p:txBody>
      </p:sp>
      <p:sp>
        <p:nvSpPr>
          <p:cNvPr id="418" name="Google Shape;418;p4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424" name="Google Shape;424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Rust only performs most arithmetic checks (e.g. Overflow) in Debug mode, not Release mode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</a:t>
            </a:r>
            <a:r>
              <a:rPr lang="de">
                <a:solidFill>
                  <a:srgbClr val="00FF00"/>
                </a:solidFill>
              </a:rPr>
              <a:t>cargo run --release</a:t>
            </a:r>
            <a:r>
              <a:rPr lang="de"/>
              <a:t> to enable Release mode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enables all* optimizations</a:t>
            </a:r>
            <a:endParaRPr/>
          </a:p>
        </p:txBody>
      </p:sp>
      <p:sp>
        <p:nvSpPr>
          <p:cNvPr id="425" name="Google Shape;425;p4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431" name="Google Shape;431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Rust only performs most arithmetic checks (e.g. Overflow) in Debug mode, not Release mode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Default type for integers is </a:t>
            </a:r>
            <a:r>
              <a:rPr lang="de">
                <a:solidFill>
                  <a:srgbClr val="00FF00"/>
                </a:solidFill>
              </a:rPr>
              <a:t>i32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432" name="Google Shape;432;p4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438" name="Google Shape;438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Rust only performs most arithmetic checks (e.g. Overflow) in Debug mode, not Release mode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Default type for integers is </a:t>
            </a:r>
            <a:r>
              <a:rPr lang="de">
                <a:solidFill>
                  <a:srgbClr val="00FF00"/>
                </a:solidFill>
              </a:rPr>
              <a:t>i32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 division truncates the result (rounds toward 0)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Use </a:t>
            </a:r>
            <a:r>
              <a:rPr lang="de">
                <a:solidFill>
                  <a:srgbClr val="00FF00"/>
                </a:solidFill>
              </a:rPr>
              <a:t>floats (f32, f64)</a:t>
            </a:r>
            <a:r>
              <a:rPr lang="de"/>
              <a:t> if the decimals are important</a:t>
            </a:r>
            <a:endParaRPr/>
          </a:p>
        </p:txBody>
      </p:sp>
      <p:sp>
        <p:nvSpPr>
          <p:cNvPr id="439" name="Google Shape;439;p5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445" name="Google Shape;445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Rust only performs most arithmetic checks (e.g. Overflow) in Debug mode, not Release mode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Default type for integers is </a:t>
            </a:r>
            <a:r>
              <a:rPr lang="de">
                <a:solidFill>
                  <a:srgbClr val="00FF00"/>
                </a:solidFill>
              </a:rPr>
              <a:t>i32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 division truncates the result (rounds toward 0)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Type implementations come with additional constants to make life easier, for example: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i8::MIN</a:t>
            </a:r>
            <a:r>
              <a:rPr lang="de"/>
              <a:t> is the lowest value an i8 can hold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u128::MAX</a:t>
            </a:r>
            <a:r>
              <a:rPr lang="de"/>
              <a:t> is the biggest value an u128 can hold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u64::BITS </a:t>
            </a:r>
            <a:r>
              <a:rPr lang="de"/>
              <a:t>shows how many bits an u64 takes up</a:t>
            </a:r>
            <a:endParaRPr/>
          </a:p>
        </p:txBody>
      </p:sp>
      <p:sp>
        <p:nvSpPr>
          <p:cNvPr id="446" name="Google Shape;446;p5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452" name="Google Shape;452;p52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Exercises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look at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Did you understand them?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Were you able to solve them?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Important to know: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Rust only performs most arithmetic checks (e.g. Overflow) in Debug mode, not Release mode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Default type for integers is </a:t>
            </a:r>
            <a:r>
              <a:rPr lang="de">
                <a:solidFill>
                  <a:srgbClr val="00FF00"/>
                </a:solidFill>
              </a:rPr>
              <a:t>i32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Integer division truncates the result (rounds toward 0)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Type implementations come with additional constants to make life easier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Type limits are bounding, there’s no way of storing more than that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If your bottle can only hold 2 liters of water, you can’t fill it with 10 liters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Overflows in Programming get truncated to fit: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00FF00"/>
                </a:solidFill>
              </a:rPr>
              <a:t>1000 as u8 = 1000 % 256 = 232</a:t>
            </a:r>
            <a:r>
              <a:rPr lang="de"/>
              <a:t> gets stored in variable, Rest is lost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There’s no physical space for the other bits, use a bigger type if you need bigger numbers</a:t>
            </a:r>
            <a:endParaRPr/>
          </a:p>
        </p:txBody>
      </p:sp>
      <p:sp>
        <p:nvSpPr>
          <p:cNvPr id="453" name="Google Shape;453;p5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459" name="Google Shape;459;p5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74" name="Google Shape;274;p2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465" name="Google Shape;465;p54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</p:txBody>
      </p:sp>
      <p:sp>
        <p:nvSpPr>
          <p:cNvPr id="466" name="Google Shape;466;p5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472" name="Google Shape;472;p55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</p:txBody>
      </p:sp>
      <p:sp>
        <p:nvSpPr>
          <p:cNvPr id="473" name="Google Shape;473;p5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474" name="Google Shape;47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5" y="1944075"/>
            <a:ext cx="2799475" cy="19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480" name="Google Shape;480;p56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</p:txBody>
      </p:sp>
      <p:sp>
        <p:nvSpPr>
          <p:cNvPr id="481" name="Google Shape;481;p5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cxnSp>
        <p:nvCxnSpPr>
          <p:cNvPr id="482" name="Google Shape;482;p56"/>
          <p:cNvCxnSpPr/>
          <p:nvPr/>
        </p:nvCxnSpPr>
        <p:spPr>
          <a:xfrm>
            <a:off x="3242200" y="2078825"/>
            <a:ext cx="684300" cy="66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56"/>
          <p:cNvCxnSpPr/>
          <p:nvPr/>
        </p:nvCxnSpPr>
        <p:spPr>
          <a:xfrm flipH="1" rot="10800000">
            <a:off x="3252875" y="2993025"/>
            <a:ext cx="668400" cy="66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4" name="Google Shape;48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5" y="1944075"/>
            <a:ext cx="2799475" cy="19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775" y="2330437"/>
            <a:ext cx="4675899" cy="4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775" y="2993025"/>
            <a:ext cx="4675899" cy="38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492" name="Google Shape;492;p57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</p:txBody>
      </p:sp>
      <p:sp>
        <p:nvSpPr>
          <p:cNvPr id="493" name="Google Shape;493;p5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cxnSp>
        <p:nvCxnSpPr>
          <p:cNvPr id="494" name="Google Shape;494;p57"/>
          <p:cNvCxnSpPr/>
          <p:nvPr/>
        </p:nvCxnSpPr>
        <p:spPr>
          <a:xfrm>
            <a:off x="3242200" y="2078825"/>
            <a:ext cx="684300" cy="66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57"/>
          <p:cNvCxnSpPr/>
          <p:nvPr/>
        </p:nvCxnSpPr>
        <p:spPr>
          <a:xfrm flipH="1" rot="10800000">
            <a:off x="3252875" y="2993025"/>
            <a:ext cx="668400" cy="66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57"/>
          <p:cNvCxnSpPr/>
          <p:nvPr/>
        </p:nvCxnSpPr>
        <p:spPr>
          <a:xfrm flipH="1">
            <a:off x="6129450" y="1811475"/>
            <a:ext cx="85500" cy="4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57"/>
          <p:cNvSpPr txBox="1"/>
          <p:nvPr/>
        </p:nvSpPr>
        <p:spPr>
          <a:xfrm>
            <a:off x="5894175" y="1522775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Array of i32, with 5 elements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8" name="Google Shape;498;p57"/>
          <p:cNvCxnSpPr/>
          <p:nvPr/>
        </p:nvCxnSpPr>
        <p:spPr>
          <a:xfrm rot="10800000">
            <a:off x="5787350" y="3393950"/>
            <a:ext cx="256500" cy="4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57"/>
          <p:cNvSpPr txBox="1"/>
          <p:nvPr/>
        </p:nvSpPr>
        <p:spPr>
          <a:xfrm>
            <a:off x="5677500" y="37095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of i32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0" name="Google Shape;50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5" y="1944075"/>
            <a:ext cx="2799475" cy="19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775" y="2330437"/>
            <a:ext cx="4675899" cy="4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775" y="2993025"/>
            <a:ext cx="4675899" cy="38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508" name="Google Shape;508;p58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</p:txBody>
      </p:sp>
      <p:sp>
        <p:nvSpPr>
          <p:cNvPr id="509" name="Google Shape;509;p5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515" name="Google Shape;515;p59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</p:txBody>
      </p:sp>
      <p:sp>
        <p:nvSpPr>
          <p:cNvPr id="516" name="Google Shape;516;p5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517" name="Google Shape;51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38" y="2115625"/>
            <a:ext cx="6348725" cy="4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523" name="Google Shape;523;p60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</p:txBody>
      </p:sp>
      <p:sp>
        <p:nvSpPr>
          <p:cNvPr id="524" name="Google Shape;524;p6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525" name="Google Shape;52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38" y="2115625"/>
            <a:ext cx="6348725" cy="49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6" name="Google Shape;526;p60"/>
          <p:cNvCxnSpPr/>
          <p:nvPr/>
        </p:nvCxnSpPr>
        <p:spPr>
          <a:xfrm rot="10800000">
            <a:off x="3739500" y="2592200"/>
            <a:ext cx="1015800" cy="5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60"/>
          <p:cNvCxnSpPr/>
          <p:nvPr/>
        </p:nvCxnSpPr>
        <p:spPr>
          <a:xfrm flipH="1" rot="10800000">
            <a:off x="4899650" y="2570600"/>
            <a:ext cx="5883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60"/>
          <p:cNvSpPr txBox="1"/>
          <p:nvPr/>
        </p:nvSpPr>
        <p:spPr>
          <a:xfrm>
            <a:off x="4381025" y="30465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Inferred i32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534" name="Google Shape;534;p61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</p:txBody>
      </p:sp>
      <p:sp>
        <p:nvSpPr>
          <p:cNvPr id="535" name="Google Shape;535;p6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536" name="Google Shape;53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38" y="2115625"/>
            <a:ext cx="6348725" cy="49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7" name="Google Shape;537;p61"/>
          <p:cNvCxnSpPr/>
          <p:nvPr/>
        </p:nvCxnSpPr>
        <p:spPr>
          <a:xfrm rot="10800000">
            <a:off x="3739500" y="2592200"/>
            <a:ext cx="1015800" cy="5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61"/>
          <p:cNvCxnSpPr/>
          <p:nvPr/>
        </p:nvCxnSpPr>
        <p:spPr>
          <a:xfrm flipH="1" rot="10800000">
            <a:off x="4899650" y="2570600"/>
            <a:ext cx="5883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Google Shape;539;p61"/>
          <p:cNvSpPr txBox="1"/>
          <p:nvPr/>
        </p:nvSpPr>
        <p:spPr>
          <a:xfrm>
            <a:off x="4381025" y="30465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Inferred i32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0" name="Google Shape;540;p61"/>
          <p:cNvCxnSpPr/>
          <p:nvPr/>
        </p:nvCxnSpPr>
        <p:spPr>
          <a:xfrm rot="10800000">
            <a:off x="6819050" y="2591925"/>
            <a:ext cx="37500" cy="5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61"/>
          <p:cNvSpPr txBox="1"/>
          <p:nvPr/>
        </p:nvSpPr>
        <p:spPr>
          <a:xfrm>
            <a:off x="6236350" y="3046550"/>
            <a:ext cx="25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u32 is not i32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547" name="Google Shape;547;p62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</p:txBody>
      </p:sp>
      <p:sp>
        <p:nvSpPr>
          <p:cNvPr id="548" name="Google Shape;548;p6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554" name="Google Shape;554;p63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</p:txBody>
      </p:sp>
      <p:sp>
        <p:nvSpPr>
          <p:cNvPr id="555" name="Google Shape;555;p6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80" name="Google Shape;28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Arrays and Vectors</a:t>
            </a:r>
            <a:endParaRPr/>
          </a:p>
        </p:txBody>
      </p:sp>
      <p:sp>
        <p:nvSpPr>
          <p:cNvPr id="281" name="Google Shape;281;p2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561" name="Google Shape;561;p64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</p:txBody>
      </p:sp>
      <p:sp>
        <p:nvSpPr>
          <p:cNvPr id="562" name="Google Shape;562;p6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563" name="Google Shape;5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275" y="2534322"/>
            <a:ext cx="6573359" cy="5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569" name="Google Shape;569;p65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</p:txBody>
      </p:sp>
      <p:sp>
        <p:nvSpPr>
          <p:cNvPr id="570" name="Google Shape;570;p6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571" name="Google Shape;57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275" y="2534322"/>
            <a:ext cx="6573359" cy="50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2" name="Google Shape;572;p65"/>
          <p:cNvCxnSpPr/>
          <p:nvPr/>
        </p:nvCxnSpPr>
        <p:spPr>
          <a:xfrm flipH="1" rot="10800000">
            <a:off x="3343775" y="2939675"/>
            <a:ext cx="876900" cy="4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65"/>
          <p:cNvSpPr txBox="1"/>
          <p:nvPr/>
        </p:nvSpPr>
        <p:spPr>
          <a:xfrm>
            <a:off x="2750300" y="33513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elements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579" name="Google Shape;579;p66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</p:txBody>
      </p:sp>
      <p:sp>
        <p:nvSpPr>
          <p:cNvPr id="580" name="Google Shape;580;p6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581" name="Google Shape;58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275" y="2534322"/>
            <a:ext cx="6573359" cy="50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2" name="Google Shape;582;p66"/>
          <p:cNvCxnSpPr/>
          <p:nvPr/>
        </p:nvCxnSpPr>
        <p:spPr>
          <a:xfrm flipH="1" rot="10800000">
            <a:off x="3343775" y="2939675"/>
            <a:ext cx="876900" cy="4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3" name="Google Shape;583;p66"/>
          <p:cNvSpPr txBox="1"/>
          <p:nvPr/>
        </p:nvSpPr>
        <p:spPr>
          <a:xfrm>
            <a:off x="2750300" y="33513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elements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4" name="Google Shape;584;p66"/>
          <p:cNvCxnSpPr/>
          <p:nvPr/>
        </p:nvCxnSpPr>
        <p:spPr>
          <a:xfrm flipH="1" rot="10800000">
            <a:off x="6145425" y="2923550"/>
            <a:ext cx="90900" cy="4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66"/>
          <p:cNvSpPr txBox="1"/>
          <p:nvPr/>
        </p:nvSpPr>
        <p:spPr>
          <a:xfrm>
            <a:off x="5060075" y="327112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you don’t write 5 values here, Rust will complain: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6" name="Google Shape;58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493" y="3805951"/>
            <a:ext cx="4882769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592" name="Google Shape;592;p67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</p:txBody>
      </p:sp>
      <p:sp>
        <p:nvSpPr>
          <p:cNvPr id="593" name="Google Shape;593;p6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594" name="Google Shape;59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262" y="2534325"/>
            <a:ext cx="5597475" cy="5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600" name="Google Shape;600;p68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</p:txBody>
      </p:sp>
      <p:sp>
        <p:nvSpPr>
          <p:cNvPr id="601" name="Google Shape;601;p6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02" name="Google Shape;60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262" y="2534325"/>
            <a:ext cx="5597475" cy="51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3" name="Google Shape;603;p68"/>
          <p:cNvCxnSpPr/>
          <p:nvPr/>
        </p:nvCxnSpPr>
        <p:spPr>
          <a:xfrm flipH="1" rot="10800000">
            <a:off x="3482800" y="2944900"/>
            <a:ext cx="7968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4" name="Google Shape;604;p68"/>
          <p:cNvSpPr txBox="1"/>
          <p:nvPr/>
        </p:nvSpPr>
        <p:spPr>
          <a:xfrm>
            <a:off x="2039175" y="3287150"/>
            <a:ext cx="39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Specifying 1000 elements may take a while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610" name="Google Shape;610;p69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</p:txBody>
      </p:sp>
      <p:sp>
        <p:nvSpPr>
          <p:cNvPr id="611" name="Google Shape;611;p6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12" name="Google Shape;61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262" y="2534325"/>
            <a:ext cx="5597475" cy="51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3" name="Google Shape;613;p69"/>
          <p:cNvCxnSpPr/>
          <p:nvPr/>
        </p:nvCxnSpPr>
        <p:spPr>
          <a:xfrm flipH="1" rot="10800000">
            <a:off x="3482800" y="2944900"/>
            <a:ext cx="7968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69"/>
          <p:cNvSpPr txBox="1"/>
          <p:nvPr/>
        </p:nvSpPr>
        <p:spPr>
          <a:xfrm>
            <a:off x="2039175" y="3287150"/>
            <a:ext cx="39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Specifying 1000 elements may take a while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5" name="Google Shape;615;p69"/>
          <p:cNvCxnSpPr/>
          <p:nvPr/>
        </p:nvCxnSpPr>
        <p:spPr>
          <a:xfrm flipH="1" rot="10800000">
            <a:off x="5872750" y="2977200"/>
            <a:ext cx="155100" cy="9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6" name="Google Shape;616;p69"/>
          <p:cNvSpPr txBox="1"/>
          <p:nvPr/>
        </p:nvSpPr>
        <p:spPr>
          <a:xfrm>
            <a:off x="3423975" y="3848575"/>
            <a:ext cx="54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Short form: Creates an array of size 1000, and fills it with zeros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622" name="Google Shape;622;p70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</p:txBody>
      </p:sp>
      <p:sp>
        <p:nvSpPr>
          <p:cNvPr id="623" name="Google Shape;623;p7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24" name="Google Shape;62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262" y="2534325"/>
            <a:ext cx="5597475" cy="51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5" name="Google Shape;625;p70"/>
          <p:cNvCxnSpPr/>
          <p:nvPr/>
        </p:nvCxnSpPr>
        <p:spPr>
          <a:xfrm rot="10800000">
            <a:off x="5894300" y="2912800"/>
            <a:ext cx="374100" cy="7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6" name="Google Shape;626;p70"/>
          <p:cNvSpPr txBox="1"/>
          <p:nvPr/>
        </p:nvSpPr>
        <p:spPr>
          <a:xfrm>
            <a:off x="4776675" y="3591925"/>
            <a:ext cx="40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general: Fills the array with whatever is 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632" name="Google Shape;632;p71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Vectors have internal capacity, they are resized automatically when adding too many elements</a:t>
            </a:r>
            <a:endParaRPr/>
          </a:p>
        </p:txBody>
      </p:sp>
      <p:sp>
        <p:nvSpPr>
          <p:cNvPr id="633" name="Google Shape;633;p7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639" name="Google Shape;639;p72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Vectors have internal capacity, they are resized automatically when adding too many elements</a:t>
            </a:r>
            <a:endParaRPr/>
          </a:p>
        </p:txBody>
      </p:sp>
      <p:sp>
        <p:nvSpPr>
          <p:cNvPr id="640" name="Google Shape;640;p7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41" name="Google Shape;64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024" y="2731150"/>
            <a:ext cx="5771975" cy="5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647" name="Google Shape;647;p73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Vectors have internal capacity, they are resized automatically when adding too many elements</a:t>
            </a:r>
            <a:endParaRPr/>
          </a:p>
        </p:txBody>
      </p:sp>
      <p:sp>
        <p:nvSpPr>
          <p:cNvPr id="648" name="Google Shape;648;p7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49" name="Google Shape;64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024" y="2731150"/>
            <a:ext cx="5771975" cy="50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0" name="Google Shape;650;p73"/>
          <p:cNvCxnSpPr>
            <a:stCxn id="651" idx="0"/>
          </p:cNvCxnSpPr>
          <p:nvPr/>
        </p:nvCxnSpPr>
        <p:spPr>
          <a:xfrm flipH="1" rot="10800000">
            <a:off x="2972125" y="3164075"/>
            <a:ext cx="943500" cy="4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73"/>
          <p:cNvSpPr txBox="1"/>
          <p:nvPr/>
        </p:nvSpPr>
        <p:spPr>
          <a:xfrm>
            <a:off x="2376025" y="3656075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of i32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87" name="Google Shape;28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Arrays and Vectors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Basics</a:t>
            </a:r>
            <a:endParaRPr/>
          </a:p>
        </p:txBody>
      </p:sp>
      <p:sp>
        <p:nvSpPr>
          <p:cNvPr id="288" name="Google Shape;288;p2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657" name="Google Shape;657;p74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Vectors have internal capacity, they are resized automatically when adding too many elements</a:t>
            </a:r>
            <a:endParaRPr/>
          </a:p>
        </p:txBody>
      </p:sp>
      <p:sp>
        <p:nvSpPr>
          <p:cNvPr id="658" name="Google Shape;658;p7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59" name="Google Shape;65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024" y="2731150"/>
            <a:ext cx="5771975" cy="50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0" name="Google Shape;660;p74"/>
          <p:cNvCxnSpPr>
            <a:stCxn id="661" idx="0"/>
          </p:cNvCxnSpPr>
          <p:nvPr/>
        </p:nvCxnSpPr>
        <p:spPr>
          <a:xfrm flipH="1" rot="10800000">
            <a:off x="2972125" y="3164075"/>
            <a:ext cx="943500" cy="4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1" name="Google Shape;661;p74"/>
          <p:cNvSpPr txBox="1"/>
          <p:nvPr/>
        </p:nvSpPr>
        <p:spPr>
          <a:xfrm>
            <a:off x="2376025" y="3656075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of i32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62" name="Google Shape;662;p74"/>
          <p:cNvCxnSpPr/>
          <p:nvPr/>
        </p:nvCxnSpPr>
        <p:spPr>
          <a:xfrm rot="10800000">
            <a:off x="5990625" y="3169425"/>
            <a:ext cx="51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3" name="Google Shape;663;p74"/>
          <p:cNvSpPr txBox="1"/>
          <p:nvPr/>
        </p:nvSpPr>
        <p:spPr>
          <a:xfrm>
            <a:off x="4365000" y="3656075"/>
            <a:ext cx="443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accessing something in the Vec implementation,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time we want to call a function from there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669" name="Google Shape;669;p75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Vectors have internal capacity, they are resized automatically when adding too many elements</a:t>
            </a:r>
            <a:endParaRPr/>
          </a:p>
        </p:txBody>
      </p:sp>
      <p:sp>
        <p:nvSpPr>
          <p:cNvPr id="670" name="Google Shape;670;p7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71" name="Google Shape;67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024" y="2731150"/>
            <a:ext cx="5771975" cy="50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2" name="Google Shape;672;p75"/>
          <p:cNvCxnSpPr>
            <a:stCxn id="673" idx="0"/>
          </p:cNvCxnSpPr>
          <p:nvPr/>
        </p:nvCxnSpPr>
        <p:spPr>
          <a:xfrm flipH="1" rot="10800000">
            <a:off x="2972125" y="3164075"/>
            <a:ext cx="943500" cy="4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75"/>
          <p:cNvSpPr txBox="1"/>
          <p:nvPr/>
        </p:nvSpPr>
        <p:spPr>
          <a:xfrm>
            <a:off x="2376025" y="3656075"/>
            <a:ext cx="11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of i32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4" name="Google Shape;674;p75"/>
          <p:cNvCxnSpPr/>
          <p:nvPr/>
        </p:nvCxnSpPr>
        <p:spPr>
          <a:xfrm rot="10800000">
            <a:off x="6471825" y="3164075"/>
            <a:ext cx="51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5" name="Google Shape;675;p75"/>
          <p:cNvSpPr txBox="1"/>
          <p:nvPr/>
        </p:nvSpPr>
        <p:spPr>
          <a:xfrm>
            <a:off x="4823700" y="3656075"/>
            <a:ext cx="35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new() creates a new Vector with capacity 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681" name="Google Shape;681;p76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Vectors have internal capacity, they are resized automatically when adding too many elements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 specify initial capacity using </a:t>
            </a:r>
            <a:r>
              <a:rPr lang="de">
                <a:solidFill>
                  <a:srgbClr val="00FF00"/>
                </a:solidFill>
              </a:rPr>
              <a:t>Vec::with_capacity() </a:t>
            </a:r>
            <a:r>
              <a:rPr lang="de"/>
              <a:t>instead of Vec::new()</a:t>
            </a:r>
            <a:endParaRPr/>
          </a:p>
        </p:txBody>
      </p:sp>
      <p:sp>
        <p:nvSpPr>
          <p:cNvPr id="682" name="Google Shape;682;p7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688" name="Google Shape;688;p77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Vectors have internal capacity, they are resized automatically when adding too many elements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 specify initial capacity using </a:t>
            </a:r>
            <a:r>
              <a:rPr lang="de">
                <a:solidFill>
                  <a:srgbClr val="00FF00"/>
                </a:solidFill>
              </a:rPr>
              <a:t>Vec::with_capacity() </a:t>
            </a:r>
            <a:r>
              <a:rPr lang="de"/>
              <a:t>instead of Vec::new()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FF0000"/>
                </a:solidFill>
              </a:rPr>
              <a:t>BUT</a:t>
            </a:r>
            <a:r>
              <a:rPr lang="de"/>
              <a:t>: capacity does </a:t>
            </a:r>
            <a:r>
              <a:rPr lang="de">
                <a:solidFill>
                  <a:srgbClr val="FF0000"/>
                </a:solidFill>
              </a:rPr>
              <a:t>not</a:t>
            </a:r>
            <a:r>
              <a:rPr lang="de"/>
              <a:t> equal amount of elements! It just says how many can fit in there</a:t>
            </a:r>
            <a:endParaRPr/>
          </a:p>
        </p:txBody>
      </p:sp>
      <p:sp>
        <p:nvSpPr>
          <p:cNvPr id="689" name="Google Shape;689;p7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695" name="Google Shape;695;p78"/>
          <p:cNvSpPr txBox="1"/>
          <p:nvPr>
            <p:ph idx="1" type="body"/>
          </p:nvPr>
        </p:nvSpPr>
        <p:spPr>
          <a:xfrm>
            <a:off x="1297500" y="1567550"/>
            <a:ext cx="70389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collections of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Collections of variables with the same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have a fixed size, Vectors are resizable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Array size is specified when declaring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Vectors have internal capacity, they are resized automatically when adding too many elements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You can specify initial capacity using </a:t>
            </a:r>
            <a:r>
              <a:rPr lang="de">
                <a:solidFill>
                  <a:srgbClr val="00FF00"/>
                </a:solidFill>
              </a:rPr>
              <a:t>Vec::with_capacity() </a:t>
            </a:r>
            <a:r>
              <a:rPr lang="de"/>
              <a:t>instead of Vec::new()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>
                <a:solidFill>
                  <a:srgbClr val="FF0000"/>
                </a:solidFill>
              </a:rPr>
              <a:t>BUT</a:t>
            </a:r>
            <a:r>
              <a:rPr lang="de"/>
              <a:t>: capacity does </a:t>
            </a:r>
            <a:r>
              <a:rPr lang="de">
                <a:solidFill>
                  <a:srgbClr val="FF0000"/>
                </a:solidFill>
              </a:rPr>
              <a:t>not</a:t>
            </a:r>
            <a:r>
              <a:rPr lang="de"/>
              <a:t> equal amount of elements! It just says how many can fit in there</a:t>
            </a:r>
            <a:endParaRPr/>
          </a:p>
        </p:txBody>
      </p:sp>
      <p:sp>
        <p:nvSpPr>
          <p:cNvPr id="696" name="Google Shape;696;p7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697" name="Google Shape;69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024" y="3142225"/>
            <a:ext cx="5771975" cy="50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8" name="Google Shape;698;p78"/>
          <p:cNvCxnSpPr/>
          <p:nvPr/>
        </p:nvCxnSpPr>
        <p:spPr>
          <a:xfrm flipH="1" rot="10800000">
            <a:off x="5172350" y="3592100"/>
            <a:ext cx="7485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9" name="Google Shape;699;p78"/>
          <p:cNvSpPr txBox="1"/>
          <p:nvPr/>
        </p:nvSpPr>
        <p:spPr>
          <a:xfrm>
            <a:off x="3354450" y="3880650"/>
            <a:ext cx="38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Gets resized* the first time you add an element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705" name="Google Shape;705;p79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are located on the Stack, Vectors are on the Heap</a:t>
            </a:r>
            <a:endParaRPr/>
          </a:p>
        </p:txBody>
      </p:sp>
      <p:sp>
        <p:nvSpPr>
          <p:cNvPr id="706" name="Google Shape;706;p7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712" name="Google Shape;712;p80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are located on the Stack, Vectors are on the Heap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Generally: Stack access is quicker than Heap access</a:t>
            </a:r>
            <a:endParaRPr/>
          </a:p>
        </p:txBody>
      </p:sp>
      <p:sp>
        <p:nvSpPr>
          <p:cNvPr id="713" name="Google Shape;713;p8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719" name="Google Shape;719;p81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are located on the Stack, Vectors are on the Heap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Generally: Stack access is quicker than Heap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allocated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may have Pointer-Overhead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de-allocated</a:t>
            </a:r>
            <a:endParaRPr/>
          </a:p>
        </p:txBody>
      </p:sp>
      <p:sp>
        <p:nvSpPr>
          <p:cNvPr id="720" name="Google Shape;720;p8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726" name="Google Shape;726;p82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are located on the Stack, Vectors are on the Heap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Generally: Stack access is quicker than Heap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allocated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may have Pointer-Overhead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de-allocated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you know the size of your Vector, and never add or remove any elements, it’s always better to use an Array instead</a:t>
            </a:r>
            <a:endParaRPr/>
          </a:p>
        </p:txBody>
      </p:sp>
      <p:sp>
        <p:nvSpPr>
          <p:cNvPr id="727" name="Google Shape;727;p8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733" name="Google Shape;733;p83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are located on the Stack, Vectors are on the Heap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Generally: Stack access is quicker than Heap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allocated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may have Pointer-Overhead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de-allocated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you know the size of your Vector, and never add or remove any elements, it’s always better to use an Array instead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</p:txBody>
      </p:sp>
      <p:sp>
        <p:nvSpPr>
          <p:cNvPr id="734" name="Google Shape;734;p8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294" name="Google Shape;294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Arrays and Vectors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Basics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Getting and Setting elements</a:t>
            </a:r>
            <a:endParaRPr/>
          </a:p>
        </p:txBody>
      </p:sp>
      <p:sp>
        <p:nvSpPr>
          <p:cNvPr id="295" name="Google Shape;295;p3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740" name="Google Shape;740;p84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are located on the Stack, Vectors are on the Heap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Generally: Stack access is quicker than Heap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allocated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may have Pointer-Overhead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de-allocated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you know the size of your Vector, and never add or remove any elements, it’s always better to use an Array instead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</p:txBody>
      </p:sp>
      <p:sp>
        <p:nvSpPr>
          <p:cNvPr id="741" name="Google Shape;741;p8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42" name="Google Shape;74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025" y="3368424"/>
            <a:ext cx="6513954" cy="5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748" name="Google Shape;748;p85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are located on the Stack, Vectors are on the Heap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Generally: Stack access is quicker than Heap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allocated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may have Pointer-Overhead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de-allocated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you know the size of your Vector, and never add or remove any elements, it’s always better to use an Array instead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</p:txBody>
      </p:sp>
      <p:sp>
        <p:nvSpPr>
          <p:cNvPr id="749" name="Google Shape;749;p8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50" name="Google Shape;75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025" y="3368424"/>
            <a:ext cx="6513954" cy="5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1" name="Google Shape;751;p85"/>
          <p:cNvCxnSpPr/>
          <p:nvPr/>
        </p:nvCxnSpPr>
        <p:spPr>
          <a:xfrm flipH="1" rot="10800000">
            <a:off x="3097825" y="3754800"/>
            <a:ext cx="2109300" cy="500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2" name="Google Shape;752;p85"/>
          <p:cNvSpPr txBox="1"/>
          <p:nvPr/>
        </p:nvSpPr>
        <p:spPr>
          <a:xfrm>
            <a:off x="1854750" y="4209500"/>
            <a:ext cx="21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Element at index 0 is 420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758" name="Google Shape;758;p86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are located on the Stack, Vectors are on the Heap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Generally: Stack access is quicker than Heap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allocated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may have Pointer-Overhead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de-allocated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you know the size of your Vector, and never add or remove any elements, it’s always better to use an Array instead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</p:txBody>
      </p:sp>
      <p:sp>
        <p:nvSpPr>
          <p:cNvPr id="759" name="Google Shape;759;p8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60" name="Google Shape;760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025" y="3368424"/>
            <a:ext cx="6513954" cy="5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1" name="Google Shape;761;p86"/>
          <p:cNvCxnSpPr/>
          <p:nvPr/>
        </p:nvCxnSpPr>
        <p:spPr>
          <a:xfrm flipH="1" rot="10800000">
            <a:off x="3097825" y="3754800"/>
            <a:ext cx="2109300" cy="500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2" name="Google Shape;762;p86"/>
          <p:cNvSpPr txBox="1"/>
          <p:nvPr/>
        </p:nvSpPr>
        <p:spPr>
          <a:xfrm>
            <a:off x="1854750" y="4209500"/>
            <a:ext cx="21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Element at index 0 is 420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63" name="Google Shape;763;p86"/>
          <p:cNvCxnSpPr/>
          <p:nvPr/>
        </p:nvCxnSpPr>
        <p:spPr>
          <a:xfrm flipH="1" rot="10800000">
            <a:off x="5017275" y="3741625"/>
            <a:ext cx="1005300" cy="7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4" name="Google Shape;764;p86"/>
          <p:cNvSpPr txBox="1"/>
          <p:nvPr/>
        </p:nvSpPr>
        <p:spPr>
          <a:xfrm>
            <a:off x="3857025" y="4436775"/>
            <a:ext cx="20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Element at index 1 is 69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Basics</a:t>
            </a:r>
            <a:endParaRPr/>
          </a:p>
        </p:txBody>
      </p:sp>
      <p:sp>
        <p:nvSpPr>
          <p:cNvPr id="770" name="Google Shape;770;p87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are located on the Stack, Vectors are on the Heap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Generally: Stack access is quicker than Heap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allocated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may have Pointer-Overhead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Heap needs to be de-allocated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If you know the size of your Vector, and never add or remove any elements, it’s always better to use an Array instead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are zero-indexed</a:t>
            </a:r>
            <a:endParaRPr/>
          </a:p>
        </p:txBody>
      </p:sp>
      <p:sp>
        <p:nvSpPr>
          <p:cNvPr id="771" name="Google Shape;771;p8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72" name="Google Shape;77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025" y="3368424"/>
            <a:ext cx="6513954" cy="51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3" name="Google Shape;773;p87"/>
          <p:cNvCxnSpPr/>
          <p:nvPr/>
        </p:nvCxnSpPr>
        <p:spPr>
          <a:xfrm flipH="1" rot="10800000">
            <a:off x="3097825" y="3754800"/>
            <a:ext cx="2109300" cy="500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4" name="Google Shape;774;p87"/>
          <p:cNvSpPr txBox="1"/>
          <p:nvPr/>
        </p:nvSpPr>
        <p:spPr>
          <a:xfrm>
            <a:off x="1854750" y="4209500"/>
            <a:ext cx="21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Element at index 0 is 420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5" name="Google Shape;775;p87"/>
          <p:cNvCxnSpPr/>
          <p:nvPr/>
        </p:nvCxnSpPr>
        <p:spPr>
          <a:xfrm flipH="1" rot="10800000">
            <a:off x="5017275" y="3741625"/>
            <a:ext cx="1005300" cy="7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87"/>
          <p:cNvSpPr txBox="1"/>
          <p:nvPr/>
        </p:nvSpPr>
        <p:spPr>
          <a:xfrm>
            <a:off x="3857025" y="4436775"/>
            <a:ext cx="20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Element at index 1 is 69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7" name="Google Shape;777;p87"/>
          <p:cNvCxnSpPr/>
          <p:nvPr/>
        </p:nvCxnSpPr>
        <p:spPr>
          <a:xfrm flipH="1" rot="10800000">
            <a:off x="6845850" y="3773850"/>
            <a:ext cx="855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8" name="Google Shape;778;p87"/>
          <p:cNvSpPr txBox="1"/>
          <p:nvPr/>
        </p:nvSpPr>
        <p:spPr>
          <a:xfrm>
            <a:off x="5749800" y="4209500"/>
            <a:ext cx="22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Element at index 2 is 1337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784" name="Google Shape;784;p88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</p:txBody>
      </p:sp>
      <p:sp>
        <p:nvSpPr>
          <p:cNvPr id="785" name="Google Shape;785;p8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791" name="Google Shape;791;p89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</p:txBody>
      </p:sp>
      <p:sp>
        <p:nvSpPr>
          <p:cNvPr id="792" name="Google Shape;792;p8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793" name="Google Shape;79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425" y="1876575"/>
            <a:ext cx="6257151" cy="257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799" name="Google Shape;799;p90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</p:txBody>
      </p:sp>
      <p:sp>
        <p:nvSpPr>
          <p:cNvPr id="800" name="Google Shape;800;p9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01" name="Google Shape;80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425" y="1876575"/>
            <a:ext cx="6257151" cy="2570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2" name="Google Shape;802;p90"/>
          <p:cNvCxnSpPr/>
          <p:nvPr/>
        </p:nvCxnSpPr>
        <p:spPr>
          <a:xfrm flipH="1" rot="10800000">
            <a:off x="6300500" y="2255325"/>
            <a:ext cx="90900" cy="10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" name="Google Shape;803;p90"/>
          <p:cNvSpPr txBox="1"/>
          <p:nvPr/>
        </p:nvSpPr>
        <p:spPr>
          <a:xfrm>
            <a:off x="5685625" y="3201600"/>
            <a:ext cx="14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Declare Vector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809" name="Google Shape;809;p91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</p:txBody>
      </p:sp>
      <p:sp>
        <p:nvSpPr>
          <p:cNvPr id="810" name="Google Shape;810;p9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11" name="Google Shape;811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425" y="1876575"/>
            <a:ext cx="6257151" cy="2570801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91"/>
          <p:cNvSpPr txBox="1"/>
          <p:nvPr/>
        </p:nvSpPr>
        <p:spPr>
          <a:xfrm>
            <a:off x="4883775" y="3212300"/>
            <a:ext cx="14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Fill </a:t>
            </a: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3" name="Google Shape;813;p91"/>
          <p:cNvCxnSpPr/>
          <p:nvPr/>
        </p:nvCxnSpPr>
        <p:spPr>
          <a:xfrm>
            <a:off x="3605775" y="2351500"/>
            <a:ext cx="1278000" cy="1032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91"/>
          <p:cNvCxnSpPr/>
          <p:nvPr/>
        </p:nvCxnSpPr>
        <p:spPr>
          <a:xfrm flipH="1" rot="10800000">
            <a:off x="3595075" y="3447700"/>
            <a:ext cx="1278000" cy="887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820" name="Google Shape;820;p92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</p:txBody>
      </p:sp>
      <p:sp>
        <p:nvSpPr>
          <p:cNvPr id="821" name="Google Shape;821;p9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22" name="Google Shape;82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425" y="1876575"/>
            <a:ext cx="6257151" cy="2570801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92"/>
          <p:cNvSpPr txBox="1"/>
          <p:nvPr/>
        </p:nvSpPr>
        <p:spPr>
          <a:xfrm>
            <a:off x="4477275" y="2764550"/>
            <a:ext cx="33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 lines of code! That’s a lot of work!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Now imagine filling it with 10 elements!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829" name="Google Shape;829;p93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</p:txBody>
      </p:sp>
      <p:sp>
        <p:nvSpPr>
          <p:cNvPr id="830" name="Google Shape;830;p9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301" name="Google Shape;301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Arrays and Vectors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Basics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Getting and Setting elements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Common operations</a:t>
            </a:r>
            <a:endParaRPr/>
          </a:p>
        </p:txBody>
      </p:sp>
      <p:sp>
        <p:nvSpPr>
          <p:cNvPr id="302" name="Google Shape;302;p3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with this macro we add declaration to that list</a:t>
            </a:r>
            <a:endParaRPr/>
          </a:p>
        </p:txBody>
      </p:sp>
      <p:sp>
        <p:nvSpPr>
          <p:cNvPr id="837" name="Google Shape;837;p9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843" name="Google Shape;843;p95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with this macro we add declaration to that list</a:t>
            </a:r>
            <a:endParaRPr/>
          </a:p>
        </p:txBody>
      </p:sp>
      <p:sp>
        <p:nvSpPr>
          <p:cNvPr id="844" name="Google Shape;844;p9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45" name="Google Shape;84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288" y="2571749"/>
            <a:ext cx="7073427" cy="4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851" name="Google Shape;851;p96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with this macro we add declaration to that list</a:t>
            </a:r>
            <a:endParaRPr/>
          </a:p>
        </p:txBody>
      </p:sp>
      <p:sp>
        <p:nvSpPr>
          <p:cNvPr id="852" name="Google Shape;852;p9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53" name="Google Shape;85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288" y="2571749"/>
            <a:ext cx="7073427" cy="43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4" name="Google Shape;854;p96"/>
          <p:cNvCxnSpPr/>
          <p:nvPr/>
        </p:nvCxnSpPr>
        <p:spPr>
          <a:xfrm flipH="1" rot="10800000">
            <a:off x="3707350" y="2928950"/>
            <a:ext cx="1074600" cy="8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5" name="Google Shape;855;p96"/>
          <p:cNvSpPr txBox="1"/>
          <p:nvPr/>
        </p:nvSpPr>
        <p:spPr>
          <a:xfrm>
            <a:off x="2958825" y="3704200"/>
            <a:ext cx="15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 Vector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861" name="Google Shape;861;p97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with this macro we add declaration to that list</a:t>
            </a:r>
            <a:endParaRPr/>
          </a:p>
        </p:txBody>
      </p:sp>
      <p:sp>
        <p:nvSpPr>
          <p:cNvPr id="862" name="Google Shape;862;p9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63" name="Google Shape;86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275" y="2571749"/>
            <a:ext cx="7073427" cy="43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4" name="Google Shape;864;p97"/>
          <p:cNvCxnSpPr/>
          <p:nvPr/>
        </p:nvCxnSpPr>
        <p:spPr>
          <a:xfrm flipH="1" rot="10800000">
            <a:off x="3707350" y="2928950"/>
            <a:ext cx="1074600" cy="8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5" name="Google Shape;865;p97"/>
          <p:cNvSpPr txBox="1"/>
          <p:nvPr/>
        </p:nvSpPr>
        <p:spPr>
          <a:xfrm>
            <a:off x="2958825" y="3704200"/>
            <a:ext cx="15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 Vector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66" name="Google Shape;866;p97"/>
          <p:cNvCxnSpPr/>
          <p:nvPr/>
        </p:nvCxnSpPr>
        <p:spPr>
          <a:xfrm rot="10800000">
            <a:off x="6380675" y="2955525"/>
            <a:ext cx="32100" cy="7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7" name="Google Shape;867;p97"/>
          <p:cNvSpPr txBox="1"/>
          <p:nvPr/>
        </p:nvSpPr>
        <p:spPr>
          <a:xfrm>
            <a:off x="5557300" y="3704200"/>
            <a:ext cx="19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Fill with those values!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873" name="Google Shape;873;p98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with this macro we add declaration to that list</a:t>
            </a:r>
            <a:endParaRPr/>
          </a:p>
        </p:txBody>
      </p:sp>
      <p:sp>
        <p:nvSpPr>
          <p:cNvPr id="874" name="Google Shape;874;p9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75" name="Google Shape;875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174" y="2571750"/>
            <a:ext cx="6863650" cy="4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881" name="Google Shape;881;p99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with this macro we add declaration to that list</a:t>
            </a:r>
            <a:endParaRPr/>
          </a:p>
        </p:txBody>
      </p:sp>
      <p:sp>
        <p:nvSpPr>
          <p:cNvPr id="882" name="Google Shape;882;p9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83" name="Google Shape;883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174" y="2571750"/>
            <a:ext cx="6863650" cy="47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4" name="Google Shape;884;p99"/>
          <p:cNvCxnSpPr/>
          <p:nvPr/>
        </p:nvCxnSpPr>
        <p:spPr>
          <a:xfrm flipH="1" rot="10800000">
            <a:off x="4161825" y="2966175"/>
            <a:ext cx="1272600" cy="6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5" name="Google Shape;885;p99"/>
          <p:cNvSpPr txBox="1"/>
          <p:nvPr/>
        </p:nvSpPr>
        <p:spPr>
          <a:xfrm>
            <a:off x="3434675" y="3501000"/>
            <a:ext cx="14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 Vector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891" name="Google Shape;891;p100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with this macro we add declaration to that list</a:t>
            </a:r>
            <a:endParaRPr/>
          </a:p>
        </p:txBody>
      </p:sp>
      <p:sp>
        <p:nvSpPr>
          <p:cNvPr id="892" name="Google Shape;892;p10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893" name="Google Shape;893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174" y="2571750"/>
            <a:ext cx="6863650" cy="47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4" name="Google Shape;894;p100"/>
          <p:cNvCxnSpPr/>
          <p:nvPr/>
        </p:nvCxnSpPr>
        <p:spPr>
          <a:xfrm flipH="1" rot="10800000">
            <a:off x="4161825" y="2966175"/>
            <a:ext cx="1272600" cy="6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5" name="Google Shape;895;p100"/>
          <p:cNvSpPr txBox="1"/>
          <p:nvPr/>
        </p:nvSpPr>
        <p:spPr>
          <a:xfrm>
            <a:off x="3434675" y="3501000"/>
            <a:ext cx="14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 Vector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96" name="Google Shape;896;p100"/>
          <p:cNvCxnSpPr/>
          <p:nvPr/>
        </p:nvCxnSpPr>
        <p:spPr>
          <a:xfrm rot="10800000">
            <a:off x="6241675" y="2971775"/>
            <a:ext cx="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7" name="Google Shape;897;p100"/>
          <p:cNvSpPr txBox="1"/>
          <p:nvPr/>
        </p:nvSpPr>
        <p:spPr>
          <a:xfrm>
            <a:off x="5851325" y="3501000"/>
            <a:ext cx="2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Push a 5 … 1000 times!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98" name="Google Shape;898;p100"/>
          <p:cNvCxnSpPr/>
          <p:nvPr/>
        </p:nvCxnSpPr>
        <p:spPr>
          <a:xfrm rot="10800000">
            <a:off x="7107825" y="2987775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904" name="Google Shape;904;p101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 has one benefit over normal Array declarations: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size argument can be dynamic!</a:t>
            </a:r>
            <a:endParaRPr/>
          </a:p>
        </p:txBody>
      </p:sp>
      <p:sp>
        <p:nvSpPr>
          <p:cNvPr id="905" name="Google Shape;905;p10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911" name="Google Shape;911;p102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 has one benefit over normal Array declarations: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size argument can be dynamic!</a:t>
            </a:r>
            <a:endParaRPr/>
          </a:p>
        </p:txBody>
      </p:sp>
      <p:sp>
        <p:nvSpPr>
          <p:cNvPr id="912" name="Google Shape;912;p10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13" name="Google Shape;91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463" y="2741376"/>
            <a:ext cx="6555076" cy="186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919" name="Google Shape;919;p103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 has one benefit over normal Array declarations: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size argument can be dynamic!</a:t>
            </a:r>
            <a:endParaRPr/>
          </a:p>
        </p:txBody>
      </p:sp>
      <p:sp>
        <p:nvSpPr>
          <p:cNvPr id="920" name="Google Shape;920;p10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21" name="Google Shape;92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463" y="2741376"/>
            <a:ext cx="6555076" cy="1867451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103"/>
          <p:cNvSpPr/>
          <p:nvPr/>
        </p:nvSpPr>
        <p:spPr>
          <a:xfrm>
            <a:off x="4915700" y="2153675"/>
            <a:ext cx="1946200" cy="1144175"/>
          </a:xfrm>
          <a:custGeom>
            <a:rect b="b" l="l" r="r" t="t"/>
            <a:pathLst>
              <a:path extrusionOk="0" h="45767" w="77848">
                <a:moveTo>
                  <a:pt x="0" y="45767"/>
                </a:moveTo>
                <a:cubicBezTo>
                  <a:pt x="3645" y="40912"/>
                  <a:pt x="11466" y="40848"/>
                  <a:pt x="17537" y="40848"/>
                </a:cubicBezTo>
                <a:cubicBezTo>
                  <a:pt x="32453" y="40848"/>
                  <a:pt x="48384" y="44246"/>
                  <a:pt x="62235" y="38710"/>
                </a:cubicBezTo>
                <a:cubicBezTo>
                  <a:pt x="75154" y="33546"/>
                  <a:pt x="74023" y="13377"/>
                  <a:pt x="7784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23" name="Google Shape;923;p103"/>
          <p:cNvSpPr/>
          <p:nvPr/>
        </p:nvSpPr>
        <p:spPr>
          <a:xfrm>
            <a:off x="6861900" y="2148325"/>
            <a:ext cx="273225" cy="1112100"/>
          </a:xfrm>
          <a:custGeom>
            <a:rect b="b" l="l" r="r" t="t"/>
            <a:pathLst>
              <a:path extrusionOk="0" h="44484" w="10929">
                <a:moveTo>
                  <a:pt x="8126" y="44484"/>
                </a:moveTo>
                <a:cubicBezTo>
                  <a:pt x="17548" y="32718"/>
                  <a:pt x="0" y="15073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24" name="Google Shape;924;p103"/>
          <p:cNvSpPr txBox="1"/>
          <p:nvPr/>
        </p:nvSpPr>
        <p:spPr>
          <a:xfrm>
            <a:off x="5920875" y="1538075"/>
            <a:ext cx="26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arrays, this needs to be known at compile-time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08" name="Google Shape;308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930" name="Google Shape;930;p104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 has one benefit over normal Array declarations: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size argument can be dynamic!</a:t>
            </a:r>
            <a:endParaRPr/>
          </a:p>
        </p:txBody>
      </p:sp>
      <p:sp>
        <p:nvSpPr>
          <p:cNvPr id="931" name="Google Shape;931;p10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32" name="Google Shape;93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463" y="2741376"/>
            <a:ext cx="6555076" cy="1867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3" name="Google Shape;933;p104"/>
          <p:cNvCxnSpPr/>
          <p:nvPr/>
        </p:nvCxnSpPr>
        <p:spPr>
          <a:xfrm flipH="1" rot="10800000">
            <a:off x="6075925" y="2073575"/>
            <a:ext cx="1064100" cy="8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34" name="Google Shape;934;p104"/>
          <p:cNvSpPr txBox="1"/>
          <p:nvPr/>
        </p:nvSpPr>
        <p:spPr>
          <a:xfrm>
            <a:off x="6300500" y="1768675"/>
            <a:ext cx="26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is determined at runtime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940" name="Google Shape;940;p105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 has one benefit over normal Array declarations: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size argument can be dynamic!</a:t>
            </a:r>
            <a:endParaRPr/>
          </a:p>
        </p:txBody>
      </p:sp>
      <p:sp>
        <p:nvSpPr>
          <p:cNvPr id="941" name="Google Shape;941;p10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42" name="Google Shape;942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463" y="2741376"/>
            <a:ext cx="6555076" cy="1867451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105"/>
          <p:cNvSpPr/>
          <p:nvPr/>
        </p:nvSpPr>
        <p:spPr>
          <a:xfrm>
            <a:off x="4985200" y="3677475"/>
            <a:ext cx="3036925" cy="454450"/>
          </a:xfrm>
          <a:custGeom>
            <a:rect b="b" l="l" r="r" t="t"/>
            <a:pathLst>
              <a:path extrusionOk="0" h="18178" w="121477">
                <a:moveTo>
                  <a:pt x="0" y="18178"/>
                </a:moveTo>
                <a:cubicBezTo>
                  <a:pt x="5450" y="9103"/>
                  <a:pt x="20430" y="11637"/>
                  <a:pt x="31011" y="11335"/>
                </a:cubicBezTo>
                <a:cubicBezTo>
                  <a:pt x="61390" y="10467"/>
                  <a:pt x="99970" y="21473"/>
                  <a:pt x="12147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44" name="Google Shape;944;p105"/>
          <p:cNvSpPr/>
          <p:nvPr/>
        </p:nvSpPr>
        <p:spPr>
          <a:xfrm>
            <a:off x="4407775" y="3640050"/>
            <a:ext cx="3555525" cy="256625"/>
          </a:xfrm>
          <a:custGeom>
            <a:rect b="b" l="l" r="r" t="t"/>
            <a:pathLst>
              <a:path extrusionOk="0" h="10265" w="142221">
                <a:moveTo>
                  <a:pt x="0" y="10265"/>
                </a:moveTo>
                <a:cubicBezTo>
                  <a:pt x="45094" y="-4758"/>
                  <a:pt x="97123" y="15009"/>
                  <a:pt x="14222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45" name="Google Shape;945;p105"/>
          <p:cNvSpPr/>
          <p:nvPr/>
        </p:nvSpPr>
        <p:spPr>
          <a:xfrm>
            <a:off x="7369825" y="3752325"/>
            <a:ext cx="759225" cy="401000"/>
          </a:xfrm>
          <a:custGeom>
            <a:rect b="b" l="l" r="r" t="t"/>
            <a:pathLst>
              <a:path extrusionOk="0" h="16040" w="30369">
                <a:moveTo>
                  <a:pt x="0" y="16040"/>
                </a:moveTo>
                <a:cubicBezTo>
                  <a:pt x="11226" y="13794"/>
                  <a:pt x="22268" y="8089"/>
                  <a:pt x="3036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46" name="Google Shape;946;p105"/>
          <p:cNvSpPr txBox="1"/>
          <p:nvPr/>
        </p:nvSpPr>
        <p:spPr>
          <a:xfrm>
            <a:off x="7963300" y="3212325"/>
            <a:ext cx="120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dynamic at all!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952" name="Google Shape;952;p106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 has one benefit over normal Array declarations: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size argument can be dynamic!</a:t>
            </a:r>
            <a:endParaRPr/>
          </a:p>
        </p:txBody>
      </p:sp>
      <p:sp>
        <p:nvSpPr>
          <p:cNvPr id="953" name="Google Shape;953;p10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54" name="Google Shape;954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450" y="2780825"/>
            <a:ext cx="6519099" cy="18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The vec! macro</a:t>
            </a:r>
            <a:endParaRPr/>
          </a:p>
        </p:txBody>
      </p:sp>
      <p:sp>
        <p:nvSpPr>
          <p:cNvPr id="960" name="Google Shape;960;p107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Imagine you want to declare a Vector with 5 elements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Introducing: The </a:t>
            </a: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-macro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share a lot of similarities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vec!</a:t>
            </a:r>
            <a:r>
              <a:rPr lang="de"/>
              <a:t> has one benefit over normal Array declarations: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size argument can be dynamic!</a:t>
            </a:r>
            <a:endParaRPr/>
          </a:p>
        </p:txBody>
      </p:sp>
      <p:sp>
        <p:nvSpPr>
          <p:cNvPr id="961" name="Google Shape;961;p10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sp>
        <p:nvSpPr>
          <p:cNvPr id="962" name="Google Shape;962;p107"/>
          <p:cNvSpPr txBox="1"/>
          <p:nvPr/>
        </p:nvSpPr>
        <p:spPr>
          <a:xfrm>
            <a:off x="8064900" y="3490325"/>
            <a:ext cx="105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changed!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still worked!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3" name="Google Shape;963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450" y="2780825"/>
            <a:ext cx="6519099" cy="18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107"/>
          <p:cNvSpPr/>
          <p:nvPr/>
        </p:nvSpPr>
        <p:spPr>
          <a:xfrm>
            <a:off x="7412600" y="3704200"/>
            <a:ext cx="652300" cy="181800"/>
          </a:xfrm>
          <a:custGeom>
            <a:rect b="b" l="l" r="r" t="t"/>
            <a:pathLst>
              <a:path extrusionOk="0" h="7272" w="26092">
                <a:moveTo>
                  <a:pt x="0" y="0"/>
                </a:moveTo>
                <a:cubicBezTo>
                  <a:pt x="8453" y="3172"/>
                  <a:pt x="17063" y="7272"/>
                  <a:pt x="26092" y="72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965" name="Google Shape;965;p107"/>
          <p:cNvSpPr/>
          <p:nvPr/>
        </p:nvSpPr>
        <p:spPr>
          <a:xfrm>
            <a:off x="7289625" y="3982225"/>
            <a:ext cx="812700" cy="197825"/>
          </a:xfrm>
          <a:custGeom>
            <a:rect b="b" l="l" r="r" t="t"/>
            <a:pathLst>
              <a:path extrusionOk="0" h="7913" w="32508">
                <a:moveTo>
                  <a:pt x="0" y="7913"/>
                </a:moveTo>
                <a:cubicBezTo>
                  <a:pt x="9684" y="2382"/>
                  <a:pt x="21356" y="0"/>
                  <a:pt x="3250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Getting/Setting</a:t>
            </a:r>
            <a:endParaRPr/>
          </a:p>
        </p:txBody>
      </p:sp>
      <p:sp>
        <p:nvSpPr>
          <p:cNvPr id="971" name="Google Shape;971;p108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getting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972" name="Google Shape;972;p10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Getting/Setting</a:t>
            </a:r>
            <a:endParaRPr/>
          </a:p>
        </p:txBody>
      </p:sp>
      <p:sp>
        <p:nvSpPr>
          <p:cNvPr id="978" name="Google Shape;978;p109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getting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979" name="Google Shape;979;p10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80" name="Google Shape;98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338" y="2116974"/>
            <a:ext cx="6645323" cy="247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Getting/Setting</a:t>
            </a:r>
            <a:endParaRPr/>
          </a:p>
        </p:txBody>
      </p:sp>
      <p:sp>
        <p:nvSpPr>
          <p:cNvPr id="986" name="Google Shape;986;p110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getting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987" name="Google Shape;987;p11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988" name="Google Shape;988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338" y="2116974"/>
            <a:ext cx="6645323" cy="2475624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110"/>
          <p:cNvSpPr txBox="1"/>
          <p:nvPr/>
        </p:nvSpPr>
        <p:spPr>
          <a:xfrm>
            <a:off x="6348600" y="2456350"/>
            <a:ext cx="27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 element at index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0" name="Google Shape;990;p110"/>
          <p:cNvCxnSpPr>
            <a:stCxn id="989" idx="1"/>
          </p:cNvCxnSpPr>
          <p:nvPr/>
        </p:nvCxnSpPr>
        <p:spPr>
          <a:xfrm rot="10800000">
            <a:off x="4926300" y="2656450"/>
            <a:ext cx="14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1" name="Google Shape;991;p110"/>
          <p:cNvSpPr txBox="1"/>
          <p:nvPr/>
        </p:nvSpPr>
        <p:spPr>
          <a:xfrm>
            <a:off x="6348600" y="3889250"/>
            <a:ext cx="27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 element at index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2" name="Google Shape;992;p110"/>
          <p:cNvCxnSpPr>
            <a:stCxn id="991" idx="1"/>
          </p:cNvCxnSpPr>
          <p:nvPr/>
        </p:nvCxnSpPr>
        <p:spPr>
          <a:xfrm rot="10800000">
            <a:off x="4926300" y="4089350"/>
            <a:ext cx="14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Getting/Setting</a:t>
            </a:r>
            <a:endParaRPr/>
          </a:p>
        </p:txBody>
      </p:sp>
      <p:sp>
        <p:nvSpPr>
          <p:cNvPr id="998" name="Google Shape;998;p111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getting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999" name="Google Shape;999;p11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00" name="Google Shape;1000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338" y="2116974"/>
            <a:ext cx="6645323" cy="2475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111"/>
          <p:cNvSpPr txBox="1"/>
          <p:nvPr/>
        </p:nvSpPr>
        <p:spPr>
          <a:xfrm>
            <a:off x="6459600" y="2816650"/>
            <a:ext cx="187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this print?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2" name="Google Shape;1002;p111"/>
          <p:cNvSpPr/>
          <p:nvPr/>
        </p:nvSpPr>
        <p:spPr>
          <a:xfrm>
            <a:off x="691850" y="2116975"/>
            <a:ext cx="502800" cy="257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03" name="Google Shape;1003;p111"/>
          <p:cNvCxnSpPr>
            <a:stCxn id="1001" idx="1"/>
          </p:cNvCxnSpPr>
          <p:nvPr/>
        </p:nvCxnSpPr>
        <p:spPr>
          <a:xfrm rot="10800000">
            <a:off x="5568000" y="3016750"/>
            <a:ext cx="8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4" name="Google Shape;1004;p111"/>
          <p:cNvSpPr txBox="1"/>
          <p:nvPr/>
        </p:nvSpPr>
        <p:spPr>
          <a:xfrm>
            <a:off x="6459600" y="4192400"/>
            <a:ext cx="187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this print?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05" name="Google Shape;1005;p111"/>
          <p:cNvCxnSpPr>
            <a:stCxn id="1004" idx="1"/>
          </p:cNvCxnSpPr>
          <p:nvPr/>
        </p:nvCxnSpPr>
        <p:spPr>
          <a:xfrm rot="10800000">
            <a:off x="5568000" y="4392500"/>
            <a:ext cx="89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Getting/Setting</a:t>
            </a:r>
            <a:endParaRPr/>
          </a:p>
        </p:txBody>
      </p:sp>
      <p:sp>
        <p:nvSpPr>
          <p:cNvPr id="1011" name="Google Shape;1011;p112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setting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1012" name="Google Shape;1012;p11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13" name="Google Shape;1013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63" y="2152923"/>
            <a:ext cx="7153275" cy="24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Getting/Setting</a:t>
            </a:r>
            <a:endParaRPr/>
          </a:p>
        </p:txBody>
      </p:sp>
      <p:sp>
        <p:nvSpPr>
          <p:cNvPr id="1019" name="Google Shape;1019;p113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setting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1020" name="Google Shape;1020;p11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21" name="Google Shape;1021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63" y="2152923"/>
            <a:ext cx="7153275" cy="242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2" name="Google Shape;1022;p113"/>
          <p:cNvCxnSpPr/>
          <p:nvPr/>
        </p:nvCxnSpPr>
        <p:spPr>
          <a:xfrm rot="10800000">
            <a:off x="2825150" y="2669225"/>
            <a:ext cx="14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3" name="Google Shape;1023;p113"/>
          <p:cNvSpPr txBox="1"/>
          <p:nvPr/>
        </p:nvSpPr>
        <p:spPr>
          <a:xfrm>
            <a:off x="4268750" y="2469125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 the element at index 3 to 60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24" name="Google Shape;1024;p113"/>
          <p:cNvCxnSpPr/>
          <p:nvPr/>
        </p:nvCxnSpPr>
        <p:spPr>
          <a:xfrm rot="10800000">
            <a:off x="2825150" y="4075400"/>
            <a:ext cx="14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5" name="Google Shape;1025;p113"/>
          <p:cNvSpPr txBox="1"/>
          <p:nvPr/>
        </p:nvSpPr>
        <p:spPr>
          <a:xfrm>
            <a:off x="4268750" y="387530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 the element at index 3 to 60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15" name="Google Shape;315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Basic types: integer, float, boolean, char</a:t>
            </a:r>
            <a:endParaRPr/>
          </a:p>
        </p:txBody>
      </p:sp>
      <p:sp>
        <p:nvSpPr>
          <p:cNvPr id="316" name="Google Shape;316;p3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Getting/Setting</a:t>
            </a:r>
            <a:endParaRPr/>
          </a:p>
        </p:txBody>
      </p:sp>
      <p:sp>
        <p:nvSpPr>
          <p:cNvPr id="1031" name="Google Shape;1031;p114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setting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1032" name="Google Shape;1032;p114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33" name="Google Shape;1033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63" y="2152923"/>
            <a:ext cx="7153275" cy="242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4" name="Google Shape;1034;p114"/>
          <p:cNvCxnSpPr/>
          <p:nvPr/>
        </p:nvCxnSpPr>
        <p:spPr>
          <a:xfrm rot="10800000">
            <a:off x="3236825" y="3011425"/>
            <a:ext cx="14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5" name="Google Shape;1035;p114"/>
          <p:cNvSpPr txBox="1"/>
          <p:nvPr/>
        </p:nvSpPr>
        <p:spPr>
          <a:xfrm>
            <a:off x="4648375" y="270362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would crash the program!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index is out of bounds!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36" name="Google Shape;1036;p114"/>
          <p:cNvCxnSpPr/>
          <p:nvPr/>
        </p:nvCxnSpPr>
        <p:spPr>
          <a:xfrm rot="10800000">
            <a:off x="3236825" y="4390875"/>
            <a:ext cx="14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7" name="Google Shape;1037;p114"/>
          <p:cNvSpPr txBox="1"/>
          <p:nvPr/>
        </p:nvSpPr>
        <p:spPr>
          <a:xfrm>
            <a:off x="4648375" y="4083075"/>
            <a:ext cx="30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would crash the program!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index is out of bounds!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Getting/Setting</a:t>
            </a:r>
            <a:endParaRPr/>
          </a:p>
        </p:txBody>
      </p:sp>
      <p:sp>
        <p:nvSpPr>
          <p:cNvPr id="1043" name="Google Shape;1043;p115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setting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1044" name="Google Shape;1044;p115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45" name="Google Shape;1045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00" y="2178789"/>
            <a:ext cx="7639799" cy="20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115"/>
          <p:cNvSpPr/>
          <p:nvPr/>
        </p:nvSpPr>
        <p:spPr>
          <a:xfrm>
            <a:off x="285600" y="2178800"/>
            <a:ext cx="4665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7" name="Google Shape;1047;p115"/>
          <p:cNvCxnSpPr/>
          <p:nvPr/>
        </p:nvCxnSpPr>
        <p:spPr>
          <a:xfrm rot="10800000">
            <a:off x="4520000" y="4008950"/>
            <a:ext cx="8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8" name="Google Shape;1048;p115"/>
          <p:cNvSpPr txBox="1"/>
          <p:nvPr/>
        </p:nvSpPr>
        <p:spPr>
          <a:xfrm>
            <a:off x="5396900" y="38088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the array look like here?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Getting/Setting</a:t>
            </a:r>
            <a:endParaRPr/>
          </a:p>
        </p:txBody>
      </p:sp>
      <p:sp>
        <p:nvSpPr>
          <p:cNvPr id="1054" name="Google Shape;1054;p116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setting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1055" name="Google Shape;1055;p116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56" name="Google Shape;1056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00" y="2178789"/>
            <a:ext cx="7639799" cy="20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116"/>
          <p:cNvSpPr/>
          <p:nvPr/>
        </p:nvSpPr>
        <p:spPr>
          <a:xfrm>
            <a:off x="285600" y="2178800"/>
            <a:ext cx="4665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8" name="Google Shape;1058;p116"/>
          <p:cNvCxnSpPr/>
          <p:nvPr/>
        </p:nvCxnSpPr>
        <p:spPr>
          <a:xfrm rot="10800000">
            <a:off x="4520000" y="4008950"/>
            <a:ext cx="8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9" name="Google Shape;1059;p116"/>
          <p:cNvCxnSpPr>
            <a:endCxn id="1060" idx="2"/>
          </p:cNvCxnSpPr>
          <p:nvPr/>
        </p:nvCxnSpPr>
        <p:spPr>
          <a:xfrm flipH="1" rot="10800000">
            <a:off x="2846550" y="2486225"/>
            <a:ext cx="4237200" cy="33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0" name="Google Shape;1060;p116"/>
          <p:cNvSpPr/>
          <p:nvPr/>
        </p:nvSpPr>
        <p:spPr>
          <a:xfrm>
            <a:off x="6829800" y="2228525"/>
            <a:ext cx="507900" cy="2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60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1" name="Google Shape;1061;p116"/>
          <p:cNvSpPr txBox="1"/>
          <p:nvPr/>
        </p:nvSpPr>
        <p:spPr>
          <a:xfrm>
            <a:off x="5396900" y="38088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the array look like here?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Getting/Setting</a:t>
            </a:r>
            <a:endParaRPr/>
          </a:p>
        </p:txBody>
      </p:sp>
      <p:sp>
        <p:nvSpPr>
          <p:cNvPr id="1067" name="Google Shape;1067;p117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getting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1068" name="Google Shape;1068;p117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69" name="Google Shape;1069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00" y="2178789"/>
            <a:ext cx="7639799" cy="20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117"/>
          <p:cNvSpPr/>
          <p:nvPr/>
        </p:nvSpPr>
        <p:spPr>
          <a:xfrm>
            <a:off x="285600" y="2178800"/>
            <a:ext cx="4665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1" name="Google Shape;1071;p117"/>
          <p:cNvCxnSpPr/>
          <p:nvPr/>
        </p:nvCxnSpPr>
        <p:spPr>
          <a:xfrm rot="10800000">
            <a:off x="4520000" y="4008950"/>
            <a:ext cx="8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2" name="Google Shape;1072;p117"/>
          <p:cNvSpPr/>
          <p:nvPr/>
        </p:nvSpPr>
        <p:spPr>
          <a:xfrm>
            <a:off x="6829800" y="2228525"/>
            <a:ext cx="507900" cy="2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60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3" name="Google Shape;1073;p117"/>
          <p:cNvCxnSpPr/>
          <p:nvPr/>
        </p:nvCxnSpPr>
        <p:spPr>
          <a:xfrm rot="10800000">
            <a:off x="2944050" y="2806100"/>
            <a:ext cx="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74" name="Google Shape;1074;p117"/>
          <p:cNvCxnSpPr/>
          <p:nvPr/>
        </p:nvCxnSpPr>
        <p:spPr>
          <a:xfrm flipH="1" rot="10800000">
            <a:off x="2944050" y="2806100"/>
            <a:ext cx="28809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117"/>
          <p:cNvCxnSpPr/>
          <p:nvPr/>
        </p:nvCxnSpPr>
        <p:spPr>
          <a:xfrm rot="10800000">
            <a:off x="5824950" y="2510300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6" name="Google Shape;1076;p117"/>
          <p:cNvSpPr/>
          <p:nvPr/>
        </p:nvSpPr>
        <p:spPr>
          <a:xfrm>
            <a:off x="2259425" y="3055600"/>
            <a:ext cx="10944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7" name="Google Shape;1077;p117"/>
          <p:cNvSpPr txBox="1"/>
          <p:nvPr/>
        </p:nvSpPr>
        <p:spPr>
          <a:xfrm>
            <a:off x="5396900" y="38088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the array look like here?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Getting/Setting</a:t>
            </a:r>
            <a:endParaRPr/>
          </a:p>
        </p:txBody>
      </p:sp>
      <p:sp>
        <p:nvSpPr>
          <p:cNvPr id="1083" name="Google Shape;1083;p118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getting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1084" name="Google Shape;1084;p118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085" name="Google Shape;1085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00" y="2178789"/>
            <a:ext cx="7639799" cy="20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118"/>
          <p:cNvSpPr/>
          <p:nvPr/>
        </p:nvSpPr>
        <p:spPr>
          <a:xfrm>
            <a:off x="285600" y="2178800"/>
            <a:ext cx="4665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7" name="Google Shape;1087;p118"/>
          <p:cNvCxnSpPr/>
          <p:nvPr/>
        </p:nvCxnSpPr>
        <p:spPr>
          <a:xfrm rot="10800000">
            <a:off x="4520000" y="4008950"/>
            <a:ext cx="8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8" name="Google Shape;1088;p118"/>
          <p:cNvSpPr/>
          <p:nvPr/>
        </p:nvSpPr>
        <p:spPr>
          <a:xfrm>
            <a:off x="6829800" y="2228525"/>
            <a:ext cx="507900" cy="2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60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9" name="Google Shape;1089;p118"/>
          <p:cNvCxnSpPr/>
          <p:nvPr/>
        </p:nvCxnSpPr>
        <p:spPr>
          <a:xfrm rot="10800000">
            <a:off x="4387100" y="2806100"/>
            <a:ext cx="0" cy="2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90" name="Google Shape;1090;p118"/>
          <p:cNvCxnSpPr/>
          <p:nvPr/>
        </p:nvCxnSpPr>
        <p:spPr>
          <a:xfrm>
            <a:off x="4387100" y="2806100"/>
            <a:ext cx="81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118"/>
          <p:cNvCxnSpPr/>
          <p:nvPr/>
        </p:nvCxnSpPr>
        <p:spPr>
          <a:xfrm rot="10800000">
            <a:off x="5204600" y="2510300"/>
            <a:ext cx="0" cy="2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118"/>
          <p:cNvSpPr/>
          <p:nvPr/>
        </p:nvSpPr>
        <p:spPr>
          <a:xfrm>
            <a:off x="2259425" y="3055600"/>
            <a:ext cx="10944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3" name="Google Shape;1093;p118"/>
          <p:cNvSpPr/>
          <p:nvPr/>
        </p:nvSpPr>
        <p:spPr>
          <a:xfrm>
            <a:off x="3775900" y="3050613"/>
            <a:ext cx="10944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4" name="Google Shape;1094;p118"/>
          <p:cNvSpPr txBox="1"/>
          <p:nvPr/>
        </p:nvSpPr>
        <p:spPr>
          <a:xfrm>
            <a:off x="5396900" y="38088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the array look like here?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Getting/Setting</a:t>
            </a:r>
            <a:endParaRPr/>
          </a:p>
        </p:txBody>
      </p:sp>
      <p:sp>
        <p:nvSpPr>
          <p:cNvPr id="1100" name="Google Shape;1100;p119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setting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1101" name="Google Shape;1101;p119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02" name="Google Shape;1102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00" y="2178789"/>
            <a:ext cx="7639799" cy="20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119"/>
          <p:cNvSpPr/>
          <p:nvPr/>
        </p:nvSpPr>
        <p:spPr>
          <a:xfrm>
            <a:off x="285600" y="2178800"/>
            <a:ext cx="4665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04" name="Google Shape;1104;p119"/>
          <p:cNvCxnSpPr/>
          <p:nvPr/>
        </p:nvCxnSpPr>
        <p:spPr>
          <a:xfrm rot="10800000">
            <a:off x="4520000" y="4008950"/>
            <a:ext cx="8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5" name="Google Shape;1105;p119"/>
          <p:cNvSpPr/>
          <p:nvPr/>
        </p:nvSpPr>
        <p:spPr>
          <a:xfrm>
            <a:off x="6829800" y="2228525"/>
            <a:ext cx="507900" cy="2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60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6" name="Google Shape;1106;p119"/>
          <p:cNvSpPr/>
          <p:nvPr/>
        </p:nvSpPr>
        <p:spPr>
          <a:xfrm>
            <a:off x="2259425" y="3055600"/>
            <a:ext cx="10944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7" name="Google Shape;1107;p119"/>
          <p:cNvSpPr/>
          <p:nvPr/>
        </p:nvSpPr>
        <p:spPr>
          <a:xfrm>
            <a:off x="3775900" y="3050613"/>
            <a:ext cx="10944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8" name="Google Shape;1108;p119"/>
          <p:cNvSpPr/>
          <p:nvPr/>
        </p:nvSpPr>
        <p:spPr>
          <a:xfrm>
            <a:off x="7510150" y="2228525"/>
            <a:ext cx="507900" cy="2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09" name="Google Shape;1109;p119"/>
          <p:cNvCxnSpPr>
            <a:endCxn id="1108" idx="2"/>
          </p:cNvCxnSpPr>
          <p:nvPr/>
        </p:nvCxnSpPr>
        <p:spPr>
          <a:xfrm flipH="1" rot="10800000">
            <a:off x="4998100" y="2486225"/>
            <a:ext cx="2766000" cy="74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10" name="Google Shape;1110;p119"/>
          <p:cNvSpPr txBox="1"/>
          <p:nvPr/>
        </p:nvSpPr>
        <p:spPr>
          <a:xfrm>
            <a:off x="5396900" y="38088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the array look like here?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Getting/Setting</a:t>
            </a:r>
            <a:endParaRPr/>
          </a:p>
        </p:txBody>
      </p:sp>
      <p:sp>
        <p:nvSpPr>
          <p:cNvPr id="1116" name="Google Shape;1116;p120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Thanks to Traits, the Syntax for setting elements is the same for Arrays and Vectors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Indices are always type </a:t>
            </a:r>
            <a:r>
              <a:rPr lang="de">
                <a:solidFill>
                  <a:srgbClr val="00FF00"/>
                </a:solidFill>
              </a:rPr>
              <a:t>usize</a:t>
            </a:r>
            <a:endParaRPr/>
          </a:p>
        </p:txBody>
      </p:sp>
      <p:sp>
        <p:nvSpPr>
          <p:cNvPr id="1117" name="Google Shape;1117;p120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18" name="Google Shape;111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100" y="2178789"/>
            <a:ext cx="7639799" cy="20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120"/>
          <p:cNvSpPr/>
          <p:nvPr/>
        </p:nvSpPr>
        <p:spPr>
          <a:xfrm>
            <a:off x="285600" y="2178800"/>
            <a:ext cx="466500" cy="257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20" name="Google Shape;1120;p120"/>
          <p:cNvCxnSpPr/>
          <p:nvPr/>
        </p:nvCxnSpPr>
        <p:spPr>
          <a:xfrm rot="10800000">
            <a:off x="4520000" y="4008950"/>
            <a:ext cx="8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1" name="Google Shape;1121;p120"/>
          <p:cNvSpPr/>
          <p:nvPr/>
        </p:nvSpPr>
        <p:spPr>
          <a:xfrm>
            <a:off x="6829800" y="2228525"/>
            <a:ext cx="507900" cy="2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60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2" name="Google Shape;1122;p120"/>
          <p:cNvSpPr/>
          <p:nvPr/>
        </p:nvSpPr>
        <p:spPr>
          <a:xfrm>
            <a:off x="2259425" y="3055600"/>
            <a:ext cx="10944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3" name="Google Shape;1123;p120"/>
          <p:cNvSpPr/>
          <p:nvPr/>
        </p:nvSpPr>
        <p:spPr>
          <a:xfrm>
            <a:off x="3775900" y="3050613"/>
            <a:ext cx="10944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4" name="Google Shape;1124;p120"/>
          <p:cNvSpPr/>
          <p:nvPr/>
        </p:nvSpPr>
        <p:spPr>
          <a:xfrm>
            <a:off x="7510150" y="2228525"/>
            <a:ext cx="507900" cy="2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25" name="Google Shape;1125;p120"/>
          <p:cNvCxnSpPr>
            <a:endCxn id="1126" idx="2"/>
          </p:cNvCxnSpPr>
          <p:nvPr/>
        </p:nvCxnSpPr>
        <p:spPr>
          <a:xfrm flipH="1" rot="10800000">
            <a:off x="5008450" y="2486225"/>
            <a:ext cx="1440300" cy="110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7" name="Google Shape;1127;p120"/>
          <p:cNvSpPr/>
          <p:nvPr/>
        </p:nvSpPr>
        <p:spPr>
          <a:xfrm>
            <a:off x="3775900" y="3432788"/>
            <a:ext cx="10944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60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8" name="Google Shape;1128;p120"/>
          <p:cNvSpPr/>
          <p:nvPr/>
        </p:nvSpPr>
        <p:spPr>
          <a:xfrm>
            <a:off x="2259425" y="3432788"/>
            <a:ext cx="10944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6" name="Google Shape;1126;p120"/>
          <p:cNvSpPr/>
          <p:nvPr/>
        </p:nvSpPr>
        <p:spPr>
          <a:xfrm>
            <a:off x="6194800" y="2228525"/>
            <a:ext cx="507900" cy="2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9" name="Google Shape;1129;p120"/>
          <p:cNvSpPr txBox="1"/>
          <p:nvPr/>
        </p:nvSpPr>
        <p:spPr>
          <a:xfrm>
            <a:off x="5396900" y="3808850"/>
            <a:ext cx="30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does the array look like here?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Common operations</a:t>
            </a:r>
            <a:endParaRPr/>
          </a:p>
        </p:txBody>
      </p:sp>
      <p:sp>
        <p:nvSpPr>
          <p:cNvPr id="1135" name="Google Shape;1135;p121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</a:t>
            </a:r>
            <a:endParaRPr/>
          </a:p>
        </p:txBody>
      </p:sp>
      <p:sp>
        <p:nvSpPr>
          <p:cNvPr id="1136" name="Google Shape;1136;p121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Common operations</a:t>
            </a:r>
            <a:endParaRPr/>
          </a:p>
        </p:txBody>
      </p:sp>
      <p:sp>
        <p:nvSpPr>
          <p:cNvPr id="1142" name="Google Shape;1142;p122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143" name="Google Shape;1143;p122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44" name="Google Shape;1144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97" y="1929100"/>
            <a:ext cx="3406174" cy="234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	Arrays and Vectors - Common operations</a:t>
            </a:r>
            <a:endParaRPr/>
          </a:p>
        </p:txBody>
      </p:sp>
      <p:sp>
        <p:nvSpPr>
          <p:cNvPr id="1150" name="Google Shape;1150;p123"/>
          <p:cNvSpPr txBox="1"/>
          <p:nvPr>
            <p:ph idx="1" type="body"/>
          </p:nvPr>
        </p:nvSpPr>
        <p:spPr>
          <a:xfrm>
            <a:off x="1297500" y="1567550"/>
            <a:ext cx="7038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Arrays and Vectors come with many useful methods, here a selection:</a:t>
            </a:r>
            <a:endParaRPr/>
          </a:p>
        </p:txBody>
      </p:sp>
      <p:sp>
        <p:nvSpPr>
          <p:cNvPr id="1151" name="Google Shape;1151;p123"/>
          <p:cNvSpPr txBox="1"/>
          <p:nvPr>
            <p:ph idx="4294967295" type="subTitle"/>
          </p:nvPr>
        </p:nvSpPr>
        <p:spPr>
          <a:xfrm>
            <a:off x="8088600" y="4885800"/>
            <a:ext cx="10554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de" sz="520"/>
              <a:t>©Philippe Felix Haupt 2023</a:t>
            </a:r>
            <a:endParaRPr sz="520"/>
          </a:p>
        </p:txBody>
      </p:sp>
      <p:pic>
        <p:nvPicPr>
          <p:cNvPr id="1152" name="Google Shape;1152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97" y="1929100"/>
            <a:ext cx="3406174" cy="2340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3" name="Google Shape;1153;p123"/>
          <p:cNvCxnSpPr/>
          <p:nvPr/>
        </p:nvCxnSpPr>
        <p:spPr>
          <a:xfrm rot="10800000">
            <a:off x="3137950" y="2367525"/>
            <a:ext cx="18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4" name="Google Shape;1154;p123"/>
          <p:cNvSpPr txBox="1"/>
          <p:nvPr/>
        </p:nvSpPr>
        <p:spPr>
          <a:xfrm>
            <a:off x="4971850" y="2167425"/>
            <a:ext cx="32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the Array contain any elements?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