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438" r:id="rId40"/>
    <p:sldId id="295" r:id="rId41"/>
    <p:sldId id="296" r:id="rId42"/>
    <p:sldId id="298" r:id="rId43"/>
    <p:sldId id="297" r:id="rId44"/>
    <p:sldId id="299" r:id="rId45"/>
    <p:sldId id="300" r:id="rId46"/>
    <p:sldId id="302" r:id="rId47"/>
    <p:sldId id="412" r:id="rId48"/>
    <p:sldId id="413" r:id="rId49"/>
    <p:sldId id="303" r:id="rId50"/>
    <p:sldId id="305" r:id="rId51"/>
    <p:sldId id="304" r:id="rId52"/>
    <p:sldId id="306" r:id="rId53"/>
    <p:sldId id="309" r:id="rId54"/>
    <p:sldId id="310" r:id="rId55"/>
    <p:sldId id="307" r:id="rId56"/>
    <p:sldId id="308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47" r:id="rId74"/>
    <p:sldId id="327" r:id="rId75"/>
    <p:sldId id="356" r:id="rId76"/>
    <p:sldId id="328" r:id="rId77"/>
    <p:sldId id="329" r:id="rId78"/>
    <p:sldId id="330" r:id="rId79"/>
    <p:sldId id="331" r:id="rId80"/>
    <p:sldId id="346" r:id="rId81"/>
    <p:sldId id="332" r:id="rId82"/>
    <p:sldId id="333" r:id="rId83"/>
    <p:sldId id="415" r:id="rId84"/>
    <p:sldId id="334" r:id="rId85"/>
    <p:sldId id="335" r:id="rId86"/>
    <p:sldId id="338" r:id="rId87"/>
    <p:sldId id="414" r:id="rId88"/>
    <p:sldId id="337" r:id="rId89"/>
    <p:sldId id="336" r:id="rId90"/>
    <p:sldId id="339" r:id="rId91"/>
    <p:sldId id="341" r:id="rId92"/>
    <p:sldId id="342" r:id="rId93"/>
    <p:sldId id="343" r:id="rId94"/>
    <p:sldId id="344" r:id="rId95"/>
    <p:sldId id="345" r:id="rId96"/>
    <p:sldId id="348" r:id="rId97"/>
    <p:sldId id="353" r:id="rId98"/>
    <p:sldId id="349" r:id="rId99"/>
    <p:sldId id="350" r:id="rId100"/>
    <p:sldId id="351" r:id="rId101"/>
    <p:sldId id="352" r:id="rId102"/>
    <p:sldId id="354" r:id="rId103"/>
    <p:sldId id="362" r:id="rId104"/>
    <p:sldId id="363" r:id="rId105"/>
    <p:sldId id="364" r:id="rId106"/>
    <p:sldId id="365" r:id="rId107"/>
    <p:sldId id="366" r:id="rId108"/>
    <p:sldId id="416" r:id="rId109"/>
    <p:sldId id="417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81" r:id="rId123"/>
    <p:sldId id="382" r:id="rId124"/>
    <p:sldId id="383" r:id="rId125"/>
    <p:sldId id="384" r:id="rId126"/>
    <p:sldId id="439" r:id="rId127"/>
    <p:sldId id="385" r:id="rId128"/>
    <p:sldId id="386" r:id="rId129"/>
    <p:sldId id="387" r:id="rId130"/>
    <p:sldId id="388" r:id="rId131"/>
    <p:sldId id="389" r:id="rId132"/>
    <p:sldId id="390" r:id="rId133"/>
    <p:sldId id="394" r:id="rId134"/>
    <p:sldId id="393" r:id="rId135"/>
    <p:sldId id="396" r:id="rId136"/>
    <p:sldId id="399" r:id="rId137"/>
    <p:sldId id="397" r:id="rId138"/>
    <p:sldId id="398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10" r:id="rId149"/>
    <p:sldId id="411" r:id="rId150"/>
    <p:sldId id="418" r:id="rId151"/>
    <p:sldId id="419" r:id="rId152"/>
    <p:sldId id="422" r:id="rId153"/>
    <p:sldId id="421" r:id="rId154"/>
    <p:sldId id="423" r:id="rId155"/>
    <p:sldId id="424" r:id="rId156"/>
    <p:sldId id="429" r:id="rId157"/>
    <p:sldId id="430" r:id="rId158"/>
    <p:sldId id="431" r:id="rId159"/>
    <p:sldId id="432" r:id="rId160"/>
    <p:sldId id="425" r:id="rId161"/>
    <p:sldId id="426" r:id="rId162"/>
    <p:sldId id="427" r:id="rId163"/>
    <p:sldId id="428" r:id="rId164"/>
    <p:sldId id="433" r:id="rId165"/>
    <p:sldId id="434" r:id="rId166"/>
    <p:sldId id="435" r:id="rId167"/>
    <p:sldId id="436" r:id="rId168"/>
    <p:sldId id="437" r:id="rId16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F18-86A2-42F0-A220-82F434787DF5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40D2E-6B19-4A6A-8BBF-F08353428D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1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7050BC-27C3-4A5B-8E27-CC8D29D974E1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5C0630-DD8D-4A42-945F-B384F15592D2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D735AA2-0CA3-4581-9678-40207A0087BE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647A3A-3D83-4A64-9264-EA38B48536E3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286565-70F6-4121-BAEC-75AA8CAEF14A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A844604-7AB7-4AB1-9009-61D1EA771DA0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15D3E2-023A-4C0D-9F93-58A25FEE18EB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D164BB9-9ECE-40D2-B49C-21D4083F68D7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C7B5C12-C8D1-4C0B-A042-AB307C9F5943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7D2C485-0D78-4294-B21E-B5E69440EE0F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8525-243F-4DCB-AB9E-BC2FBC44E305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advanced coders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409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handles Ownership at Runtime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Compiletime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clone a Rc&lt;T&gt;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reference count increases by 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drop a Rc&lt;T&gt;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the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reference count decreases by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63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handles Ownership at Runtime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Compiletime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clone a Rc&lt;T&gt;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reference count increases by 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drop a Rc&lt;T&gt;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the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reference count decreases by 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underlying data is dropped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when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reference count reaches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79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handles Ownership at Runtime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Compiletime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Because of Shared Ownership,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underlying data is immutable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by default  But we can fix that later</a:t>
            </a:r>
            <a:endParaRPr lang="de-DE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286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26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E6F40-A058-2794-80CB-4A6C8EC3C3DC}"/>
              </a:ext>
            </a:extLst>
          </p:cNvPr>
          <p:cNvSpPr/>
          <p:nvPr/>
        </p:nvSpPr>
        <p:spPr>
          <a:xfrm>
            <a:off x="1930880" y="1079557"/>
            <a:ext cx="2262470" cy="24974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74BE-8087-FAEC-073F-E712FBB378A9}"/>
              </a:ext>
            </a:extLst>
          </p:cNvPr>
          <p:cNvSpPr txBox="1"/>
          <p:nvPr/>
        </p:nvSpPr>
        <p:spPr>
          <a:xfrm>
            <a:off x="4193350" y="1050542"/>
            <a:ext cx="483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Rc is part of the standard library, needs to be imported first</a:t>
            </a:r>
          </a:p>
        </p:txBody>
      </p:sp>
    </p:spTree>
    <p:extLst>
      <p:ext uri="{BB962C8B-B14F-4D97-AF65-F5344CB8AC3E}">
        <p14:creationId xmlns:p14="http://schemas.microsoft.com/office/powerpoint/2010/main" val="11039689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E6F40-A058-2794-80CB-4A6C8EC3C3DC}"/>
              </a:ext>
            </a:extLst>
          </p:cNvPr>
          <p:cNvSpPr/>
          <p:nvPr/>
        </p:nvSpPr>
        <p:spPr>
          <a:xfrm>
            <a:off x="6204489" y="3685797"/>
            <a:ext cx="2524607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74BE-8087-FAEC-073F-E712FBB378A9}"/>
              </a:ext>
            </a:extLst>
          </p:cNvPr>
          <p:cNvSpPr txBox="1"/>
          <p:nvPr/>
        </p:nvSpPr>
        <p:spPr>
          <a:xfrm>
            <a:off x="5921446" y="2807841"/>
            <a:ext cx="4112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reference counted version of the original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Ownership is moved into the Rc  Heap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463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9D179C-BFB5-3B97-03A6-175783F7650D}"/>
              </a:ext>
            </a:extLst>
          </p:cNvPr>
          <p:cNvSpPr/>
          <p:nvPr/>
        </p:nvSpPr>
        <p:spPr>
          <a:xfrm>
            <a:off x="6538830" y="4399636"/>
            <a:ext cx="3676670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A61-EED8-DD89-3843-E49F72F5E9D6}"/>
              </a:ext>
            </a:extLst>
          </p:cNvPr>
          <p:cNvSpPr txBox="1"/>
          <p:nvPr/>
        </p:nvSpPr>
        <p:spPr>
          <a:xfrm>
            <a:off x="6936552" y="404994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copy of the Rc</a:t>
            </a:r>
          </a:p>
        </p:txBody>
      </p:sp>
    </p:spTree>
    <p:extLst>
      <p:ext uri="{BB962C8B-B14F-4D97-AF65-F5344CB8AC3E}">
        <p14:creationId xmlns:p14="http://schemas.microsoft.com/office/powerpoint/2010/main" val="11884475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9D179C-BFB5-3B97-03A6-175783F7650D}"/>
              </a:ext>
            </a:extLst>
          </p:cNvPr>
          <p:cNvSpPr/>
          <p:nvPr/>
        </p:nvSpPr>
        <p:spPr>
          <a:xfrm>
            <a:off x="6538830" y="4399636"/>
            <a:ext cx="3676670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A61-EED8-DD89-3843-E49F72F5E9D6}"/>
              </a:ext>
            </a:extLst>
          </p:cNvPr>
          <p:cNvSpPr txBox="1"/>
          <p:nvPr/>
        </p:nvSpPr>
        <p:spPr>
          <a:xfrm>
            <a:off x="6936552" y="404994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copy of the 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7774-6FC9-6149-004F-5570FCF5D503}"/>
              </a:ext>
            </a:extLst>
          </p:cNvPr>
          <p:cNvSpPr txBox="1"/>
          <p:nvPr/>
        </p:nvSpPr>
        <p:spPr>
          <a:xfrm>
            <a:off x="4319571" y="2458364"/>
            <a:ext cx="614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Note: It‘s Rust-idiomatic to </a:t>
            </a:r>
            <a:r>
              <a:rPr lang="de-DE" dirty="0">
                <a:solidFill>
                  <a:srgbClr val="FFFF00"/>
                </a:solidFill>
              </a:rPr>
              <a:t>write method calls of Rc as associated function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575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9D179C-BFB5-3B97-03A6-175783F7650D}"/>
              </a:ext>
            </a:extLst>
          </p:cNvPr>
          <p:cNvSpPr/>
          <p:nvPr/>
        </p:nvSpPr>
        <p:spPr>
          <a:xfrm>
            <a:off x="6538830" y="4399636"/>
            <a:ext cx="3676670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A61-EED8-DD89-3843-E49F72F5E9D6}"/>
              </a:ext>
            </a:extLst>
          </p:cNvPr>
          <p:cNvSpPr txBox="1"/>
          <p:nvPr/>
        </p:nvSpPr>
        <p:spPr>
          <a:xfrm>
            <a:off x="6936552" y="404994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copy of the 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7774-6FC9-6149-004F-5570FCF5D503}"/>
              </a:ext>
            </a:extLst>
          </p:cNvPr>
          <p:cNvSpPr txBox="1"/>
          <p:nvPr/>
        </p:nvSpPr>
        <p:spPr>
          <a:xfrm>
            <a:off x="4319571" y="2458364"/>
            <a:ext cx="614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Note: It‘s Rust-idiomatic to </a:t>
            </a:r>
            <a:r>
              <a:rPr lang="de-DE" dirty="0">
                <a:solidFill>
                  <a:srgbClr val="FFFF00"/>
                </a:solidFill>
              </a:rPr>
              <a:t>write method calls of Rc as associated function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rc_orig.clone()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might make you think that you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clone the underlying data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80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9D179C-BFB5-3B97-03A6-175783F7650D}"/>
              </a:ext>
            </a:extLst>
          </p:cNvPr>
          <p:cNvSpPr/>
          <p:nvPr/>
        </p:nvSpPr>
        <p:spPr>
          <a:xfrm>
            <a:off x="6538830" y="4399636"/>
            <a:ext cx="3676670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A61-EED8-DD89-3843-E49F72F5E9D6}"/>
              </a:ext>
            </a:extLst>
          </p:cNvPr>
          <p:cNvSpPr txBox="1"/>
          <p:nvPr/>
        </p:nvSpPr>
        <p:spPr>
          <a:xfrm>
            <a:off x="6936552" y="404994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copy of the 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B7774-6FC9-6149-004F-5570FCF5D503}"/>
              </a:ext>
            </a:extLst>
          </p:cNvPr>
          <p:cNvSpPr txBox="1"/>
          <p:nvPr/>
        </p:nvSpPr>
        <p:spPr>
          <a:xfrm>
            <a:off x="4319571" y="2458364"/>
            <a:ext cx="6142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Note: It‘s Rust-idiomatic to </a:t>
            </a:r>
            <a:r>
              <a:rPr lang="de-DE" dirty="0">
                <a:solidFill>
                  <a:srgbClr val="FFFF00"/>
                </a:solidFill>
              </a:rPr>
              <a:t>write method calls of Rc as associated function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rc_orig.clone()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might make you think that you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clone the underlying data</a:t>
            </a:r>
            <a:b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But you‘re just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cloning the Rc-Metadata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8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String literals are Arrays</a:t>
            </a:r>
            <a:r>
              <a:rPr lang="de-DE" dirty="0">
                <a:solidFill>
                  <a:schemeClr val="bg1"/>
                </a:solidFill>
              </a:rPr>
              <a:t> behind the scenes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833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0" y="1079556"/>
            <a:ext cx="8330240" cy="503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C66DFE-6F26-6D24-981C-F9A3D300B9EE}"/>
              </a:ext>
            </a:extLst>
          </p:cNvPr>
          <p:cNvSpPr/>
          <p:nvPr/>
        </p:nvSpPr>
        <p:spPr>
          <a:xfrm>
            <a:off x="6264911" y="4739068"/>
            <a:ext cx="3870025" cy="3464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68375-4185-FEA2-0458-552C45214B01}"/>
              </a:ext>
            </a:extLst>
          </p:cNvPr>
          <p:cNvSpPr txBox="1"/>
          <p:nvPr/>
        </p:nvSpPr>
        <p:spPr>
          <a:xfrm>
            <a:off x="6581143" y="5085493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Returns the current reference count</a:t>
            </a:r>
          </a:p>
        </p:txBody>
      </p:sp>
    </p:spTree>
    <p:extLst>
      <p:ext uri="{BB962C8B-B14F-4D97-AF65-F5344CB8AC3E}">
        <p14:creationId xmlns:p14="http://schemas.microsoft.com/office/powerpoint/2010/main" val="15724440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071B6-0541-80E5-C6F2-D17FF268D399}"/>
              </a:ext>
            </a:extLst>
          </p:cNvPr>
          <p:cNvSpPr/>
          <p:nvPr/>
        </p:nvSpPr>
        <p:spPr>
          <a:xfrm>
            <a:off x="1427885" y="2187309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DF804-04FC-7DC3-DB26-13F5E8DC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01020"/>
              </p:ext>
            </p:extLst>
          </p:nvPr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929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66946"/>
              </p:ext>
            </p:extLst>
          </p:nvPr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2384691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6113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88569"/>
              </p:ext>
            </p:extLst>
          </p:nvPr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2565959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07000"/>
              </p:ext>
            </p:extLst>
          </p:nvPr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5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/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2565959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/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8176B-DD9C-EDB0-A2AA-ABFBFD776301}"/>
              </a:ext>
            </a:extLst>
          </p:cNvPr>
          <p:cNvSpPr txBox="1"/>
          <p:nvPr/>
        </p:nvSpPr>
        <p:spPr>
          <a:xfrm>
            <a:off x="1667568" y="4041011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Note: The original data was moved!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9C105-4607-B538-6FE9-38C8B86462A1}"/>
              </a:ext>
            </a:extLst>
          </p:cNvPr>
          <p:cNvSpPr/>
          <p:nvPr/>
        </p:nvSpPr>
        <p:spPr>
          <a:xfrm>
            <a:off x="1427883" y="4710114"/>
            <a:ext cx="3478910" cy="362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390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20275"/>
              </p:ext>
            </p:extLst>
          </p:nvPr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5" y="2946540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20454"/>
              </p:ext>
            </p:extLst>
          </p:nvPr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CC991FD-1FEA-CF67-66F9-318124E1706E}"/>
              </a:ext>
            </a:extLst>
          </p:cNvPr>
          <p:cNvSpPr/>
          <p:nvPr/>
        </p:nvSpPr>
        <p:spPr>
          <a:xfrm>
            <a:off x="4474872" y="4978401"/>
            <a:ext cx="863841" cy="662774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68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/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156006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/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CC991FD-1FEA-CF67-66F9-318124E1706E}"/>
              </a:ext>
            </a:extLst>
          </p:cNvPr>
          <p:cNvSpPr/>
          <p:nvPr/>
        </p:nvSpPr>
        <p:spPr>
          <a:xfrm>
            <a:off x="4474872" y="4978401"/>
            <a:ext cx="863841" cy="662774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76EEE-E23F-7178-6A53-BDE82D564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20"/>
          <a:stretch/>
        </p:blipFill>
        <p:spPr>
          <a:xfrm>
            <a:off x="6795675" y="2296430"/>
            <a:ext cx="3204000" cy="5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31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24489"/>
              </p:ext>
            </p:extLst>
          </p:nvPr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330309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23533"/>
              </p:ext>
            </p:extLst>
          </p:nvPr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E16E0-BAD0-BAD7-5420-AC3AC73DCBCF}"/>
              </a:ext>
            </a:extLst>
          </p:cNvPr>
          <p:cNvSpPr txBox="1"/>
          <p:nvPr/>
        </p:nvSpPr>
        <p:spPr>
          <a:xfrm>
            <a:off x="6030658" y="327511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Call to </a:t>
            </a:r>
            <a:r>
              <a:rPr lang="de-DE" dirty="0">
                <a:solidFill>
                  <a:srgbClr val="FFFF00"/>
                </a:solidFill>
              </a:rPr>
              <a:t>drop(other)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 Decrement count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393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/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524637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/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42A30-6DCA-D582-192B-00BE9A31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75" y="2296429"/>
            <a:ext cx="3204000" cy="11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91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/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716141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05538"/>
              </p:ext>
            </p:extLst>
          </p:nvPr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OurData&lt;15&gt;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1D848-3846-BAA7-0CC7-8000813C5594}"/>
              </a:ext>
            </a:extLst>
          </p:cNvPr>
          <p:cNvSpPr txBox="1"/>
          <p:nvPr/>
        </p:nvSpPr>
        <p:spPr>
          <a:xfrm>
            <a:off x="6001349" y="3566634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Call to </a:t>
            </a:r>
            <a:r>
              <a:rPr lang="de-DE" dirty="0">
                <a:solidFill>
                  <a:srgbClr val="FFFF00"/>
                </a:solidFill>
              </a:rPr>
              <a:t>drop(rc_orig)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 Decrement count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7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String literals are Arrays</a:t>
            </a:r>
            <a:r>
              <a:rPr lang="de-DE" dirty="0">
                <a:solidFill>
                  <a:schemeClr val="bg1"/>
                </a:solidFill>
              </a:rPr>
              <a:t> behind the scenes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String structs are Vectors </a:t>
            </a:r>
            <a:r>
              <a:rPr lang="de-DE" dirty="0">
                <a:solidFill>
                  <a:schemeClr val="bg1"/>
                </a:solidFill>
              </a:rPr>
              <a:t>behind the scenes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469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/>
        </p:nvGraphicFramePr>
        <p:xfrm>
          <a:off x="1427884" y="4328927"/>
          <a:ext cx="347891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455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  <a:gridCol w="1739455">
                  <a:extLst>
                    <a:ext uri="{9D8B030D-6E8A-4147-A177-3AD203B41FA5}">
                      <a16:colId xmlns:a16="http://schemas.microsoft.com/office/drawing/2014/main" val="22796795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4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rc_orig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4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42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716141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02676-48DE-FCB2-D4EC-E29BEF8D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01673"/>
              </p:ext>
            </p:extLst>
          </p:nvPr>
        </p:nvGraphicFramePr>
        <p:xfrm>
          <a:off x="6174101" y="4328927"/>
          <a:ext cx="526194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980">
                  <a:extLst>
                    <a:ext uri="{9D8B030D-6E8A-4147-A177-3AD203B41FA5}">
                      <a16:colId xmlns:a16="http://schemas.microsoft.com/office/drawing/2014/main" val="1741354965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3202452030"/>
                    </a:ext>
                  </a:extLst>
                </a:gridCol>
                <a:gridCol w="1753980">
                  <a:extLst>
                    <a:ext uri="{9D8B030D-6E8A-4147-A177-3AD203B41FA5}">
                      <a16:colId xmlns:a16="http://schemas.microsoft.com/office/drawing/2014/main" val="13781298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4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7564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07419C-FC56-768B-DFFC-F77FAD63F4E8}"/>
              </a:ext>
            </a:extLst>
          </p:cNvPr>
          <p:cNvSpPr/>
          <p:nvPr/>
        </p:nvSpPr>
        <p:spPr>
          <a:xfrm>
            <a:off x="4474872" y="4978401"/>
            <a:ext cx="863841" cy="287792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DD850E9-ED0D-77DE-A341-3B9FBE836F57}"/>
              </a:ext>
            </a:extLst>
          </p:cNvPr>
          <p:cNvSpPr/>
          <p:nvPr/>
        </p:nvSpPr>
        <p:spPr>
          <a:xfrm rot="10800000">
            <a:off x="5338714" y="4887356"/>
            <a:ext cx="1018209" cy="185297"/>
          </a:xfrm>
          <a:custGeom>
            <a:avLst/>
            <a:gdLst>
              <a:gd name="connsiteX0" fmla="*/ 0 w 2465254"/>
              <a:gd name="connsiteY0" fmla="*/ 0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4" fmla="*/ 0 w 2465254"/>
              <a:gd name="connsiteY4" fmla="*/ 0 h 1039274"/>
              <a:gd name="connsiteX0" fmla="*/ 0 w 2465254"/>
              <a:gd name="connsiteY0" fmla="*/ 1039274 h 1039274"/>
              <a:gd name="connsiteX1" fmla="*/ 2465254 w 2465254"/>
              <a:gd name="connsiteY1" fmla="*/ 0 h 1039274"/>
              <a:gd name="connsiteX2" fmla="*/ 2465254 w 2465254"/>
              <a:gd name="connsiteY2" fmla="*/ 1039274 h 1039274"/>
              <a:gd name="connsiteX3" fmla="*/ 0 w 2465254"/>
              <a:gd name="connsiteY3" fmla="*/ 1039274 h 1039274"/>
              <a:gd name="connsiteX0" fmla="*/ 2465254 w 2556694"/>
              <a:gd name="connsiteY0" fmla="*/ 0 h 1039274"/>
              <a:gd name="connsiteX1" fmla="*/ 2465254 w 2556694"/>
              <a:gd name="connsiteY1" fmla="*/ 1039274 h 1039274"/>
              <a:gd name="connsiteX2" fmla="*/ 0 w 2556694"/>
              <a:gd name="connsiteY2" fmla="*/ 1039274 h 1039274"/>
              <a:gd name="connsiteX3" fmla="*/ 2556694 w 2556694"/>
              <a:gd name="connsiteY3" fmla="*/ 91440 h 1039274"/>
              <a:gd name="connsiteX0" fmla="*/ 2465254 w 2465254"/>
              <a:gd name="connsiteY0" fmla="*/ 0 h 1039274"/>
              <a:gd name="connsiteX1" fmla="*/ 2465254 w 2465254"/>
              <a:gd name="connsiteY1" fmla="*/ 1039274 h 1039274"/>
              <a:gd name="connsiteX2" fmla="*/ 0 w 2465254"/>
              <a:gd name="connsiteY2" fmla="*/ 1039274 h 10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254" h="1039274">
                <a:moveTo>
                  <a:pt x="2465254" y="0"/>
                </a:moveTo>
                <a:lnTo>
                  <a:pt x="2465254" y="1039274"/>
                </a:lnTo>
                <a:lnTo>
                  <a:pt x="0" y="1039274"/>
                </a:lnTo>
              </a:path>
            </a:pathLst>
          </a:custGeom>
          <a:noFill/>
          <a:ln>
            <a:solidFill>
              <a:srgbClr val="00FF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1D848-3846-BAA7-0CC7-8000813C5594}"/>
              </a:ext>
            </a:extLst>
          </p:cNvPr>
          <p:cNvSpPr txBox="1"/>
          <p:nvPr/>
        </p:nvSpPr>
        <p:spPr>
          <a:xfrm>
            <a:off x="6001349" y="3566634"/>
            <a:ext cx="2456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Call to </a:t>
            </a:r>
            <a:r>
              <a:rPr lang="de-DE" dirty="0">
                <a:solidFill>
                  <a:srgbClr val="FFFF00"/>
                </a:solidFill>
              </a:rPr>
              <a:t>drop(rc_orig)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 Decrement count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count is zero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 drop data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072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3E77-4BFF-ACFD-139D-1BF989F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5" y="1134400"/>
            <a:ext cx="4573465" cy="2763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022CC-CCDC-B82B-EFD1-10958E8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59780"/>
              </p:ext>
            </p:extLst>
          </p:nvPr>
        </p:nvGraphicFramePr>
        <p:xfrm>
          <a:off x="1427884" y="4328927"/>
          <a:ext cx="3478910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8910">
                  <a:extLst>
                    <a:ext uri="{9D8B030D-6E8A-4147-A177-3AD203B41FA5}">
                      <a16:colId xmlns:a16="http://schemas.microsoft.com/office/drawing/2014/main" val="7090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662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036A1E-89A6-CC35-BE22-020722939A92}"/>
              </a:ext>
            </a:extLst>
          </p:cNvPr>
          <p:cNvSpPr/>
          <p:nvPr/>
        </p:nvSpPr>
        <p:spPr>
          <a:xfrm>
            <a:off x="1427884" y="3716141"/>
            <a:ext cx="4573465" cy="19738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045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Rc&lt;T&gt;</a:t>
            </a:r>
            <a:r>
              <a:rPr lang="de-DE" dirty="0"/>
              <a:t> by itself is very useful, but it‘s quite limited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Because of </a:t>
            </a:r>
            <a:r>
              <a:rPr lang="de-DE" dirty="0">
                <a:solidFill>
                  <a:srgbClr val="FFFF00"/>
                </a:solidFill>
              </a:rPr>
              <a:t>aliasing</a:t>
            </a:r>
            <a:r>
              <a:rPr lang="de-DE" dirty="0"/>
              <a:t>, you can only ever borrow immutably, but not mutably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88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Rc&lt;T&gt;</a:t>
            </a:r>
            <a:r>
              <a:rPr lang="de-DE" dirty="0"/>
              <a:t> by itself is very useful, but it‘s quite limited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many situations you actually want a mutable reference counted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600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Rc&lt;T&gt;</a:t>
            </a:r>
            <a:r>
              <a:rPr lang="de-DE" dirty="0"/>
              <a:t> by itself is very useful, but it‘s quite limited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many situations you actually want a mutable reference counted value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This is where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enters the field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21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87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624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473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Normally you can only </a:t>
            </a:r>
            <a:r>
              <a:rPr lang="de-DE" dirty="0">
                <a:solidFill>
                  <a:srgbClr val="FFFF00"/>
                </a:solidFill>
              </a:rPr>
              <a:t>modify references via &amp;mut 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Inherited Mutability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B817A-D8BA-B058-DEBE-856C6EF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02" y="3126160"/>
            <a:ext cx="5782195" cy="17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2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Normally you can only </a:t>
            </a:r>
            <a:r>
              <a:rPr lang="de-DE" dirty="0">
                <a:solidFill>
                  <a:srgbClr val="FFFF00"/>
                </a:solidFill>
              </a:rPr>
              <a:t>modify references via &amp;mut 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Inherited Mutability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B817A-D8BA-B058-DEBE-856C6EF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02" y="3126160"/>
            <a:ext cx="5782195" cy="17228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3871A6-E200-726F-B208-5B798282AFE8}"/>
              </a:ext>
            </a:extLst>
          </p:cNvPr>
          <p:cNvSpPr/>
          <p:nvPr/>
        </p:nvSpPr>
        <p:spPr>
          <a:xfrm>
            <a:off x="4038600" y="3174217"/>
            <a:ext cx="819402" cy="43504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F6AE6-100C-3ED8-147B-A5BB9D080BFE}"/>
              </a:ext>
            </a:extLst>
          </p:cNvPr>
          <p:cNvSpPr/>
          <p:nvPr/>
        </p:nvSpPr>
        <p:spPr>
          <a:xfrm>
            <a:off x="7558570" y="3733465"/>
            <a:ext cx="819402" cy="43504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14C6-1065-B46C-19B6-4558F44C3E43}"/>
              </a:ext>
            </a:extLst>
          </p:cNvPr>
          <p:cNvSpPr txBox="1"/>
          <p:nvPr/>
        </p:nvSpPr>
        <p:spPr>
          <a:xfrm>
            <a:off x="5878554" y="4325768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Need mutable values and references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Checked at compile time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0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 Ownership and Borrow Checker rules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926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Normally you can only </a:t>
            </a:r>
            <a:r>
              <a:rPr lang="de-DE" dirty="0">
                <a:solidFill>
                  <a:srgbClr val="FFFF00"/>
                </a:solidFill>
              </a:rPr>
              <a:t>modify references via &amp;mut 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Inherited Mutability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Interior Mutability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allows you to </a:t>
            </a:r>
            <a:r>
              <a:rPr lang="de-DE" dirty="0">
                <a:solidFill>
                  <a:srgbClr val="FFFF00"/>
                </a:solidFill>
              </a:rPr>
              <a:t>modify references via &amp;T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0D64F-8C5D-A7D0-F6DC-42619E8A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69" y="3336428"/>
            <a:ext cx="8440662" cy="18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8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Normally you can only </a:t>
            </a:r>
            <a:r>
              <a:rPr lang="de-DE" dirty="0">
                <a:solidFill>
                  <a:srgbClr val="FFFF00"/>
                </a:solidFill>
              </a:rPr>
              <a:t>modify references via &amp;mut 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Inherited Mutability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Interior Mutability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allows you to </a:t>
            </a:r>
            <a:r>
              <a:rPr lang="de-DE" dirty="0">
                <a:solidFill>
                  <a:srgbClr val="FFFF00"/>
                </a:solidFill>
              </a:rPr>
              <a:t>modify references via &amp;T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0D64F-8C5D-A7D0-F6DC-42619E8A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69" y="3336428"/>
            <a:ext cx="8440662" cy="1885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7491A0-4FC0-0F19-8887-960198127205}"/>
              </a:ext>
            </a:extLst>
          </p:cNvPr>
          <p:cNvSpPr/>
          <p:nvPr/>
        </p:nvSpPr>
        <p:spPr>
          <a:xfrm>
            <a:off x="2557903" y="3336428"/>
            <a:ext cx="455186" cy="58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23875-4CBF-CA2A-14E6-D6BD95458728}"/>
              </a:ext>
            </a:extLst>
          </p:cNvPr>
          <p:cNvSpPr txBox="1"/>
          <p:nvPr/>
        </p:nvSpPr>
        <p:spPr>
          <a:xfrm>
            <a:off x="686018" y="347605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 mutable!</a:t>
            </a:r>
          </a:p>
        </p:txBody>
      </p:sp>
    </p:spTree>
    <p:extLst>
      <p:ext uri="{BB962C8B-B14F-4D97-AF65-F5344CB8AC3E}">
        <p14:creationId xmlns:p14="http://schemas.microsoft.com/office/powerpoint/2010/main" val="1111324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Normally you can only </a:t>
            </a:r>
            <a:r>
              <a:rPr lang="de-DE" dirty="0">
                <a:solidFill>
                  <a:srgbClr val="FFFF00"/>
                </a:solidFill>
              </a:rPr>
              <a:t>modify references via &amp;mut 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Inherited Mutability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Interior Mutability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allows you to </a:t>
            </a:r>
            <a:r>
              <a:rPr lang="de-DE" dirty="0">
                <a:solidFill>
                  <a:srgbClr val="FFFF00"/>
                </a:solidFill>
              </a:rPr>
              <a:t>modify references via &amp;T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0D64F-8C5D-A7D0-F6DC-42619E8A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69" y="3336428"/>
            <a:ext cx="8440662" cy="1885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7491A0-4FC0-0F19-8887-960198127205}"/>
              </a:ext>
            </a:extLst>
          </p:cNvPr>
          <p:cNvSpPr/>
          <p:nvPr/>
        </p:nvSpPr>
        <p:spPr>
          <a:xfrm>
            <a:off x="2557903" y="3336428"/>
            <a:ext cx="455186" cy="58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23875-4CBF-CA2A-14E6-D6BD95458728}"/>
              </a:ext>
            </a:extLst>
          </p:cNvPr>
          <p:cNvSpPr txBox="1"/>
          <p:nvPr/>
        </p:nvSpPr>
        <p:spPr>
          <a:xfrm>
            <a:off x="686018" y="347605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 mutable!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F03FC-43ED-B23E-B892-82659DFA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85" y="5221482"/>
            <a:ext cx="2086266" cy="543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B1C300-A349-8613-9BD1-9A7D717F9E11}"/>
              </a:ext>
            </a:extLst>
          </p:cNvPr>
          <p:cNvSpPr txBox="1"/>
          <p:nvPr/>
        </p:nvSpPr>
        <p:spPr>
          <a:xfrm>
            <a:off x="3652235" y="52214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Yet...</a:t>
            </a:r>
          </a:p>
        </p:txBody>
      </p:sp>
    </p:spTree>
    <p:extLst>
      <p:ext uri="{BB962C8B-B14F-4D97-AF65-F5344CB8AC3E}">
        <p14:creationId xmlns:p14="http://schemas.microsoft.com/office/powerpoint/2010/main" val="39409176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are equally unique and important, I will only cover </a:t>
            </a: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today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Cell&lt;T&gt;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OnceCell&lt;T&gt;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1043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third often used Smart Pointer is </a:t>
            </a:r>
            <a:r>
              <a:rPr lang="de-DE" dirty="0">
                <a:solidFill>
                  <a:srgbClr val="00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 </a:t>
            </a:r>
            <a:r>
              <a:rPr lang="de-DE" dirty="0">
                <a:solidFill>
                  <a:schemeClr val="bg1"/>
                </a:solidFill>
              </a:rPr>
              <a:t>belongs to a group of data structures called </a:t>
            </a:r>
            <a:r>
              <a:rPr lang="de-DE" dirty="0">
                <a:solidFill>
                  <a:srgbClr val="FFFF00"/>
                </a:solidFill>
              </a:rPr>
              <a:t>Cells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utilize a mechanism called</a:t>
            </a:r>
            <a:r>
              <a:rPr lang="de-DE" dirty="0">
                <a:solidFill>
                  <a:srgbClr val="FFFF00"/>
                </a:solidFill>
              </a:rPr>
              <a:t> Interior Mutability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 Cells are equally unique and important, I will only cover </a:t>
            </a: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today</a:t>
            </a:r>
            <a:endParaRPr lang="de-DE" dirty="0">
              <a:solidFill>
                <a:srgbClr val="FFFF00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uses Interior Mutability to allow </a:t>
            </a:r>
            <a:r>
              <a:rPr lang="de-DE" dirty="0">
                <a:solidFill>
                  <a:srgbClr val="00FF00"/>
                </a:solidFill>
              </a:rPr>
              <a:t>Borrow Checking at Runtime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5085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uses Interior Mutability to allow </a:t>
            </a:r>
            <a:r>
              <a:rPr lang="de-DE" dirty="0">
                <a:solidFill>
                  <a:srgbClr val="00FF00"/>
                </a:solidFill>
              </a:rPr>
              <a:t>Borrow Checking at Runtime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Similar to how </a:t>
            </a:r>
            <a:r>
              <a:rPr lang="de-DE" dirty="0">
                <a:solidFill>
                  <a:srgbClr val="FFFF00"/>
                </a:solidFill>
              </a:rPr>
              <a:t>Rc&lt;T&gt; </a:t>
            </a:r>
            <a:r>
              <a:rPr lang="de-DE" dirty="0">
                <a:solidFill>
                  <a:schemeClr val="bg1"/>
                </a:solidFill>
              </a:rPr>
              <a:t>keeps track of references, </a:t>
            </a:r>
            <a:r>
              <a:rPr lang="de-DE" dirty="0">
                <a:solidFill>
                  <a:srgbClr val="FFFF00"/>
                </a:solidFill>
              </a:rPr>
              <a:t>RefCell&lt;T&gt; keeps track of current borrows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971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uses Interior Mutability to allow </a:t>
            </a:r>
            <a:r>
              <a:rPr lang="de-DE" dirty="0">
                <a:solidFill>
                  <a:srgbClr val="00FF00"/>
                </a:solidFill>
              </a:rPr>
              <a:t>Borrow Checking at Runtime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Similar to how </a:t>
            </a:r>
            <a:r>
              <a:rPr lang="de-DE" dirty="0">
                <a:solidFill>
                  <a:srgbClr val="FFFF00"/>
                </a:solidFill>
              </a:rPr>
              <a:t>Rc&lt;T&gt; </a:t>
            </a:r>
            <a:r>
              <a:rPr lang="de-DE" dirty="0">
                <a:solidFill>
                  <a:schemeClr val="bg1"/>
                </a:solidFill>
              </a:rPr>
              <a:t>keeps track of references, </a:t>
            </a:r>
            <a:r>
              <a:rPr lang="de-DE" dirty="0">
                <a:solidFill>
                  <a:srgbClr val="FFFF00"/>
                </a:solidFill>
              </a:rPr>
              <a:t>RefCell&lt;T&gt; keeps track of current borrows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rgbClr val="FFFF00"/>
                </a:solidFill>
              </a:rPr>
              <a:t> borrow()</a:t>
            </a:r>
            <a:r>
              <a:rPr lang="de-DE" dirty="0">
                <a:solidFill>
                  <a:schemeClr val="bg1"/>
                </a:solidFill>
              </a:rPr>
              <a:t> and</a:t>
            </a:r>
            <a:r>
              <a:rPr lang="de-DE" dirty="0">
                <a:solidFill>
                  <a:srgbClr val="FFFF00"/>
                </a:solidFill>
              </a:rPr>
              <a:t> borrow_mut()</a:t>
            </a:r>
            <a:r>
              <a:rPr lang="de-DE" dirty="0">
                <a:solidFill>
                  <a:schemeClr val="bg1"/>
                </a:solidFill>
              </a:rPr>
              <a:t>,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you can borrow the underlying data of </a:t>
            </a:r>
            <a:r>
              <a:rPr lang="de-DE" dirty="0">
                <a:solidFill>
                  <a:srgbClr val="FFFF00"/>
                </a:solidFill>
              </a:rPr>
              <a:t>RefCell&lt;T&gt;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0299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uses Interior Mutability to allow </a:t>
            </a:r>
            <a:r>
              <a:rPr lang="de-DE" dirty="0">
                <a:solidFill>
                  <a:srgbClr val="00FF00"/>
                </a:solidFill>
              </a:rPr>
              <a:t>Borrow Checking at Runtime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Similar to how </a:t>
            </a:r>
            <a:r>
              <a:rPr lang="de-DE" dirty="0">
                <a:solidFill>
                  <a:srgbClr val="FFFF00"/>
                </a:solidFill>
              </a:rPr>
              <a:t>Rc&lt;T&gt; </a:t>
            </a:r>
            <a:r>
              <a:rPr lang="de-DE" dirty="0">
                <a:solidFill>
                  <a:schemeClr val="bg1"/>
                </a:solidFill>
              </a:rPr>
              <a:t>keeps track of references, </a:t>
            </a:r>
            <a:r>
              <a:rPr lang="de-DE" dirty="0">
                <a:solidFill>
                  <a:srgbClr val="FFFF00"/>
                </a:solidFill>
              </a:rPr>
              <a:t>RefCell&lt;T&gt; keeps track of current borrows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rgbClr val="FFFF00"/>
                </a:solidFill>
              </a:rPr>
              <a:t> borrow()</a:t>
            </a:r>
            <a:r>
              <a:rPr lang="de-DE" dirty="0">
                <a:solidFill>
                  <a:schemeClr val="bg1"/>
                </a:solidFill>
              </a:rPr>
              <a:t> and</a:t>
            </a:r>
            <a:r>
              <a:rPr lang="de-DE" dirty="0">
                <a:solidFill>
                  <a:srgbClr val="FFFF00"/>
                </a:solidFill>
              </a:rPr>
              <a:t> borrow_mut()</a:t>
            </a:r>
            <a:r>
              <a:rPr lang="de-DE" dirty="0">
                <a:solidFill>
                  <a:schemeClr val="bg1"/>
                </a:solidFill>
              </a:rPr>
              <a:t>,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you can borrow the underlying data of </a:t>
            </a:r>
            <a:r>
              <a:rPr lang="de-DE" dirty="0">
                <a:solidFill>
                  <a:srgbClr val="FF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Borrows are valid until the end of the scope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Rule of thumb: Keep scopes as short as possible, use </a:t>
            </a:r>
            <a:r>
              <a:rPr lang="de-DE" dirty="0">
                <a:solidFill>
                  <a:srgbClr val="FFFF00"/>
                </a:solidFill>
              </a:rPr>
              <a:t>separate blocks {} </a:t>
            </a:r>
            <a:r>
              <a:rPr lang="de-DE" dirty="0">
                <a:solidFill>
                  <a:schemeClr val="bg1"/>
                </a:solidFill>
              </a:rPr>
              <a:t>if necessary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777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RefCell&lt;T&gt;</a:t>
            </a:r>
            <a:r>
              <a:rPr lang="de-DE" dirty="0">
                <a:solidFill>
                  <a:schemeClr val="bg1"/>
                </a:solidFill>
              </a:rPr>
              <a:t> uses Interior Mutability to allow </a:t>
            </a:r>
            <a:r>
              <a:rPr lang="de-DE" dirty="0">
                <a:solidFill>
                  <a:srgbClr val="00FF00"/>
                </a:solidFill>
              </a:rPr>
              <a:t>Borrow Checking at Runtime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Similar to how </a:t>
            </a:r>
            <a:r>
              <a:rPr lang="de-DE" dirty="0">
                <a:solidFill>
                  <a:srgbClr val="FFFF00"/>
                </a:solidFill>
              </a:rPr>
              <a:t>Rc&lt;T&gt; </a:t>
            </a:r>
            <a:r>
              <a:rPr lang="de-DE" dirty="0">
                <a:solidFill>
                  <a:schemeClr val="bg1"/>
                </a:solidFill>
              </a:rPr>
              <a:t>keeps track of references, </a:t>
            </a:r>
            <a:r>
              <a:rPr lang="de-DE" dirty="0">
                <a:solidFill>
                  <a:srgbClr val="FFFF00"/>
                </a:solidFill>
              </a:rPr>
              <a:t>RefCell&lt;T&gt; keeps track of current borrows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rgbClr val="FFFF00"/>
                </a:solidFill>
              </a:rPr>
              <a:t> borrow()</a:t>
            </a:r>
            <a:r>
              <a:rPr lang="de-DE" dirty="0">
                <a:solidFill>
                  <a:schemeClr val="bg1"/>
                </a:solidFill>
              </a:rPr>
              <a:t> and</a:t>
            </a:r>
            <a:r>
              <a:rPr lang="de-DE" dirty="0">
                <a:solidFill>
                  <a:srgbClr val="FFFF00"/>
                </a:solidFill>
              </a:rPr>
              <a:t> borrow_mut()</a:t>
            </a:r>
            <a:r>
              <a:rPr lang="de-DE" dirty="0">
                <a:solidFill>
                  <a:schemeClr val="bg1"/>
                </a:solidFill>
              </a:rPr>
              <a:t>,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you can borrow the underlying data of </a:t>
            </a:r>
            <a:r>
              <a:rPr lang="de-DE" dirty="0">
                <a:solidFill>
                  <a:srgbClr val="FFFF00"/>
                </a:solidFill>
              </a:rPr>
              <a:t>RefCell&lt;T&gt;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Borrows are valid until the end of the scope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 violate the Borrow Checking rules, you‘ll </a:t>
            </a:r>
            <a:r>
              <a:rPr lang="de-DE" dirty="0">
                <a:solidFill>
                  <a:srgbClr val="FF0000"/>
                </a:solidFill>
              </a:rPr>
              <a:t>get a panic at runtime!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539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 Ownership and Borrow Checker rules apply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</a:t>
            </a:r>
            <a:r>
              <a:rPr lang="de-DE" dirty="0">
                <a:solidFill>
                  <a:srgbClr val="FFFF00"/>
                </a:solidFill>
              </a:rPr>
              <a:t>count as immutable borrows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Mutable Slices are also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835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6408856" y="2533735"/>
            <a:ext cx="2231620" cy="25780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CBAA7-8659-B041-24B5-32FAF15DD8BF}"/>
              </a:ext>
            </a:extLst>
          </p:cNvPr>
          <p:cNvSpPr txBox="1"/>
          <p:nvPr/>
        </p:nvSpPr>
        <p:spPr>
          <a:xfrm>
            <a:off x="7524666" y="222595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RefCell</a:t>
            </a:r>
          </a:p>
        </p:txBody>
      </p:sp>
    </p:spTree>
    <p:extLst>
      <p:ext uri="{BB962C8B-B14F-4D97-AF65-F5344CB8AC3E}">
        <p14:creationId xmlns:p14="http://schemas.microsoft.com/office/powerpoint/2010/main" val="31833446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3230612" y="2533735"/>
            <a:ext cx="286001" cy="25780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CBAA7-8659-B041-24B5-32FAF15DD8BF}"/>
              </a:ext>
            </a:extLst>
          </p:cNvPr>
          <p:cNvSpPr txBox="1"/>
          <p:nvPr/>
        </p:nvSpPr>
        <p:spPr>
          <a:xfrm>
            <a:off x="1730000" y="248376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:^)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4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0581" y="3117821"/>
            <a:ext cx="5458203" cy="89023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CBAA7-8659-B041-24B5-32FAF15DD8BF}"/>
              </a:ext>
            </a:extLst>
          </p:cNvPr>
          <p:cNvSpPr txBox="1"/>
          <p:nvPr/>
        </p:nvSpPr>
        <p:spPr>
          <a:xfrm>
            <a:off x="4368685" y="3689318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Immutable borrow in this block</a:t>
            </a:r>
          </a:p>
        </p:txBody>
      </p:sp>
    </p:spTree>
    <p:extLst>
      <p:ext uri="{BB962C8B-B14F-4D97-AF65-F5344CB8AC3E}">
        <p14:creationId xmlns:p14="http://schemas.microsoft.com/office/powerpoint/2010/main" val="29239916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0581" y="3117821"/>
            <a:ext cx="5458203" cy="89023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8E3C78-A76A-AF3A-F254-E6F19BE4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31" y="3695322"/>
            <a:ext cx="2246501" cy="2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413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32526" y="4024166"/>
            <a:ext cx="6775948" cy="5599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5E85-D1B3-65A4-7F28-63B30B6D80A9}"/>
              </a:ext>
            </a:extLst>
          </p:cNvPr>
          <p:cNvSpPr txBox="1"/>
          <p:nvPr/>
        </p:nvSpPr>
        <p:spPr>
          <a:xfrm>
            <a:off x="6014094" y="4276309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Mutable borrow, update the data</a:t>
            </a:r>
          </a:p>
        </p:txBody>
      </p:sp>
    </p:spTree>
    <p:extLst>
      <p:ext uri="{BB962C8B-B14F-4D97-AF65-F5344CB8AC3E}">
        <p14:creationId xmlns:p14="http://schemas.microsoft.com/office/powerpoint/2010/main" val="33156191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6959" y="4902312"/>
            <a:ext cx="5427656" cy="912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5E85-D1B3-65A4-7F28-63B30B6D80A9}"/>
              </a:ext>
            </a:extLst>
          </p:cNvPr>
          <p:cNvSpPr txBox="1"/>
          <p:nvPr/>
        </p:nvSpPr>
        <p:spPr>
          <a:xfrm>
            <a:off x="4037586" y="5479551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Immutable borrow, print the data again</a:t>
            </a:r>
          </a:p>
        </p:txBody>
      </p:sp>
    </p:spTree>
    <p:extLst>
      <p:ext uri="{BB962C8B-B14F-4D97-AF65-F5344CB8AC3E}">
        <p14:creationId xmlns:p14="http://schemas.microsoft.com/office/powerpoint/2010/main" val="668956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6959" y="4902312"/>
            <a:ext cx="5427656" cy="912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5E85-D1B3-65A4-7F28-63B30B6D80A9}"/>
              </a:ext>
            </a:extLst>
          </p:cNvPr>
          <p:cNvSpPr txBox="1"/>
          <p:nvPr/>
        </p:nvSpPr>
        <p:spPr>
          <a:xfrm>
            <a:off x="5078736" y="547955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HOWEVER!</a:t>
            </a:r>
          </a:p>
        </p:txBody>
      </p:sp>
    </p:spTree>
    <p:extLst>
      <p:ext uri="{BB962C8B-B14F-4D97-AF65-F5344CB8AC3E}">
        <p14:creationId xmlns:p14="http://schemas.microsoft.com/office/powerpoint/2010/main" val="16841486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6959" y="4902312"/>
            <a:ext cx="5427656" cy="912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5E85-D1B3-65A4-7F28-63B30B6D80A9}"/>
              </a:ext>
            </a:extLst>
          </p:cNvPr>
          <p:cNvSpPr txBox="1"/>
          <p:nvPr/>
        </p:nvSpPr>
        <p:spPr>
          <a:xfrm>
            <a:off x="5078736" y="547955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HOWEVER!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C90ED-FE08-5565-8EE1-76456F48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25" y="2029662"/>
            <a:ext cx="7857350" cy="10401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7DADF-7D93-1A51-66F8-AD6A84072EF4}"/>
              </a:ext>
            </a:extLst>
          </p:cNvPr>
          <p:cNvCxnSpPr>
            <a:cxnSpLocks/>
          </p:cNvCxnSpPr>
          <p:nvPr/>
        </p:nvCxnSpPr>
        <p:spPr>
          <a:xfrm>
            <a:off x="2292043" y="5031215"/>
            <a:ext cx="11221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316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03326-FDEE-E49B-6676-89566126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27" y="1070672"/>
            <a:ext cx="7224946" cy="4999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EF10A-9E8A-8150-7555-7AC3DC6C9AB6}"/>
              </a:ext>
            </a:extLst>
          </p:cNvPr>
          <p:cNvSpPr/>
          <p:nvPr/>
        </p:nvSpPr>
        <p:spPr>
          <a:xfrm>
            <a:off x="2946959" y="4902312"/>
            <a:ext cx="5427656" cy="912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5E85-D1B3-65A4-7F28-63B30B6D80A9}"/>
              </a:ext>
            </a:extLst>
          </p:cNvPr>
          <p:cNvSpPr txBox="1"/>
          <p:nvPr/>
        </p:nvSpPr>
        <p:spPr>
          <a:xfrm>
            <a:off x="4983355" y="547955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Borrow Checker violation!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C90ED-FE08-5565-8EE1-76456F48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25" y="2029662"/>
            <a:ext cx="7857350" cy="10401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0F3DC0-2AD4-0CE9-1160-D4075AB7196F}"/>
              </a:ext>
            </a:extLst>
          </p:cNvPr>
          <p:cNvSpPr/>
          <p:nvPr/>
        </p:nvSpPr>
        <p:spPr>
          <a:xfrm>
            <a:off x="2483528" y="3999996"/>
            <a:ext cx="7224946" cy="207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F3443-709B-FC64-0A09-CE3E1389235B}"/>
              </a:ext>
            </a:extLst>
          </p:cNvPr>
          <p:cNvSpPr txBox="1"/>
          <p:nvPr/>
        </p:nvSpPr>
        <p:spPr>
          <a:xfrm>
            <a:off x="7255558" y="4594535"/>
            <a:ext cx="24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Mutable borrow in this block!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F4D4E-8322-1142-F785-721E65655CFB}"/>
              </a:ext>
            </a:extLst>
          </p:cNvPr>
          <p:cNvSpPr txBox="1"/>
          <p:nvPr/>
        </p:nvSpPr>
        <p:spPr>
          <a:xfrm>
            <a:off x="6465251" y="140989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just can‘t escape it... :(</a:t>
            </a:r>
          </a:p>
        </p:txBody>
      </p:sp>
    </p:spTree>
    <p:extLst>
      <p:ext uri="{BB962C8B-B14F-4D97-AF65-F5344CB8AC3E}">
        <p14:creationId xmlns:p14="http://schemas.microsoft.com/office/powerpoint/2010/main" val="21670926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BE0057-A78D-9C65-3491-776607D8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 a combination of Smart Pointers, we can now implement fancy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4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 Ownership and Borrow Checker rules apply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</a:t>
            </a:r>
            <a:r>
              <a:rPr lang="de-DE" dirty="0">
                <a:solidFill>
                  <a:srgbClr val="FFFF00"/>
                </a:solidFill>
              </a:rPr>
              <a:t>count as immutable borrows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</a:t>
            </a:r>
            <a:r>
              <a:rPr lang="de-DE" dirty="0">
                <a:solidFill>
                  <a:srgbClr val="FFFF00"/>
                </a:solidFill>
              </a:rPr>
              <a:t>don‘t own 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288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82DADC-4CB8-A5E7-BEF1-61975677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5076635" cy="49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202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2FA2A4-C901-FE66-6C0D-3524860F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5076635" cy="4948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36BF1-E597-7E0C-7DE9-03A9D895B05F}"/>
              </a:ext>
            </a:extLst>
          </p:cNvPr>
          <p:cNvSpPr/>
          <p:nvPr/>
        </p:nvSpPr>
        <p:spPr>
          <a:xfrm>
            <a:off x="3949980" y="1489537"/>
            <a:ext cx="2559581" cy="64048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CAA26A-17AD-BFB1-659C-3B1DD492943A}"/>
              </a:ext>
            </a:extLst>
          </p:cNvPr>
          <p:cNvSpPr/>
          <p:nvPr/>
        </p:nvSpPr>
        <p:spPr>
          <a:xfrm>
            <a:off x="3353807" y="3273377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EBD4F-D18C-CA70-B5E4-A5CB1D65542D}"/>
              </a:ext>
            </a:extLst>
          </p:cNvPr>
          <p:cNvSpPr/>
          <p:nvPr/>
        </p:nvSpPr>
        <p:spPr>
          <a:xfrm>
            <a:off x="3071162" y="3643297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B3D9C-F9C8-7499-0402-D76853F17ADA}"/>
              </a:ext>
            </a:extLst>
          </p:cNvPr>
          <p:cNvSpPr/>
          <p:nvPr/>
        </p:nvSpPr>
        <p:spPr>
          <a:xfrm>
            <a:off x="3949980" y="5442089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0FE99-E9BF-8D75-EB33-9408E6CF6D35}"/>
              </a:ext>
            </a:extLst>
          </p:cNvPr>
          <p:cNvSpPr txBox="1"/>
          <p:nvPr/>
        </p:nvSpPr>
        <p:spPr>
          <a:xfrm>
            <a:off x="6960225" y="1134400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Edges and Nodes are now shared</a:t>
            </a:r>
          </a:p>
        </p:txBody>
      </p:sp>
    </p:spTree>
    <p:extLst>
      <p:ext uri="{BB962C8B-B14F-4D97-AF65-F5344CB8AC3E}">
        <p14:creationId xmlns:p14="http://schemas.microsoft.com/office/powerpoint/2010/main" val="22526660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2FA2A4-C901-FE66-6C0D-3524860F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5076635" cy="4948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36BF1-E597-7E0C-7DE9-03A9D895B05F}"/>
              </a:ext>
            </a:extLst>
          </p:cNvPr>
          <p:cNvSpPr/>
          <p:nvPr/>
        </p:nvSpPr>
        <p:spPr>
          <a:xfrm>
            <a:off x="3949980" y="1489537"/>
            <a:ext cx="2559581" cy="64048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CAA26A-17AD-BFB1-659C-3B1DD492943A}"/>
              </a:ext>
            </a:extLst>
          </p:cNvPr>
          <p:cNvSpPr/>
          <p:nvPr/>
        </p:nvSpPr>
        <p:spPr>
          <a:xfrm>
            <a:off x="3353807" y="3273377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EBD4F-D18C-CA70-B5E4-A5CB1D65542D}"/>
              </a:ext>
            </a:extLst>
          </p:cNvPr>
          <p:cNvSpPr/>
          <p:nvPr/>
        </p:nvSpPr>
        <p:spPr>
          <a:xfrm>
            <a:off x="3071162" y="3643297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B3D9C-F9C8-7499-0402-D76853F17ADA}"/>
              </a:ext>
            </a:extLst>
          </p:cNvPr>
          <p:cNvSpPr/>
          <p:nvPr/>
        </p:nvSpPr>
        <p:spPr>
          <a:xfrm>
            <a:off x="3949980" y="5442089"/>
            <a:ext cx="2559581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3C894-D22D-A852-1EDF-120CC7726ADD}"/>
              </a:ext>
            </a:extLst>
          </p:cNvPr>
          <p:cNvSpPr txBox="1"/>
          <p:nvPr/>
        </p:nvSpPr>
        <p:spPr>
          <a:xfrm>
            <a:off x="6960225" y="1134400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Edges and Nodes are now shared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RefCell&lt;&gt; to modify them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(e.g. to add an Edge to a Node)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629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EA14-903E-FCF1-E709-AB459A88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8066567" cy="51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4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EA14-903E-FCF1-E709-AB459A88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8066567" cy="51163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207139-9EC6-DB31-AF58-F346F234EEB6}"/>
              </a:ext>
            </a:extLst>
          </p:cNvPr>
          <p:cNvSpPr/>
          <p:nvPr/>
        </p:nvSpPr>
        <p:spPr>
          <a:xfrm>
            <a:off x="2324268" y="1490432"/>
            <a:ext cx="6469279" cy="256193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74A55-EC5D-CA95-FF27-47BAE4017C47}"/>
              </a:ext>
            </a:extLst>
          </p:cNvPr>
          <p:cNvSpPr txBox="1"/>
          <p:nvPr/>
        </p:nvSpPr>
        <p:spPr>
          <a:xfrm>
            <a:off x="5087083" y="3744586"/>
            <a:ext cx="370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Helper function to easily create smart Nodes</a:t>
            </a:r>
          </a:p>
        </p:txBody>
      </p:sp>
    </p:spTree>
    <p:extLst>
      <p:ext uri="{BB962C8B-B14F-4D97-AF65-F5344CB8AC3E}">
        <p14:creationId xmlns:p14="http://schemas.microsoft.com/office/powerpoint/2010/main" val="24128218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EA14-903E-FCF1-E709-AB459A88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8066567" cy="51163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207139-9EC6-DB31-AF58-F346F234EEB6}"/>
              </a:ext>
            </a:extLst>
          </p:cNvPr>
          <p:cNvSpPr/>
          <p:nvPr/>
        </p:nvSpPr>
        <p:spPr>
          <a:xfrm>
            <a:off x="1730000" y="4463239"/>
            <a:ext cx="8066567" cy="178747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74A55-EC5D-CA95-FF27-47BAE4017C47}"/>
              </a:ext>
            </a:extLst>
          </p:cNvPr>
          <p:cNvSpPr txBox="1"/>
          <p:nvPr/>
        </p:nvSpPr>
        <p:spPr>
          <a:xfrm>
            <a:off x="5256267" y="485149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is called when we drop a Node</a:t>
            </a:r>
          </a:p>
        </p:txBody>
      </p:sp>
    </p:spTree>
    <p:extLst>
      <p:ext uri="{BB962C8B-B14F-4D97-AF65-F5344CB8AC3E}">
        <p14:creationId xmlns:p14="http://schemas.microsoft.com/office/powerpoint/2010/main" val="379583107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D05A1-F289-0519-4346-0E7B52E3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28" y="1743800"/>
            <a:ext cx="9440744" cy="15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73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D05A1-F289-0519-4346-0E7B52E3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28" y="1743800"/>
            <a:ext cx="9440744" cy="15770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14ECE7-F6D6-2910-6B6E-069D1211ABA8}"/>
              </a:ext>
            </a:extLst>
          </p:cNvPr>
          <p:cNvSpPr/>
          <p:nvPr/>
        </p:nvSpPr>
        <p:spPr>
          <a:xfrm>
            <a:off x="7472300" y="2138972"/>
            <a:ext cx="3182273" cy="7895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60B11-5207-D455-D1ED-05D3570E1350}"/>
              </a:ext>
            </a:extLst>
          </p:cNvPr>
          <p:cNvSpPr txBox="1"/>
          <p:nvPr/>
        </p:nvSpPr>
        <p:spPr>
          <a:xfrm>
            <a:off x="7518782" y="2928498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two nodes with </a:t>
            </a:r>
            <a:r>
              <a:rPr lang="de-DE" dirty="0">
                <a:solidFill>
                  <a:srgbClr val="FFFF00"/>
                </a:solidFill>
              </a:rPr>
              <a:t>id=0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id=1</a:t>
            </a:r>
          </a:p>
        </p:txBody>
      </p:sp>
    </p:spTree>
    <p:extLst>
      <p:ext uri="{BB962C8B-B14F-4D97-AF65-F5344CB8AC3E}">
        <p14:creationId xmlns:p14="http://schemas.microsoft.com/office/powerpoint/2010/main" val="29651902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D05A1-F289-0519-4346-0E7B52E3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28" y="1743800"/>
            <a:ext cx="9440744" cy="157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02169-211E-1F70-7AB7-75CF4D6D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49" y="3320858"/>
            <a:ext cx="4366902" cy="25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075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D05A1-F289-0519-4346-0E7B52E3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28" y="1743800"/>
            <a:ext cx="9440744" cy="157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02169-211E-1F70-7AB7-75CF4D6D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49" y="3320858"/>
            <a:ext cx="4366902" cy="2503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57316C-D273-607F-233C-A6A3728916ED}"/>
              </a:ext>
            </a:extLst>
          </p:cNvPr>
          <p:cNvSpPr txBox="1"/>
          <p:nvPr/>
        </p:nvSpPr>
        <p:spPr>
          <a:xfrm>
            <a:off x="8279451" y="4158722"/>
            <a:ext cx="306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Variables are always dropped in the reverse order they‘re defined in</a:t>
            </a:r>
          </a:p>
        </p:txBody>
      </p:sp>
    </p:spTree>
    <p:extLst>
      <p:ext uri="{BB962C8B-B14F-4D97-AF65-F5344CB8AC3E}">
        <p14:creationId xmlns:p14="http://schemas.microsoft.com/office/powerpoint/2010/main" val="127786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commonly seen form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Normal Ownership and Borrow Checker rules apply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</a:t>
            </a:r>
            <a:r>
              <a:rPr lang="de-DE" dirty="0">
                <a:solidFill>
                  <a:srgbClr val="FFFF00"/>
                </a:solidFill>
              </a:rPr>
              <a:t>count as immutable borrows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</a:t>
            </a:r>
            <a:r>
              <a:rPr lang="de-DE" dirty="0">
                <a:solidFill>
                  <a:srgbClr val="FFFF00"/>
                </a:solidFill>
              </a:rPr>
              <a:t>don‘t own any elements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</a:t>
            </a:r>
            <a:r>
              <a:rPr lang="de-DE" dirty="0">
                <a:solidFill>
                  <a:srgbClr val="FFFF00"/>
                </a:solidFill>
              </a:rPr>
              <a:t> don‘t move or copy any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21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60915-FB93-E8A4-0978-71BEC910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190793"/>
            <a:ext cx="9763933" cy="47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09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60915-FB93-E8A4-0978-71BEC910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190793"/>
            <a:ext cx="9763933" cy="47548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84FADB-218D-E16C-DBBB-56AB5A903F3E}"/>
              </a:ext>
            </a:extLst>
          </p:cNvPr>
          <p:cNvSpPr/>
          <p:nvPr/>
        </p:nvSpPr>
        <p:spPr>
          <a:xfrm>
            <a:off x="2368578" y="2271901"/>
            <a:ext cx="8064444" cy="18368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BE02-E2D6-F375-79FA-17AAAC3655A0}"/>
              </a:ext>
            </a:extLst>
          </p:cNvPr>
          <p:cNvSpPr txBox="1"/>
          <p:nvPr/>
        </p:nvSpPr>
        <p:spPr>
          <a:xfrm>
            <a:off x="8475320" y="275931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smart Edge</a:t>
            </a:r>
          </a:p>
        </p:txBody>
      </p:sp>
    </p:spTree>
    <p:extLst>
      <p:ext uri="{BB962C8B-B14F-4D97-AF65-F5344CB8AC3E}">
        <p14:creationId xmlns:p14="http://schemas.microsoft.com/office/powerpoint/2010/main" val="274642987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60915-FB93-E8A4-0978-71BEC910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190793"/>
            <a:ext cx="9763933" cy="47548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84FADB-218D-E16C-DBBB-56AB5A903F3E}"/>
              </a:ext>
            </a:extLst>
          </p:cNvPr>
          <p:cNvSpPr/>
          <p:nvPr/>
        </p:nvSpPr>
        <p:spPr>
          <a:xfrm flipV="1">
            <a:off x="2368578" y="4108758"/>
            <a:ext cx="8064444" cy="80161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BE02-E2D6-F375-79FA-17AAAC3655A0}"/>
              </a:ext>
            </a:extLst>
          </p:cNvPr>
          <p:cNvSpPr txBox="1"/>
          <p:nvPr/>
        </p:nvSpPr>
        <p:spPr>
          <a:xfrm>
            <a:off x="4936257" y="491036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Borrow original nodes, and add the Edge to them</a:t>
            </a:r>
          </a:p>
        </p:txBody>
      </p:sp>
    </p:spTree>
    <p:extLst>
      <p:ext uri="{BB962C8B-B14F-4D97-AF65-F5344CB8AC3E}">
        <p14:creationId xmlns:p14="http://schemas.microsoft.com/office/powerpoint/2010/main" val="19753628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60915-FB93-E8A4-0978-71BEC910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190793"/>
            <a:ext cx="9763933" cy="47548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84FADB-218D-E16C-DBBB-56AB5A903F3E}"/>
              </a:ext>
            </a:extLst>
          </p:cNvPr>
          <p:cNvSpPr/>
          <p:nvPr/>
        </p:nvSpPr>
        <p:spPr>
          <a:xfrm flipV="1">
            <a:off x="3270893" y="1546827"/>
            <a:ext cx="7568977" cy="30777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BE02-E2D6-F375-79FA-17AAAC3655A0}"/>
              </a:ext>
            </a:extLst>
          </p:cNvPr>
          <p:cNvSpPr txBox="1"/>
          <p:nvPr/>
        </p:nvSpPr>
        <p:spPr>
          <a:xfrm>
            <a:off x="5798291" y="1846761"/>
            <a:ext cx="332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 </a:t>
            </a:r>
            <a:r>
              <a:rPr lang="de-DE" dirty="0">
                <a:solidFill>
                  <a:srgbClr val="FFFF00"/>
                </a:solidFill>
              </a:rPr>
              <a:t>mut</a:t>
            </a:r>
            <a:r>
              <a:rPr lang="de-DE" dirty="0">
                <a:solidFill>
                  <a:schemeClr val="bg1"/>
                </a:solidFill>
              </a:rPr>
              <a:t> anywhere, yet this still works :^)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61A26-9124-F4E8-8E2B-FFA97A8BC871}"/>
              </a:ext>
            </a:extLst>
          </p:cNvPr>
          <p:cNvSpPr/>
          <p:nvPr/>
        </p:nvSpPr>
        <p:spPr>
          <a:xfrm flipV="1">
            <a:off x="2368578" y="4108758"/>
            <a:ext cx="8064444" cy="80161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A75CB-2AD5-32B3-1F19-89D2E580A497}"/>
              </a:ext>
            </a:extLst>
          </p:cNvPr>
          <p:cNvSpPr txBox="1"/>
          <p:nvPr/>
        </p:nvSpPr>
        <p:spPr>
          <a:xfrm>
            <a:off x="4936257" y="491036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Borrow original nodes, and add the Edge to them</a:t>
            </a:r>
          </a:p>
        </p:txBody>
      </p:sp>
    </p:spTree>
    <p:extLst>
      <p:ext uri="{BB962C8B-B14F-4D97-AF65-F5344CB8AC3E}">
        <p14:creationId xmlns:p14="http://schemas.microsoft.com/office/powerpoint/2010/main" val="42079841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5B7A3-C2CC-1276-9945-979AEA5B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0" y="1743800"/>
            <a:ext cx="10394699" cy="17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2596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5B7A3-C2CC-1276-9945-979AEA5B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0" y="1743800"/>
            <a:ext cx="10394699" cy="17285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941627-6522-E239-9449-E48D95BE3A96}"/>
              </a:ext>
            </a:extLst>
          </p:cNvPr>
          <p:cNvSpPr/>
          <p:nvPr/>
        </p:nvSpPr>
        <p:spPr>
          <a:xfrm>
            <a:off x="6235644" y="2767369"/>
            <a:ext cx="4958707" cy="3907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19EF-EB2E-53CD-E292-1B16F0F52CA0}"/>
              </a:ext>
            </a:extLst>
          </p:cNvPr>
          <p:cNvSpPr txBox="1"/>
          <p:nvPr/>
        </p:nvSpPr>
        <p:spPr>
          <a:xfrm>
            <a:off x="7085384" y="3158104"/>
            <a:ext cx="3259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new Edge between both Nodes</a:t>
            </a:r>
          </a:p>
        </p:txBody>
      </p:sp>
    </p:spTree>
    <p:extLst>
      <p:ext uri="{BB962C8B-B14F-4D97-AF65-F5344CB8AC3E}">
        <p14:creationId xmlns:p14="http://schemas.microsoft.com/office/powerpoint/2010/main" val="27187990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5B7A3-C2CC-1276-9945-979AEA5B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0" y="1743800"/>
            <a:ext cx="10394699" cy="172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DD9F1-CC86-564E-D241-D68D29C0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37" y="3472303"/>
            <a:ext cx="5379323" cy="21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3550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5B7A3-C2CC-1276-9945-979AEA5B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0" y="1743800"/>
            <a:ext cx="10394699" cy="172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DD9F1-CC86-564E-D241-D68D29C0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40" y="3472303"/>
            <a:ext cx="5379323" cy="2153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35181-2EFA-52AF-C682-C0465A550372}"/>
              </a:ext>
            </a:extLst>
          </p:cNvPr>
          <p:cNvSpPr txBox="1"/>
          <p:nvPr/>
        </p:nvSpPr>
        <p:spPr>
          <a:xfrm>
            <a:off x="8785663" y="4175662"/>
            <a:ext cx="2372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Congratulations!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We created a </a:t>
            </a:r>
            <a:r>
              <a:rPr lang="de-DE" dirty="0">
                <a:solidFill>
                  <a:srgbClr val="FF0000"/>
                </a:solidFill>
              </a:rPr>
              <a:t>memory leak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84723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6EE29-2C22-F08F-3F50-405F8B48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Fixing memory leaks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Declarative Macros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51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9EED3-FFD7-DC63-4F81-DBCCEF436EC1}"/>
              </a:ext>
            </a:extLst>
          </p:cNvPr>
          <p:cNvSpPr/>
          <p:nvPr/>
        </p:nvSpPr>
        <p:spPr>
          <a:xfrm>
            <a:off x="7186298" y="2308155"/>
            <a:ext cx="3665656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F8E-C8EE-D109-45B2-54D4D150000E}"/>
              </a:ext>
            </a:extLst>
          </p:cNvPr>
          <p:cNvSpPr txBox="1"/>
          <p:nvPr/>
        </p:nvSpPr>
        <p:spPr>
          <a:xfrm>
            <a:off x="6047456" y="1679267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String literals are located in the data section of the executable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 of bytes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2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9EED3-FFD7-DC63-4F81-DBCCEF436EC1}"/>
              </a:ext>
            </a:extLst>
          </p:cNvPr>
          <p:cNvSpPr/>
          <p:nvPr/>
        </p:nvSpPr>
        <p:spPr>
          <a:xfrm flipH="1">
            <a:off x="5413892" y="2308155"/>
            <a:ext cx="1067471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F8E-C8EE-D109-45B2-54D4D150000E}"/>
              </a:ext>
            </a:extLst>
          </p:cNvPr>
          <p:cNvSpPr txBox="1"/>
          <p:nvPr/>
        </p:nvSpPr>
        <p:spPr>
          <a:xfrm>
            <a:off x="5680891" y="200037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Reference into the data section, knows the size of the literal</a:t>
            </a:r>
          </a:p>
        </p:txBody>
      </p:sp>
    </p:spTree>
    <p:extLst>
      <p:ext uri="{BB962C8B-B14F-4D97-AF65-F5344CB8AC3E}">
        <p14:creationId xmlns:p14="http://schemas.microsoft.com/office/powerpoint/2010/main" val="37750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31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9EED3-FFD7-DC63-4F81-DBCCEF436EC1}"/>
              </a:ext>
            </a:extLst>
          </p:cNvPr>
          <p:cNvSpPr/>
          <p:nvPr/>
        </p:nvSpPr>
        <p:spPr>
          <a:xfrm flipH="1">
            <a:off x="6698885" y="2925593"/>
            <a:ext cx="3395769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F8E-C8EE-D109-45B2-54D4D150000E}"/>
              </a:ext>
            </a:extLst>
          </p:cNvPr>
          <p:cNvSpPr txBox="1"/>
          <p:nvPr/>
        </p:nvSpPr>
        <p:spPr>
          <a:xfrm>
            <a:off x="8195480" y="1679267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slice of the original String</a:t>
            </a:r>
          </a:p>
        </p:txBody>
      </p:sp>
    </p:spTree>
    <p:extLst>
      <p:ext uri="{BB962C8B-B14F-4D97-AF65-F5344CB8AC3E}">
        <p14:creationId xmlns:p14="http://schemas.microsoft.com/office/powerpoint/2010/main" val="37738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9EED3-FFD7-DC63-4F81-DBCCEF436EC1}"/>
              </a:ext>
            </a:extLst>
          </p:cNvPr>
          <p:cNvSpPr/>
          <p:nvPr/>
        </p:nvSpPr>
        <p:spPr>
          <a:xfrm flipH="1">
            <a:off x="6453165" y="2925593"/>
            <a:ext cx="270123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F8E-C8EE-D109-45B2-54D4D150000E}"/>
              </a:ext>
            </a:extLst>
          </p:cNvPr>
          <p:cNvSpPr txBox="1"/>
          <p:nvPr/>
        </p:nvSpPr>
        <p:spPr>
          <a:xfrm>
            <a:off x="6096000" y="1679267"/>
            <a:ext cx="4134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Borrow the slice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Can‘t know at compile time how big the Slice is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Must create reference to the Slice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6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00" y="1679267"/>
            <a:ext cx="10040944" cy="2915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9EED3-FFD7-DC63-4F81-DBCCEF436EC1}"/>
              </a:ext>
            </a:extLst>
          </p:cNvPr>
          <p:cNvSpPr/>
          <p:nvPr/>
        </p:nvSpPr>
        <p:spPr>
          <a:xfrm>
            <a:off x="4753269" y="2905453"/>
            <a:ext cx="994964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F8E-C8EE-D109-45B2-54D4D150000E}"/>
              </a:ext>
            </a:extLst>
          </p:cNvPr>
          <p:cNvSpPr txBox="1"/>
          <p:nvPr/>
        </p:nvSpPr>
        <p:spPr>
          <a:xfrm>
            <a:off x="8432724" y="167926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Still a slice into the data section</a:t>
            </a:r>
          </a:p>
        </p:txBody>
      </p:sp>
    </p:spTree>
    <p:extLst>
      <p:ext uri="{BB962C8B-B14F-4D97-AF65-F5344CB8AC3E}">
        <p14:creationId xmlns:p14="http://schemas.microsoft.com/office/powerpoint/2010/main" val="348669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62056"/>
              </p:ext>
            </p:extLst>
          </p:nvPr>
        </p:nvGraphicFramePr>
        <p:xfrm>
          <a:off x="1534743" y="3567480"/>
          <a:ext cx="2956809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603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303477207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426020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7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74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8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78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3375591" y="1235373"/>
            <a:ext cx="544081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7477"/>
              </p:ext>
            </p:extLst>
          </p:nvPr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8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94916"/>
              </p:ext>
            </p:extLst>
          </p:nvPr>
        </p:nvGraphicFramePr>
        <p:xfrm>
          <a:off x="1534743" y="3567480"/>
          <a:ext cx="2956809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603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303477207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426020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7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74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8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78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3375591" y="1529296"/>
            <a:ext cx="544081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5256"/>
              </p:ext>
            </p:extLst>
          </p:nvPr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2E5D28-1A81-67C7-087D-8E179655353F}"/>
              </a:ext>
            </a:extLst>
          </p:cNvPr>
          <p:cNvSpPr/>
          <p:nvPr/>
        </p:nvSpPr>
        <p:spPr>
          <a:xfrm>
            <a:off x="4022486" y="3567480"/>
            <a:ext cx="3546489" cy="569747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/>
        </p:nvGraphicFramePr>
        <p:xfrm>
          <a:off x="1534743" y="3567480"/>
          <a:ext cx="2956809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603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303477207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426020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7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74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8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78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6420941" y="1875718"/>
            <a:ext cx="187713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/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2E5D28-1A81-67C7-087D-8E179655353F}"/>
              </a:ext>
            </a:extLst>
          </p:cNvPr>
          <p:cNvSpPr/>
          <p:nvPr/>
        </p:nvSpPr>
        <p:spPr>
          <a:xfrm>
            <a:off x="4022486" y="3567480"/>
            <a:ext cx="3546489" cy="569747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7A379-98AD-1717-1C41-BFC842B6B975}"/>
              </a:ext>
            </a:extLst>
          </p:cNvPr>
          <p:cNvSpPr/>
          <p:nvPr/>
        </p:nvSpPr>
        <p:spPr>
          <a:xfrm>
            <a:off x="7462590" y="3202355"/>
            <a:ext cx="104495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70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4115"/>
              </p:ext>
            </p:extLst>
          </p:nvPr>
        </p:nvGraphicFramePr>
        <p:xfrm>
          <a:off x="1534743" y="3567480"/>
          <a:ext cx="2956809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603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303477207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426020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7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74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8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78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3375591" y="1875718"/>
            <a:ext cx="544081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/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2E5D28-1A81-67C7-087D-8E179655353F}"/>
              </a:ext>
            </a:extLst>
          </p:cNvPr>
          <p:cNvSpPr/>
          <p:nvPr/>
        </p:nvSpPr>
        <p:spPr>
          <a:xfrm>
            <a:off x="4022486" y="3567480"/>
            <a:ext cx="3546489" cy="569747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7A379-98AD-1717-1C41-BFC842B6B975}"/>
              </a:ext>
            </a:extLst>
          </p:cNvPr>
          <p:cNvSpPr/>
          <p:nvPr/>
        </p:nvSpPr>
        <p:spPr>
          <a:xfrm>
            <a:off x="7462590" y="3202355"/>
            <a:ext cx="104495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D4B6DD4-CD2D-0761-E8B4-F610D6CC9DB3}"/>
              </a:ext>
            </a:extLst>
          </p:cNvPr>
          <p:cNvSpPr/>
          <p:nvPr/>
        </p:nvSpPr>
        <p:spPr>
          <a:xfrm>
            <a:off x="4018935" y="3567081"/>
            <a:ext cx="3550040" cy="1303005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0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/>
        </p:nvGraphicFramePr>
        <p:xfrm>
          <a:off x="1534743" y="3567480"/>
          <a:ext cx="2956809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603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3034772073"/>
                    </a:ext>
                  </a:extLst>
                </a:gridCol>
                <a:gridCol w="985603">
                  <a:extLst>
                    <a:ext uri="{9D8B030D-6E8A-4147-A177-3AD203B41FA5}">
                      <a16:colId xmlns:a16="http://schemas.microsoft.com/office/drawing/2014/main" val="4260206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7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743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82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78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3375591" y="2196475"/>
            <a:ext cx="544081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/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E2E5D28-1A81-67C7-087D-8E179655353F}"/>
              </a:ext>
            </a:extLst>
          </p:cNvPr>
          <p:cNvSpPr/>
          <p:nvPr/>
        </p:nvSpPr>
        <p:spPr>
          <a:xfrm>
            <a:off x="4022486" y="3567480"/>
            <a:ext cx="3546489" cy="569747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7A379-98AD-1717-1C41-BFC842B6B975}"/>
              </a:ext>
            </a:extLst>
          </p:cNvPr>
          <p:cNvSpPr/>
          <p:nvPr/>
        </p:nvSpPr>
        <p:spPr>
          <a:xfrm>
            <a:off x="7462590" y="3202355"/>
            <a:ext cx="104495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D4B6DD4-CD2D-0761-E8B4-F610D6CC9DB3}"/>
              </a:ext>
            </a:extLst>
          </p:cNvPr>
          <p:cNvSpPr/>
          <p:nvPr/>
        </p:nvSpPr>
        <p:spPr>
          <a:xfrm>
            <a:off x="4018935" y="3567081"/>
            <a:ext cx="3550040" cy="1303005"/>
          </a:xfrm>
          <a:custGeom>
            <a:avLst/>
            <a:gdLst>
              <a:gd name="connsiteX0" fmla="*/ 0 w 3540782"/>
              <a:gd name="connsiteY0" fmla="*/ 0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4" fmla="*/ 0 w 3540782"/>
              <a:gd name="connsiteY4" fmla="*/ 0 h 784211"/>
              <a:gd name="connsiteX0" fmla="*/ 0 w 3540782"/>
              <a:gd name="connsiteY0" fmla="*/ 784211 h 784211"/>
              <a:gd name="connsiteX1" fmla="*/ 3540782 w 3540782"/>
              <a:gd name="connsiteY1" fmla="*/ 0 h 784211"/>
              <a:gd name="connsiteX2" fmla="*/ 3540782 w 3540782"/>
              <a:gd name="connsiteY2" fmla="*/ 784211 h 784211"/>
              <a:gd name="connsiteX3" fmla="*/ 0 w 3540782"/>
              <a:gd name="connsiteY3" fmla="*/ 784211 h 784211"/>
              <a:gd name="connsiteX0" fmla="*/ 3540782 w 3632222"/>
              <a:gd name="connsiteY0" fmla="*/ 0 h 784211"/>
              <a:gd name="connsiteX1" fmla="*/ 3540782 w 3632222"/>
              <a:gd name="connsiteY1" fmla="*/ 784211 h 784211"/>
              <a:gd name="connsiteX2" fmla="*/ 0 w 3632222"/>
              <a:gd name="connsiteY2" fmla="*/ 784211 h 784211"/>
              <a:gd name="connsiteX3" fmla="*/ 3632222 w 3632222"/>
              <a:gd name="connsiteY3" fmla="*/ 91440 h 784211"/>
              <a:gd name="connsiteX0" fmla="*/ 4223211 w 4314651"/>
              <a:gd name="connsiteY0" fmla="*/ 0 h 784211"/>
              <a:gd name="connsiteX1" fmla="*/ 4223211 w 4314651"/>
              <a:gd name="connsiteY1" fmla="*/ 784211 h 784211"/>
              <a:gd name="connsiteX2" fmla="*/ 682429 w 4314651"/>
              <a:gd name="connsiteY2" fmla="*/ 784211 h 784211"/>
              <a:gd name="connsiteX3" fmla="*/ 259468 w 4314651"/>
              <a:gd name="connsiteY3" fmla="*/ 100705 h 784211"/>
              <a:gd name="connsiteX4" fmla="*/ 4314651 w 4314651"/>
              <a:gd name="connsiteY4" fmla="*/ 91440 h 784211"/>
              <a:gd name="connsiteX0" fmla="*/ 4223211 w 4223211"/>
              <a:gd name="connsiteY0" fmla="*/ 0 h 784211"/>
              <a:gd name="connsiteX1" fmla="*/ 4223211 w 4223211"/>
              <a:gd name="connsiteY1" fmla="*/ 784211 h 784211"/>
              <a:gd name="connsiteX2" fmla="*/ 682429 w 4223211"/>
              <a:gd name="connsiteY2" fmla="*/ 784211 h 784211"/>
              <a:gd name="connsiteX3" fmla="*/ 259468 w 4223211"/>
              <a:gd name="connsiteY3" fmla="*/ 100705 h 784211"/>
              <a:gd name="connsiteX0" fmla="*/ 3540782 w 3540782"/>
              <a:gd name="connsiteY0" fmla="*/ 0 h 784211"/>
              <a:gd name="connsiteX1" fmla="*/ 3540782 w 3540782"/>
              <a:gd name="connsiteY1" fmla="*/ 784211 h 784211"/>
              <a:gd name="connsiteX2" fmla="*/ 0 w 3540782"/>
              <a:gd name="connsiteY2" fmla="*/ 784211 h 7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0782" h="784211">
                <a:moveTo>
                  <a:pt x="3540782" y="0"/>
                </a:moveTo>
                <a:lnTo>
                  <a:pt x="3540782" y="784211"/>
                </a:lnTo>
                <a:lnTo>
                  <a:pt x="0" y="784211"/>
                </a:lnTo>
              </a:path>
            </a:pathLst>
          </a:custGeom>
          <a:ln w="19050" cap="flat" cmpd="sng" algn="ctr">
            <a:solidFill>
              <a:srgbClr val="00FF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F9188-2C4C-A60B-D424-8318D9B2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32" y="4733025"/>
            <a:ext cx="2892456" cy="5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77284"/>
              </p:ext>
            </p:extLst>
          </p:nvPr>
        </p:nvGraphicFramePr>
        <p:xfrm>
          <a:off x="1534743" y="3567480"/>
          <a:ext cx="2956809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6809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/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A86CF2-04AC-002F-2E7C-5DFEF6327329}"/>
              </a:ext>
            </a:extLst>
          </p:cNvPr>
          <p:cNvSpPr/>
          <p:nvPr/>
        </p:nvSpPr>
        <p:spPr>
          <a:xfrm>
            <a:off x="3375591" y="2534842"/>
            <a:ext cx="5440818" cy="3504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41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CB40D-ED06-36C3-3D28-919A0DA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1" y="1256308"/>
            <a:ext cx="5440818" cy="15798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8C7C7-A7CC-2C63-5249-7E4F793F92C8}"/>
              </a:ext>
            </a:extLst>
          </p:cNvPr>
          <p:cNvGraphicFramePr>
            <a:graphicFrameLocks noGrp="1"/>
          </p:cNvGraphicFramePr>
          <p:nvPr/>
        </p:nvGraphicFramePr>
        <p:xfrm>
          <a:off x="1534743" y="3567480"/>
          <a:ext cx="2956809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6809">
                  <a:extLst>
                    <a:ext uri="{9D8B030D-6E8A-4147-A177-3AD203B41FA5}">
                      <a16:colId xmlns:a16="http://schemas.microsoft.com/office/drawing/2014/main" val="54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CC26FA-2A02-F71E-77F3-B5FD4CDCE80E}"/>
              </a:ext>
            </a:extLst>
          </p:cNvPr>
          <p:cNvGraphicFramePr>
            <a:graphicFrameLocks noGrp="1"/>
          </p:cNvGraphicFramePr>
          <p:nvPr/>
        </p:nvGraphicFramePr>
        <p:xfrm>
          <a:off x="7462589" y="2815512"/>
          <a:ext cx="270764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41187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234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420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5041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2424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749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39742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060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1037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240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84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33254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7800650"/>
                    </a:ext>
                  </a:extLst>
                </a:gridCol>
              </a:tblGrid>
              <a:tr h="242862">
                <a:tc gridSpan="1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 Section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66600"/>
                  </a:ext>
                </a:extLst>
              </a:tr>
              <a:tr h="24286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4287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3C41E-6D16-6B9B-54D4-0C66BCCEF813}"/>
              </a:ext>
            </a:extLst>
          </p:cNvPr>
          <p:cNvSpPr txBox="1"/>
          <p:nvPr/>
        </p:nvSpPr>
        <p:spPr>
          <a:xfrm>
            <a:off x="6344405" y="4021829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String literals have the </a:t>
            </a:r>
            <a:r>
              <a:rPr lang="de-DE" dirty="0">
                <a:solidFill>
                  <a:srgbClr val="00FF00"/>
                </a:solidFill>
              </a:rPr>
              <a:t>lifetime ‘static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They live for the entire duration of the program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81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E74F4-1810-1C33-4FB8-21B28823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6" y="1569695"/>
            <a:ext cx="8429667" cy="37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E74F4-1810-1C33-4FB8-21B28823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6" y="1569695"/>
            <a:ext cx="8429667" cy="3718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42F0E8-DB3D-2525-6733-7E61C7DF8B7E}"/>
              </a:ext>
            </a:extLst>
          </p:cNvPr>
          <p:cNvSpPr/>
          <p:nvPr/>
        </p:nvSpPr>
        <p:spPr>
          <a:xfrm>
            <a:off x="3359514" y="3001005"/>
            <a:ext cx="6602209" cy="86606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E666-9FC6-A78C-2822-1D8312872601}"/>
              </a:ext>
            </a:extLst>
          </p:cNvPr>
          <p:cNvSpPr txBox="1"/>
          <p:nvPr/>
        </p:nvSpPr>
        <p:spPr>
          <a:xfrm>
            <a:off x="7200686" y="1569695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You can slice into 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342938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E74F4-1810-1C33-4FB8-21B28823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6" y="1569695"/>
            <a:ext cx="8429667" cy="3718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42F0E8-DB3D-2525-6733-7E61C7DF8B7E}"/>
              </a:ext>
            </a:extLst>
          </p:cNvPr>
          <p:cNvSpPr/>
          <p:nvPr/>
        </p:nvSpPr>
        <p:spPr>
          <a:xfrm>
            <a:off x="5514597" y="3001004"/>
            <a:ext cx="1176234" cy="87411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E666-9FC6-A78C-2822-1D8312872601}"/>
              </a:ext>
            </a:extLst>
          </p:cNvPr>
          <p:cNvSpPr txBox="1"/>
          <p:nvPr/>
        </p:nvSpPr>
        <p:spPr>
          <a:xfrm>
            <a:off x="7628688" y="1569695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collection type info is lost,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we only have the elements now</a:t>
            </a:r>
          </a:p>
        </p:txBody>
      </p:sp>
    </p:spTree>
    <p:extLst>
      <p:ext uri="{BB962C8B-B14F-4D97-AF65-F5344CB8AC3E}">
        <p14:creationId xmlns:p14="http://schemas.microsoft.com/office/powerpoint/2010/main" val="1187970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E74F4-1810-1C33-4FB8-21B28823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6" y="1569695"/>
            <a:ext cx="8429667" cy="3718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42F0E8-DB3D-2525-6733-7E61C7DF8B7E}"/>
              </a:ext>
            </a:extLst>
          </p:cNvPr>
          <p:cNvSpPr/>
          <p:nvPr/>
        </p:nvSpPr>
        <p:spPr>
          <a:xfrm>
            <a:off x="2642496" y="3975828"/>
            <a:ext cx="6710970" cy="87411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E666-9FC6-A78C-2822-1D8312872601}"/>
              </a:ext>
            </a:extLst>
          </p:cNvPr>
          <p:cNvSpPr txBox="1"/>
          <p:nvPr/>
        </p:nvSpPr>
        <p:spPr>
          <a:xfrm>
            <a:off x="3123871" y="4807515"/>
            <a:ext cx="594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But that allows us to easily compare different data structures!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Here: Check that some elements in an Array are the same as in a Vector</a:t>
            </a:r>
          </a:p>
        </p:txBody>
      </p:sp>
    </p:spTree>
    <p:extLst>
      <p:ext uri="{BB962C8B-B14F-4D97-AF65-F5344CB8AC3E}">
        <p14:creationId xmlns:p14="http://schemas.microsoft.com/office/powerpoint/2010/main" val="165765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6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4DD11-5803-F73E-A7CA-23ACC0BBBC98}"/>
              </a:ext>
            </a:extLst>
          </p:cNvPr>
          <p:cNvSpPr txBox="1"/>
          <p:nvPr/>
        </p:nvSpPr>
        <p:spPr>
          <a:xfrm>
            <a:off x="7771749" y="3007742"/>
            <a:ext cx="3877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write more efficient functions</a:t>
            </a:r>
          </a:p>
        </p:txBody>
      </p:sp>
    </p:spTree>
    <p:extLst>
      <p:ext uri="{BB962C8B-B14F-4D97-AF65-F5344CB8AC3E}">
        <p14:creationId xmlns:p14="http://schemas.microsoft.com/office/powerpoint/2010/main" val="417975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4DD11-5803-F73E-A7CA-23ACC0BBBC98}"/>
              </a:ext>
            </a:extLst>
          </p:cNvPr>
          <p:cNvSpPr txBox="1"/>
          <p:nvPr/>
        </p:nvSpPr>
        <p:spPr>
          <a:xfrm>
            <a:off x="7771749" y="3007742"/>
            <a:ext cx="4043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write more efficient functions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Accepting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Vec&lt;i32&gt;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overkill (needs heap)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    Big overhead because of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.to_vec()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7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4DD11-5803-F73E-A7CA-23ACC0BBBC98}"/>
              </a:ext>
            </a:extLst>
          </p:cNvPr>
          <p:cNvSpPr txBox="1"/>
          <p:nvPr/>
        </p:nvSpPr>
        <p:spPr>
          <a:xfrm>
            <a:off x="7771749" y="3007742"/>
            <a:ext cx="3877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write more efficient functions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Accepting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Vec&lt;i32&gt;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overkill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Accepting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Array of i32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difficult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    Must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specify a size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at compile time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7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4DD11-5803-F73E-A7CA-23ACC0BBBC98}"/>
              </a:ext>
            </a:extLst>
          </p:cNvPr>
          <p:cNvSpPr txBox="1"/>
          <p:nvPr/>
        </p:nvSpPr>
        <p:spPr>
          <a:xfrm>
            <a:off x="7771749" y="3007742"/>
            <a:ext cx="4333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write more efficient functions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Accepting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Vec&lt;i32&gt;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overkill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Accepting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Array of i32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difficult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Slices accept both collections, with little overhead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3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87EFE-412E-37A1-62C0-FCF54A84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6041749" cy="4706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B37B7-1742-C343-DD18-435F9054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749" y="2393589"/>
            <a:ext cx="3214509" cy="20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1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52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8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616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Every variable, every value, everything in Rust has exactly one owner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92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Every variable, every value, everything in Rust has exactly one owner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Ownership conflicts are resolved by moving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10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Every variable, every value, everything in Rust has exactly one owner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Ownership conflicts are resolved by moving values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When the owner is dropped, the value is dropped (</a:t>
            </a:r>
            <a:r>
              <a:rPr lang="de-DE" dirty="0">
                <a:solidFill>
                  <a:srgbClr val="FFFF00"/>
                </a:solidFill>
              </a:rPr>
              <a:t>memory is freed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Statically known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The compiler inserts some code at specific locations to drop values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091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51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Can either get </a:t>
            </a:r>
            <a:r>
              <a:rPr lang="de-DE" dirty="0">
                <a:solidFill>
                  <a:srgbClr val="FFFF00"/>
                </a:solidFill>
              </a:rPr>
              <a:t>infinite immutable borrows</a:t>
            </a:r>
            <a:r>
              <a:rPr lang="de-DE" dirty="0"/>
              <a:t>, or a </a:t>
            </a:r>
            <a:r>
              <a:rPr lang="de-DE" dirty="0">
                <a:solidFill>
                  <a:srgbClr val="FFFF00"/>
                </a:solidFill>
              </a:rPr>
              <a:t>single mutable borrow</a:t>
            </a:r>
            <a:r>
              <a:rPr lang="de-DE" dirty="0"/>
              <a:t>, but not both at the same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78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Can either get </a:t>
            </a:r>
            <a:r>
              <a:rPr lang="de-DE" dirty="0">
                <a:solidFill>
                  <a:srgbClr val="FFFF00"/>
                </a:solidFill>
              </a:rPr>
              <a:t>infinite immutable borrows</a:t>
            </a:r>
            <a:r>
              <a:rPr lang="de-DE" dirty="0"/>
              <a:t>, or a </a:t>
            </a:r>
            <a:r>
              <a:rPr lang="de-DE" dirty="0">
                <a:solidFill>
                  <a:srgbClr val="FFFF00"/>
                </a:solidFill>
              </a:rPr>
              <a:t>single mutable borrow</a:t>
            </a:r>
            <a:r>
              <a:rPr lang="de-DE" dirty="0"/>
              <a:t>, but not both at the same time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Every reference has a </a:t>
            </a:r>
            <a:r>
              <a:rPr lang="de-DE" dirty="0">
                <a:solidFill>
                  <a:srgbClr val="FFFF00"/>
                </a:solidFill>
              </a:rPr>
              <a:t>Lifetime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366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Memory Safety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4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Memory Safety guarantees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 compiler is very conservative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829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Recap on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Memory Safety guarantees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 compiler is very conservative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If a program obeys those rules, it is valid Rust code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If the compiler can‘t statically prove that, it has to reject the code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72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17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is really easy to write code that brings the compiler to its limit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47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is really easy to write code that brings the compiler to its limit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Cyclic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79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F369C-931E-99C1-A43D-D0982408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98" y="2625618"/>
            <a:ext cx="8354604" cy="29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25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F369C-931E-99C1-A43D-D0982408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98" y="2625618"/>
            <a:ext cx="8354604" cy="2985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9D9E6-7787-036E-A450-B7D59914325C}"/>
              </a:ext>
            </a:extLst>
          </p:cNvPr>
          <p:cNvSpPr txBox="1"/>
          <p:nvPr/>
        </p:nvSpPr>
        <p:spPr>
          <a:xfrm>
            <a:off x="3222556" y="5087633"/>
            <a:ext cx="5408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Structs need to be </a:t>
            </a:r>
            <a:r>
              <a:rPr lang="de-DE" dirty="0">
                <a:solidFill>
                  <a:srgbClr val="FFFF00"/>
                </a:solidFill>
              </a:rPr>
              <a:t>Sized</a:t>
            </a:r>
            <a:r>
              <a:rPr lang="de-DE" dirty="0">
                <a:solidFill>
                  <a:schemeClr val="bg1"/>
                </a:solidFill>
              </a:rPr>
              <a:t>, the size must be known at compile time.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 big are recursive structs?</a:t>
            </a:r>
          </a:p>
        </p:txBody>
      </p:sp>
    </p:spTree>
    <p:extLst>
      <p:ext uri="{BB962C8B-B14F-4D97-AF65-F5344CB8AC3E}">
        <p14:creationId xmlns:p14="http://schemas.microsoft.com/office/powerpoint/2010/main" val="3181000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is really easy to write code that brings the compiler to its limit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Cyclic data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Shared Ownership vs No Ownership at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13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6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6054375" y="158991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Who owns what?</a:t>
            </a:r>
          </a:p>
        </p:txBody>
      </p:sp>
    </p:spTree>
    <p:extLst>
      <p:ext uri="{BB962C8B-B14F-4D97-AF65-F5344CB8AC3E}">
        <p14:creationId xmlns:p14="http://schemas.microsoft.com/office/powerpoint/2010/main" val="4075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88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6054375" y="158991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Who owns what?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AC328-77E5-6F41-7C7B-D62BA49928A4}"/>
              </a:ext>
            </a:extLst>
          </p:cNvPr>
          <p:cNvSpPr/>
          <p:nvPr/>
        </p:nvSpPr>
        <p:spPr>
          <a:xfrm>
            <a:off x="7499155" y="1964070"/>
            <a:ext cx="1015105" cy="6243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D34B3-C0D3-4E75-0E56-BA576FE0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36291"/>
              </p:ext>
            </p:extLst>
          </p:nvPr>
        </p:nvGraphicFramePr>
        <p:xfrm>
          <a:off x="5475974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F3952A-5DFA-B308-F9AE-630BD10D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41003"/>
              </p:ext>
            </p:extLst>
          </p:nvPr>
        </p:nvGraphicFramePr>
        <p:xfrm>
          <a:off x="9722045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83F-F0FC-D792-0EAE-C096723F1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9287" y="2276255"/>
            <a:ext cx="154986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BC856-7B90-6D2B-3408-1BE2D2B59105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8514260" y="2276255"/>
            <a:ext cx="168109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00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6054375" y="158991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Who owns what?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AC328-77E5-6F41-7C7B-D62BA49928A4}"/>
              </a:ext>
            </a:extLst>
          </p:cNvPr>
          <p:cNvSpPr/>
          <p:nvPr/>
        </p:nvSpPr>
        <p:spPr>
          <a:xfrm>
            <a:off x="7499155" y="1964070"/>
            <a:ext cx="1015105" cy="6243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D34B3-C0D3-4E75-0E56-BA576FE0490D}"/>
              </a:ext>
            </a:extLst>
          </p:cNvPr>
          <p:cNvGraphicFramePr>
            <a:graphicFrameLocks noGrp="1"/>
          </p:cNvGraphicFramePr>
          <p:nvPr/>
        </p:nvGraphicFramePr>
        <p:xfrm>
          <a:off x="5475974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F3952A-5DFA-B308-F9AE-630BD10D571B}"/>
              </a:ext>
            </a:extLst>
          </p:cNvPr>
          <p:cNvGraphicFramePr>
            <a:graphicFrameLocks noGrp="1"/>
          </p:cNvGraphicFramePr>
          <p:nvPr/>
        </p:nvGraphicFramePr>
        <p:xfrm>
          <a:off x="9722045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83F-F0FC-D792-0EAE-C096723F1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9287" y="2276255"/>
            <a:ext cx="154986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BC856-7B90-6D2B-3408-1BE2D2B59105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8514260" y="2276255"/>
            <a:ext cx="168109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CEFF9A-793E-C57C-A532-61CC4DCC1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46321"/>
              </p:ext>
            </p:extLst>
          </p:nvPr>
        </p:nvGraphicFramePr>
        <p:xfrm>
          <a:off x="7238521" y="2865024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8EE262-D3B0-342A-470F-1284F969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91190"/>
              </p:ext>
            </p:extLst>
          </p:nvPr>
        </p:nvGraphicFramePr>
        <p:xfrm>
          <a:off x="7238521" y="3992976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EA7281-1300-DD29-FD47-72D60EE9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57336"/>
              </p:ext>
            </p:extLst>
          </p:nvPr>
        </p:nvGraphicFramePr>
        <p:xfrm>
          <a:off x="7238521" y="5109822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5DD56-3AA2-4C73-A3DC-52118DAB5A91}"/>
              </a:ext>
            </a:extLst>
          </p:cNvPr>
          <p:cNvCxnSpPr/>
          <p:nvPr/>
        </p:nvCxnSpPr>
        <p:spPr>
          <a:xfrm flipV="1">
            <a:off x="6320236" y="3053371"/>
            <a:ext cx="918285" cy="17321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80B0F8-4891-1C2E-0B64-592A705E11C4}"/>
              </a:ext>
            </a:extLst>
          </p:cNvPr>
          <p:cNvCxnSpPr/>
          <p:nvPr/>
        </p:nvCxnSpPr>
        <p:spPr>
          <a:xfrm>
            <a:off x="6332321" y="3610264"/>
            <a:ext cx="934541" cy="60322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8DF0F-19D0-6620-911E-E1EE9BFD836C}"/>
              </a:ext>
            </a:extLst>
          </p:cNvPr>
          <p:cNvCxnSpPr/>
          <p:nvPr/>
        </p:nvCxnSpPr>
        <p:spPr>
          <a:xfrm>
            <a:off x="6363290" y="3992976"/>
            <a:ext cx="919684" cy="130483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1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6054375" y="1589911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Who owns what?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AC328-77E5-6F41-7C7B-D62BA49928A4}"/>
              </a:ext>
            </a:extLst>
          </p:cNvPr>
          <p:cNvSpPr/>
          <p:nvPr/>
        </p:nvSpPr>
        <p:spPr>
          <a:xfrm>
            <a:off x="7499155" y="1964070"/>
            <a:ext cx="1015105" cy="6243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D34B3-C0D3-4E75-0E56-BA576FE0490D}"/>
              </a:ext>
            </a:extLst>
          </p:cNvPr>
          <p:cNvGraphicFramePr>
            <a:graphicFrameLocks noGrp="1"/>
          </p:cNvGraphicFramePr>
          <p:nvPr/>
        </p:nvGraphicFramePr>
        <p:xfrm>
          <a:off x="5475974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F3952A-5DFA-B308-F9AE-630BD10D571B}"/>
              </a:ext>
            </a:extLst>
          </p:cNvPr>
          <p:cNvGraphicFramePr>
            <a:graphicFrameLocks noGrp="1"/>
          </p:cNvGraphicFramePr>
          <p:nvPr/>
        </p:nvGraphicFramePr>
        <p:xfrm>
          <a:off x="9722045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83F-F0FC-D792-0EAE-C096723F1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9287" y="2276255"/>
            <a:ext cx="154986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BC856-7B90-6D2B-3408-1BE2D2B59105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8514260" y="2276255"/>
            <a:ext cx="168109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CEFF9A-793E-C57C-A532-61CC4DCC11BF}"/>
              </a:ext>
            </a:extLst>
          </p:cNvPr>
          <p:cNvGraphicFramePr>
            <a:graphicFrameLocks noGrp="1"/>
          </p:cNvGraphicFramePr>
          <p:nvPr/>
        </p:nvGraphicFramePr>
        <p:xfrm>
          <a:off x="7238521" y="2865024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8EE262-D3B0-342A-470F-1284F969B29C}"/>
              </a:ext>
            </a:extLst>
          </p:cNvPr>
          <p:cNvGraphicFramePr>
            <a:graphicFrameLocks noGrp="1"/>
          </p:cNvGraphicFramePr>
          <p:nvPr/>
        </p:nvGraphicFramePr>
        <p:xfrm>
          <a:off x="7238521" y="3992976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EA7281-1300-DD29-FD47-72D60EE97503}"/>
              </a:ext>
            </a:extLst>
          </p:cNvPr>
          <p:cNvGraphicFramePr>
            <a:graphicFrameLocks noGrp="1"/>
          </p:cNvGraphicFramePr>
          <p:nvPr/>
        </p:nvGraphicFramePr>
        <p:xfrm>
          <a:off x="7238521" y="5109822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116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5DD56-3AA2-4C73-A3DC-52118DAB5A91}"/>
              </a:ext>
            </a:extLst>
          </p:cNvPr>
          <p:cNvCxnSpPr/>
          <p:nvPr/>
        </p:nvCxnSpPr>
        <p:spPr>
          <a:xfrm flipV="1">
            <a:off x="6320236" y="3053371"/>
            <a:ext cx="918285" cy="17321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80B0F8-4891-1C2E-0B64-592A705E11C4}"/>
              </a:ext>
            </a:extLst>
          </p:cNvPr>
          <p:cNvCxnSpPr/>
          <p:nvPr/>
        </p:nvCxnSpPr>
        <p:spPr>
          <a:xfrm>
            <a:off x="6332321" y="3610264"/>
            <a:ext cx="934541" cy="60322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8DF0F-19D0-6620-911E-E1EE9BFD836C}"/>
              </a:ext>
            </a:extLst>
          </p:cNvPr>
          <p:cNvCxnSpPr/>
          <p:nvPr/>
        </p:nvCxnSpPr>
        <p:spPr>
          <a:xfrm>
            <a:off x="6363290" y="3992976"/>
            <a:ext cx="919684" cy="130483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D3AF6B-894E-D04F-EF4F-5B9CC7A0C393}"/>
              </a:ext>
            </a:extLst>
          </p:cNvPr>
          <p:cNvSpPr txBox="1"/>
          <p:nvPr/>
        </p:nvSpPr>
        <p:spPr>
          <a:xfrm>
            <a:off x="9417662" y="4556952"/>
            <a:ext cx="22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We have multiple copies of the same nodes!</a:t>
            </a:r>
          </a:p>
        </p:txBody>
      </p:sp>
    </p:spTree>
    <p:extLst>
      <p:ext uri="{BB962C8B-B14F-4D97-AF65-F5344CB8AC3E}">
        <p14:creationId xmlns:p14="http://schemas.microsoft.com/office/powerpoint/2010/main" val="560542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6054375" y="1589911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we actually want: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AC328-77E5-6F41-7C7B-D62BA49928A4}"/>
              </a:ext>
            </a:extLst>
          </p:cNvPr>
          <p:cNvSpPr/>
          <p:nvPr/>
        </p:nvSpPr>
        <p:spPr>
          <a:xfrm>
            <a:off x="7499155" y="1964070"/>
            <a:ext cx="1015105" cy="6243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D34B3-C0D3-4E75-0E56-BA576FE0490D}"/>
              </a:ext>
            </a:extLst>
          </p:cNvPr>
          <p:cNvGraphicFramePr>
            <a:graphicFrameLocks noGrp="1"/>
          </p:cNvGraphicFramePr>
          <p:nvPr/>
        </p:nvGraphicFramePr>
        <p:xfrm>
          <a:off x="5475974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F3952A-5DFA-B308-F9AE-630BD10D571B}"/>
              </a:ext>
            </a:extLst>
          </p:cNvPr>
          <p:cNvGraphicFramePr>
            <a:graphicFrameLocks noGrp="1"/>
          </p:cNvGraphicFramePr>
          <p:nvPr/>
        </p:nvGraphicFramePr>
        <p:xfrm>
          <a:off x="9722045" y="2677032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83F-F0FC-D792-0EAE-C096723F1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9287" y="2276255"/>
            <a:ext cx="154986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BC856-7B90-6D2B-3408-1BE2D2B59105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8514260" y="2276255"/>
            <a:ext cx="168109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CEFF9A-793E-C57C-A532-61CC4DCC1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28992"/>
              </p:ext>
            </p:extLst>
          </p:nvPr>
        </p:nvGraphicFramePr>
        <p:xfrm>
          <a:off x="7238521" y="2865024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8EE262-D3B0-342A-470F-1284F969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34128"/>
              </p:ext>
            </p:extLst>
          </p:nvPr>
        </p:nvGraphicFramePr>
        <p:xfrm>
          <a:off x="7238521" y="3992976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EA7281-1300-DD29-FD47-72D60EE9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70823"/>
              </p:ext>
            </p:extLst>
          </p:nvPr>
        </p:nvGraphicFramePr>
        <p:xfrm>
          <a:off x="7238521" y="5109822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5DD56-3AA2-4C73-A3DC-52118DAB5A91}"/>
              </a:ext>
            </a:extLst>
          </p:cNvPr>
          <p:cNvCxnSpPr/>
          <p:nvPr/>
        </p:nvCxnSpPr>
        <p:spPr>
          <a:xfrm flipV="1">
            <a:off x="6320236" y="3053371"/>
            <a:ext cx="918285" cy="17321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80B0F8-4891-1C2E-0B64-592A705E11C4}"/>
              </a:ext>
            </a:extLst>
          </p:cNvPr>
          <p:cNvCxnSpPr/>
          <p:nvPr/>
        </p:nvCxnSpPr>
        <p:spPr>
          <a:xfrm>
            <a:off x="6332321" y="3610264"/>
            <a:ext cx="934541" cy="60322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8DF0F-19D0-6620-911E-E1EE9BFD836C}"/>
              </a:ext>
            </a:extLst>
          </p:cNvPr>
          <p:cNvCxnSpPr/>
          <p:nvPr/>
        </p:nvCxnSpPr>
        <p:spPr>
          <a:xfrm>
            <a:off x="6363290" y="3992976"/>
            <a:ext cx="919684" cy="130483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2221D-BD87-8891-22FD-08B6F1C8EC89}"/>
              </a:ext>
            </a:extLst>
          </p:cNvPr>
          <p:cNvCxnSpPr/>
          <p:nvPr/>
        </p:nvCxnSpPr>
        <p:spPr>
          <a:xfrm flipV="1">
            <a:off x="9007041" y="3254781"/>
            <a:ext cx="777442" cy="174219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6B2D3-3102-B312-DD52-5EBDF1FB70E6}"/>
              </a:ext>
            </a:extLst>
          </p:cNvPr>
          <p:cNvCxnSpPr>
            <a:cxnSpLocks/>
          </p:cNvCxnSpPr>
          <p:nvPr/>
        </p:nvCxnSpPr>
        <p:spPr>
          <a:xfrm flipV="1">
            <a:off x="9035239" y="3609029"/>
            <a:ext cx="748644" cy="947923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503D64-930E-2328-A993-2D1AFE23E7D8}"/>
              </a:ext>
            </a:extLst>
          </p:cNvPr>
          <p:cNvCxnSpPr>
            <a:cxnSpLocks/>
          </p:cNvCxnSpPr>
          <p:nvPr/>
        </p:nvCxnSpPr>
        <p:spPr>
          <a:xfrm flipV="1">
            <a:off x="9051351" y="4006749"/>
            <a:ext cx="701613" cy="1628360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35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RUSTikales Rust for advanced coders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5E059-14C6-70AD-7C12-085DDB9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5" y="1099039"/>
            <a:ext cx="3068442" cy="4824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F5803A-9C89-110D-99CA-3D9E1A3C31F2}"/>
              </a:ext>
            </a:extLst>
          </p:cNvPr>
          <p:cNvSpPr txBox="1"/>
          <p:nvPr/>
        </p:nvSpPr>
        <p:spPr>
          <a:xfrm>
            <a:off x="5852965" y="60288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we actually want: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AC328-77E5-6F41-7C7B-D62BA49928A4}"/>
              </a:ext>
            </a:extLst>
          </p:cNvPr>
          <p:cNvSpPr/>
          <p:nvPr/>
        </p:nvSpPr>
        <p:spPr>
          <a:xfrm>
            <a:off x="7495126" y="988543"/>
            <a:ext cx="1015105" cy="6243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AD34B3-C0D3-4E75-0E56-BA576FE04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83296"/>
              </p:ext>
            </p:extLst>
          </p:nvPr>
        </p:nvGraphicFramePr>
        <p:xfrm>
          <a:off x="5471945" y="1701505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F3952A-5DFA-B308-F9AE-630BD10D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31388"/>
              </p:ext>
            </p:extLst>
          </p:nvPr>
        </p:nvGraphicFramePr>
        <p:xfrm>
          <a:off x="9718016" y="1701505"/>
          <a:ext cx="94662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6626">
                  <a:extLst>
                    <a:ext uri="{9D8B030D-6E8A-4147-A177-3AD203B41FA5}">
                      <a16:colId xmlns:a16="http://schemas.microsoft.com/office/drawing/2014/main" val="313783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8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6570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E183F-F0FC-D792-0EAE-C096723F1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5258" y="1300728"/>
            <a:ext cx="154986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BC856-7B90-6D2B-3408-1BE2D2B59105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8510231" y="1300728"/>
            <a:ext cx="1681098" cy="400777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CEFF9A-793E-C57C-A532-61CC4DCC1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86439"/>
              </p:ext>
            </p:extLst>
          </p:nvPr>
        </p:nvGraphicFramePr>
        <p:xfrm>
          <a:off x="7234492" y="1889497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8EE262-D3B0-342A-470F-1284F969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2450"/>
              </p:ext>
            </p:extLst>
          </p:nvPr>
        </p:nvGraphicFramePr>
        <p:xfrm>
          <a:off x="7233605" y="2648776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EA7281-1300-DD29-FD47-72D60EE9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59532"/>
              </p:ext>
            </p:extLst>
          </p:nvPr>
        </p:nvGraphicFramePr>
        <p:xfrm>
          <a:off x="7232093" y="3393433"/>
          <a:ext cx="1829758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274511454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33663785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node3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6183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5DD56-3AA2-4C73-A3DC-52118DAB5A91}"/>
              </a:ext>
            </a:extLst>
          </p:cNvPr>
          <p:cNvCxnSpPr/>
          <p:nvPr/>
        </p:nvCxnSpPr>
        <p:spPr>
          <a:xfrm flipV="1">
            <a:off x="6316207" y="2077844"/>
            <a:ext cx="918285" cy="17321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80B0F8-4891-1C2E-0B64-592A705E11C4}"/>
              </a:ext>
            </a:extLst>
          </p:cNvPr>
          <p:cNvCxnSpPr>
            <a:cxnSpLocks/>
          </p:cNvCxnSpPr>
          <p:nvPr/>
        </p:nvCxnSpPr>
        <p:spPr>
          <a:xfrm>
            <a:off x="6328292" y="2634737"/>
            <a:ext cx="906200" cy="194720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8DF0F-19D0-6620-911E-E1EE9BFD836C}"/>
              </a:ext>
            </a:extLst>
          </p:cNvPr>
          <p:cNvCxnSpPr>
            <a:cxnSpLocks/>
          </p:cNvCxnSpPr>
          <p:nvPr/>
        </p:nvCxnSpPr>
        <p:spPr>
          <a:xfrm>
            <a:off x="6359261" y="3017449"/>
            <a:ext cx="871610" cy="56433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2221D-BD87-8891-22FD-08B6F1C8EC89}"/>
              </a:ext>
            </a:extLst>
          </p:cNvPr>
          <p:cNvCxnSpPr/>
          <p:nvPr/>
        </p:nvCxnSpPr>
        <p:spPr>
          <a:xfrm flipV="1">
            <a:off x="9003012" y="2279254"/>
            <a:ext cx="777442" cy="174219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6B2D3-3102-B312-DD52-5EBDF1FB70E6}"/>
              </a:ext>
            </a:extLst>
          </p:cNvPr>
          <p:cNvCxnSpPr>
            <a:cxnSpLocks/>
          </p:cNvCxnSpPr>
          <p:nvPr/>
        </p:nvCxnSpPr>
        <p:spPr>
          <a:xfrm flipV="1">
            <a:off x="9064250" y="2633502"/>
            <a:ext cx="715604" cy="604462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503D64-930E-2328-A993-2D1AFE23E7D8}"/>
              </a:ext>
            </a:extLst>
          </p:cNvPr>
          <p:cNvCxnSpPr>
            <a:cxnSpLocks/>
          </p:cNvCxnSpPr>
          <p:nvPr/>
        </p:nvCxnSpPr>
        <p:spPr>
          <a:xfrm flipV="1">
            <a:off x="9057823" y="3031222"/>
            <a:ext cx="691112" cy="951958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D7705C-B968-AE15-178A-BDFAA8AC7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37646"/>
              </p:ext>
            </p:extLst>
          </p:nvPr>
        </p:nvGraphicFramePr>
        <p:xfrm>
          <a:off x="7238521" y="4664421"/>
          <a:ext cx="18297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879">
                  <a:extLst>
                    <a:ext uri="{9D8B030D-6E8A-4147-A177-3AD203B41FA5}">
                      <a16:colId xmlns:a16="http://schemas.microsoft.com/office/drawing/2014/main" val="3287075611"/>
                    </a:ext>
                  </a:extLst>
                </a:gridCol>
                <a:gridCol w="914879">
                  <a:extLst>
                    <a:ext uri="{9D8B030D-6E8A-4147-A177-3AD203B41FA5}">
                      <a16:colId xmlns:a16="http://schemas.microsoft.com/office/drawing/2014/main" val="720574053"/>
                    </a:ext>
                  </a:extLst>
                </a:gridCol>
              </a:tblGrid>
              <a:tr h="265213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51580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73231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edge2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805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90B34F5A-63AD-37B2-44B4-57ECD4813320}"/>
              </a:ext>
            </a:extLst>
          </p:cNvPr>
          <p:cNvSpPr/>
          <p:nvPr/>
        </p:nvSpPr>
        <p:spPr>
          <a:xfrm>
            <a:off x="10676451" y="2279254"/>
            <a:ext cx="320518" cy="2345755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979DBF5B-34AC-6A51-A9FA-BE1DDC873699}"/>
              </a:ext>
            </a:extLst>
          </p:cNvPr>
          <p:cNvSpPr/>
          <p:nvPr/>
        </p:nvSpPr>
        <p:spPr>
          <a:xfrm rot="5400000">
            <a:off x="9699515" y="3573636"/>
            <a:ext cx="662189" cy="1932720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462227A-9926-2F94-DEB2-F04A25821040}"/>
              </a:ext>
            </a:extLst>
          </p:cNvPr>
          <p:cNvSpPr/>
          <p:nvPr/>
        </p:nvSpPr>
        <p:spPr>
          <a:xfrm>
            <a:off x="9057823" y="5225016"/>
            <a:ext cx="364229" cy="79780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1E9001-9AC8-40BB-1C5A-586756A19253}"/>
              </a:ext>
            </a:extLst>
          </p:cNvPr>
          <p:cNvSpPr/>
          <p:nvPr/>
        </p:nvSpPr>
        <p:spPr>
          <a:xfrm rot="5400000">
            <a:off x="7007021" y="3513621"/>
            <a:ext cx="571940" cy="4258122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D71225D-52B1-3A2B-227F-E94C2017458D}"/>
              </a:ext>
            </a:extLst>
          </p:cNvPr>
          <p:cNvSpPr/>
          <p:nvPr/>
        </p:nvSpPr>
        <p:spPr>
          <a:xfrm rot="10800000">
            <a:off x="5158266" y="2787373"/>
            <a:ext cx="451169" cy="3141332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8D3C8BF5-AC84-62E7-F8A2-E6F01B92EBB9}"/>
              </a:ext>
            </a:extLst>
          </p:cNvPr>
          <p:cNvSpPr/>
          <p:nvPr/>
        </p:nvSpPr>
        <p:spPr>
          <a:xfrm rot="10800000" flipV="1">
            <a:off x="5157375" y="2242214"/>
            <a:ext cx="302760" cy="629090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796C8665-D5A0-7C5E-5F98-3703D96C10E4}"/>
              </a:ext>
            </a:extLst>
          </p:cNvPr>
          <p:cNvSpPr/>
          <p:nvPr/>
        </p:nvSpPr>
        <p:spPr>
          <a:xfrm>
            <a:off x="9064249" y="5616304"/>
            <a:ext cx="715605" cy="277334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E97225-7F96-5675-C4D2-BB6299EBC4B6}"/>
              </a:ext>
            </a:extLst>
          </p:cNvPr>
          <p:cNvSpPr/>
          <p:nvPr/>
        </p:nvSpPr>
        <p:spPr>
          <a:xfrm rot="5400000">
            <a:off x="7271797" y="3574521"/>
            <a:ext cx="213805" cy="4802307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80022469-0E04-2D98-41A1-3EBCC3B6B9A7}"/>
              </a:ext>
            </a:extLst>
          </p:cNvPr>
          <p:cNvSpPr/>
          <p:nvPr/>
        </p:nvSpPr>
        <p:spPr>
          <a:xfrm rot="10800000">
            <a:off x="4971880" y="3136348"/>
            <a:ext cx="365378" cy="2946228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A52EF01A-A0E5-9F7F-1E55-A516766DE4BC}"/>
              </a:ext>
            </a:extLst>
          </p:cNvPr>
          <p:cNvSpPr/>
          <p:nvPr/>
        </p:nvSpPr>
        <p:spPr>
          <a:xfrm rot="10800000" flipV="1">
            <a:off x="4973124" y="2633502"/>
            <a:ext cx="501624" cy="571939"/>
          </a:xfrm>
          <a:custGeom>
            <a:avLst/>
            <a:gdLst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2688678 h 2688678"/>
              <a:gd name="connsiteX4" fmla="*/ 0 w 1144007"/>
              <a:gd name="connsiteY4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0 w 1144007"/>
              <a:gd name="connsiteY3" fmla="*/ 0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  <a:gd name="connsiteX3" fmla="*/ 91440 w 1144007"/>
              <a:gd name="connsiteY3" fmla="*/ 91440 h 2688678"/>
              <a:gd name="connsiteX0" fmla="*/ 154280 w 1298287"/>
              <a:gd name="connsiteY0" fmla="*/ 0 h 2688678"/>
              <a:gd name="connsiteX1" fmla="*/ 1298287 w 1298287"/>
              <a:gd name="connsiteY1" fmla="*/ 0 h 2688678"/>
              <a:gd name="connsiteX2" fmla="*/ 1298287 w 1298287"/>
              <a:gd name="connsiteY2" fmla="*/ 2688678 h 2688678"/>
              <a:gd name="connsiteX3" fmla="*/ 0 w 1298287"/>
              <a:gd name="connsiteY3" fmla="*/ 2661427 h 2688678"/>
              <a:gd name="connsiteX0" fmla="*/ 0 w 1144007"/>
              <a:gd name="connsiteY0" fmla="*/ 0 h 2688678"/>
              <a:gd name="connsiteX1" fmla="*/ 1144007 w 1144007"/>
              <a:gd name="connsiteY1" fmla="*/ 0 h 2688678"/>
              <a:gd name="connsiteX2" fmla="*/ 1144007 w 1144007"/>
              <a:gd name="connsiteY2" fmla="*/ 2688678 h 268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007" h="2688678">
                <a:moveTo>
                  <a:pt x="0" y="0"/>
                </a:moveTo>
                <a:lnTo>
                  <a:pt x="1144007" y="0"/>
                </a:lnTo>
                <a:lnTo>
                  <a:pt x="1144007" y="2688678"/>
                </a:lnTo>
              </a:path>
            </a:pathLst>
          </a:custGeom>
          <a:noFill/>
          <a:ln w="19050">
            <a:solidFill>
              <a:srgbClr val="00FF0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66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is really easy to write code that brings the compiler to its limit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Cyclic data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Shared Ownership vs No Ownership at all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Convoluted code where we can‘t analyze what‘s borrowed, and where, and how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37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If the compiler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statically prove </a:t>
            </a:r>
            <a:r>
              <a:rPr lang="de-DE" dirty="0">
                <a:sym typeface="Wingdings" panose="05000000000000000000" pitchFamily="2" charset="2"/>
              </a:rPr>
              <a:t>that the code obeys the rules, it has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reject the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is really easy to write code that brings the compiler to its limit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Cyclic data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Shared Ownership vs No Ownership at all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Convoluted code where we can‘t analyze what‘s borrowed, and where, and how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those situations (and some more) we need to use 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008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Smart Pointers are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data structures that act as normal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50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Smart Pointers are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data structures that act as normal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They implement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 trait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(and sometimes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Unary operator *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access the underlying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67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Smart Pointers are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data structures that act as normal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They implement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 trait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(and sometimes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Additionally, they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contain extra metadata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implement specific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[T]</a:t>
            </a:r>
            <a:r>
              <a:rPr lang="de-DE" dirty="0"/>
              <a:t> does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/>
              <a:t> implement the </a:t>
            </a:r>
            <a:r>
              <a:rPr lang="de-DE" dirty="0">
                <a:solidFill>
                  <a:srgbClr val="FFFF00"/>
                </a:solidFill>
              </a:rPr>
              <a:t>Sized trait </a:t>
            </a:r>
            <a:r>
              <a:rPr lang="de-DE" dirty="0">
                <a:sym typeface="Wingdings" panose="05000000000000000000" pitchFamily="2" charset="2"/>
              </a:rPr>
              <a:t> Can‘t use directly, always need a reference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005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Smart Pointers are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data structures that act as normal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They implement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 trait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(and sometimes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DerefMut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Additionally, they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contain extra metadata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implement specific behavior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More generally: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Smart Pointers are a design pattern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You can easily write your own Smart Pointers, many libraries offer their own variations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As with every design pattern, they have pros and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36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most straightforward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Box&lt;T&gt;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38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most straightforward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Box&lt;T&gt;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doesn‘t offer much utility, it only puts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encapsulated value on the 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storing it on the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20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most straightforward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Box&lt;T&gt;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doesn‘t offer much utility, it only puts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encapsulated value on the 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storing it on the stack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owns the underlying data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Data is dropped when Box is dropped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5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11542"/>
            <a:ext cx="7031322" cy="44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76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11542"/>
            <a:ext cx="7031322" cy="443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BBBE9B-62C7-2C90-F988-72EB3AC06F27}"/>
              </a:ext>
            </a:extLst>
          </p:cNvPr>
          <p:cNvSpPr/>
          <p:nvPr/>
        </p:nvSpPr>
        <p:spPr>
          <a:xfrm>
            <a:off x="6096000" y="4922453"/>
            <a:ext cx="606915" cy="3585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8C395-A8D2-4C82-A769-64492599461E}"/>
              </a:ext>
            </a:extLst>
          </p:cNvPr>
          <p:cNvSpPr txBox="1"/>
          <p:nvPr/>
        </p:nvSpPr>
        <p:spPr>
          <a:xfrm>
            <a:off x="5180257" y="5272905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Similar to Option and Result, Box is part of the prelude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special imports necessary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24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11542"/>
            <a:ext cx="7031322" cy="443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3489BF-E901-3F56-523B-854691884821}"/>
              </a:ext>
            </a:extLst>
          </p:cNvPr>
          <p:cNvSpPr/>
          <p:nvPr/>
        </p:nvSpPr>
        <p:spPr>
          <a:xfrm>
            <a:off x="2300098" y="4910368"/>
            <a:ext cx="6461223" cy="37865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6C4A-F07D-3FE5-D83F-E0BDE527AD81}"/>
              </a:ext>
            </a:extLst>
          </p:cNvPr>
          <p:cNvSpPr txBox="1"/>
          <p:nvPr/>
        </p:nvSpPr>
        <p:spPr>
          <a:xfrm>
            <a:off x="4170400" y="4602591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Moves the person into the Heap</a:t>
            </a:r>
          </a:p>
        </p:txBody>
      </p:sp>
    </p:spTree>
    <p:extLst>
      <p:ext uri="{BB962C8B-B14F-4D97-AF65-F5344CB8AC3E}">
        <p14:creationId xmlns:p14="http://schemas.microsoft.com/office/powerpoint/2010/main" val="2454173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3" y="1257369"/>
            <a:ext cx="4755392" cy="299940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76DBAF-DECC-EBE4-D6DA-67A008F7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66748"/>
              </p:ext>
            </p:extLst>
          </p:nvPr>
        </p:nvGraphicFramePr>
        <p:xfrm>
          <a:off x="3637460" y="4362233"/>
          <a:ext cx="2885865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955">
                  <a:extLst>
                    <a:ext uri="{9D8B030D-6E8A-4147-A177-3AD203B41FA5}">
                      <a16:colId xmlns:a16="http://schemas.microsoft.com/office/drawing/2014/main" val="2250036906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077948232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19215341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31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244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1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318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3B96706-0A22-2939-74F6-2963E54F4FC9}"/>
              </a:ext>
            </a:extLst>
          </p:cNvPr>
          <p:cNvSpPr/>
          <p:nvPr/>
        </p:nvSpPr>
        <p:spPr>
          <a:xfrm>
            <a:off x="1618868" y="2476169"/>
            <a:ext cx="4755393" cy="2416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12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3" y="1257369"/>
            <a:ext cx="4755392" cy="299940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76DBAF-DECC-EBE4-D6DA-67A008F7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51665"/>
              </p:ext>
            </p:extLst>
          </p:nvPr>
        </p:nvGraphicFramePr>
        <p:xfrm>
          <a:off x="3637460" y="4362233"/>
          <a:ext cx="2885865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955">
                  <a:extLst>
                    <a:ext uri="{9D8B030D-6E8A-4147-A177-3AD203B41FA5}">
                      <a16:colId xmlns:a16="http://schemas.microsoft.com/office/drawing/2014/main" val="2250036906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077948232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19215341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31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244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1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318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3B96706-0A22-2939-74F6-2963E54F4FC9}"/>
              </a:ext>
            </a:extLst>
          </p:cNvPr>
          <p:cNvSpPr/>
          <p:nvPr/>
        </p:nvSpPr>
        <p:spPr>
          <a:xfrm>
            <a:off x="1633323" y="2740957"/>
            <a:ext cx="4755393" cy="101331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57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3" y="1257369"/>
            <a:ext cx="4755392" cy="299940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76DBAF-DECC-EBE4-D6DA-67A008F7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05036"/>
              </p:ext>
            </p:extLst>
          </p:nvPr>
        </p:nvGraphicFramePr>
        <p:xfrm>
          <a:off x="3637460" y="4362233"/>
          <a:ext cx="2885865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955">
                  <a:extLst>
                    <a:ext uri="{9D8B030D-6E8A-4147-A177-3AD203B41FA5}">
                      <a16:colId xmlns:a16="http://schemas.microsoft.com/office/drawing/2014/main" val="2250036906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077948232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19215341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31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244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1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318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3B96706-0A22-2939-74F6-2963E54F4FC9}"/>
              </a:ext>
            </a:extLst>
          </p:cNvPr>
          <p:cNvSpPr/>
          <p:nvPr/>
        </p:nvSpPr>
        <p:spPr>
          <a:xfrm>
            <a:off x="1633324" y="3774418"/>
            <a:ext cx="4755392" cy="22557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60E64-DF7F-04A2-63BA-F4F5681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64948"/>
              </p:ext>
            </p:extLst>
          </p:nvPr>
        </p:nvGraphicFramePr>
        <p:xfrm>
          <a:off x="8064962" y="4362233"/>
          <a:ext cx="305023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746">
                  <a:extLst>
                    <a:ext uri="{9D8B030D-6E8A-4147-A177-3AD203B41FA5}">
                      <a16:colId xmlns:a16="http://schemas.microsoft.com/office/drawing/2014/main" val="3762170359"/>
                    </a:ext>
                  </a:extLst>
                </a:gridCol>
                <a:gridCol w="1016746">
                  <a:extLst>
                    <a:ext uri="{9D8B030D-6E8A-4147-A177-3AD203B41FA5}">
                      <a16:colId xmlns:a16="http://schemas.microsoft.com/office/drawing/2014/main" val="1709078871"/>
                    </a:ext>
                  </a:extLst>
                </a:gridCol>
                <a:gridCol w="1016746">
                  <a:extLst>
                    <a:ext uri="{9D8B030D-6E8A-4147-A177-3AD203B41FA5}">
                      <a16:colId xmlns:a16="http://schemas.microsoft.com/office/drawing/2014/main" val="11755258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5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0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93402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49B1A7-2B26-0C3F-76CC-E31806D11DB4}"/>
              </a:ext>
            </a:extLst>
          </p:cNvPr>
          <p:cNvCxnSpPr>
            <a:endCxn id="3" idx="1"/>
          </p:cNvCxnSpPr>
          <p:nvPr/>
        </p:nvCxnSpPr>
        <p:spPr>
          <a:xfrm flipV="1">
            <a:off x="6523325" y="4926209"/>
            <a:ext cx="1541637" cy="78174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Pointer into original collection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Length of the slice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75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7F1C7-F126-160E-4EDF-C11C2021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3" y="1257369"/>
            <a:ext cx="4755392" cy="299940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76DBAF-DECC-EBE4-D6DA-67A008F7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04735"/>
              </p:ext>
            </p:extLst>
          </p:nvPr>
        </p:nvGraphicFramePr>
        <p:xfrm>
          <a:off x="3637460" y="4362233"/>
          <a:ext cx="2885865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5865">
                  <a:extLst>
                    <a:ext uri="{9D8B030D-6E8A-4147-A177-3AD203B41FA5}">
                      <a16:colId xmlns:a16="http://schemas.microsoft.com/office/drawing/2014/main" val="225003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61311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3B96706-0A22-2939-74F6-2963E54F4FC9}"/>
              </a:ext>
            </a:extLst>
          </p:cNvPr>
          <p:cNvSpPr/>
          <p:nvPr/>
        </p:nvSpPr>
        <p:spPr>
          <a:xfrm>
            <a:off x="1633323" y="4016438"/>
            <a:ext cx="4755392" cy="22557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60E64-DF7F-04A2-63BA-F4F5681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29749"/>
              </p:ext>
            </p:extLst>
          </p:nvPr>
        </p:nvGraphicFramePr>
        <p:xfrm>
          <a:off x="8064962" y="4362233"/>
          <a:ext cx="3050238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0238">
                  <a:extLst>
                    <a:ext uri="{9D8B030D-6E8A-4147-A177-3AD203B41FA5}">
                      <a16:colId xmlns:a16="http://schemas.microsoft.com/office/drawing/2014/main" val="376217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5853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E020FE-2D79-2F4C-190B-117BB3F2F24B}"/>
              </a:ext>
            </a:extLst>
          </p:cNvPr>
          <p:cNvSpPr txBox="1"/>
          <p:nvPr/>
        </p:nvSpPr>
        <p:spPr>
          <a:xfrm>
            <a:off x="6713033" y="3862549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Underlying value is dropped when the box is dropped</a:t>
            </a:r>
          </a:p>
        </p:txBody>
      </p:sp>
    </p:spTree>
    <p:extLst>
      <p:ext uri="{BB962C8B-B14F-4D97-AF65-F5344CB8AC3E}">
        <p14:creationId xmlns:p14="http://schemas.microsoft.com/office/powerpoint/2010/main" val="24577117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most straightforward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Box&lt;T&gt;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doesn‘t offer much utility, it only puts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encapsulated value on the 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storing it on the stack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owns the underlying data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Because of that,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often used in recursive data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doesn‘t matter how big the underlying structure is,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 is always pointer sized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233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22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E75F16-E084-0191-34CD-D657A28408E3}"/>
              </a:ext>
            </a:extLst>
          </p:cNvPr>
          <p:cNvSpPr/>
          <p:nvPr/>
        </p:nvSpPr>
        <p:spPr>
          <a:xfrm>
            <a:off x="5627388" y="2485396"/>
            <a:ext cx="4418928" cy="44389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6B894-6A6A-4A31-1183-6077250CD708}"/>
              </a:ext>
            </a:extLst>
          </p:cNvPr>
          <p:cNvSpPr/>
          <p:nvPr/>
        </p:nvSpPr>
        <p:spPr>
          <a:xfrm>
            <a:off x="5880493" y="3085597"/>
            <a:ext cx="4418928" cy="44389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27FE-C07C-9BD6-C72D-EBA7C5109CA9}"/>
              </a:ext>
            </a:extLst>
          </p:cNvPr>
          <p:cNvSpPr txBox="1"/>
          <p:nvPr/>
        </p:nvSpPr>
        <p:spPr>
          <a:xfrm>
            <a:off x="4269885" y="3782474"/>
            <a:ext cx="387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Add </a:t>
            </a:r>
            <a:r>
              <a:rPr lang="de-DE" dirty="0">
                <a:solidFill>
                  <a:srgbClr val="00FF00"/>
                </a:solidFill>
              </a:rPr>
              <a:t>indirection</a:t>
            </a:r>
            <a:r>
              <a:rPr lang="de-DE" dirty="0">
                <a:solidFill>
                  <a:schemeClr val="bg1"/>
                </a:solidFill>
              </a:rPr>
              <a:t> by putting the nodes into a Box</a:t>
            </a:r>
          </a:p>
        </p:txBody>
      </p:sp>
    </p:spTree>
    <p:extLst>
      <p:ext uri="{BB962C8B-B14F-4D97-AF65-F5344CB8AC3E}">
        <p14:creationId xmlns:p14="http://schemas.microsoft.com/office/powerpoint/2010/main" val="29476871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567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</p:txBody>
      </p:sp>
    </p:spTree>
    <p:extLst>
      <p:ext uri="{BB962C8B-B14F-4D97-AF65-F5344CB8AC3E}">
        <p14:creationId xmlns:p14="http://schemas.microsoft.com/office/powerpoint/2010/main" val="2855010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</a:t>
            </a:r>
            <a:r>
              <a:rPr lang="de-DE" dirty="0">
                <a:solidFill>
                  <a:srgbClr val="FFFF00"/>
                </a:solidFill>
              </a:rPr>
              <a:t>Sizeof&lt;value&gt; </a:t>
            </a:r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>
                <a:solidFill>
                  <a:srgbClr val="00FF00"/>
                </a:solidFill>
              </a:rPr>
              <a:t>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</a:t>
            </a:r>
            <a:r>
              <a:rPr lang="de-DE" dirty="0">
                <a:solidFill>
                  <a:srgbClr val="FFFF00"/>
                </a:solidFill>
              </a:rPr>
              <a:t>Sizeof&lt;i32&gt; </a:t>
            </a:r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>
                <a:solidFill>
                  <a:srgbClr val="00FF00"/>
                </a:solidFill>
              </a:rPr>
              <a:t>2 * Sizeof&lt;Option&lt;Box&lt;BinaryTree&lt;i32&gt;&gt;&gt;&gt;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7038233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</a:t>
            </a:r>
            <a:r>
              <a:rPr lang="de-DE" dirty="0">
                <a:solidFill>
                  <a:srgbClr val="00FF00"/>
                </a:solidFill>
              </a:rPr>
              <a:t>Sizeof&lt;i32&gt;</a:t>
            </a:r>
            <a:r>
              <a:rPr lang="de-DE" dirty="0">
                <a:solidFill>
                  <a:schemeClr val="bg1"/>
                </a:solidFill>
              </a:rPr>
              <a:t> + 2 * Sizeof&lt;Option&lt;Box&lt;BinaryTree&lt;i32&gt;&gt;&gt;&gt;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</a:t>
            </a:r>
            <a:r>
              <a:rPr lang="de-DE" dirty="0">
                <a:solidFill>
                  <a:srgbClr val="00FF00"/>
                </a:solidFill>
              </a:rPr>
              <a:t>4</a:t>
            </a:r>
            <a:r>
              <a:rPr lang="de-DE" dirty="0">
                <a:solidFill>
                  <a:schemeClr val="bg1"/>
                </a:solidFill>
              </a:rPr>
              <a:t> + 2 * Sizeof&lt;Box&lt;BinaryTree&lt;i32&gt;&gt;&gt;</a:t>
            </a:r>
          </a:p>
        </p:txBody>
      </p:sp>
    </p:spTree>
    <p:extLst>
      <p:ext uri="{BB962C8B-B14F-4D97-AF65-F5344CB8AC3E}">
        <p14:creationId xmlns:p14="http://schemas.microsoft.com/office/powerpoint/2010/main" val="29369762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Sizeof&lt;i32&gt; + 2 * </a:t>
            </a:r>
            <a:r>
              <a:rPr lang="de-DE" dirty="0">
                <a:solidFill>
                  <a:srgbClr val="00FF00"/>
                </a:solidFill>
              </a:rPr>
              <a:t>Sizeof&lt;Option&lt;Box&lt;BinaryTree&lt;i32&gt;&gt;&gt;&gt;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</a:t>
            </a:r>
            <a:r>
              <a:rPr lang="de-DE" dirty="0">
                <a:solidFill>
                  <a:srgbClr val="00FF00"/>
                </a:solidFill>
              </a:rPr>
              <a:t>Sizeof&lt;Box&lt;BinaryTree&lt;i32&gt;&gt;&gt;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405D1-5896-B453-71B8-78933CAC8B0C}"/>
              </a:ext>
            </a:extLst>
          </p:cNvPr>
          <p:cNvSpPr txBox="1"/>
          <p:nvPr/>
        </p:nvSpPr>
        <p:spPr>
          <a:xfrm>
            <a:off x="7404638" y="4901375"/>
            <a:ext cx="39757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Enums are always as big as the biggest variant:</a:t>
            </a:r>
          </a:p>
          <a:p>
            <a:r>
              <a:rPr lang="de-DE" dirty="0">
                <a:solidFill>
                  <a:srgbClr val="FFFF00"/>
                </a:solidFill>
              </a:rPr>
              <a:t>None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 0 bytes</a:t>
            </a:r>
          </a:p>
          <a:p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Some(T) -&gt; Sizeof&lt;T&gt;</a:t>
            </a:r>
          </a:p>
          <a:p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+1 byte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store which variant it is (the tag),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but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Option is optimized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don‘t have that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974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Sizeof&lt;i32&gt; + 2 * Sizeof&lt;Option&lt;Box&lt;BinaryTree&lt;i32&gt;&gt;&gt;&gt;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</a:t>
            </a:r>
            <a:r>
              <a:rPr lang="de-DE" dirty="0">
                <a:solidFill>
                  <a:srgbClr val="00FF00"/>
                </a:solidFill>
              </a:rPr>
              <a:t>Sizeof&lt;Box&lt;BinaryTree&lt;i32&gt;&gt;&gt;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</a:t>
            </a:r>
            <a:r>
              <a:rPr lang="de-DE" dirty="0">
                <a:solidFill>
                  <a:srgbClr val="00FF00"/>
                </a:solidFill>
              </a:rPr>
              <a:t>8 (or 4 on 32bit-systems)</a:t>
            </a:r>
          </a:p>
        </p:txBody>
      </p:sp>
    </p:spTree>
    <p:extLst>
      <p:ext uri="{BB962C8B-B14F-4D97-AF65-F5344CB8AC3E}">
        <p14:creationId xmlns:p14="http://schemas.microsoft.com/office/powerpoint/2010/main" val="24998510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Sizeof&lt;i32&gt; + 2 * Sizeof&lt;Option&lt;Box&lt;BinaryTree&lt;i32&gt;&gt;&gt;&gt;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Sizeof&lt;Box&lt;BinaryTree&lt;i32&gt;&gt;&gt;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8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</a:t>
            </a:r>
            <a:r>
              <a:rPr lang="de-DE" dirty="0">
                <a:solidFill>
                  <a:srgbClr val="00FF00"/>
                </a:solidFill>
              </a:rPr>
              <a:t>20 bytes</a:t>
            </a:r>
          </a:p>
        </p:txBody>
      </p:sp>
    </p:spTree>
    <p:extLst>
      <p:ext uri="{BB962C8B-B14F-4D97-AF65-F5344CB8AC3E}">
        <p14:creationId xmlns:p14="http://schemas.microsoft.com/office/powerpoint/2010/main" val="14943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46C2-B5F5-5CBE-A5CF-2BCCA6EE8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Slices allow us to reference contiguous sequences of a collection, instead of the whole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Type signature for Slices is </a:t>
            </a:r>
            <a:r>
              <a:rPr lang="de-DE" dirty="0">
                <a:solidFill>
                  <a:srgbClr val="00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&amp;[T]</a:t>
            </a:r>
            <a:r>
              <a:rPr lang="de-DE" dirty="0">
                <a:solidFill>
                  <a:schemeClr val="bg1"/>
                </a:solidFill>
              </a:rPr>
              <a:t> is a special reference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00FF00"/>
                </a:solidFill>
              </a:rPr>
              <a:t>by using ranges as 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591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0683-F67A-F79D-25CE-1540255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8" y="1288904"/>
            <a:ext cx="9246163" cy="2873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83FD-925E-0C14-0445-577264B43C8D}"/>
              </a:ext>
            </a:extLst>
          </p:cNvPr>
          <p:cNvSpPr txBox="1"/>
          <p:nvPr/>
        </p:nvSpPr>
        <p:spPr>
          <a:xfrm>
            <a:off x="2431962" y="4162711"/>
            <a:ext cx="6960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Sizeof BinaryTree&lt;T&gt; = Sizeof&lt;value&gt; + Sizeof&lt;left&gt; + Sizeof&lt;right&gt;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Sizeof&lt;i32&gt; + 2 * Sizeof&lt;Option&lt;Box&lt;BinaryTree&lt;i32&gt;&gt;&gt;&gt;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Sizeof&lt;Box&lt;BinaryTree&lt;i32&gt;&gt;&gt;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4 + 2 * 8</a:t>
            </a:r>
          </a:p>
          <a:p>
            <a:r>
              <a:rPr lang="de-DE" dirty="0">
                <a:solidFill>
                  <a:schemeClr val="bg1"/>
                </a:solidFill>
              </a:rPr>
              <a:t>Sizeof BinaryTree&lt;i32&gt; = </a:t>
            </a:r>
            <a:r>
              <a:rPr lang="de-DE" dirty="0">
                <a:solidFill>
                  <a:srgbClr val="00FF00"/>
                </a:solidFill>
              </a:rPr>
              <a:t>20 bytes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+ 4 bytes alignment </a:t>
            </a:r>
            <a:r>
              <a:rPr lang="de-DE" dirty="0">
                <a:solidFill>
                  <a:schemeClr val="bg1"/>
                </a:solidFill>
              </a:rPr>
              <a:t>= 24 bytes :^)</a:t>
            </a:r>
          </a:p>
        </p:txBody>
      </p:sp>
    </p:spTree>
    <p:extLst>
      <p:ext uri="{BB962C8B-B14F-4D97-AF65-F5344CB8AC3E}">
        <p14:creationId xmlns:p14="http://schemas.microsoft.com/office/powerpoint/2010/main" val="19851143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The most straightforward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Box&lt;T&gt;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doesn‘t offer much utility, it only puts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encapsulated value on the 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storing it on the stack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owns the underlying data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Because of that,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often used in recursive data structures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 doesn‘t matter how big the underlying structure is,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Box&lt;T&gt; is always pointer sized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Another usecase is when you have a large amount of data, and want to move it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6383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AB5BE-F984-B642-BD69-2F521954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15" y="1069884"/>
            <a:ext cx="5815370" cy="50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62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AB5BE-F984-B642-BD69-2F5219547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15" y="1069884"/>
            <a:ext cx="5815370" cy="5094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79E623-C0B5-F19E-8CEE-C8491871BD57}"/>
              </a:ext>
            </a:extLst>
          </p:cNvPr>
          <p:cNvSpPr/>
          <p:nvPr/>
        </p:nvSpPr>
        <p:spPr>
          <a:xfrm>
            <a:off x="3697882" y="4890227"/>
            <a:ext cx="3347429" cy="966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813A6-9139-69A0-8F2F-046CD414052A}"/>
              </a:ext>
            </a:extLst>
          </p:cNvPr>
          <p:cNvSpPr txBox="1"/>
          <p:nvPr/>
        </p:nvSpPr>
        <p:spPr>
          <a:xfrm>
            <a:off x="7045311" y="5004278"/>
            <a:ext cx="4419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Struct is 200KB big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Move 200KB when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passing big as argument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Move 200KB when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putting the return value into big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224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8F63DE-4115-4B78-A1EC-EE7EEF09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49" y="1193098"/>
            <a:ext cx="7040902" cy="5004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9E623-C0B5-F19E-8CEE-C8491871BD57}"/>
              </a:ext>
            </a:extLst>
          </p:cNvPr>
          <p:cNvSpPr/>
          <p:nvPr/>
        </p:nvSpPr>
        <p:spPr>
          <a:xfrm>
            <a:off x="2575549" y="2126887"/>
            <a:ext cx="6838340" cy="2457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813A6-9139-69A0-8F2F-046CD414052A}"/>
              </a:ext>
            </a:extLst>
          </p:cNvPr>
          <p:cNvSpPr txBox="1"/>
          <p:nvPr/>
        </p:nvSpPr>
        <p:spPr>
          <a:xfrm>
            <a:off x="5994719" y="241189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When working with a Box, we now only need to pass 8 bytes!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66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05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71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386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handles Ownership at Runtime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Compiletime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56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70C-19D5-746F-CAD6-82339AE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Smart Pointers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5AF257-63B4-6370-1CEB-840F43BAB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Another useful Smart Pointer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Rc&lt;T&gt;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Rc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stands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Reference Counted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does exactly what you might think it does  It counts 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used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Shared Ownership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Rc&lt;T&gt; handles Ownership at Runtime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instead of Compiletime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Every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clone a Rc&lt;T&gt;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reference count increases by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09A-A45E-F0EE-5D0A-569D1A19DC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DD2441-C06C-464E-B9C4-5D9242BD5061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C942-A312-CAAA-8A74-8C5D2D0666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6091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5870</Words>
  <Application>Microsoft Office PowerPoint</Application>
  <PresentationFormat>Widescreen</PresentationFormat>
  <Paragraphs>1268</Paragraphs>
  <Slides>168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5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Felix Haupt</dc:creator>
  <cp:lastModifiedBy>Philippe Felix Haupt</cp:lastModifiedBy>
  <cp:revision>185</cp:revision>
  <dcterms:created xsi:type="dcterms:W3CDTF">2024-05-22T10:18:15Z</dcterms:created>
  <dcterms:modified xsi:type="dcterms:W3CDTF">2024-05-28T09:05:18Z</dcterms:modified>
</cp:coreProperties>
</file>