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5" r:id="rId38"/>
    <p:sldId id="292" r:id="rId39"/>
    <p:sldId id="294" r:id="rId40"/>
    <p:sldId id="293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65" r:id="rId61"/>
    <p:sldId id="321" r:id="rId62"/>
    <p:sldId id="322" r:id="rId63"/>
    <p:sldId id="323" r:id="rId64"/>
    <p:sldId id="324" r:id="rId65"/>
    <p:sldId id="325" r:id="rId66"/>
    <p:sldId id="326" r:id="rId67"/>
    <p:sldId id="327" r:id="rId68"/>
    <p:sldId id="426" r:id="rId69"/>
    <p:sldId id="427" r:id="rId70"/>
    <p:sldId id="428" r:id="rId71"/>
    <p:sldId id="429" r:id="rId72"/>
    <p:sldId id="430" r:id="rId73"/>
    <p:sldId id="431" r:id="rId74"/>
    <p:sldId id="433" r:id="rId75"/>
    <p:sldId id="328" r:id="rId76"/>
    <p:sldId id="329" r:id="rId77"/>
    <p:sldId id="330" r:id="rId78"/>
    <p:sldId id="331" r:id="rId79"/>
    <p:sldId id="332" r:id="rId80"/>
    <p:sldId id="316" r:id="rId81"/>
    <p:sldId id="318" r:id="rId82"/>
    <p:sldId id="317" r:id="rId83"/>
    <p:sldId id="319" r:id="rId84"/>
    <p:sldId id="320" r:id="rId85"/>
    <p:sldId id="333" r:id="rId86"/>
    <p:sldId id="334" r:id="rId87"/>
    <p:sldId id="335" r:id="rId88"/>
    <p:sldId id="336" r:id="rId89"/>
    <p:sldId id="337" r:id="rId90"/>
    <p:sldId id="338" r:id="rId91"/>
    <p:sldId id="339" r:id="rId92"/>
    <p:sldId id="340" r:id="rId93"/>
    <p:sldId id="341" r:id="rId94"/>
    <p:sldId id="342" r:id="rId95"/>
    <p:sldId id="343" r:id="rId96"/>
    <p:sldId id="344" r:id="rId97"/>
    <p:sldId id="345" r:id="rId98"/>
    <p:sldId id="346" r:id="rId99"/>
    <p:sldId id="347" r:id="rId100"/>
    <p:sldId id="348" r:id="rId101"/>
    <p:sldId id="349" r:id="rId102"/>
    <p:sldId id="350" r:id="rId103"/>
    <p:sldId id="351" r:id="rId104"/>
    <p:sldId id="352" r:id="rId105"/>
    <p:sldId id="353" r:id="rId106"/>
    <p:sldId id="354" r:id="rId107"/>
    <p:sldId id="355" r:id="rId108"/>
    <p:sldId id="356" r:id="rId109"/>
    <p:sldId id="357" r:id="rId110"/>
    <p:sldId id="358" r:id="rId111"/>
    <p:sldId id="359" r:id="rId112"/>
    <p:sldId id="360" r:id="rId113"/>
    <p:sldId id="361" r:id="rId114"/>
    <p:sldId id="362" r:id="rId115"/>
    <p:sldId id="363" r:id="rId116"/>
    <p:sldId id="364" r:id="rId117"/>
    <p:sldId id="366" r:id="rId118"/>
    <p:sldId id="367" r:id="rId119"/>
    <p:sldId id="368" r:id="rId120"/>
    <p:sldId id="369" r:id="rId121"/>
    <p:sldId id="370" r:id="rId122"/>
    <p:sldId id="371" r:id="rId123"/>
    <p:sldId id="372" r:id="rId124"/>
    <p:sldId id="373" r:id="rId125"/>
    <p:sldId id="374" r:id="rId126"/>
    <p:sldId id="375" r:id="rId127"/>
    <p:sldId id="376" r:id="rId128"/>
    <p:sldId id="377" r:id="rId129"/>
    <p:sldId id="378" r:id="rId130"/>
    <p:sldId id="379" r:id="rId131"/>
    <p:sldId id="380" r:id="rId132"/>
    <p:sldId id="381" r:id="rId133"/>
    <p:sldId id="382" r:id="rId134"/>
    <p:sldId id="383" r:id="rId135"/>
    <p:sldId id="384" r:id="rId136"/>
    <p:sldId id="385" r:id="rId137"/>
    <p:sldId id="386" r:id="rId138"/>
    <p:sldId id="387" r:id="rId139"/>
    <p:sldId id="388" r:id="rId140"/>
    <p:sldId id="389" r:id="rId141"/>
    <p:sldId id="390" r:id="rId142"/>
    <p:sldId id="391" r:id="rId143"/>
    <p:sldId id="392" r:id="rId144"/>
    <p:sldId id="393" r:id="rId145"/>
    <p:sldId id="394" r:id="rId146"/>
    <p:sldId id="395" r:id="rId147"/>
    <p:sldId id="396" r:id="rId148"/>
    <p:sldId id="397" r:id="rId149"/>
    <p:sldId id="398" r:id="rId150"/>
    <p:sldId id="399" r:id="rId151"/>
    <p:sldId id="400" r:id="rId152"/>
    <p:sldId id="401" r:id="rId153"/>
    <p:sldId id="402" r:id="rId154"/>
    <p:sldId id="403" r:id="rId155"/>
    <p:sldId id="404" r:id="rId156"/>
    <p:sldId id="405" r:id="rId157"/>
    <p:sldId id="406" r:id="rId158"/>
    <p:sldId id="434" r:id="rId159"/>
    <p:sldId id="407" r:id="rId160"/>
    <p:sldId id="408" r:id="rId161"/>
    <p:sldId id="409" r:id="rId162"/>
    <p:sldId id="410" r:id="rId163"/>
    <p:sldId id="411" r:id="rId164"/>
    <p:sldId id="412" r:id="rId165"/>
    <p:sldId id="413" r:id="rId166"/>
    <p:sldId id="414" r:id="rId167"/>
    <p:sldId id="415" r:id="rId168"/>
    <p:sldId id="419" r:id="rId169"/>
    <p:sldId id="416" r:id="rId170"/>
    <p:sldId id="417" r:id="rId171"/>
    <p:sldId id="418" r:id="rId172"/>
    <p:sldId id="420" r:id="rId173"/>
    <p:sldId id="435" r:id="rId174"/>
    <p:sldId id="422" r:id="rId175"/>
    <p:sldId id="423" r:id="rId176"/>
    <p:sldId id="424" r:id="rId177"/>
    <p:sldId id="425" r:id="rId178"/>
    <p:sldId id="436" r:id="rId179"/>
    <p:sldId id="437" r:id="rId18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B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75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268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presProps" Target="presProps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theme" Target="theme/theme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34E7D-CF16-4CF0-BE8E-6D3F3B0A602F}" type="datetimeFigureOut">
              <a:rPr lang="de-DE" smtClean="0"/>
              <a:t>28.05.2024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A4C48-769C-49B0-928E-1E63AA77CD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1847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10000400" y="673"/>
            <a:ext cx="2191600" cy="21916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1" name="Google Shape;11;p2"/>
          <p:cNvGrpSpPr/>
          <p:nvPr/>
        </p:nvGrpSpPr>
        <p:grpSpPr>
          <a:xfrm>
            <a:off x="1" y="654"/>
            <a:ext cx="6871607" cy="6845865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4716200" y="2104533"/>
            <a:ext cx="6690000" cy="2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6778600" y="5233233"/>
            <a:ext cx="4627600" cy="6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85E02C-1D04-C434-4012-E91BF6D3D15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4925AFE-7045-4D0C-B4C7-197B04A8CCCE}" type="datetime1">
              <a:rPr lang="de-DE" smtClean="0"/>
              <a:t>28.05.2024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635C2A-909A-0981-65DD-B67627BD99A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2233356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E60905-4AF1-4212-7A94-81502EEF8A5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1547273-6BED-496F-8066-660BD08414FA}" type="datetime1">
              <a:rPr lang="de-DE" smtClean="0"/>
              <a:t>28.05.2024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B192D9-E47E-4BA2-F2BD-45C43EE73CD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2198681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2C6A1-8DB4-CC61-9F25-552C981AC8B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570957-C740-2757-2171-2AB52CD73CD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1700822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4537600" cy="3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6577628" y="2090067"/>
            <a:ext cx="4537600" cy="3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F27596-14F9-142A-C6EE-E8288E2454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F6194302-4C5A-444F-85AF-71C3F8BFB904}" type="datetime1">
              <a:rPr lang="de-DE" smtClean="0"/>
              <a:t>28.05.2024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32A97D-91AA-8A52-C97E-9F3BDF95E66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91284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284FE6-DBA5-DB3C-A653-C0ED8520414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8E3E885C-7E2C-45F0-94D3-DCCC8AFDBA11}" type="datetime1">
              <a:rPr lang="de-DE" smtClean="0"/>
              <a:t>28.05.2024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4B3D48-E7F2-DEE3-3035-24E59946D7E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1002982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730000" y="2630067"/>
            <a:ext cx="5065200" cy="32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93DCDD-2FBE-84CF-1266-B4597B7005E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2F8F75F-6882-4156-A506-137BCBB0E2FE}" type="datetime1">
              <a:rPr lang="de-DE" smtClean="0"/>
              <a:t>28.05.2024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EA6E3F-03B5-A012-AA3C-51E8681E66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4247054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5875200" y="0"/>
            <a:ext cx="6316800" cy="68580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1098467" y="1155700"/>
            <a:ext cx="6116000" cy="46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F07798-DE50-15C8-656C-CA61E9C8313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8B336115-0402-4F2E-B2CD-A1C30D5C7D8A}" type="datetime1">
              <a:rPr lang="de-DE" smtClean="0"/>
              <a:t>28.05.2024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C35FA4-1B4D-27D1-9652-2771001ADF2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2132505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730000" y="2211100"/>
            <a:ext cx="4048400" cy="23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730000" y="4717333"/>
            <a:ext cx="4048400" cy="6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6197600" y="2262133"/>
            <a:ext cx="4902400" cy="31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6403A9-CB77-6F63-E8A2-1C909EE5338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A053E69-4CA3-4AF0-884A-AB33CB862E66}" type="datetime1">
              <a:rPr lang="de-DE" smtClean="0"/>
              <a:t>28.05.2024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C16977-77CE-7C1B-80DA-950BC5B3F95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1449103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1" y="5504763"/>
            <a:ext cx="931900" cy="912876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1083633" y="5740500"/>
            <a:ext cx="9248000" cy="6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6158AE-3BA6-5196-9F05-10AA6EB27DF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D5F945A-060E-41FB-88D8-ADB07E03D7DB}" type="datetime1">
              <a:rPr lang="de-DE" smtClean="0"/>
              <a:t>28.05.2024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D4A692-F0C9-AF1C-145C-A45885A71D0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2216792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5875200" y="1"/>
            <a:ext cx="6316800" cy="6857420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1098467" y="1712900"/>
            <a:ext cx="63680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1098467" y="3524165"/>
            <a:ext cx="6368000" cy="1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F436DB-340F-4646-13CF-32D4D213E6B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775B618-0E07-4FF7-BF09-A8DDE36F547F}" type="datetime1">
              <a:rPr lang="de-DE" smtClean="0"/>
              <a:t>28.05.2024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FEA074-83FF-2A59-9E72-8DEB7C8D26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07103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2DD238-3295-044E-F400-315BD30668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AB786-F9B5-4F26-B301-8F9FBD116627}" type="datetime1">
              <a:rPr lang="de-DE" smtClean="0"/>
              <a:t>28.05.2024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B2F10F-A83E-3417-0420-ACEC0274AD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56325744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sldNum="0"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4980B-A2ED-E6BF-A8E8-BECC7CC538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2510955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FF00C-1B02-4C8A-0959-B13537EC1E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Integers in Rust: </a:t>
            </a:r>
            <a:r>
              <a:rPr lang="de-DE" dirty="0">
                <a:solidFill>
                  <a:srgbClr val="FFFF00"/>
                </a:solidFill>
              </a:rPr>
              <a:t>i8, u8, i16, u16, ... , i128, u128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let &lt;name&gt; = ...; </a:t>
            </a:r>
            <a:r>
              <a:rPr lang="de-DE" dirty="0">
                <a:solidFill>
                  <a:schemeClr val="bg1"/>
                </a:solidFill>
              </a:rPr>
              <a:t>to declare an immutable variable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let mut &lt;name&gt; = ...; </a:t>
            </a:r>
            <a:r>
              <a:rPr lang="de-DE" dirty="0">
                <a:solidFill>
                  <a:schemeClr val="bg1"/>
                </a:solidFill>
              </a:rPr>
              <a:t>to declare a mutable variable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let var</a:t>
            </a:r>
            <a:r>
              <a:rPr lang="de-DE" dirty="0">
                <a:solidFill>
                  <a:srgbClr val="00FF00"/>
                </a:solidFill>
              </a:rPr>
              <a:t>: [type; size] </a:t>
            </a:r>
            <a:r>
              <a:rPr lang="de-DE" dirty="0">
                <a:solidFill>
                  <a:srgbClr val="FFFF00"/>
                </a:solidFill>
              </a:rPr>
              <a:t>= ...;</a:t>
            </a:r>
            <a:r>
              <a:rPr lang="de-DE" dirty="0">
                <a:solidFill>
                  <a:schemeClr val="bg1"/>
                </a:solidFill>
              </a:rPr>
              <a:t> to declare an array with the given type and size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let var</a:t>
            </a:r>
            <a:r>
              <a:rPr lang="de-DE" dirty="0">
                <a:solidFill>
                  <a:srgbClr val="00FF00"/>
                </a:solidFill>
              </a:rPr>
              <a:t>: Vec&lt;type&gt; </a:t>
            </a:r>
            <a:r>
              <a:rPr lang="de-DE" dirty="0">
                <a:solidFill>
                  <a:srgbClr val="FFFF00"/>
                </a:solidFill>
              </a:rPr>
              <a:t>= ...;</a:t>
            </a:r>
            <a:r>
              <a:rPr lang="de-DE" dirty="0">
                <a:solidFill>
                  <a:schemeClr val="bg1"/>
                </a:solidFill>
              </a:rPr>
              <a:t> to declare a Vector with the given type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Elements in Arrays and Vectors always have the same type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Arrays have a fixed size, Vectors are resizable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114050913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Scopes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D2CD201-3D4A-FE0D-CCC9-3A26F92B4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1134400"/>
            <a:ext cx="4437165" cy="512383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D4692C0-138E-8E61-76C5-BDDE8C1C8E21}"/>
              </a:ext>
            </a:extLst>
          </p:cNvPr>
          <p:cNvSpPr/>
          <p:nvPr/>
        </p:nvSpPr>
        <p:spPr>
          <a:xfrm>
            <a:off x="1730000" y="4589028"/>
            <a:ext cx="4437165" cy="267411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E96F4A2-0145-5A0C-326E-4467572A75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986889"/>
              </p:ext>
            </p:extLst>
          </p:nvPr>
        </p:nvGraphicFramePr>
        <p:xfrm>
          <a:off x="6513588" y="1132849"/>
          <a:ext cx="2527692" cy="15039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63846">
                  <a:extLst>
                    <a:ext uri="{9D8B030D-6E8A-4147-A177-3AD203B41FA5}">
                      <a16:colId xmlns:a16="http://schemas.microsoft.com/office/drawing/2014/main" val="550186132"/>
                    </a:ext>
                  </a:extLst>
                </a:gridCol>
                <a:gridCol w="1263846">
                  <a:extLst>
                    <a:ext uri="{9D8B030D-6E8A-4147-A177-3AD203B41FA5}">
                      <a16:colId xmlns:a16="http://schemas.microsoft.com/office/drawing/2014/main" val="20055411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Scope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Variables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8043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 = 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298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y = 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8398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tmp =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8103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921858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Scopes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D2CD201-3D4A-FE0D-CCC9-3A26F92B4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1134400"/>
            <a:ext cx="4437165" cy="512383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D4692C0-138E-8E61-76C5-BDDE8C1C8E21}"/>
              </a:ext>
            </a:extLst>
          </p:cNvPr>
          <p:cNvSpPr/>
          <p:nvPr/>
        </p:nvSpPr>
        <p:spPr>
          <a:xfrm>
            <a:off x="1730000" y="4891142"/>
            <a:ext cx="4437165" cy="267411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E96F4A2-0145-5A0C-326E-4467572A75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686258"/>
              </p:ext>
            </p:extLst>
          </p:nvPr>
        </p:nvGraphicFramePr>
        <p:xfrm>
          <a:off x="6513588" y="1132849"/>
          <a:ext cx="2527692" cy="11279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63846">
                  <a:extLst>
                    <a:ext uri="{9D8B030D-6E8A-4147-A177-3AD203B41FA5}">
                      <a16:colId xmlns:a16="http://schemas.microsoft.com/office/drawing/2014/main" val="550186132"/>
                    </a:ext>
                  </a:extLst>
                </a:gridCol>
                <a:gridCol w="1263846">
                  <a:extLst>
                    <a:ext uri="{9D8B030D-6E8A-4147-A177-3AD203B41FA5}">
                      <a16:colId xmlns:a16="http://schemas.microsoft.com/office/drawing/2014/main" val="20055411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Scope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Variables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8043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 = 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298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y = 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8398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679150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Scopes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D2CD201-3D4A-FE0D-CCC9-3A26F92B4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1134400"/>
            <a:ext cx="4437165" cy="512383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D4692C0-138E-8E61-76C5-BDDE8C1C8E21}"/>
              </a:ext>
            </a:extLst>
          </p:cNvPr>
          <p:cNvSpPr/>
          <p:nvPr/>
        </p:nvSpPr>
        <p:spPr>
          <a:xfrm>
            <a:off x="1730000" y="2284901"/>
            <a:ext cx="4437165" cy="267411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E96F4A2-0145-5A0C-326E-4467572A75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936551"/>
              </p:ext>
            </p:extLst>
          </p:nvPr>
        </p:nvGraphicFramePr>
        <p:xfrm>
          <a:off x="6513588" y="1132849"/>
          <a:ext cx="2527692" cy="11279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63846">
                  <a:extLst>
                    <a:ext uri="{9D8B030D-6E8A-4147-A177-3AD203B41FA5}">
                      <a16:colId xmlns:a16="http://schemas.microsoft.com/office/drawing/2014/main" val="550186132"/>
                    </a:ext>
                  </a:extLst>
                </a:gridCol>
                <a:gridCol w="1263846">
                  <a:extLst>
                    <a:ext uri="{9D8B030D-6E8A-4147-A177-3AD203B41FA5}">
                      <a16:colId xmlns:a16="http://schemas.microsoft.com/office/drawing/2014/main" val="20055411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Scope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Variables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8043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 = 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298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y = 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839865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F1E0C6C-6CA2-47B4-3A3F-C8F42B6C3E71}"/>
              </a:ext>
            </a:extLst>
          </p:cNvPr>
          <p:cNvSpPr txBox="1"/>
          <p:nvPr/>
        </p:nvSpPr>
        <p:spPr>
          <a:xfrm>
            <a:off x="6422600" y="3620618"/>
            <a:ext cx="4750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Check condition again, and repeat until it is no longer true</a:t>
            </a:r>
          </a:p>
        </p:txBody>
      </p:sp>
    </p:spTree>
    <p:extLst>
      <p:ext uri="{BB962C8B-B14F-4D97-AF65-F5344CB8AC3E}">
        <p14:creationId xmlns:p14="http://schemas.microsoft.com/office/powerpoint/2010/main" val="21100130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Scopes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D2CD201-3D4A-FE0D-CCC9-3A26F92B4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1134400"/>
            <a:ext cx="4437165" cy="512383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D4692C0-138E-8E61-76C5-BDDE8C1C8E21}"/>
              </a:ext>
            </a:extLst>
          </p:cNvPr>
          <p:cNvSpPr/>
          <p:nvPr/>
        </p:nvSpPr>
        <p:spPr>
          <a:xfrm>
            <a:off x="1730000" y="2284901"/>
            <a:ext cx="4437165" cy="267411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E96F4A2-0145-5A0C-326E-4467572A75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962247"/>
              </p:ext>
            </p:extLst>
          </p:nvPr>
        </p:nvGraphicFramePr>
        <p:xfrm>
          <a:off x="6513588" y="1132849"/>
          <a:ext cx="2527692" cy="11279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63846">
                  <a:extLst>
                    <a:ext uri="{9D8B030D-6E8A-4147-A177-3AD203B41FA5}">
                      <a16:colId xmlns:a16="http://schemas.microsoft.com/office/drawing/2014/main" val="550186132"/>
                    </a:ext>
                  </a:extLst>
                </a:gridCol>
                <a:gridCol w="1263846">
                  <a:extLst>
                    <a:ext uri="{9D8B030D-6E8A-4147-A177-3AD203B41FA5}">
                      <a16:colId xmlns:a16="http://schemas.microsoft.com/office/drawing/2014/main" val="20055411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Scope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Variables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8043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 = 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298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y = 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839865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F1E0C6C-6CA2-47B4-3A3F-C8F42B6C3E71}"/>
              </a:ext>
            </a:extLst>
          </p:cNvPr>
          <p:cNvSpPr txBox="1"/>
          <p:nvPr/>
        </p:nvSpPr>
        <p:spPr>
          <a:xfrm>
            <a:off x="6422600" y="3620618"/>
            <a:ext cx="4750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Check condition again, and repeat until it is no longer true</a:t>
            </a:r>
          </a:p>
        </p:txBody>
      </p:sp>
    </p:spTree>
    <p:extLst>
      <p:ext uri="{BB962C8B-B14F-4D97-AF65-F5344CB8AC3E}">
        <p14:creationId xmlns:p14="http://schemas.microsoft.com/office/powerpoint/2010/main" val="282936286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Scopes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D2CD201-3D4A-FE0D-CCC9-3A26F92B4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1134400"/>
            <a:ext cx="4437165" cy="512383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D4692C0-138E-8E61-76C5-BDDE8C1C8E21}"/>
              </a:ext>
            </a:extLst>
          </p:cNvPr>
          <p:cNvSpPr/>
          <p:nvPr/>
        </p:nvSpPr>
        <p:spPr>
          <a:xfrm>
            <a:off x="1730000" y="2284901"/>
            <a:ext cx="4437165" cy="267411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E96F4A2-0145-5A0C-326E-4467572A75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158606"/>
              </p:ext>
            </p:extLst>
          </p:nvPr>
        </p:nvGraphicFramePr>
        <p:xfrm>
          <a:off x="6513588" y="1132849"/>
          <a:ext cx="2527692" cy="11279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63846">
                  <a:extLst>
                    <a:ext uri="{9D8B030D-6E8A-4147-A177-3AD203B41FA5}">
                      <a16:colId xmlns:a16="http://schemas.microsoft.com/office/drawing/2014/main" val="550186132"/>
                    </a:ext>
                  </a:extLst>
                </a:gridCol>
                <a:gridCol w="1263846">
                  <a:extLst>
                    <a:ext uri="{9D8B030D-6E8A-4147-A177-3AD203B41FA5}">
                      <a16:colId xmlns:a16="http://schemas.microsoft.com/office/drawing/2014/main" val="20055411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Scope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Variables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8043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 = 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298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y = 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839865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F1E0C6C-6CA2-47B4-3A3F-C8F42B6C3E71}"/>
              </a:ext>
            </a:extLst>
          </p:cNvPr>
          <p:cNvSpPr txBox="1"/>
          <p:nvPr/>
        </p:nvSpPr>
        <p:spPr>
          <a:xfrm>
            <a:off x="6422600" y="3620618"/>
            <a:ext cx="4750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Check condition again, and repeat until it is no longer true</a:t>
            </a:r>
          </a:p>
        </p:txBody>
      </p:sp>
    </p:spTree>
    <p:extLst>
      <p:ext uri="{BB962C8B-B14F-4D97-AF65-F5344CB8AC3E}">
        <p14:creationId xmlns:p14="http://schemas.microsoft.com/office/powerpoint/2010/main" val="278782377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Scopes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D2CD201-3D4A-FE0D-CCC9-3A26F92B4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1134400"/>
            <a:ext cx="4437165" cy="512383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D4692C0-138E-8E61-76C5-BDDE8C1C8E21}"/>
              </a:ext>
            </a:extLst>
          </p:cNvPr>
          <p:cNvSpPr/>
          <p:nvPr/>
        </p:nvSpPr>
        <p:spPr>
          <a:xfrm>
            <a:off x="1730000" y="2284901"/>
            <a:ext cx="4437165" cy="267411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E96F4A2-0145-5A0C-326E-4467572A75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474371"/>
              </p:ext>
            </p:extLst>
          </p:nvPr>
        </p:nvGraphicFramePr>
        <p:xfrm>
          <a:off x="6513588" y="1132849"/>
          <a:ext cx="2527692" cy="11279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63846">
                  <a:extLst>
                    <a:ext uri="{9D8B030D-6E8A-4147-A177-3AD203B41FA5}">
                      <a16:colId xmlns:a16="http://schemas.microsoft.com/office/drawing/2014/main" val="550186132"/>
                    </a:ext>
                  </a:extLst>
                </a:gridCol>
                <a:gridCol w="1263846">
                  <a:extLst>
                    <a:ext uri="{9D8B030D-6E8A-4147-A177-3AD203B41FA5}">
                      <a16:colId xmlns:a16="http://schemas.microsoft.com/office/drawing/2014/main" val="20055411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Scope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Variables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8043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 = 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298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y = 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839865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F1E0C6C-6CA2-47B4-3A3F-C8F42B6C3E71}"/>
              </a:ext>
            </a:extLst>
          </p:cNvPr>
          <p:cNvSpPr txBox="1"/>
          <p:nvPr/>
        </p:nvSpPr>
        <p:spPr>
          <a:xfrm>
            <a:off x="6422600" y="3620618"/>
            <a:ext cx="4750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Check condition again, and repeat until it is no longer true</a:t>
            </a:r>
          </a:p>
        </p:txBody>
      </p:sp>
    </p:spTree>
    <p:extLst>
      <p:ext uri="{BB962C8B-B14F-4D97-AF65-F5344CB8AC3E}">
        <p14:creationId xmlns:p14="http://schemas.microsoft.com/office/powerpoint/2010/main" val="294745041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Scopes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D2CD201-3D4A-FE0D-CCC9-3A26F92B4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1134400"/>
            <a:ext cx="4437165" cy="512383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D4692C0-138E-8E61-76C5-BDDE8C1C8E21}"/>
              </a:ext>
            </a:extLst>
          </p:cNvPr>
          <p:cNvSpPr/>
          <p:nvPr/>
        </p:nvSpPr>
        <p:spPr>
          <a:xfrm>
            <a:off x="1730000" y="2284901"/>
            <a:ext cx="4437165" cy="267411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E96F4A2-0145-5A0C-326E-4467572A75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252730"/>
              </p:ext>
            </p:extLst>
          </p:nvPr>
        </p:nvGraphicFramePr>
        <p:xfrm>
          <a:off x="6513588" y="1132849"/>
          <a:ext cx="2527692" cy="11279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63846">
                  <a:extLst>
                    <a:ext uri="{9D8B030D-6E8A-4147-A177-3AD203B41FA5}">
                      <a16:colId xmlns:a16="http://schemas.microsoft.com/office/drawing/2014/main" val="550186132"/>
                    </a:ext>
                  </a:extLst>
                </a:gridCol>
                <a:gridCol w="1263846">
                  <a:extLst>
                    <a:ext uri="{9D8B030D-6E8A-4147-A177-3AD203B41FA5}">
                      <a16:colId xmlns:a16="http://schemas.microsoft.com/office/drawing/2014/main" val="20055411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Scope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Variables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8043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 = 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298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y = 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839865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F1E0C6C-6CA2-47B4-3A3F-C8F42B6C3E71}"/>
              </a:ext>
            </a:extLst>
          </p:cNvPr>
          <p:cNvSpPr txBox="1"/>
          <p:nvPr/>
        </p:nvSpPr>
        <p:spPr>
          <a:xfrm>
            <a:off x="6422600" y="3620618"/>
            <a:ext cx="4750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Check condition again, and repeat until it is no longer true</a:t>
            </a:r>
          </a:p>
        </p:txBody>
      </p:sp>
    </p:spTree>
    <p:extLst>
      <p:ext uri="{BB962C8B-B14F-4D97-AF65-F5344CB8AC3E}">
        <p14:creationId xmlns:p14="http://schemas.microsoft.com/office/powerpoint/2010/main" val="376135450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Scopes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D2CD201-3D4A-FE0D-CCC9-3A26F92B4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1134400"/>
            <a:ext cx="4437165" cy="512383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D4692C0-138E-8E61-76C5-BDDE8C1C8E21}"/>
              </a:ext>
            </a:extLst>
          </p:cNvPr>
          <p:cNvSpPr/>
          <p:nvPr/>
        </p:nvSpPr>
        <p:spPr>
          <a:xfrm>
            <a:off x="1730000" y="2284901"/>
            <a:ext cx="4437165" cy="267411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E96F4A2-0145-5A0C-326E-4467572A75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978231"/>
              </p:ext>
            </p:extLst>
          </p:nvPr>
        </p:nvGraphicFramePr>
        <p:xfrm>
          <a:off x="6513588" y="1132849"/>
          <a:ext cx="2527692" cy="11279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63846">
                  <a:extLst>
                    <a:ext uri="{9D8B030D-6E8A-4147-A177-3AD203B41FA5}">
                      <a16:colId xmlns:a16="http://schemas.microsoft.com/office/drawing/2014/main" val="550186132"/>
                    </a:ext>
                  </a:extLst>
                </a:gridCol>
                <a:gridCol w="1263846">
                  <a:extLst>
                    <a:ext uri="{9D8B030D-6E8A-4147-A177-3AD203B41FA5}">
                      <a16:colId xmlns:a16="http://schemas.microsoft.com/office/drawing/2014/main" val="20055411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Scope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Variables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8043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 = 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298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y = 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839865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F1E0C6C-6CA2-47B4-3A3F-C8F42B6C3E71}"/>
              </a:ext>
            </a:extLst>
          </p:cNvPr>
          <p:cNvSpPr txBox="1"/>
          <p:nvPr/>
        </p:nvSpPr>
        <p:spPr>
          <a:xfrm>
            <a:off x="6422600" y="3620618"/>
            <a:ext cx="4750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Check condition again, and repeat until it is no longer true</a:t>
            </a:r>
          </a:p>
        </p:txBody>
      </p:sp>
    </p:spTree>
    <p:extLst>
      <p:ext uri="{BB962C8B-B14F-4D97-AF65-F5344CB8AC3E}">
        <p14:creationId xmlns:p14="http://schemas.microsoft.com/office/powerpoint/2010/main" val="104241374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Scopes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D2CD201-3D4A-FE0D-CCC9-3A26F92B4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1134400"/>
            <a:ext cx="4437165" cy="512383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D4692C0-138E-8E61-76C5-BDDE8C1C8E21}"/>
              </a:ext>
            </a:extLst>
          </p:cNvPr>
          <p:cNvSpPr/>
          <p:nvPr/>
        </p:nvSpPr>
        <p:spPr>
          <a:xfrm>
            <a:off x="1730000" y="2284901"/>
            <a:ext cx="4437165" cy="267411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E96F4A2-0145-5A0C-326E-4467572A75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785758"/>
              </p:ext>
            </p:extLst>
          </p:nvPr>
        </p:nvGraphicFramePr>
        <p:xfrm>
          <a:off x="6513588" y="1132849"/>
          <a:ext cx="2527692" cy="11279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63846">
                  <a:extLst>
                    <a:ext uri="{9D8B030D-6E8A-4147-A177-3AD203B41FA5}">
                      <a16:colId xmlns:a16="http://schemas.microsoft.com/office/drawing/2014/main" val="550186132"/>
                    </a:ext>
                  </a:extLst>
                </a:gridCol>
                <a:gridCol w="1263846">
                  <a:extLst>
                    <a:ext uri="{9D8B030D-6E8A-4147-A177-3AD203B41FA5}">
                      <a16:colId xmlns:a16="http://schemas.microsoft.com/office/drawing/2014/main" val="20055411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Scope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Variables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8043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 = 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298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y = 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839865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F1E0C6C-6CA2-47B4-3A3F-C8F42B6C3E71}"/>
              </a:ext>
            </a:extLst>
          </p:cNvPr>
          <p:cNvSpPr txBox="1"/>
          <p:nvPr/>
        </p:nvSpPr>
        <p:spPr>
          <a:xfrm>
            <a:off x="6422600" y="3620618"/>
            <a:ext cx="4750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Check condition again, and repeat until it is no longer true</a:t>
            </a:r>
          </a:p>
        </p:txBody>
      </p:sp>
    </p:spTree>
    <p:extLst>
      <p:ext uri="{BB962C8B-B14F-4D97-AF65-F5344CB8AC3E}">
        <p14:creationId xmlns:p14="http://schemas.microsoft.com/office/powerpoint/2010/main" val="347300729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Scopes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D2CD201-3D4A-FE0D-CCC9-3A26F92B4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1134400"/>
            <a:ext cx="4437165" cy="512383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D4692C0-138E-8E61-76C5-BDDE8C1C8E21}"/>
              </a:ext>
            </a:extLst>
          </p:cNvPr>
          <p:cNvSpPr/>
          <p:nvPr/>
        </p:nvSpPr>
        <p:spPr>
          <a:xfrm>
            <a:off x="1730000" y="2284901"/>
            <a:ext cx="4437165" cy="267411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E96F4A2-0145-5A0C-326E-4467572A75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116075"/>
              </p:ext>
            </p:extLst>
          </p:nvPr>
        </p:nvGraphicFramePr>
        <p:xfrm>
          <a:off x="6513588" y="1132849"/>
          <a:ext cx="2527692" cy="11279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63846">
                  <a:extLst>
                    <a:ext uri="{9D8B030D-6E8A-4147-A177-3AD203B41FA5}">
                      <a16:colId xmlns:a16="http://schemas.microsoft.com/office/drawing/2014/main" val="550186132"/>
                    </a:ext>
                  </a:extLst>
                </a:gridCol>
                <a:gridCol w="1263846">
                  <a:extLst>
                    <a:ext uri="{9D8B030D-6E8A-4147-A177-3AD203B41FA5}">
                      <a16:colId xmlns:a16="http://schemas.microsoft.com/office/drawing/2014/main" val="20055411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Scope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Variables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8043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 = 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298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y = 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839865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F1E0C6C-6CA2-47B4-3A3F-C8F42B6C3E71}"/>
              </a:ext>
            </a:extLst>
          </p:cNvPr>
          <p:cNvSpPr txBox="1"/>
          <p:nvPr/>
        </p:nvSpPr>
        <p:spPr>
          <a:xfrm>
            <a:off x="6422600" y="3620618"/>
            <a:ext cx="47500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Check condition again, and repeat until it is no longer true</a:t>
            </a:r>
          </a:p>
          <a:p>
            <a:r>
              <a:rPr lang="de-DE" dirty="0">
                <a:solidFill>
                  <a:schemeClr val="bg1"/>
                </a:solidFill>
              </a:rPr>
              <a:t>Eventually...</a:t>
            </a:r>
          </a:p>
        </p:txBody>
      </p:sp>
    </p:spTree>
    <p:extLst>
      <p:ext uri="{BB962C8B-B14F-4D97-AF65-F5344CB8AC3E}">
        <p14:creationId xmlns:p14="http://schemas.microsoft.com/office/powerpoint/2010/main" val="3165890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FF00C-1B02-4C8A-0959-B13537EC1E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</a:rPr>
              <a:t>var[index] </a:t>
            </a:r>
            <a:r>
              <a:rPr lang="de-DE" dirty="0">
                <a:solidFill>
                  <a:schemeClr val="bg1"/>
                </a:solidFill>
              </a:rPr>
              <a:t>to access the element at a given index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</a:rPr>
              <a:t>var[0]</a:t>
            </a:r>
            <a:r>
              <a:rPr lang="de-DE" dirty="0">
                <a:solidFill>
                  <a:srgbClr val="FFFF00"/>
                </a:solidFill>
              </a:rPr>
              <a:t> = 5; </a:t>
            </a:r>
            <a:r>
              <a:rPr lang="de-DE" dirty="0">
                <a:solidFill>
                  <a:schemeClr val="bg1"/>
                </a:solidFill>
              </a:rPr>
              <a:t>sets the element at index 0 to 5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let x = </a:t>
            </a:r>
            <a:r>
              <a:rPr lang="de-DE" dirty="0">
                <a:solidFill>
                  <a:srgbClr val="00FF00"/>
                </a:solidFill>
              </a:rPr>
              <a:t>var[1]</a:t>
            </a:r>
            <a:r>
              <a:rPr lang="de-DE" dirty="0">
                <a:solidFill>
                  <a:srgbClr val="FFFF00"/>
                </a:solidFill>
              </a:rPr>
              <a:t>; </a:t>
            </a:r>
            <a:r>
              <a:rPr lang="de-DE" dirty="0">
                <a:solidFill>
                  <a:schemeClr val="bg1"/>
                </a:solidFill>
              </a:rPr>
              <a:t>gets the element at index 1 and stores it in 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415218402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Scopes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D2CD201-3D4A-FE0D-CCC9-3A26F92B4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1134400"/>
            <a:ext cx="4437165" cy="512383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D4692C0-138E-8E61-76C5-BDDE8C1C8E21}"/>
              </a:ext>
            </a:extLst>
          </p:cNvPr>
          <p:cNvSpPr/>
          <p:nvPr/>
        </p:nvSpPr>
        <p:spPr>
          <a:xfrm>
            <a:off x="1730000" y="2284901"/>
            <a:ext cx="4437165" cy="267411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E96F4A2-0145-5A0C-326E-4467572A75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398236"/>
              </p:ext>
            </p:extLst>
          </p:nvPr>
        </p:nvGraphicFramePr>
        <p:xfrm>
          <a:off x="6513588" y="1132849"/>
          <a:ext cx="2527692" cy="11279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63846">
                  <a:extLst>
                    <a:ext uri="{9D8B030D-6E8A-4147-A177-3AD203B41FA5}">
                      <a16:colId xmlns:a16="http://schemas.microsoft.com/office/drawing/2014/main" val="550186132"/>
                    </a:ext>
                  </a:extLst>
                </a:gridCol>
                <a:gridCol w="1263846">
                  <a:extLst>
                    <a:ext uri="{9D8B030D-6E8A-4147-A177-3AD203B41FA5}">
                      <a16:colId xmlns:a16="http://schemas.microsoft.com/office/drawing/2014/main" val="20055411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Scope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Variables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8043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 = 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144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298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y = 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839865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F1E0C6C-6CA2-47B4-3A3F-C8F42B6C3E71}"/>
              </a:ext>
            </a:extLst>
          </p:cNvPr>
          <p:cNvSpPr txBox="1"/>
          <p:nvPr/>
        </p:nvSpPr>
        <p:spPr>
          <a:xfrm>
            <a:off x="6422600" y="3620618"/>
            <a:ext cx="475001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Check condition again, and repeat until it is no longer true</a:t>
            </a:r>
          </a:p>
          <a:p>
            <a:r>
              <a:rPr lang="de-DE" dirty="0">
                <a:solidFill>
                  <a:schemeClr val="bg1"/>
                </a:solidFill>
              </a:rPr>
              <a:t>Eventually...</a:t>
            </a:r>
          </a:p>
          <a:p>
            <a:r>
              <a:rPr lang="de-DE" dirty="0">
                <a:solidFill>
                  <a:schemeClr val="bg1"/>
                </a:solidFill>
              </a:rPr>
              <a:t>144 is not smaller than 100!</a:t>
            </a:r>
          </a:p>
        </p:txBody>
      </p:sp>
    </p:spTree>
    <p:extLst>
      <p:ext uri="{BB962C8B-B14F-4D97-AF65-F5344CB8AC3E}">
        <p14:creationId xmlns:p14="http://schemas.microsoft.com/office/powerpoint/2010/main" val="326542007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Scopes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dirty="0"/>
              <a:t>RUSTikales Rust for beginners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D2CD201-3D4A-FE0D-CCC9-3A26F92B4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1134400"/>
            <a:ext cx="4437165" cy="512383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D4692C0-138E-8E61-76C5-BDDE8C1C8E21}"/>
              </a:ext>
            </a:extLst>
          </p:cNvPr>
          <p:cNvSpPr/>
          <p:nvPr/>
        </p:nvSpPr>
        <p:spPr>
          <a:xfrm>
            <a:off x="1730000" y="5165060"/>
            <a:ext cx="4437165" cy="267411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E96F4A2-0145-5A0C-326E-4467572A75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959400"/>
              </p:ext>
            </p:extLst>
          </p:nvPr>
        </p:nvGraphicFramePr>
        <p:xfrm>
          <a:off x="6513588" y="1132849"/>
          <a:ext cx="2527692" cy="7519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63846">
                  <a:extLst>
                    <a:ext uri="{9D8B030D-6E8A-4147-A177-3AD203B41FA5}">
                      <a16:colId xmlns:a16="http://schemas.microsoft.com/office/drawing/2014/main" val="550186132"/>
                    </a:ext>
                  </a:extLst>
                </a:gridCol>
                <a:gridCol w="1263846">
                  <a:extLst>
                    <a:ext uri="{9D8B030D-6E8A-4147-A177-3AD203B41FA5}">
                      <a16:colId xmlns:a16="http://schemas.microsoft.com/office/drawing/2014/main" val="20055411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Scope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Variables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8043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 = 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144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298129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F1E0C6C-6CA2-47B4-3A3F-C8F42B6C3E71}"/>
              </a:ext>
            </a:extLst>
          </p:cNvPr>
          <p:cNvSpPr txBox="1"/>
          <p:nvPr/>
        </p:nvSpPr>
        <p:spPr>
          <a:xfrm>
            <a:off x="6422600" y="3620618"/>
            <a:ext cx="47500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Check condition again, and repeat until it is no longer true</a:t>
            </a:r>
          </a:p>
          <a:p>
            <a:r>
              <a:rPr lang="de-DE" dirty="0">
                <a:solidFill>
                  <a:schemeClr val="bg1"/>
                </a:solidFill>
              </a:rPr>
              <a:t>Eventually...</a:t>
            </a:r>
          </a:p>
          <a:p>
            <a:r>
              <a:rPr lang="de-DE" dirty="0">
                <a:solidFill>
                  <a:schemeClr val="bg1"/>
                </a:solidFill>
              </a:rPr>
              <a:t>144 is not smaller than 100!</a:t>
            </a:r>
          </a:p>
          <a:p>
            <a:r>
              <a:rPr lang="de-DE" dirty="0">
                <a:solidFill>
                  <a:schemeClr val="bg1"/>
                </a:solidFill>
              </a:rPr>
              <a:t>And we continue.</a:t>
            </a:r>
          </a:p>
        </p:txBody>
      </p:sp>
    </p:spTree>
    <p:extLst>
      <p:ext uri="{BB962C8B-B14F-4D97-AF65-F5344CB8AC3E}">
        <p14:creationId xmlns:p14="http://schemas.microsoft.com/office/powerpoint/2010/main" val="385631525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Scopes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dirty="0"/>
              <a:t>RUSTikales Rust for beginners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D2CD201-3D4A-FE0D-CCC9-3A26F92B4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1134400"/>
            <a:ext cx="4437165" cy="512383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D4692C0-138E-8E61-76C5-BDDE8C1C8E21}"/>
              </a:ext>
            </a:extLst>
          </p:cNvPr>
          <p:cNvSpPr/>
          <p:nvPr/>
        </p:nvSpPr>
        <p:spPr>
          <a:xfrm>
            <a:off x="1730000" y="5447034"/>
            <a:ext cx="4437165" cy="267411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E96F4A2-0145-5A0C-326E-4467572A75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179467"/>
              </p:ext>
            </p:extLst>
          </p:nvPr>
        </p:nvGraphicFramePr>
        <p:xfrm>
          <a:off x="6513588" y="1132849"/>
          <a:ext cx="2527692" cy="7519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63846">
                  <a:extLst>
                    <a:ext uri="{9D8B030D-6E8A-4147-A177-3AD203B41FA5}">
                      <a16:colId xmlns:a16="http://schemas.microsoft.com/office/drawing/2014/main" val="550186132"/>
                    </a:ext>
                  </a:extLst>
                </a:gridCol>
                <a:gridCol w="1263846">
                  <a:extLst>
                    <a:ext uri="{9D8B030D-6E8A-4147-A177-3AD203B41FA5}">
                      <a16:colId xmlns:a16="http://schemas.microsoft.com/office/drawing/2014/main" val="20055411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Scope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Variables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8043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 = 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144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298129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F1E0C6C-6CA2-47B4-3A3F-C8F42B6C3E71}"/>
              </a:ext>
            </a:extLst>
          </p:cNvPr>
          <p:cNvSpPr txBox="1"/>
          <p:nvPr/>
        </p:nvSpPr>
        <p:spPr>
          <a:xfrm>
            <a:off x="6422600" y="3620618"/>
            <a:ext cx="40671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The only valid Scope is </a:t>
            </a:r>
            <a:r>
              <a:rPr lang="de-DE" dirty="0">
                <a:solidFill>
                  <a:srgbClr val="FFFF00"/>
                </a:solidFill>
              </a:rPr>
              <a:t>A</a:t>
            </a:r>
            <a:r>
              <a:rPr lang="de-DE" dirty="0">
                <a:solidFill>
                  <a:schemeClr val="bg1"/>
                </a:solidFill>
              </a:rPr>
              <a:t>, which does not have </a:t>
            </a:r>
            <a:r>
              <a:rPr lang="de-DE" dirty="0">
                <a:solidFill>
                  <a:srgbClr val="FFFF00"/>
                </a:solidFill>
              </a:rPr>
              <a:t>y</a:t>
            </a: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Scope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B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did have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y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, but it ended in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line 15</a:t>
            </a:r>
            <a:b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Scope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B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is 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not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a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previous scope of A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:^)</a:t>
            </a:r>
            <a:endParaRPr lang="de-DE" dirty="0">
              <a:solidFill>
                <a:srgbClr val="FFFF00"/>
              </a:solidFill>
            </a:endParaRP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This would be an 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1828993115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Scopes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dirty="0"/>
              <a:t>RUSTikales Rust for beginners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D2CD201-3D4A-FE0D-CCC9-3A26F92B4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1134400"/>
            <a:ext cx="4437165" cy="512383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D4692C0-138E-8E61-76C5-BDDE8C1C8E21}"/>
              </a:ext>
            </a:extLst>
          </p:cNvPr>
          <p:cNvSpPr/>
          <p:nvPr/>
        </p:nvSpPr>
        <p:spPr>
          <a:xfrm>
            <a:off x="1729999" y="5731656"/>
            <a:ext cx="4437165" cy="267411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E96F4A2-0145-5A0C-326E-4467572A75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636641"/>
              </p:ext>
            </p:extLst>
          </p:nvPr>
        </p:nvGraphicFramePr>
        <p:xfrm>
          <a:off x="6513588" y="1132849"/>
          <a:ext cx="2527692" cy="7519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63846">
                  <a:extLst>
                    <a:ext uri="{9D8B030D-6E8A-4147-A177-3AD203B41FA5}">
                      <a16:colId xmlns:a16="http://schemas.microsoft.com/office/drawing/2014/main" val="550186132"/>
                    </a:ext>
                  </a:extLst>
                </a:gridCol>
                <a:gridCol w="1263846">
                  <a:extLst>
                    <a:ext uri="{9D8B030D-6E8A-4147-A177-3AD203B41FA5}">
                      <a16:colId xmlns:a16="http://schemas.microsoft.com/office/drawing/2014/main" val="20055411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Scope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Variables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8043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 = 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144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298129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F1E0C6C-6CA2-47B4-3A3F-C8F42B6C3E71}"/>
              </a:ext>
            </a:extLst>
          </p:cNvPr>
          <p:cNvSpPr txBox="1"/>
          <p:nvPr/>
        </p:nvSpPr>
        <p:spPr>
          <a:xfrm>
            <a:off x="6209106" y="5711472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Prints 144</a:t>
            </a:r>
          </a:p>
        </p:txBody>
      </p:sp>
    </p:spTree>
    <p:extLst>
      <p:ext uri="{BB962C8B-B14F-4D97-AF65-F5344CB8AC3E}">
        <p14:creationId xmlns:p14="http://schemas.microsoft.com/office/powerpoint/2010/main" val="4026688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Scopes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dirty="0"/>
              <a:t>RUSTikales Rust for beginners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D2CD201-3D4A-FE0D-CCC9-3A26F92B4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1134400"/>
            <a:ext cx="4437165" cy="512383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D4692C0-138E-8E61-76C5-BDDE8C1C8E21}"/>
              </a:ext>
            </a:extLst>
          </p:cNvPr>
          <p:cNvSpPr/>
          <p:nvPr/>
        </p:nvSpPr>
        <p:spPr>
          <a:xfrm>
            <a:off x="1729999" y="6017655"/>
            <a:ext cx="4437165" cy="267411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E96F4A2-0145-5A0C-326E-4467572A75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003692"/>
              </p:ext>
            </p:extLst>
          </p:nvPr>
        </p:nvGraphicFramePr>
        <p:xfrm>
          <a:off x="6513588" y="1132849"/>
          <a:ext cx="2527692" cy="3759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63846">
                  <a:extLst>
                    <a:ext uri="{9D8B030D-6E8A-4147-A177-3AD203B41FA5}">
                      <a16:colId xmlns:a16="http://schemas.microsoft.com/office/drawing/2014/main" val="550186132"/>
                    </a:ext>
                  </a:extLst>
                </a:gridCol>
                <a:gridCol w="1263846">
                  <a:extLst>
                    <a:ext uri="{9D8B030D-6E8A-4147-A177-3AD203B41FA5}">
                      <a16:colId xmlns:a16="http://schemas.microsoft.com/office/drawing/2014/main" val="20055411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Scope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Variables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8043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360774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Scopes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dirty="0"/>
              <a:t>RUSTikales Rust for beginners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D2CD201-3D4A-FE0D-CCC9-3A26F92B4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1134400"/>
            <a:ext cx="4437165" cy="51238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FD18AB-816A-9CF4-8316-39D8F4480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6640" y="1134399"/>
            <a:ext cx="1293050" cy="50848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6457DA-0939-52B4-44EC-82CE0CF65314}"/>
              </a:ext>
            </a:extLst>
          </p:cNvPr>
          <p:cNvSpPr txBox="1"/>
          <p:nvPr/>
        </p:nvSpPr>
        <p:spPr>
          <a:xfrm>
            <a:off x="7035275" y="1134399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231872303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Loops - for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429070-CA12-730F-B289-E1E19A5649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</a:rPr>
              <a:t>for</a:t>
            </a:r>
            <a:r>
              <a:rPr lang="de-DE" dirty="0">
                <a:solidFill>
                  <a:schemeClr val="bg1"/>
                </a:solidFill>
              </a:rPr>
              <a:t> is a very powerful loop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129976155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Loops - for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429070-CA12-730F-B289-E1E19A5649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</a:rPr>
              <a:t>for</a:t>
            </a:r>
            <a:r>
              <a:rPr lang="de-DE" dirty="0">
                <a:solidFill>
                  <a:schemeClr val="bg1"/>
                </a:solidFill>
              </a:rPr>
              <a:t> is a very powerful loop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It allows you to comfortably loop over data collections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2189048538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Loops - for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429070-CA12-730F-B289-E1E19A5649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</a:rPr>
              <a:t>for</a:t>
            </a:r>
            <a:r>
              <a:rPr lang="de-DE" dirty="0">
                <a:solidFill>
                  <a:schemeClr val="bg1"/>
                </a:solidFill>
              </a:rPr>
              <a:t> is a very powerful loop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It allows you to comfortably loop over data collections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However, where power is involved, rules are necessary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1712057159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Loops - for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429070-CA12-730F-B289-E1E19A5649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</a:rPr>
              <a:t>for</a:t>
            </a:r>
            <a:r>
              <a:rPr lang="de-DE" dirty="0">
                <a:solidFill>
                  <a:schemeClr val="bg1"/>
                </a:solidFill>
              </a:rPr>
              <a:t> is a very powerful loop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It allows you to comfortably loop over data collections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However, where power is involved, rules are necessary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To be able to use </a:t>
            </a:r>
            <a:r>
              <a:rPr lang="de-DE" dirty="0">
                <a:solidFill>
                  <a:srgbClr val="FFFF00"/>
                </a:solidFill>
              </a:rPr>
              <a:t>for</a:t>
            </a:r>
            <a:r>
              <a:rPr lang="de-DE" dirty="0">
                <a:solidFill>
                  <a:schemeClr val="bg1"/>
                </a:solidFill>
              </a:rPr>
              <a:t> on a collection, it needs to implement an </a:t>
            </a:r>
            <a:r>
              <a:rPr lang="de-DE" dirty="0">
                <a:solidFill>
                  <a:srgbClr val="FFFF00"/>
                </a:solidFill>
              </a:rPr>
              <a:t>Iterator-Trait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683056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FF00C-1B02-4C8A-0959-B13537EC1E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</a:rPr>
              <a:t>var[index] </a:t>
            </a:r>
            <a:r>
              <a:rPr lang="de-DE" dirty="0">
                <a:solidFill>
                  <a:schemeClr val="bg1"/>
                </a:solidFill>
              </a:rPr>
              <a:t>to access the element at a given index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Arrays and Vectors are </a:t>
            </a:r>
            <a:r>
              <a:rPr lang="de-DE" dirty="0">
                <a:solidFill>
                  <a:srgbClr val="00FF00"/>
                </a:solidFill>
              </a:rPr>
              <a:t>zero-indexed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For size </a:t>
            </a:r>
            <a:r>
              <a:rPr lang="de-DE" dirty="0">
                <a:solidFill>
                  <a:srgbClr val="FFFF00"/>
                </a:solidFill>
              </a:rPr>
              <a:t>N</a:t>
            </a:r>
            <a:r>
              <a:rPr lang="de-DE" dirty="0">
                <a:solidFill>
                  <a:schemeClr val="bg1"/>
                </a:solidFill>
              </a:rPr>
              <a:t>, indices </a:t>
            </a:r>
            <a:r>
              <a:rPr lang="de-DE" dirty="0">
                <a:solidFill>
                  <a:srgbClr val="00FF00"/>
                </a:solidFill>
              </a:rPr>
              <a:t>0 to N-1 are defined</a:t>
            </a:r>
            <a:r>
              <a:rPr lang="de-DE" dirty="0">
                <a:solidFill>
                  <a:schemeClr val="bg1"/>
                </a:solidFill>
              </a:rPr>
              <a:t>, anything else results in </a:t>
            </a:r>
            <a:r>
              <a:rPr lang="de-DE" dirty="0">
                <a:solidFill>
                  <a:srgbClr val="FF0000"/>
                </a:solidFill>
              </a:rPr>
              <a:t>Out-Of-Bounds panics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425318328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Loops - for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429070-CA12-730F-B289-E1E19A5649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</a:rPr>
              <a:t>for</a:t>
            </a:r>
            <a:r>
              <a:rPr lang="de-DE" dirty="0">
                <a:solidFill>
                  <a:schemeClr val="bg1"/>
                </a:solidFill>
              </a:rPr>
              <a:t> is a very powerful loop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It allows you to comfortably loop over data collections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However, where power is involved, rules are necessary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To be able to use </a:t>
            </a:r>
            <a:r>
              <a:rPr lang="de-DE" dirty="0">
                <a:solidFill>
                  <a:srgbClr val="FFFF00"/>
                </a:solidFill>
              </a:rPr>
              <a:t>for</a:t>
            </a:r>
            <a:r>
              <a:rPr lang="de-DE" dirty="0">
                <a:solidFill>
                  <a:schemeClr val="bg1"/>
                </a:solidFill>
              </a:rPr>
              <a:t> on a collection, it needs to implement an </a:t>
            </a:r>
            <a:r>
              <a:rPr lang="de-DE" dirty="0">
                <a:solidFill>
                  <a:srgbClr val="FFFF00"/>
                </a:solidFill>
              </a:rPr>
              <a:t>Iterator-Trait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for </a:t>
            </a:r>
            <a:r>
              <a:rPr lang="de-DE" dirty="0">
                <a:solidFill>
                  <a:srgbClr val="00FF00"/>
                </a:solidFill>
              </a:rPr>
              <a:t>implicitly turns your collections into iterators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425925559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Loops - for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429070-CA12-730F-B289-E1E19A5649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</a:rPr>
              <a:t>for</a:t>
            </a:r>
            <a:r>
              <a:rPr lang="de-DE" dirty="0">
                <a:solidFill>
                  <a:schemeClr val="bg1"/>
                </a:solidFill>
              </a:rPr>
              <a:t> is a very powerful loop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It allows you to comfortably loop over data collections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However, where power is involved, rules are necessary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To be able to use </a:t>
            </a:r>
            <a:r>
              <a:rPr lang="de-DE" dirty="0">
                <a:solidFill>
                  <a:srgbClr val="FFFF00"/>
                </a:solidFill>
              </a:rPr>
              <a:t>for</a:t>
            </a:r>
            <a:r>
              <a:rPr lang="de-DE" dirty="0">
                <a:solidFill>
                  <a:schemeClr val="bg1"/>
                </a:solidFill>
              </a:rPr>
              <a:t> on a collection, it needs to implement an </a:t>
            </a:r>
            <a:r>
              <a:rPr lang="de-DE" dirty="0">
                <a:solidFill>
                  <a:srgbClr val="FFFF00"/>
                </a:solidFill>
              </a:rPr>
              <a:t>Iterator-Trait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for </a:t>
            </a:r>
            <a:r>
              <a:rPr lang="de-DE" dirty="0">
                <a:solidFill>
                  <a:srgbClr val="00FF00"/>
                </a:solidFill>
              </a:rPr>
              <a:t>implicitly turns your collections into iterators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If you‘re using the </a:t>
            </a:r>
            <a:r>
              <a:rPr lang="de-DE" dirty="0">
                <a:solidFill>
                  <a:srgbClr val="FFFF00"/>
                </a:solidFill>
              </a:rPr>
              <a:t>original collection</a:t>
            </a:r>
            <a:r>
              <a:rPr lang="de-DE" dirty="0">
                <a:solidFill>
                  <a:schemeClr val="bg1"/>
                </a:solidFill>
              </a:rPr>
              <a:t>, it gets </a:t>
            </a:r>
            <a:r>
              <a:rPr lang="de-DE" dirty="0">
                <a:solidFill>
                  <a:srgbClr val="FFFF00"/>
                </a:solidFill>
              </a:rPr>
              <a:t>moved</a:t>
            </a:r>
            <a:r>
              <a:rPr lang="de-DE" dirty="0">
                <a:solidFill>
                  <a:schemeClr val="bg1"/>
                </a:solidFill>
              </a:rPr>
              <a:t> and you </a:t>
            </a:r>
            <a:r>
              <a:rPr lang="de-DE" dirty="0">
                <a:solidFill>
                  <a:srgbClr val="FFFF00"/>
                </a:solidFill>
              </a:rPr>
              <a:t>can‘t use it anymore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You have to </a:t>
            </a:r>
            <a:r>
              <a:rPr lang="de-DE" dirty="0">
                <a:solidFill>
                  <a:srgbClr val="FFFF00"/>
                </a:solidFill>
              </a:rPr>
              <a:t>borrow the collection</a:t>
            </a:r>
            <a:r>
              <a:rPr lang="de-DE" dirty="0">
                <a:solidFill>
                  <a:schemeClr val="bg1"/>
                </a:solidFill>
              </a:rPr>
              <a:t> to prevent that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157530916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Loops - for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429070-CA12-730F-B289-E1E19A5649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</a:rPr>
              <a:t>for</a:t>
            </a:r>
            <a:r>
              <a:rPr lang="de-DE" dirty="0">
                <a:solidFill>
                  <a:schemeClr val="bg1"/>
                </a:solidFill>
              </a:rPr>
              <a:t> is a very powerful loop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It allows you to comfortably loop over data collections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However, where power is involved, rules are necessary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To be able to use </a:t>
            </a:r>
            <a:r>
              <a:rPr lang="de-DE" dirty="0">
                <a:solidFill>
                  <a:srgbClr val="FFFF00"/>
                </a:solidFill>
              </a:rPr>
              <a:t>for</a:t>
            </a:r>
            <a:r>
              <a:rPr lang="de-DE" dirty="0">
                <a:solidFill>
                  <a:schemeClr val="bg1"/>
                </a:solidFill>
              </a:rPr>
              <a:t> on a collection, it needs to implement an </a:t>
            </a:r>
            <a:r>
              <a:rPr lang="de-DE" dirty="0">
                <a:solidFill>
                  <a:srgbClr val="FFFF00"/>
                </a:solidFill>
              </a:rPr>
              <a:t>Iterator-Trait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for </a:t>
            </a:r>
            <a:r>
              <a:rPr lang="de-DE" dirty="0">
                <a:solidFill>
                  <a:srgbClr val="00FF00"/>
                </a:solidFill>
              </a:rPr>
              <a:t>implicitly turns your collections into iterators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If you‘re using the </a:t>
            </a:r>
            <a:r>
              <a:rPr lang="de-DE" dirty="0">
                <a:solidFill>
                  <a:srgbClr val="FFFF00"/>
                </a:solidFill>
              </a:rPr>
              <a:t>original collection</a:t>
            </a:r>
            <a:r>
              <a:rPr lang="de-DE" dirty="0">
                <a:solidFill>
                  <a:schemeClr val="bg1"/>
                </a:solidFill>
              </a:rPr>
              <a:t>, it gets </a:t>
            </a:r>
            <a:r>
              <a:rPr lang="de-DE" dirty="0">
                <a:solidFill>
                  <a:srgbClr val="FFFF00"/>
                </a:solidFill>
              </a:rPr>
              <a:t>moved</a:t>
            </a:r>
            <a:r>
              <a:rPr lang="de-DE" dirty="0">
                <a:solidFill>
                  <a:schemeClr val="bg1"/>
                </a:solidFill>
              </a:rPr>
              <a:t> and you </a:t>
            </a:r>
            <a:r>
              <a:rPr lang="de-DE" dirty="0">
                <a:solidFill>
                  <a:srgbClr val="FFFF00"/>
                </a:solidFill>
              </a:rPr>
              <a:t>can‘t use it anymore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You have to </a:t>
            </a:r>
            <a:r>
              <a:rPr lang="de-DE" dirty="0">
                <a:solidFill>
                  <a:srgbClr val="FFFF00"/>
                </a:solidFill>
              </a:rPr>
              <a:t>borrow the collection</a:t>
            </a:r>
            <a:r>
              <a:rPr lang="de-DE" dirty="0">
                <a:solidFill>
                  <a:schemeClr val="bg1"/>
                </a:solidFill>
              </a:rPr>
              <a:t> to prevent that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What this means will be covered next week when we introduce </a:t>
            </a:r>
            <a:r>
              <a:rPr lang="de-DE" dirty="0">
                <a:solidFill>
                  <a:srgbClr val="00FF00"/>
                </a:solidFill>
              </a:rPr>
              <a:t>the Ownership Model</a:t>
            </a:r>
            <a:r>
              <a:rPr lang="de-DE" dirty="0">
                <a:solidFill>
                  <a:schemeClr val="bg1"/>
                </a:solidFill>
              </a:rPr>
              <a:t>, for now most examples only work as isolated blocks :^)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1275371250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Loops - for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429070-CA12-730F-B289-E1E19A5649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</a:rPr>
              <a:t>for</a:t>
            </a:r>
            <a:r>
              <a:rPr lang="de-DE" dirty="0">
                <a:solidFill>
                  <a:schemeClr val="bg1"/>
                </a:solidFill>
              </a:rPr>
              <a:t> is a very powerful loop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It allows you to comfortably loop over data collections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However, where power is involved, rules are necessary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To be able to use </a:t>
            </a:r>
            <a:r>
              <a:rPr lang="de-DE" dirty="0">
                <a:solidFill>
                  <a:srgbClr val="FFFF00"/>
                </a:solidFill>
              </a:rPr>
              <a:t>for</a:t>
            </a:r>
            <a:r>
              <a:rPr lang="de-DE" dirty="0">
                <a:solidFill>
                  <a:schemeClr val="bg1"/>
                </a:solidFill>
              </a:rPr>
              <a:t> on a collection, it needs to implement an </a:t>
            </a:r>
            <a:r>
              <a:rPr lang="de-DE" dirty="0">
                <a:solidFill>
                  <a:srgbClr val="FFFF00"/>
                </a:solidFill>
              </a:rPr>
              <a:t>Iterator-Trait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for </a:t>
            </a:r>
            <a:r>
              <a:rPr lang="de-DE" dirty="0">
                <a:solidFill>
                  <a:srgbClr val="00FF00"/>
                </a:solidFill>
              </a:rPr>
              <a:t>implicitly turns your collections into iterators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If you‘re using the </a:t>
            </a:r>
            <a:r>
              <a:rPr lang="de-DE" dirty="0">
                <a:solidFill>
                  <a:srgbClr val="FFFF00"/>
                </a:solidFill>
              </a:rPr>
              <a:t>original collection</a:t>
            </a:r>
            <a:r>
              <a:rPr lang="de-DE" dirty="0">
                <a:solidFill>
                  <a:schemeClr val="bg1"/>
                </a:solidFill>
              </a:rPr>
              <a:t>, it gets </a:t>
            </a:r>
            <a:r>
              <a:rPr lang="de-DE" dirty="0">
                <a:solidFill>
                  <a:srgbClr val="FFFF00"/>
                </a:solidFill>
              </a:rPr>
              <a:t>moved</a:t>
            </a:r>
            <a:r>
              <a:rPr lang="de-DE" dirty="0">
                <a:solidFill>
                  <a:schemeClr val="bg1"/>
                </a:solidFill>
              </a:rPr>
              <a:t> and you </a:t>
            </a:r>
            <a:r>
              <a:rPr lang="de-DE" dirty="0">
                <a:solidFill>
                  <a:srgbClr val="FFFF00"/>
                </a:solidFill>
              </a:rPr>
              <a:t>can‘t use it anymore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You have to </a:t>
            </a:r>
            <a:r>
              <a:rPr lang="de-DE" dirty="0">
                <a:solidFill>
                  <a:srgbClr val="FFFF00"/>
                </a:solidFill>
              </a:rPr>
              <a:t>borrow the collection</a:t>
            </a:r>
            <a:r>
              <a:rPr lang="de-DE" dirty="0">
                <a:solidFill>
                  <a:schemeClr val="bg1"/>
                </a:solidFill>
              </a:rPr>
              <a:t> to prevent that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What this means will be covered next week when we introduce </a:t>
            </a:r>
            <a:r>
              <a:rPr lang="de-DE" dirty="0">
                <a:solidFill>
                  <a:srgbClr val="00FF00"/>
                </a:solidFill>
              </a:rPr>
              <a:t>the Ownership Model</a:t>
            </a:r>
            <a:r>
              <a:rPr lang="de-DE" dirty="0">
                <a:solidFill>
                  <a:schemeClr val="bg1"/>
                </a:solidFill>
              </a:rPr>
              <a:t>, for now most examples only work as isolated blocks :^)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If you feel very brave, you can try and slap </a:t>
            </a:r>
            <a:r>
              <a:rPr lang="de-DE" dirty="0">
                <a:solidFill>
                  <a:srgbClr val="00FF00"/>
                </a:solidFill>
              </a:rPr>
              <a:t>&amp;</a:t>
            </a:r>
            <a:r>
              <a:rPr lang="de-DE" dirty="0">
                <a:solidFill>
                  <a:schemeClr val="bg1"/>
                </a:solidFill>
              </a:rPr>
              <a:t> in front of vectors when you use them in a for loop, and see what happens :^)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2448566624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Loops - for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429070-CA12-730F-B289-E1E19A5649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</a:rPr>
              <a:t>for</a:t>
            </a:r>
            <a:r>
              <a:rPr lang="de-DE" dirty="0">
                <a:solidFill>
                  <a:schemeClr val="bg1"/>
                </a:solidFill>
              </a:rPr>
              <a:t> is a very powerful loop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It allows you to comfortably loop over data collections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However, where power is involved, rules are necessary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To be able to use </a:t>
            </a:r>
            <a:r>
              <a:rPr lang="de-DE" dirty="0">
                <a:solidFill>
                  <a:srgbClr val="FFFF00"/>
                </a:solidFill>
              </a:rPr>
              <a:t>for</a:t>
            </a:r>
            <a:r>
              <a:rPr lang="de-DE" dirty="0">
                <a:solidFill>
                  <a:schemeClr val="bg1"/>
                </a:solidFill>
              </a:rPr>
              <a:t> on a collection, it needs to implement an </a:t>
            </a:r>
            <a:r>
              <a:rPr lang="de-DE" dirty="0">
                <a:solidFill>
                  <a:srgbClr val="FFFF00"/>
                </a:solidFill>
              </a:rPr>
              <a:t>Iterator-Trait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for </a:t>
            </a:r>
            <a:r>
              <a:rPr lang="de-DE" dirty="0">
                <a:solidFill>
                  <a:srgbClr val="00FF00"/>
                </a:solidFill>
              </a:rPr>
              <a:t>implicitly turns your collections into iterators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If you‘re using the </a:t>
            </a:r>
            <a:r>
              <a:rPr lang="de-DE" dirty="0">
                <a:solidFill>
                  <a:srgbClr val="FFFF00"/>
                </a:solidFill>
              </a:rPr>
              <a:t>original collection</a:t>
            </a:r>
            <a:r>
              <a:rPr lang="de-DE" dirty="0">
                <a:solidFill>
                  <a:schemeClr val="bg1"/>
                </a:solidFill>
              </a:rPr>
              <a:t>, it gets </a:t>
            </a:r>
            <a:r>
              <a:rPr lang="de-DE" dirty="0">
                <a:solidFill>
                  <a:srgbClr val="FFFF00"/>
                </a:solidFill>
              </a:rPr>
              <a:t>moved</a:t>
            </a:r>
            <a:r>
              <a:rPr lang="de-DE" dirty="0">
                <a:solidFill>
                  <a:schemeClr val="bg1"/>
                </a:solidFill>
              </a:rPr>
              <a:t> and you </a:t>
            </a:r>
            <a:r>
              <a:rPr lang="de-DE" dirty="0">
                <a:solidFill>
                  <a:srgbClr val="FFFF00"/>
                </a:solidFill>
              </a:rPr>
              <a:t>can‘t use it anymore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You have to </a:t>
            </a:r>
            <a:r>
              <a:rPr lang="de-DE" dirty="0">
                <a:solidFill>
                  <a:srgbClr val="FFFF00"/>
                </a:solidFill>
              </a:rPr>
              <a:t>borrow the collection</a:t>
            </a:r>
            <a:r>
              <a:rPr lang="de-DE" dirty="0">
                <a:solidFill>
                  <a:schemeClr val="bg1"/>
                </a:solidFill>
              </a:rPr>
              <a:t> to prevent that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What this means will be covered next week when we introduce </a:t>
            </a:r>
            <a:r>
              <a:rPr lang="de-DE" dirty="0">
                <a:solidFill>
                  <a:srgbClr val="00FF00"/>
                </a:solidFill>
              </a:rPr>
              <a:t>the Ownership Model</a:t>
            </a:r>
            <a:r>
              <a:rPr lang="de-DE" dirty="0">
                <a:solidFill>
                  <a:schemeClr val="bg1"/>
                </a:solidFill>
              </a:rPr>
              <a:t>, for now most examples only work as isolated blocks :^)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Iterators are scary and complex, we‘ll ignore most of it as long as possible and still have fun with our non-idiomatic code :)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1399973579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Loops - for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93D850-5065-BACB-6657-2D2A4F387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849" y="2464398"/>
            <a:ext cx="10806301" cy="26842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B1CDFC7-50ED-8673-1D40-C496FA081AF5}"/>
              </a:ext>
            </a:extLst>
          </p:cNvPr>
          <p:cNvSpPr txBox="1"/>
          <p:nvPr/>
        </p:nvSpPr>
        <p:spPr>
          <a:xfrm>
            <a:off x="692849" y="2156621"/>
            <a:ext cx="23439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a </a:t>
            </a:r>
            <a:r>
              <a:rPr lang="de-DE" dirty="0">
                <a:solidFill>
                  <a:srgbClr val="00FF00"/>
                </a:solidFill>
              </a:rPr>
              <a:t>for</a:t>
            </a:r>
            <a:r>
              <a:rPr lang="de-DE" dirty="0">
                <a:solidFill>
                  <a:schemeClr val="bg1"/>
                </a:solidFill>
              </a:rPr>
              <a:t> loop may look like this</a:t>
            </a:r>
          </a:p>
        </p:txBody>
      </p:sp>
    </p:spTree>
    <p:extLst>
      <p:ext uri="{BB962C8B-B14F-4D97-AF65-F5344CB8AC3E}">
        <p14:creationId xmlns:p14="http://schemas.microsoft.com/office/powerpoint/2010/main" val="4202564409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Loops - for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93D850-5065-BACB-6657-2D2A4F387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849" y="2464398"/>
            <a:ext cx="10806301" cy="26842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B1CDFC7-50ED-8673-1D40-C496FA081AF5}"/>
              </a:ext>
            </a:extLst>
          </p:cNvPr>
          <p:cNvSpPr txBox="1"/>
          <p:nvPr/>
        </p:nvSpPr>
        <p:spPr>
          <a:xfrm>
            <a:off x="692849" y="2156621"/>
            <a:ext cx="23439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a </a:t>
            </a:r>
            <a:r>
              <a:rPr lang="de-DE" dirty="0">
                <a:solidFill>
                  <a:srgbClr val="00FF00"/>
                </a:solidFill>
              </a:rPr>
              <a:t>for</a:t>
            </a:r>
            <a:r>
              <a:rPr lang="de-DE" dirty="0">
                <a:solidFill>
                  <a:schemeClr val="bg1"/>
                </a:solidFill>
              </a:rPr>
              <a:t> loop may look like this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775B5-EEF9-09B6-A797-DEEE99F8DA0A}"/>
              </a:ext>
            </a:extLst>
          </p:cNvPr>
          <p:cNvSpPr txBox="1"/>
          <p:nvPr/>
        </p:nvSpPr>
        <p:spPr>
          <a:xfrm>
            <a:off x="2163141" y="4584085"/>
            <a:ext cx="2669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FF00"/>
                </a:solidFill>
              </a:rPr>
              <a:t>For every </a:t>
            </a:r>
            <a:r>
              <a:rPr lang="de-DE" dirty="0">
                <a:solidFill>
                  <a:srgbClr val="FFFF00"/>
                </a:solidFill>
              </a:rPr>
              <a:t>element</a:t>
            </a:r>
            <a:r>
              <a:rPr lang="de-DE" dirty="0">
                <a:solidFill>
                  <a:schemeClr val="bg1"/>
                </a:solidFill>
              </a:rPr>
              <a:t> in the </a:t>
            </a:r>
            <a:r>
              <a:rPr lang="de-DE" dirty="0">
                <a:solidFill>
                  <a:srgbClr val="FFFF00"/>
                </a:solidFill>
              </a:rPr>
              <a:t>array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9A569D-23D3-CD20-22D0-509B66C17C2F}"/>
              </a:ext>
            </a:extLst>
          </p:cNvPr>
          <p:cNvSpPr/>
          <p:nvPr/>
        </p:nvSpPr>
        <p:spPr>
          <a:xfrm>
            <a:off x="692850" y="3154076"/>
            <a:ext cx="7178242" cy="632426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86717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Loops - for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93D850-5065-BACB-6657-2D2A4F387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849" y="2464398"/>
            <a:ext cx="10806301" cy="26842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B1CDFC7-50ED-8673-1D40-C496FA081AF5}"/>
              </a:ext>
            </a:extLst>
          </p:cNvPr>
          <p:cNvSpPr txBox="1"/>
          <p:nvPr/>
        </p:nvSpPr>
        <p:spPr>
          <a:xfrm>
            <a:off x="692849" y="2156621"/>
            <a:ext cx="23439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a </a:t>
            </a:r>
            <a:r>
              <a:rPr lang="de-DE" dirty="0">
                <a:solidFill>
                  <a:srgbClr val="00FF00"/>
                </a:solidFill>
              </a:rPr>
              <a:t>for</a:t>
            </a:r>
            <a:r>
              <a:rPr lang="de-DE" dirty="0">
                <a:solidFill>
                  <a:schemeClr val="bg1"/>
                </a:solidFill>
              </a:rPr>
              <a:t> loop may look like this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775B5-EEF9-09B6-A797-DEEE99F8DA0A}"/>
              </a:ext>
            </a:extLst>
          </p:cNvPr>
          <p:cNvSpPr txBox="1"/>
          <p:nvPr/>
        </p:nvSpPr>
        <p:spPr>
          <a:xfrm>
            <a:off x="2163141" y="4584085"/>
            <a:ext cx="2569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FF00"/>
                </a:solidFill>
              </a:rPr>
              <a:t>For every </a:t>
            </a:r>
            <a:r>
              <a:rPr lang="de-DE" dirty="0">
                <a:solidFill>
                  <a:srgbClr val="FFFF00"/>
                </a:solidFill>
              </a:rPr>
              <a:t>element</a:t>
            </a:r>
            <a:r>
              <a:rPr lang="de-DE" dirty="0">
                <a:solidFill>
                  <a:schemeClr val="bg1"/>
                </a:solidFill>
              </a:rPr>
              <a:t> in the </a:t>
            </a:r>
            <a:r>
              <a:rPr lang="de-DE" dirty="0">
                <a:solidFill>
                  <a:srgbClr val="FFFF00"/>
                </a:solidFill>
              </a:rPr>
              <a:t>array</a:t>
            </a:r>
          </a:p>
          <a:p>
            <a:r>
              <a:rPr lang="de-DE" dirty="0">
                <a:solidFill>
                  <a:srgbClr val="FF0000"/>
                </a:solidFill>
              </a:rPr>
              <a:t>do the stuff </a:t>
            </a:r>
            <a:r>
              <a:rPr lang="de-DE" dirty="0">
                <a:solidFill>
                  <a:schemeClr val="bg1"/>
                </a:solidFill>
              </a:rPr>
              <a:t>in the block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9A569D-23D3-CD20-22D0-509B66C17C2F}"/>
              </a:ext>
            </a:extLst>
          </p:cNvPr>
          <p:cNvSpPr/>
          <p:nvPr/>
        </p:nvSpPr>
        <p:spPr>
          <a:xfrm>
            <a:off x="692850" y="3154076"/>
            <a:ext cx="7178242" cy="632426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438F84-05A7-E976-8289-2ED6154AB2DA}"/>
              </a:ext>
            </a:extLst>
          </p:cNvPr>
          <p:cNvSpPr/>
          <p:nvPr/>
        </p:nvSpPr>
        <p:spPr>
          <a:xfrm>
            <a:off x="692849" y="3786053"/>
            <a:ext cx="10481361" cy="7210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081913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Loops - for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93D850-5065-BACB-6657-2D2A4F387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849" y="2464398"/>
            <a:ext cx="10806301" cy="26842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B1CDFC7-50ED-8673-1D40-C496FA081AF5}"/>
              </a:ext>
            </a:extLst>
          </p:cNvPr>
          <p:cNvSpPr txBox="1"/>
          <p:nvPr/>
        </p:nvSpPr>
        <p:spPr>
          <a:xfrm>
            <a:off x="692849" y="2156621"/>
            <a:ext cx="23439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a </a:t>
            </a:r>
            <a:r>
              <a:rPr lang="de-DE" dirty="0">
                <a:solidFill>
                  <a:srgbClr val="00FF00"/>
                </a:solidFill>
              </a:rPr>
              <a:t>for</a:t>
            </a:r>
            <a:r>
              <a:rPr lang="de-DE" dirty="0">
                <a:solidFill>
                  <a:schemeClr val="bg1"/>
                </a:solidFill>
              </a:rPr>
              <a:t> loop may look like this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9A569D-23D3-CD20-22D0-509B66C17C2F}"/>
              </a:ext>
            </a:extLst>
          </p:cNvPr>
          <p:cNvSpPr/>
          <p:nvPr/>
        </p:nvSpPr>
        <p:spPr>
          <a:xfrm>
            <a:off x="1808659" y="3154076"/>
            <a:ext cx="2054380" cy="632426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8ACB5D-BFF1-262A-42F2-61AB1E60E989}"/>
              </a:ext>
            </a:extLst>
          </p:cNvPr>
          <p:cNvSpPr/>
          <p:nvPr/>
        </p:nvSpPr>
        <p:spPr>
          <a:xfrm>
            <a:off x="8611607" y="3846254"/>
            <a:ext cx="2054380" cy="632426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698B0E-1B49-7FD4-B08B-AF2891DE01D6}"/>
              </a:ext>
            </a:extLst>
          </p:cNvPr>
          <p:cNvSpPr txBox="1"/>
          <p:nvPr/>
        </p:nvSpPr>
        <p:spPr>
          <a:xfrm>
            <a:off x="1663644" y="4620846"/>
            <a:ext cx="842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Instead of using indices, the </a:t>
            </a:r>
            <a:r>
              <a:rPr lang="de-DE" dirty="0">
                <a:solidFill>
                  <a:srgbClr val="00FF00"/>
                </a:solidFill>
              </a:rPr>
              <a:t>for loop automatically assigns the element to a variable</a:t>
            </a:r>
            <a:r>
              <a:rPr lang="de-DE" dirty="0">
                <a:solidFill>
                  <a:schemeClr val="bg1"/>
                </a:solidFill>
              </a:rPr>
              <a:t>, here called </a:t>
            </a:r>
            <a:r>
              <a:rPr lang="de-DE" dirty="0">
                <a:solidFill>
                  <a:srgbClr val="FFFF00"/>
                </a:solidFill>
              </a:rPr>
              <a:t>element</a:t>
            </a:r>
          </a:p>
        </p:txBody>
      </p:sp>
    </p:spTree>
    <p:extLst>
      <p:ext uri="{BB962C8B-B14F-4D97-AF65-F5344CB8AC3E}">
        <p14:creationId xmlns:p14="http://schemas.microsoft.com/office/powerpoint/2010/main" val="2645605608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Loops - for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93D850-5065-BACB-6657-2D2A4F387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62" y="3901574"/>
            <a:ext cx="8571996" cy="21292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B1CDFC7-50ED-8673-1D40-C496FA081AF5}"/>
              </a:ext>
            </a:extLst>
          </p:cNvPr>
          <p:cNvSpPr txBox="1"/>
          <p:nvPr/>
        </p:nvSpPr>
        <p:spPr>
          <a:xfrm>
            <a:off x="692849" y="2156621"/>
            <a:ext cx="23439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a </a:t>
            </a:r>
            <a:r>
              <a:rPr lang="de-DE" dirty="0">
                <a:solidFill>
                  <a:srgbClr val="00FF00"/>
                </a:solidFill>
              </a:rPr>
              <a:t>for</a:t>
            </a:r>
            <a:r>
              <a:rPr lang="de-DE" dirty="0">
                <a:solidFill>
                  <a:schemeClr val="bg1"/>
                </a:solidFill>
              </a:rPr>
              <a:t> loop may look like this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A61AE0-2633-CE84-83C1-229CE5A10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5696" y="1396149"/>
            <a:ext cx="2772162" cy="25054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E628D31-160A-1D2E-E213-1D4CD9B9E385}"/>
              </a:ext>
            </a:extLst>
          </p:cNvPr>
          <p:cNvSpPr txBox="1"/>
          <p:nvPr/>
        </p:nvSpPr>
        <p:spPr>
          <a:xfrm>
            <a:off x="5294331" y="1396149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1599268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FF00C-1B02-4C8A-0959-B13537EC1E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</a:rPr>
              <a:t>var[index] </a:t>
            </a:r>
            <a:r>
              <a:rPr lang="de-DE" dirty="0">
                <a:solidFill>
                  <a:schemeClr val="bg1"/>
                </a:solidFill>
              </a:rPr>
              <a:t>to access the element at a given index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Arrays and Vectors are </a:t>
            </a:r>
            <a:r>
              <a:rPr lang="de-DE" dirty="0">
                <a:solidFill>
                  <a:srgbClr val="00FF00"/>
                </a:solidFill>
              </a:rPr>
              <a:t>zero-indexed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</a:rPr>
              <a:t>vec![] </a:t>
            </a:r>
            <a:r>
              <a:rPr lang="de-DE" dirty="0">
                <a:solidFill>
                  <a:schemeClr val="bg1"/>
                </a:solidFill>
              </a:rPr>
              <a:t>is a macro to easily create Vectors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4018682049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Loops - for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1CDFC7-50ED-8673-1D40-C496FA081AF5}"/>
              </a:ext>
            </a:extLst>
          </p:cNvPr>
          <p:cNvSpPr txBox="1"/>
          <p:nvPr/>
        </p:nvSpPr>
        <p:spPr>
          <a:xfrm>
            <a:off x="692849" y="2156621"/>
            <a:ext cx="23439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a </a:t>
            </a:r>
            <a:r>
              <a:rPr lang="de-DE" dirty="0">
                <a:solidFill>
                  <a:srgbClr val="00FF00"/>
                </a:solidFill>
              </a:rPr>
              <a:t>for</a:t>
            </a:r>
            <a:r>
              <a:rPr lang="de-DE" dirty="0">
                <a:solidFill>
                  <a:schemeClr val="bg1"/>
                </a:solidFill>
              </a:rPr>
              <a:t> loop may look like this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628D31-160A-1D2E-E213-1D4CD9B9E385}"/>
              </a:ext>
            </a:extLst>
          </p:cNvPr>
          <p:cNvSpPr txBox="1"/>
          <p:nvPr/>
        </p:nvSpPr>
        <p:spPr>
          <a:xfrm>
            <a:off x="5294331" y="1396149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Output: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3E858F-6938-3D98-1C47-7215BE227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5696" y="1396149"/>
            <a:ext cx="3743847" cy="19814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A452135-8B68-67A6-AE10-D9A3BDB78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36" y="3377626"/>
            <a:ext cx="11242328" cy="185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348184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Loops - for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1CDFC7-50ED-8673-1D40-C496FA081AF5}"/>
              </a:ext>
            </a:extLst>
          </p:cNvPr>
          <p:cNvSpPr txBox="1"/>
          <p:nvPr/>
        </p:nvSpPr>
        <p:spPr>
          <a:xfrm>
            <a:off x="692849" y="2156621"/>
            <a:ext cx="23439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a </a:t>
            </a:r>
            <a:r>
              <a:rPr lang="de-DE" dirty="0">
                <a:solidFill>
                  <a:srgbClr val="00FF00"/>
                </a:solidFill>
              </a:rPr>
              <a:t>for</a:t>
            </a:r>
            <a:r>
              <a:rPr lang="de-DE" dirty="0">
                <a:solidFill>
                  <a:schemeClr val="bg1"/>
                </a:solidFill>
              </a:rPr>
              <a:t> loop may look like this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628D31-160A-1D2E-E213-1D4CD9B9E385}"/>
              </a:ext>
            </a:extLst>
          </p:cNvPr>
          <p:cNvSpPr txBox="1"/>
          <p:nvPr/>
        </p:nvSpPr>
        <p:spPr>
          <a:xfrm>
            <a:off x="5294331" y="1396149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Output: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3E858F-6938-3D98-1C47-7215BE227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5696" y="1396149"/>
            <a:ext cx="3743847" cy="19814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A452135-8B68-67A6-AE10-D9A3BDB78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36" y="3377626"/>
            <a:ext cx="11242328" cy="185476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7B95B00-295D-B27D-1C58-178AE2ACF9BC}"/>
              </a:ext>
            </a:extLst>
          </p:cNvPr>
          <p:cNvSpPr/>
          <p:nvPr/>
        </p:nvSpPr>
        <p:spPr>
          <a:xfrm>
            <a:off x="1220543" y="3842897"/>
            <a:ext cx="866061" cy="410876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E72E29-219F-7DFA-1A3C-B2C09A761AB1}"/>
              </a:ext>
            </a:extLst>
          </p:cNvPr>
          <p:cNvSpPr/>
          <p:nvPr/>
        </p:nvSpPr>
        <p:spPr>
          <a:xfrm>
            <a:off x="5957027" y="4337693"/>
            <a:ext cx="866061" cy="410876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085A7A-4B2C-4707-06C0-DEB2C2D836E5}"/>
              </a:ext>
            </a:extLst>
          </p:cNvPr>
          <p:cNvSpPr txBox="1"/>
          <p:nvPr/>
        </p:nvSpPr>
        <p:spPr>
          <a:xfrm>
            <a:off x="1897279" y="4775498"/>
            <a:ext cx="3855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You can name the variable whatever you want</a:t>
            </a:r>
          </a:p>
        </p:txBody>
      </p:sp>
    </p:spTree>
    <p:extLst>
      <p:ext uri="{BB962C8B-B14F-4D97-AF65-F5344CB8AC3E}">
        <p14:creationId xmlns:p14="http://schemas.microsoft.com/office/powerpoint/2010/main" val="1775276690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Loops - for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1CDFC7-50ED-8673-1D40-C496FA081AF5}"/>
              </a:ext>
            </a:extLst>
          </p:cNvPr>
          <p:cNvSpPr txBox="1"/>
          <p:nvPr/>
        </p:nvSpPr>
        <p:spPr>
          <a:xfrm>
            <a:off x="1790700" y="1477018"/>
            <a:ext cx="23439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a </a:t>
            </a:r>
            <a:r>
              <a:rPr lang="de-DE" dirty="0">
                <a:solidFill>
                  <a:srgbClr val="00FF00"/>
                </a:solidFill>
              </a:rPr>
              <a:t>for</a:t>
            </a:r>
            <a:r>
              <a:rPr lang="de-DE" dirty="0">
                <a:solidFill>
                  <a:schemeClr val="bg1"/>
                </a:solidFill>
              </a:rPr>
              <a:t> loop may look like this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290246-3023-A9B1-3196-0BBC3964A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1784795"/>
            <a:ext cx="8610600" cy="409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992713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Loops - for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1CDFC7-50ED-8673-1D40-C496FA081AF5}"/>
              </a:ext>
            </a:extLst>
          </p:cNvPr>
          <p:cNvSpPr txBox="1"/>
          <p:nvPr/>
        </p:nvSpPr>
        <p:spPr>
          <a:xfrm>
            <a:off x="1790700" y="1477018"/>
            <a:ext cx="23439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a </a:t>
            </a:r>
            <a:r>
              <a:rPr lang="de-DE" dirty="0">
                <a:solidFill>
                  <a:srgbClr val="00FF00"/>
                </a:solidFill>
              </a:rPr>
              <a:t>for</a:t>
            </a:r>
            <a:r>
              <a:rPr lang="de-DE" dirty="0">
                <a:solidFill>
                  <a:schemeClr val="bg1"/>
                </a:solidFill>
              </a:rPr>
              <a:t> loop may look like this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290246-3023-A9B1-3196-0BBC3964A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1784795"/>
            <a:ext cx="8610600" cy="409907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C34F5D9-14C6-B1D6-0DEF-5CBBD4E985C0}"/>
              </a:ext>
            </a:extLst>
          </p:cNvPr>
          <p:cNvSpPr/>
          <p:nvPr/>
        </p:nvSpPr>
        <p:spPr>
          <a:xfrm>
            <a:off x="6096000" y="1784795"/>
            <a:ext cx="574689" cy="507247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346905-1402-0AAE-4E10-18B5EBAC61D9}"/>
              </a:ext>
            </a:extLst>
          </p:cNvPr>
          <p:cNvSpPr/>
          <p:nvPr/>
        </p:nvSpPr>
        <p:spPr>
          <a:xfrm>
            <a:off x="6135255" y="3906981"/>
            <a:ext cx="845605" cy="507247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9D23CD-142D-3390-9274-647693633483}"/>
              </a:ext>
            </a:extLst>
          </p:cNvPr>
          <p:cNvSpPr txBox="1"/>
          <p:nvPr/>
        </p:nvSpPr>
        <p:spPr>
          <a:xfrm>
            <a:off x="6743196" y="872790"/>
            <a:ext cx="4746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FF00"/>
                </a:solidFill>
              </a:rPr>
              <a:t>Range operator</a:t>
            </a: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Creates a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collection of numbers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between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start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and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end</a:t>
            </a:r>
            <a:endParaRPr lang="de-DE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322054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Loops - for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1CDFC7-50ED-8673-1D40-C496FA081AF5}"/>
              </a:ext>
            </a:extLst>
          </p:cNvPr>
          <p:cNvSpPr txBox="1"/>
          <p:nvPr/>
        </p:nvSpPr>
        <p:spPr>
          <a:xfrm>
            <a:off x="1790700" y="1477018"/>
            <a:ext cx="23439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a </a:t>
            </a:r>
            <a:r>
              <a:rPr lang="de-DE" dirty="0">
                <a:solidFill>
                  <a:srgbClr val="00FF00"/>
                </a:solidFill>
              </a:rPr>
              <a:t>for</a:t>
            </a:r>
            <a:r>
              <a:rPr lang="de-DE" dirty="0">
                <a:solidFill>
                  <a:schemeClr val="bg1"/>
                </a:solidFill>
              </a:rPr>
              <a:t> loop may look like this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290246-3023-A9B1-3196-0BBC3964A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1784795"/>
            <a:ext cx="8610600" cy="409907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C34F5D9-14C6-B1D6-0DEF-5CBBD4E985C0}"/>
              </a:ext>
            </a:extLst>
          </p:cNvPr>
          <p:cNvSpPr/>
          <p:nvPr/>
        </p:nvSpPr>
        <p:spPr>
          <a:xfrm>
            <a:off x="6096000" y="1784795"/>
            <a:ext cx="574689" cy="507247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346905-1402-0AAE-4E10-18B5EBAC61D9}"/>
              </a:ext>
            </a:extLst>
          </p:cNvPr>
          <p:cNvSpPr/>
          <p:nvPr/>
        </p:nvSpPr>
        <p:spPr>
          <a:xfrm>
            <a:off x="6135255" y="3906981"/>
            <a:ext cx="845605" cy="507247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9D23CD-142D-3390-9274-647693633483}"/>
              </a:ext>
            </a:extLst>
          </p:cNvPr>
          <p:cNvSpPr txBox="1"/>
          <p:nvPr/>
        </p:nvSpPr>
        <p:spPr>
          <a:xfrm>
            <a:off x="6743196" y="872790"/>
            <a:ext cx="4746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FF00"/>
                </a:solidFill>
              </a:rPr>
              <a:t>Range operator</a:t>
            </a: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Creates a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collection of numbers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between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start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and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end</a:t>
            </a:r>
            <a:endParaRPr lang="de-DE" dirty="0">
              <a:solidFill>
                <a:srgbClr val="FFFF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9F3006-6B95-71D0-CB9D-07734F176E88}"/>
              </a:ext>
            </a:extLst>
          </p:cNvPr>
          <p:cNvSpPr txBox="1"/>
          <p:nvPr/>
        </p:nvSpPr>
        <p:spPr>
          <a:xfrm>
            <a:off x="4786944" y="1477018"/>
            <a:ext cx="3270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end is </a:t>
            </a:r>
            <a:r>
              <a:rPr lang="de-DE" dirty="0">
                <a:solidFill>
                  <a:srgbClr val="FF0000"/>
                </a:solidFill>
              </a:rPr>
              <a:t>NOT</a:t>
            </a:r>
            <a:r>
              <a:rPr lang="de-DE" dirty="0">
                <a:solidFill>
                  <a:schemeClr val="bg1"/>
                </a:solidFill>
              </a:rPr>
              <a:t> contained in that collection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2C99F3-B332-370F-11F5-BA2858C26358}"/>
              </a:ext>
            </a:extLst>
          </p:cNvPr>
          <p:cNvSpPr txBox="1"/>
          <p:nvPr/>
        </p:nvSpPr>
        <p:spPr>
          <a:xfrm>
            <a:off x="4922833" y="3599204"/>
            <a:ext cx="28216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end is contained in that collection</a:t>
            </a:r>
          </a:p>
        </p:txBody>
      </p:sp>
    </p:spTree>
    <p:extLst>
      <p:ext uri="{BB962C8B-B14F-4D97-AF65-F5344CB8AC3E}">
        <p14:creationId xmlns:p14="http://schemas.microsoft.com/office/powerpoint/2010/main" val="1814148262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Loops - for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1CDFC7-50ED-8673-1D40-C496FA081AF5}"/>
              </a:ext>
            </a:extLst>
          </p:cNvPr>
          <p:cNvSpPr txBox="1"/>
          <p:nvPr/>
        </p:nvSpPr>
        <p:spPr>
          <a:xfrm>
            <a:off x="1790700" y="1477018"/>
            <a:ext cx="23439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a </a:t>
            </a:r>
            <a:r>
              <a:rPr lang="de-DE" dirty="0">
                <a:solidFill>
                  <a:srgbClr val="00FF00"/>
                </a:solidFill>
              </a:rPr>
              <a:t>for</a:t>
            </a:r>
            <a:r>
              <a:rPr lang="de-DE" dirty="0">
                <a:solidFill>
                  <a:schemeClr val="bg1"/>
                </a:solidFill>
              </a:rPr>
              <a:t> loop may look like this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290246-3023-A9B1-3196-0BBC3964A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1784795"/>
            <a:ext cx="8610600" cy="409907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64AAB99-B010-935E-07BC-0D7858890032}"/>
              </a:ext>
            </a:extLst>
          </p:cNvPr>
          <p:cNvSpPr txBox="1"/>
          <p:nvPr/>
        </p:nvSpPr>
        <p:spPr>
          <a:xfrm>
            <a:off x="4360589" y="5299097"/>
            <a:ext cx="34708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FFFF00"/>
                </a:solidFill>
              </a:rPr>
              <a:t>n</a:t>
            </a:r>
            <a:r>
              <a:rPr lang="de-DE" sz="1600" dirty="0">
                <a:solidFill>
                  <a:schemeClr val="bg1"/>
                </a:solidFill>
              </a:rPr>
              <a:t> is in </a:t>
            </a:r>
            <a:r>
              <a:rPr lang="de-DE" sz="1600" dirty="0">
                <a:solidFill>
                  <a:srgbClr val="00FF00"/>
                </a:solidFill>
              </a:rPr>
              <a:t>[0, 1, 2, 3, 4, 5, 6, 7, 8, 9]</a:t>
            </a:r>
          </a:p>
          <a:p>
            <a:r>
              <a:rPr lang="de-DE" sz="1600" dirty="0">
                <a:solidFill>
                  <a:srgbClr val="FFFF00"/>
                </a:solidFill>
              </a:rPr>
              <a:t>m</a:t>
            </a:r>
            <a:r>
              <a:rPr lang="de-DE" sz="1600" dirty="0">
                <a:solidFill>
                  <a:schemeClr val="bg1"/>
                </a:solidFill>
              </a:rPr>
              <a:t> is in </a:t>
            </a:r>
            <a:r>
              <a:rPr lang="de-DE" sz="1600" dirty="0">
                <a:solidFill>
                  <a:srgbClr val="00FF00"/>
                </a:solidFill>
              </a:rPr>
              <a:t>[0, 1, 2, 3, 4, 5, 6, 7, 8, 9, 10]</a:t>
            </a:r>
          </a:p>
        </p:txBody>
      </p:sp>
    </p:spTree>
    <p:extLst>
      <p:ext uri="{BB962C8B-B14F-4D97-AF65-F5344CB8AC3E}">
        <p14:creationId xmlns:p14="http://schemas.microsoft.com/office/powerpoint/2010/main" val="2701395395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Loops - for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1CDFC7-50ED-8673-1D40-C496FA081AF5}"/>
              </a:ext>
            </a:extLst>
          </p:cNvPr>
          <p:cNvSpPr txBox="1"/>
          <p:nvPr/>
        </p:nvSpPr>
        <p:spPr>
          <a:xfrm>
            <a:off x="1790700" y="1477018"/>
            <a:ext cx="23439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a </a:t>
            </a:r>
            <a:r>
              <a:rPr lang="de-DE" dirty="0">
                <a:solidFill>
                  <a:srgbClr val="00FF00"/>
                </a:solidFill>
              </a:rPr>
              <a:t>for</a:t>
            </a:r>
            <a:r>
              <a:rPr lang="de-DE" dirty="0">
                <a:solidFill>
                  <a:schemeClr val="bg1"/>
                </a:solidFill>
              </a:rPr>
              <a:t> loop may look like this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290246-3023-A9B1-3196-0BBC3964A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183" y="3334728"/>
            <a:ext cx="5684786" cy="27062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61577A-038E-6865-4D01-FA9578241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243" y="525000"/>
            <a:ext cx="1474313" cy="56857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D913F5-30A8-43E1-4AE9-6CE48E7B5D2E}"/>
              </a:ext>
            </a:extLst>
          </p:cNvPr>
          <p:cNvSpPr txBox="1"/>
          <p:nvPr/>
        </p:nvSpPr>
        <p:spPr>
          <a:xfrm>
            <a:off x="6644878" y="525000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917997823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Loops - for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1CDFC7-50ED-8673-1D40-C496FA081AF5}"/>
              </a:ext>
            </a:extLst>
          </p:cNvPr>
          <p:cNvSpPr txBox="1"/>
          <p:nvPr/>
        </p:nvSpPr>
        <p:spPr>
          <a:xfrm>
            <a:off x="1790700" y="1477018"/>
            <a:ext cx="23439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a </a:t>
            </a:r>
            <a:r>
              <a:rPr lang="de-DE" dirty="0">
                <a:solidFill>
                  <a:srgbClr val="00FF00"/>
                </a:solidFill>
              </a:rPr>
              <a:t>for</a:t>
            </a:r>
            <a:r>
              <a:rPr lang="de-DE" dirty="0">
                <a:solidFill>
                  <a:schemeClr val="bg1"/>
                </a:solidFill>
              </a:rPr>
              <a:t> loop may look like this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290246-3023-A9B1-3196-0BBC3964A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183" y="3334728"/>
            <a:ext cx="5684786" cy="27062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61577A-038E-6865-4D01-FA9578241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243" y="525000"/>
            <a:ext cx="1474313" cy="56857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D913F5-30A8-43E1-4AE9-6CE48E7B5D2E}"/>
              </a:ext>
            </a:extLst>
          </p:cNvPr>
          <p:cNvSpPr txBox="1"/>
          <p:nvPr/>
        </p:nvSpPr>
        <p:spPr>
          <a:xfrm>
            <a:off x="6644878" y="525000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Output: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87C3435-388A-238E-6C5A-667F672CB076}"/>
              </a:ext>
            </a:extLst>
          </p:cNvPr>
          <p:cNvSpPr/>
          <p:nvPr/>
        </p:nvSpPr>
        <p:spPr>
          <a:xfrm>
            <a:off x="7416243" y="525000"/>
            <a:ext cx="1474313" cy="2709640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4F1E0A-C4C1-DF7C-43B5-E45ED4FC8F27}"/>
              </a:ext>
            </a:extLst>
          </p:cNvPr>
          <p:cNvSpPr/>
          <p:nvPr/>
        </p:nvSpPr>
        <p:spPr>
          <a:xfrm>
            <a:off x="740183" y="3334728"/>
            <a:ext cx="5684786" cy="1309779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2940335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Loops - for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1CDFC7-50ED-8673-1D40-C496FA081AF5}"/>
              </a:ext>
            </a:extLst>
          </p:cNvPr>
          <p:cNvSpPr txBox="1"/>
          <p:nvPr/>
        </p:nvSpPr>
        <p:spPr>
          <a:xfrm>
            <a:off x="1790700" y="1477018"/>
            <a:ext cx="23439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a </a:t>
            </a:r>
            <a:r>
              <a:rPr lang="de-DE" dirty="0">
                <a:solidFill>
                  <a:srgbClr val="00FF00"/>
                </a:solidFill>
              </a:rPr>
              <a:t>for</a:t>
            </a:r>
            <a:r>
              <a:rPr lang="de-DE" dirty="0">
                <a:solidFill>
                  <a:schemeClr val="bg1"/>
                </a:solidFill>
              </a:rPr>
              <a:t> loop may look like this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290246-3023-A9B1-3196-0BBC3964A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183" y="3334728"/>
            <a:ext cx="5684786" cy="27062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61577A-038E-6865-4D01-FA9578241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243" y="525000"/>
            <a:ext cx="1474313" cy="56857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D913F5-30A8-43E1-4AE9-6CE48E7B5D2E}"/>
              </a:ext>
            </a:extLst>
          </p:cNvPr>
          <p:cNvSpPr txBox="1"/>
          <p:nvPr/>
        </p:nvSpPr>
        <p:spPr>
          <a:xfrm>
            <a:off x="6644878" y="525000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Output: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87C3435-388A-238E-6C5A-667F672CB076}"/>
              </a:ext>
            </a:extLst>
          </p:cNvPr>
          <p:cNvSpPr/>
          <p:nvPr/>
        </p:nvSpPr>
        <p:spPr>
          <a:xfrm>
            <a:off x="7416243" y="525000"/>
            <a:ext cx="1474313" cy="2709640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4F1E0A-C4C1-DF7C-43B5-E45ED4FC8F27}"/>
              </a:ext>
            </a:extLst>
          </p:cNvPr>
          <p:cNvSpPr/>
          <p:nvPr/>
        </p:nvSpPr>
        <p:spPr>
          <a:xfrm>
            <a:off x="740183" y="3334728"/>
            <a:ext cx="5684786" cy="1309779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16B6EA-7A41-20FD-DC69-ADB896E887F8}"/>
              </a:ext>
            </a:extLst>
          </p:cNvPr>
          <p:cNvSpPr/>
          <p:nvPr/>
        </p:nvSpPr>
        <p:spPr>
          <a:xfrm>
            <a:off x="745895" y="4644507"/>
            <a:ext cx="5684786" cy="139646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2356AB-D066-245A-D886-24AB399C8157}"/>
              </a:ext>
            </a:extLst>
          </p:cNvPr>
          <p:cNvSpPr/>
          <p:nvPr/>
        </p:nvSpPr>
        <p:spPr>
          <a:xfrm flipV="1">
            <a:off x="7416243" y="3234640"/>
            <a:ext cx="1474313" cy="297615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4786933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Exercises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429070-CA12-730F-B289-E1E19A5649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Time for exercises!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725299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FF00C-1B02-4C8A-0959-B13537EC1E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Important to know: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501174883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Exercises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68ABBD-5B56-FA98-6FE0-69AABE7AD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1401057"/>
            <a:ext cx="6039243" cy="452138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9280919-0B16-FA28-4C2F-19D13080099D}"/>
              </a:ext>
            </a:extLst>
          </p:cNvPr>
          <p:cNvSpPr/>
          <p:nvPr/>
        </p:nvSpPr>
        <p:spPr>
          <a:xfrm>
            <a:off x="1085489" y="1401057"/>
            <a:ext cx="644511" cy="42296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1106615147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Exercises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68ABBD-5B56-FA98-6FE0-69AABE7AD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1401057"/>
            <a:ext cx="6039243" cy="452138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9280919-0B16-FA28-4C2F-19D13080099D}"/>
              </a:ext>
            </a:extLst>
          </p:cNvPr>
          <p:cNvSpPr/>
          <p:nvPr/>
        </p:nvSpPr>
        <p:spPr>
          <a:xfrm>
            <a:off x="1085489" y="1401057"/>
            <a:ext cx="644511" cy="42296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2/3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F58FB5-CED4-903D-3453-89CAD77CC1BF}"/>
              </a:ext>
            </a:extLst>
          </p:cNvPr>
          <p:cNvSpPr txBox="1"/>
          <p:nvPr/>
        </p:nvSpPr>
        <p:spPr>
          <a:xfrm>
            <a:off x="7769243" y="1401057"/>
            <a:ext cx="21643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Does this code compile?</a:t>
            </a:r>
          </a:p>
          <a:p>
            <a:r>
              <a:rPr lang="de-DE" dirty="0">
                <a:solidFill>
                  <a:schemeClr val="bg1"/>
                </a:solidFill>
              </a:rPr>
              <a:t>If yes, what does it print?</a:t>
            </a:r>
          </a:p>
        </p:txBody>
      </p:sp>
    </p:spTree>
    <p:extLst>
      <p:ext uri="{BB962C8B-B14F-4D97-AF65-F5344CB8AC3E}">
        <p14:creationId xmlns:p14="http://schemas.microsoft.com/office/powerpoint/2010/main" val="3873170073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Exercises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68ABBD-5B56-FA98-6FE0-69AABE7AD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1401057"/>
            <a:ext cx="6039243" cy="452138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9280919-0B16-FA28-4C2F-19D13080099D}"/>
              </a:ext>
            </a:extLst>
          </p:cNvPr>
          <p:cNvSpPr/>
          <p:nvPr/>
        </p:nvSpPr>
        <p:spPr>
          <a:xfrm>
            <a:off x="1085489" y="1401057"/>
            <a:ext cx="644511" cy="42296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2/3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F58FB5-CED4-903D-3453-89CAD77CC1BF}"/>
              </a:ext>
            </a:extLst>
          </p:cNvPr>
          <p:cNvSpPr txBox="1"/>
          <p:nvPr/>
        </p:nvSpPr>
        <p:spPr>
          <a:xfrm>
            <a:off x="7769243" y="1401057"/>
            <a:ext cx="21643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Does this code compile?</a:t>
            </a:r>
          </a:p>
          <a:p>
            <a:r>
              <a:rPr lang="de-DE" dirty="0">
                <a:solidFill>
                  <a:schemeClr val="bg1"/>
                </a:solidFill>
              </a:rPr>
              <a:t>If yes, what does it print?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0EC2EA-FFEB-C8E2-F464-C36418C1ED82}"/>
              </a:ext>
            </a:extLst>
          </p:cNvPr>
          <p:cNvSpPr txBox="1"/>
          <p:nvPr/>
        </p:nvSpPr>
        <p:spPr>
          <a:xfrm>
            <a:off x="7769243" y="2815362"/>
            <a:ext cx="1438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It does compile!</a:t>
            </a:r>
          </a:p>
        </p:txBody>
      </p:sp>
    </p:spTree>
    <p:extLst>
      <p:ext uri="{BB962C8B-B14F-4D97-AF65-F5344CB8AC3E}">
        <p14:creationId xmlns:p14="http://schemas.microsoft.com/office/powerpoint/2010/main" val="3158792622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Exercises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68ABBD-5B56-FA98-6FE0-69AABE7AD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1401057"/>
            <a:ext cx="6039243" cy="452138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9280919-0B16-FA28-4C2F-19D13080099D}"/>
              </a:ext>
            </a:extLst>
          </p:cNvPr>
          <p:cNvSpPr/>
          <p:nvPr/>
        </p:nvSpPr>
        <p:spPr>
          <a:xfrm>
            <a:off x="1085489" y="1401057"/>
            <a:ext cx="644511" cy="42296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2/3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F58FB5-CED4-903D-3453-89CAD77CC1BF}"/>
              </a:ext>
            </a:extLst>
          </p:cNvPr>
          <p:cNvSpPr txBox="1"/>
          <p:nvPr/>
        </p:nvSpPr>
        <p:spPr>
          <a:xfrm>
            <a:off x="7769243" y="1401057"/>
            <a:ext cx="21643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Does this code compile?</a:t>
            </a:r>
          </a:p>
          <a:p>
            <a:r>
              <a:rPr lang="de-DE" dirty="0">
                <a:solidFill>
                  <a:schemeClr val="bg1"/>
                </a:solidFill>
              </a:rPr>
              <a:t>If yes, what does it print?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FC24DE-A03A-FF4D-DE2F-B6B003E12FF0}"/>
              </a:ext>
            </a:extLst>
          </p:cNvPr>
          <p:cNvSpPr txBox="1"/>
          <p:nvPr/>
        </p:nvSpPr>
        <p:spPr>
          <a:xfrm>
            <a:off x="7769243" y="2815362"/>
            <a:ext cx="169629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It does compile!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The answer is 100.</a:t>
            </a:r>
          </a:p>
        </p:txBody>
      </p:sp>
    </p:spTree>
    <p:extLst>
      <p:ext uri="{BB962C8B-B14F-4D97-AF65-F5344CB8AC3E}">
        <p14:creationId xmlns:p14="http://schemas.microsoft.com/office/powerpoint/2010/main" val="1694532564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Exercises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68ABBD-5B56-FA98-6FE0-69AABE7AD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1401057"/>
            <a:ext cx="6039243" cy="452138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9280919-0B16-FA28-4C2F-19D13080099D}"/>
              </a:ext>
            </a:extLst>
          </p:cNvPr>
          <p:cNvSpPr/>
          <p:nvPr/>
        </p:nvSpPr>
        <p:spPr>
          <a:xfrm>
            <a:off x="1085489" y="1401057"/>
            <a:ext cx="644511" cy="42296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2/3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F58FB5-CED4-903D-3453-89CAD77CC1BF}"/>
              </a:ext>
            </a:extLst>
          </p:cNvPr>
          <p:cNvSpPr txBox="1"/>
          <p:nvPr/>
        </p:nvSpPr>
        <p:spPr>
          <a:xfrm>
            <a:off x="7769243" y="1401057"/>
            <a:ext cx="21643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Does this code compile?</a:t>
            </a:r>
          </a:p>
          <a:p>
            <a:r>
              <a:rPr lang="de-DE" dirty="0">
                <a:solidFill>
                  <a:schemeClr val="bg1"/>
                </a:solidFill>
              </a:rPr>
              <a:t>If yes, what does it print?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FC24DE-A03A-FF4D-DE2F-B6B003E12FF0}"/>
              </a:ext>
            </a:extLst>
          </p:cNvPr>
          <p:cNvSpPr txBox="1"/>
          <p:nvPr/>
        </p:nvSpPr>
        <p:spPr>
          <a:xfrm>
            <a:off x="7769244" y="2815362"/>
            <a:ext cx="373831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It does compile!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The answer is 100.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When nesting loops, runtime easily blows up</a:t>
            </a:r>
          </a:p>
        </p:txBody>
      </p:sp>
    </p:spTree>
    <p:extLst>
      <p:ext uri="{BB962C8B-B14F-4D97-AF65-F5344CB8AC3E}">
        <p14:creationId xmlns:p14="http://schemas.microsoft.com/office/powerpoint/2010/main" val="2956671000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Exercises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68ABBD-5B56-FA98-6FE0-69AABE7AD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1401057"/>
            <a:ext cx="6039243" cy="452138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9280919-0B16-FA28-4C2F-19D13080099D}"/>
              </a:ext>
            </a:extLst>
          </p:cNvPr>
          <p:cNvSpPr/>
          <p:nvPr/>
        </p:nvSpPr>
        <p:spPr>
          <a:xfrm>
            <a:off x="1085489" y="1401057"/>
            <a:ext cx="644511" cy="42296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2/3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F58FB5-CED4-903D-3453-89CAD77CC1BF}"/>
              </a:ext>
            </a:extLst>
          </p:cNvPr>
          <p:cNvSpPr txBox="1"/>
          <p:nvPr/>
        </p:nvSpPr>
        <p:spPr>
          <a:xfrm>
            <a:off x="7769243" y="1401057"/>
            <a:ext cx="21643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Does this code compile?</a:t>
            </a:r>
          </a:p>
          <a:p>
            <a:r>
              <a:rPr lang="de-DE" dirty="0">
                <a:solidFill>
                  <a:schemeClr val="bg1"/>
                </a:solidFill>
              </a:rPr>
              <a:t>If yes, what does it print?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FC24DE-A03A-FF4D-DE2F-B6B003E12FF0}"/>
              </a:ext>
            </a:extLst>
          </p:cNvPr>
          <p:cNvSpPr txBox="1"/>
          <p:nvPr/>
        </p:nvSpPr>
        <p:spPr>
          <a:xfrm>
            <a:off x="7769244" y="2815362"/>
            <a:ext cx="373831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It does compile!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The answer is 100.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When nesting loops, runtime easily blows up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For every outer loop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you need to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run the inner loop 10 times</a:t>
            </a:r>
            <a:endParaRPr lang="de-DE" dirty="0">
              <a:solidFill>
                <a:srgbClr val="FFFF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C2F3C4-786D-35F4-7FEC-6F87CC6837F1}"/>
              </a:ext>
            </a:extLst>
          </p:cNvPr>
          <p:cNvSpPr/>
          <p:nvPr/>
        </p:nvSpPr>
        <p:spPr>
          <a:xfrm>
            <a:off x="3359514" y="2912384"/>
            <a:ext cx="4409729" cy="47129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3555334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Exercises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68ABBD-5B56-FA98-6FE0-69AABE7AD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1401057"/>
            <a:ext cx="6039243" cy="452138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9280919-0B16-FA28-4C2F-19D13080099D}"/>
              </a:ext>
            </a:extLst>
          </p:cNvPr>
          <p:cNvSpPr/>
          <p:nvPr/>
        </p:nvSpPr>
        <p:spPr>
          <a:xfrm>
            <a:off x="1085489" y="1401057"/>
            <a:ext cx="644511" cy="42296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2/3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F58FB5-CED4-903D-3453-89CAD77CC1BF}"/>
              </a:ext>
            </a:extLst>
          </p:cNvPr>
          <p:cNvSpPr txBox="1"/>
          <p:nvPr/>
        </p:nvSpPr>
        <p:spPr>
          <a:xfrm>
            <a:off x="7769243" y="1401057"/>
            <a:ext cx="21643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Does this code compile?</a:t>
            </a:r>
          </a:p>
          <a:p>
            <a:r>
              <a:rPr lang="de-DE" dirty="0">
                <a:solidFill>
                  <a:schemeClr val="bg1"/>
                </a:solidFill>
              </a:rPr>
              <a:t>If yes, what does it print?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FC24DE-A03A-FF4D-DE2F-B6B003E12FF0}"/>
              </a:ext>
            </a:extLst>
          </p:cNvPr>
          <p:cNvSpPr txBox="1"/>
          <p:nvPr/>
        </p:nvSpPr>
        <p:spPr>
          <a:xfrm>
            <a:off x="7769244" y="2815362"/>
            <a:ext cx="37383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It does compile!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The answer is 100.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When nesting loops, runtime easily blows up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For every outer loop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you need to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run the inner loop 10 times</a:t>
            </a:r>
            <a:b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</a:b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We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run the outer loop 10 times</a:t>
            </a:r>
            <a:endParaRPr lang="de-DE" dirty="0">
              <a:solidFill>
                <a:srgbClr val="FFFF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C2F3C4-786D-35F4-7FEC-6F87CC6837F1}"/>
              </a:ext>
            </a:extLst>
          </p:cNvPr>
          <p:cNvSpPr/>
          <p:nvPr/>
        </p:nvSpPr>
        <p:spPr>
          <a:xfrm>
            <a:off x="2544756" y="2400804"/>
            <a:ext cx="4409729" cy="47935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4662470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Exercises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68ABBD-5B56-FA98-6FE0-69AABE7AD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1401057"/>
            <a:ext cx="6039243" cy="452138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9280919-0B16-FA28-4C2F-19D13080099D}"/>
              </a:ext>
            </a:extLst>
          </p:cNvPr>
          <p:cNvSpPr/>
          <p:nvPr/>
        </p:nvSpPr>
        <p:spPr>
          <a:xfrm>
            <a:off x="1085489" y="1401057"/>
            <a:ext cx="644511" cy="42296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2/3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F58FB5-CED4-903D-3453-89CAD77CC1BF}"/>
              </a:ext>
            </a:extLst>
          </p:cNvPr>
          <p:cNvSpPr txBox="1"/>
          <p:nvPr/>
        </p:nvSpPr>
        <p:spPr>
          <a:xfrm>
            <a:off x="7769243" y="1401057"/>
            <a:ext cx="21643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Does this code compile?</a:t>
            </a:r>
          </a:p>
          <a:p>
            <a:r>
              <a:rPr lang="de-DE" dirty="0">
                <a:solidFill>
                  <a:schemeClr val="bg1"/>
                </a:solidFill>
              </a:rPr>
              <a:t>If yes, what does it print?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FC24DE-A03A-FF4D-DE2F-B6B003E12FF0}"/>
              </a:ext>
            </a:extLst>
          </p:cNvPr>
          <p:cNvSpPr txBox="1"/>
          <p:nvPr/>
        </p:nvSpPr>
        <p:spPr>
          <a:xfrm>
            <a:off x="7769244" y="2815362"/>
            <a:ext cx="37383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It does compile!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The answer is 100.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When nesting loops, runtime easily blows up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For every outer loop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you need to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run the inner loop 10 times</a:t>
            </a:r>
            <a:b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</a:b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We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run the outer loop 10 times</a:t>
            </a:r>
            <a:b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</a:b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10x10 == 100 iterations</a:t>
            </a:r>
            <a:endParaRPr lang="de-DE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22257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Exercises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68ABBD-5B56-FA98-6FE0-69AABE7AD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1401057"/>
            <a:ext cx="6039243" cy="452138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9280919-0B16-FA28-4C2F-19D13080099D}"/>
              </a:ext>
            </a:extLst>
          </p:cNvPr>
          <p:cNvSpPr/>
          <p:nvPr/>
        </p:nvSpPr>
        <p:spPr>
          <a:xfrm>
            <a:off x="1085489" y="1401057"/>
            <a:ext cx="644511" cy="42296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2/3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F58FB5-CED4-903D-3453-89CAD77CC1BF}"/>
              </a:ext>
            </a:extLst>
          </p:cNvPr>
          <p:cNvSpPr txBox="1"/>
          <p:nvPr/>
        </p:nvSpPr>
        <p:spPr>
          <a:xfrm>
            <a:off x="7769243" y="1401057"/>
            <a:ext cx="21643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Does this code compile?</a:t>
            </a:r>
          </a:p>
          <a:p>
            <a:r>
              <a:rPr lang="de-DE" dirty="0">
                <a:solidFill>
                  <a:schemeClr val="bg1"/>
                </a:solidFill>
              </a:rPr>
              <a:t>If yes, what does it print?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AD2FAD-97DA-9EB4-AC68-19747253BB7A}"/>
              </a:ext>
            </a:extLst>
          </p:cNvPr>
          <p:cNvSpPr txBox="1"/>
          <p:nvPr/>
        </p:nvSpPr>
        <p:spPr>
          <a:xfrm>
            <a:off x="7769243" y="2923084"/>
            <a:ext cx="39066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How often we run through the loop is not linked to the variable name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Variable shadowing did not matter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B2A79C-CAED-2934-D6BE-ED2CA1BC1F3A}"/>
              </a:ext>
            </a:extLst>
          </p:cNvPr>
          <p:cNvSpPr/>
          <p:nvPr/>
        </p:nvSpPr>
        <p:spPr>
          <a:xfrm>
            <a:off x="3347429" y="2410391"/>
            <a:ext cx="334340" cy="4189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138701-3913-73C5-F807-FEF369BC442F}"/>
              </a:ext>
            </a:extLst>
          </p:cNvPr>
          <p:cNvSpPr/>
          <p:nvPr/>
        </p:nvSpPr>
        <p:spPr>
          <a:xfrm>
            <a:off x="4152396" y="2923084"/>
            <a:ext cx="334340" cy="4189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5311873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Exercises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280919-0B16-FA28-4C2F-19D13080099D}"/>
              </a:ext>
            </a:extLst>
          </p:cNvPr>
          <p:cNvSpPr/>
          <p:nvPr/>
        </p:nvSpPr>
        <p:spPr>
          <a:xfrm>
            <a:off x="762817" y="1359375"/>
            <a:ext cx="644511" cy="422960"/>
          </a:xfrm>
          <a:prstGeom prst="rect">
            <a:avLst/>
          </a:prstGeom>
          <a:solidFill>
            <a:srgbClr val="BF00FF"/>
          </a:solidFill>
          <a:ln>
            <a:solidFill>
              <a:srgbClr val="B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3/3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7408A4-2E55-9AA0-1DFE-368C7FA35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328" y="1359375"/>
            <a:ext cx="7322966" cy="413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94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FF00C-1B02-4C8A-0959-B13537EC1E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Important to know: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Many helper methods exist for Arrays and Vectors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</a:rPr>
              <a:t>name.reverse()</a:t>
            </a:r>
            <a:r>
              <a:rPr lang="de-DE" dirty="0">
                <a:solidFill>
                  <a:schemeClr val="bg1"/>
                </a:solidFill>
              </a:rPr>
              <a:t> reverses the order of elements in </a:t>
            </a:r>
            <a:r>
              <a:rPr lang="de-DE" dirty="0">
                <a:solidFill>
                  <a:srgbClr val="FFFF00"/>
                </a:solidFill>
              </a:rPr>
              <a:t>name</a:t>
            </a:r>
            <a:r>
              <a:rPr lang="de-DE" dirty="0">
                <a:solidFill>
                  <a:schemeClr val="bg1"/>
                </a:solidFill>
              </a:rPr>
              <a:t>, and stores the result in </a:t>
            </a:r>
            <a:r>
              <a:rPr lang="de-DE" dirty="0">
                <a:solidFill>
                  <a:srgbClr val="FFFF00"/>
                </a:solidFill>
              </a:rPr>
              <a:t>name</a:t>
            </a:r>
            <a:r>
              <a:rPr lang="de-DE" dirty="0">
                <a:solidFill>
                  <a:schemeClr val="bg1"/>
                </a:solidFill>
              </a:rPr>
              <a:t> again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</a:rPr>
              <a:t>vector.pop()</a:t>
            </a:r>
            <a:r>
              <a:rPr lang="de-DE" dirty="0">
                <a:solidFill>
                  <a:schemeClr val="bg1"/>
                </a:solidFill>
              </a:rPr>
              <a:t> removes the </a:t>
            </a:r>
            <a:r>
              <a:rPr lang="de-DE" dirty="0">
                <a:solidFill>
                  <a:srgbClr val="FFFF00"/>
                </a:solidFill>
              </a:rPr>
              <a:t>last element</a:t>
            </a:r>
            <a:r>
              <a:rPr lang="de-DE" dirty="0">
                <a:solidFill>
                  <a:schemeClr val="bg1"/>
                </a:solidFill>
              </a:rPr>
              <a:t> of a Vector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</a:rPr>
              <a:t>name.len()</a:t>
            </a:r>
            <a:r>
              <a:rPr lang="de-DE" dirty="0">
                <a:solidFill>
                  <a:schemeClr val="bg1"/>
                </a:solidFill>
              </a:rPr>
              <a:t> returns the </a:t>
            </a:r>
            <a:r>
              <a:rPr lang="de-DE" dirty="0">
                <a:solidFill>
                  <a:srgbClr val="FFFF00"/>
                </a:solidFill>
              </a:rPr>
              <a:t>number of elements</a:t>
            </a:r>
            <a:r>
              <a:rPr lang="de-DE" dirty="0">
                <a:solidFill>
                  <a:schemeClr val="bg1"/>
                </a:solidFill>
              </a:rPr>
              <a:t> in your Array/Vector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2104637812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Exercises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280919-0B16-FA28-4C2F-19D13080099D}"/>
              </a:ext>
            </a:extLst>
          </p:cNvPr>
          <p:cNvSpPr/>
          <p:nvPr/>
        </p:nvSpPr>
        <p:spPr>
          <a:xfrm>
            <a:off x="762817" y="1359375"/>
            <a:ext cx="644511" cy="422960"/>
          </a:xfrm>
          <a:prstGeom prst="rect">
            <a:avLst/>
          </a:prstGeom>
          <a:solidFill>
            <a:srgbClr val="BF00FF"/>
          </a:solidFill>
          <a:ln>
            <a:solidFill>
              <a:srgbClr val="B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3/3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7408A4-2E55-9AA0-1DFE-368C7FA35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328" y="1359375"/>
            <a:ext cx="7322966" cy="41392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BC711A0-4B4E-073F-562A-B11466C54839}"/>
              </a:ext>
            </a:extLst>
          </p:cNvPr>
          <p:cNvSpPr txBox="1"/>
          <p:nvPr/>
        </p:nvSpPr>
        <p:spPr>
          <a:xfrm>
            <a:off x="8730294" y="1359375"/>
            <a:ext cx="21643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Does this code compile?</a:t>
            </a:r>
          </a:p>
          <a:p>
            <a:r>
              <a:rPr lang="de-DE" dirty="0">
                <a:solidFill>
                  <a:schemeClr val="bg1"/>
                </a:solidFill>
              </a:rPr>
              <a:t>If yes, what does it print?</a:t>
            </a:r>
          </a:p>
        </p:txBody>
      </p:sp>
    </p:spTree>
    <p:extLst>
      <p:ext uri="{BB962C8B-B14F-4D97-AF65-F5344CB8AC3E}">
        <p14:creationId xmlns:p14="http://schemas.microsoft.com/office/powerpoint/2010/main" val="4061299366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Exercises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280919-0B16-FA28-4C2F-19D13080099D}"/>
              </a:ext>
            </a:extLst>
          </p:cNvPr>
          <p:cNvSpPr/>
          <p:nvPr/>
        </p:nvSpPr>
        <p:spPr>
          <a:xfrm>
            <a:off x="762817" y="1359375"/>
            <a:ext cx="644511" cy="422960"/>
          </a:xfrm>
          <a:prstGeom prst="rect">
            <a:avLst/>
          </a:prstGeom>
          <a:solidFill>
            <a:srgbClr val="BF00FF"/>
          </a:solidFill>
          <a:ln>
            <a:solidFill>
              <a:srgbClr val="B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3/3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7408A4-2E55-9AA0-1DFE-368C7FA35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328" y="1359375"/>
            <a:ext cx="7322966" cy="41392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BC711A0-4B4E-073F-562A-B11466C54839}"/>
              </a:ext>
            </a:extLst>
          </p:cNvPr>
          <p:cNvSpPr txBox="1"/>
          <p:nvPr/>
        </p:nvSpPr>
        <p:spPr>
          <a:xfrm>
            <a:off x="8730294" y="1359375"/>
            <a:ext cx="21643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Does this code compile?</a:t>
            </a:r>
          </a:p>
          <a:p>
            <a:r>
              <a:rPr lang="de-DE" dirty="0">
                <a:solidFill>
                  <a:schemeClr val="bg1"/>
                </a:solidFill>
              </a:rPr>
              <a:t>If yes, what does it print?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1AAA68-E428-F3DB-37B5-0E441860A494}"/>
              </a:ext>
            </a:extLst>
          </p:cNvPr>
          <p:cNvSpPr txBox="1"/>
          <p:nvPr/>
        </p:nvSpPr>
        <p:spPr>
          <a:xfrm>
            <a:off x="6799591" y="2813151"/>
            <a:ext cx="44230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It does compile!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However it does not do what you might think it does...</a:t>
            </a:r>
          </a:p>
        </p:txBody>
      </p:sp>
    </p:spTree>
    <p:extLst>
      <p:ext uri="{BB962C8B-B14F-4D97-AF65-F5344CB8AC3E}">
        <p14:creationId xmlns:p14="http://schemas.microsoft.com/office/powerpoint/2010/main" val="407020385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Exercises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280919-0B16-FA28-4C2F-19D13080099D}"/>
              </a:ext>
            </a:extLst>
          </p:cNvPr>
          <p:cNvSpPr/>
          <p:nvPr/>
        </p:nvSpPr>
        <p:spPr>
          <a:xfrm>
            <a:off x="762817" y="1359375"/>
            <a:ext cx="644511" cy="422960"/>
          </a:xfrm>
          <a:prstGeom prst="rect">
            <a:avLst/>
          </a:prstGeom>
          <a:solidFill>
            <a:srgbClr val="BF00FF"/>
          </a:solidFill>
          <a:ln>
            <a:solidFill>
              <a:srgbClr val="B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3/3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7408A4-2E55-9AA0-1DFE-368C7FA35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328" y="1359375"/>
            <a:ext cx="7322966" cy="41392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BC711A0-4B4E-073F-562A-B11466C54839}"/>
              </a:ext>
            </a:extLst>
          </p:cNvPr>
          <p:cNvSpPr txBox="1"/>
          <p:nvPr/>
        </p:nvSpPr>
        <p:spPr>
          <a:xfrm>
            <a:off x="8730294" y="1359375"/>
            <a:ext cx="21643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Does this code compile?</a:t>
            </a:r>
          </a:p>
          <a:p>
            <a:r>
              <a:rPr lang="de-DE" dirty="0">
                <a:solidFill>
                  <a:schemeClr val="bg1"/>
                </a:solidFill>
              </a:rPr>
              <a:t>If yes, what does it print?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1AAA68-E428-F3DB-37B5-0E441860A494}"/>
              </a:ext>
            </a:extLst>
          </p:cNvPr>
          <p:cNvSpPr txBox="1"/>
          <p:nvPr/>
        </p:nvSpPr>
        <p:spPr>
          <a:xfrm>
            <a:off x="3770389" y="2639939"/>
            <a:ext cx="42338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We‘re never actually setting elements in the vector!</a:t>
            </a:r>
          </a:p>
          <a:p>
            <a:r>
              <a:rPr lang="de-DE" dirty="0">
                <a:solidFill>
                  <a:schemeClr val="bg1"/>
                </a:solidFill>
              </a:rPr>
              <a:t>We only assign to a local variable.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A35FCF-EC22-7A07-46C5-481F5C5530E3}"/>
              </a:ext>
            </a:extLst>
          </p:cNvPr>
          <p:cNvSpPr/>
          <p:nvPr/>
        </p:nvSpPr>
        <p:spPr>
          <a:xfrm>
            <a:off x="2396775" y="2578044"/>
            <a:ext cx="1373614" cy="431017"/>
          </a:xfrm>
          <a:prstGeom prst="rect">
            <a:avLst/>
          </a:prstGeom>
          <a:noFill/>
          <a:ln>
            <a:solidFill>
              <a:srgbClr val="B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8450959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Exercises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280919-0B16-FA28-4C2F-19D13080099D}"/>
              </a:ext>
            </a:extLst>
          </p:cNvPr>
          <p:cNvSpPr/>
          <p:nvPr/>
        </p:nvSpPr>
        <p:spPr>
          <a:xfrm>
            <a:off x="762817" y="1359375"/>
            <a:ext cx="644511" cy="422960"/>
          </a:xfrm>
          <a:prstGeom prst="rect">
            <a:avLst/>
          </a:prstGeom>
          <a:solidFill>
            <a:srgbClr val="BF00FF"/>
          </a:solidFill>
          <a:ln>
            <a:solidFill>
              <a:srgbClr val="B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3/3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7408A4-2E55-9AA0-1DFE-368C7FA35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328" y="1359375"/>
            <a:ext cx="7322966" cy="41392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BC711A0-4B4E-073F-562A-B11466C54839}"/>
              </a:ext>
            </a:extLst>
          </p:cNvPr>
          <p:cNvSpPr txBox="1"/>
          <p:nvPr/>
        </p:nvSpPr>
        <p:spPr>
          <a:xfrm>
            <a:off x="8730294" y="1359375"/>
            <a:ext cx="21643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Does this code compile?</a:t>
            </a:r>
          </a:p>
          <a:p>
            <a:r>
              <a:rPr lang="de-DE" dirty="0">
                <a:solidFill>
                  <a:schemeClr val="bg1"/>
                </a:solidFill>
              </a:rPr>
              <a:t>If yes, what does it print?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1AAA68-E428-F3DB-37B5-0E441860A494}"/>
              </a:ext>
            </a:extLst>
          </p:cNvPr>
          <p:cNvSpPr txBox="1"/>
          <p:nvPr/>
        </p:nvSpPr>
        <p:spPr>
          <a:xfrm>
            <a:off x="5276934" y="3275111"/>
            <a:ext cx="1467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prints </a:t>
            </a:r>
            <a:r>
              <a:rPr lang="de-DE" dirty="0">
                <a:solidFill>
                  <a:srgbClr val="FFFF00"/>
                </a:solidFill>
              </a:rPr>
              <a:t>[1, 2, 3, 4]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A35FCF-EC22-7A07-46C5-481F5C5530E3}"/>
              </a:ext>
            </a:extLst>
          </p:cNvPr>
          <p:cNvSpPr/>
          <p:nvPr/>
        </p:nvSpPr>
        <p:spPr>
          <a:xfrm>
            <a:off x="1929504" y="3262838"/>
            <a:ext cx="3347430" cy="338368"/>
          </a:xfrm>
          <a:prstGeom prst="rect">
            <a:avLst/>
          </a:prstGeom>
          <a:noFill/>
          <a:ln>
            <a:solidFill>
              <a:srgbClr val="B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8804747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Exercises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280919-0B16-FA28-4C2F-19D13080099D}"/>
              </a:ext>
            </a:extLst>
          </p:cNvPr>
          <p:cNvSpPr/>
          <p:nvPr/>
        </p:nvSpPr>
        <p:spPr>
          <a:xfrm>
            <a:off x="762817" y="1359375"/>
            <a:ext cx="644511" cy="422960"/>
          </a:xfrm>
          <a:prstGeom prst="rect">
            <a:avLst/>
          </a:prstGeom>
          <a:solidFill>
            <a:srgbClr val="BF00FF"/>
          </a:solidFill>
          <a:ln>
            <a:solidFill>
              <a:srgbClr val="B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3/3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7408A4-2E55-9AA0-1DFE-368C7FA35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328" y="1359375"/>
            <a:ext cx="7322966" cy="41392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BC711A0-4B4E-073F-562A-B11466C54839}"/>
              </a:ext>
            </a:extLst>
          </p:cNvPr>
          <p:cNvSpPr txBox="1"/>
          <p:nvPr/>
        </p:nvSpPr>
        <p:spPr>
          <a:xfrm>
            <a:off x="8730294" y="1359375"/>
            <a:ext cx="21643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Does this code compile?</a:t>
            </a:r>
          </a:p>
          <a:p>
            <a:r>
              <a:rPr lang="de-DE" dirty="0">
                <a:solidFill>
                  <a:schemeClr val="bg1"/>
                </a:solidFill>
              </a:rPr>
              <a:t>If yes, what does it print?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1AAA68-E428-F3DB-37B5-0E441860A494}"/>
              </a:ext>
            </a:extLst>
          </p:cNvPr>
          <p:cNvSpPr txBox="1"/>
          <p:nvPr/>
        </p:nvSpPr>
        <p:spPr>
          <a:xfrm>
            <a:off x="6096586" y="3917033"/>
            <a:ext cx="37657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FF00"/>
                </a:solidFill>
              </a:rPr>
              <a:t>vector</a:t>
            </a:r>
            <a:r>
              <a:rPr lang="de-DE" dirty="0">
                <a:solidFill>
                  <a:schemeClr val="bg1"/>
                </a:solidFill>
              </a:rPr>
              <a:t> contains </a:t>
            </a:r>
            <a:r>
              <a:rPr lang="de-DE" dirty="0">
                <a:solidFill>
                  <a:srgbClr val="FFFF00"/>
                </a:solidFill>
              </a:rPr>
              <a:t>2</a:t>
            </a:r>
            <a:r>
              <a:rPr lang="de-DE" dirty="0">
                <a:solidFill>
                  <a:schemeClr val="bg1"/>
                </a:solidFill>
              </a:rPr>
              <a:t> and </a:t>
            </a:r>
            <a:r>
              <a:rPr lang="de-DE" dirty="0">
                <a:solidFill>
                  <a:srgbClr val="FFFF00"/>
                </a:solidFill>
              </a:rPr>
              <a:t>3</a:t>
            </a:r>
            <a:r>
              <a:rPr lang="de-DE" dirty="0">
                <a:solidFill>
                  <a:schemeClr val="bg1"/>
                </a:solidFill>
              </a:rPr>
              <a:t>, so it prints those two</a:t>
            </a:r>
            <a:endParaRPr lang="de-DE" dirty="0">
              <a:solidFill>
                <a:srgbClr val="FFFF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A35FCF-EC22-7A07-46C5-481F5C5530E3}"/>
              </a:ext>
            </a:extLst>
          </p:cNvPr>
          <p:cNvSpPr/>
          <p:nvPr/>
        </p:nvSpPr>
        <p:spPr>
          <a:xfrm>
            <a:off x="2449140" y="3900158"/>
            <a:ext cx="3456191" cy="341529"/>
          </a:xfrm>
          <a:prstGeom prst="rect">
            <a:avLst/>
          </a:prstGeom>
          <a:noFill/>
          <a:ln>
            <a:solidFill>
              <a:srgbClr val="B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0992288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Exercises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280919-0B16-FA28-4C2F-19D13080099D}"/>
              </a:ext>
            </a:extLst>
          </p:cNvPr>
          <p:cNvSpPr/>
          <p:nvPr/>
        </p:nvSpPr>
        <p:spPr>
          <a:xfrm>
            <a:off x="762817" y="1359375"/>
            <a:ext cx="644511" cy="422960"/>
          </a:xfrm>
          <a:prstGeom prst="rect">
            <a:avLst/>
          </a:prstGeom>
          <a:solidFill>
            <a:srgbClr val="BF00FF"/>
          </a:solidFill>
          <a:ln>
            <a:solidFill>
              <a:srgbClr val="B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3/3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7408A4-2E55-9AA0-1DFE-368C7FA35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328" y="1359375"/>
            <a:ext cx="7322966" cy="41392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BC711A0-4B4E-073F-562A-B11466C54839}"/>
              </a:ext>
            </a:extLst>
          </p:cNvPr>
          <p:cNvSpPr txBox="1"/>
          <p:nvPr/>
        </p:nvSpPr>
        <p:spPr>
          <a:xfrm>
            <a:off x="8730294" y="1359375"/>
            <a:ext cx="21643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Does this code compile?</a:t>
            </a:r>
          </a:p>
          <a:p>
            <a:r>
              <a:rPr lang="de-DE" dirty="0">
                <a:solidFill>
                  <a:schemeClr val="bg1"/>
                </a:solidFill>
              </a:rPr>
              <a:t>If yes, what does it print?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E88043A-6D74-10EB-4A8D-826A70B06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971" y="4593802"/>
            <a:ext cx="5182323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569967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dirty="0"/>
              <a:t>Next time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E4252C0-DE64-D869-65C5-305B1D85A9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Ownership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Borrow Checker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References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560579191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de-DE" dirty="0"/>
              <a:t>Loops - Extra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23814764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de-DE" dirty="0"/>
              <a:t>Loops - Extra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E555B-EE59-611F-22AA-C2EA46A5CA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You might think that there exists the „most powerful“ loop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6909415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de-DE" dirty="0"/>
              <a:t>Loops - Extra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E555B-EE59-611F-22AA-C2EA46A5CA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You might think that there exists the „most powerful“ loop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Indeed, some loops are more convenient than others, you would not use </a:t>
            </a:r>
            <a:r>
              <a:rPr lang="de-DE" dirty="0">
                <a:solidFill>
                  <a:srgbClr val="FFFF00"/>
                </a:solidFill>
              </a:rPr>
              <a:t>loop</a:t>
            </a:r>
            <a:r>
              <a:rPr lang="de-DE" dirty="0"/>
              <a:t> to iterate over a collection!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730449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FF00C-1B02-4C8A-0959-B13537EC1E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Important to know: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Many helper methods exist for Arrays and Vectors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Array Type Declaration itself is a Type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1592849285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de-DE" dirty="0"/>
              <a:t>Loops - Extra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E555B-EE59-611F-22AA-C2EA46A5CA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You might think that there exists the „most powerful“ loop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Indeed, some loops are more convenient than others, you would not use </a:t>
            </a:r>
            <a:r>
              <a:rPr lang="de-DE" dirty="0">
                <a:solidFill>
                  <a:srgbClr val="FFFF00"/>
                </a:solidFill>
              </a:rPr>
              <a:t>loop</a:t>
            </a:r>
            <a:r>
              <a:rPr lang="de-DE" dirty="0"/>
              <a:t> to iterate over a collection!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However, all loops can be converted to each other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All loops are equally powerful!</a:t>
            </a:r>
            <a:endParaRPr lang="de-DE" dirty="0">
              <a:solidFill>
                <a:srgbClr val="00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2516073648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de-DE" dirty="0"/>
              <a:t>Loops - Extra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5E0E63-6C36-4EE5-E834-C9AE4AB49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60" y="2525705"/>
            <a:ext cx="11518280" cy="18065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7D686F-8649-5905-D612-4FDE70265E4E}"/>
              </a:ext>
            </a:extLst>
          </p:cNvPr>
          <p:cNvSpPr txBox="1"/>
          <p:nvPr/>
        </p:nvSpPr>
        <p:spPr>
          <a:xfrm>
            <a:off x="1730000" y="1134400"/>
            <a:ext cx="4123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FF00"/>
                </a:solidFill>
              </a:rPr>
              <a:t>Goal</a:t>
            </a:r>
            <a:r>
              <a:rPr lang="de-DE" dirty="0">
                <a:solidFill>
                  <a:schemeClr val="bg1"/>
                </a:solidFill>
              </a:rPr>
              <a:t>: Convert this </a:t>
            </a:r>
            <a:r>
              <a:rPr lang="de-DE" dirty="0">
                <a:solidFill>
                  <a:srgbClr val="FFFF00"/>
                </a:solidFill>
              </a:rPr>
              <a:t>for</a:t>
            </a:r>
            <a:r>
              <a:rPr lang="de-DE" dirty="0">
                <a:solidFill>
                  <a:schemeClr val="bg1"/>
                </a:solidFill>
              </a:rPr>
              <a:t> loop into a normal </a:t>
            </a:r>
            <a:r>
              <a:rPr lang="de-DE" dirty="0">
                <a:solidFill>
                  <a:srgbClr val="FFFF00"/>
                </a:solidFill>
              </a:rPr>
              <a:t>loop</a:t>
            </a:r>
            <a:r>
              <a:rPr lang="de-DE" dirty="0">
                <a:solidFill>
                  <a:schemeClr val="bg1"/>
                </a:solidFill>
              </a:rPr>
              <a:t> loop</a:t>
            </a:r>
          </a:p>
        </p:txBody>
      </p:sp>
    </p:spTree>
    <p:extLst>
      <p:ext uri="{BB962C8B-B14F-4D97-AF65-F5344CB8AC3E}">
        <p14:creationId xmlns:p14="http://schemas.microsoft.com/office/powerpoint/2010/main" val="73191673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de-DE" dirty="0"/>
              <a:t>Loops - Extra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5E0E63-6C36-4EE5-E834-C9AE4AB49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60" y="2525705"/>
            <a:ext cx="11518280" cy="18065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7D686F-8649-5905-D612-4FDE70265E4E}"/>
              </a:ext>
            </a:extLst>
          </p:cNvPr>
          <p:cNvSpPr txBox="1"/>
          <p:nvPr/>
        </p:nvSpPr>
        <p:spPr>
          <a:xfrm>
            <a:off x="1730000" y="1134400"/>
            <a:ext cx="4123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FF00"/>
                </a:solidFill>
              </a:rPr>
              <a:t>Goal</a:t>
            </a:r>
            <a:r>
              <a:rPr lang="de-DE" dirty="0">
                <a:solidFill>
                  <a:schemeClr val="bg1"/>
                </a:solidFill>
              </a:rPr>
              <a:t>: Convert this </a:t>
            </a:r>
            <a:r>
              <a:rPr lang="de-DE" dirty="0">
                <a:solidFill>
                  <a:srgbClr val="FFFF00"/>
                </a:solidFill>
              </a:rPr>
              <a:t>for</a:t>
            </a:r>
            <a:r>
              <a:rPr lang="de-DE" dirty="0">
                <a:solidFill>
                  <a:schemeClr val="bg1"/>
                </a:solidFill>
              </a:rPr>
              <a:t> loop into a normal </a:t>
            </a:r>
            <a:r>
              <a:rPr lang="de-DE" dirty="0">
                <a:solidFill>
                  <a:srgbClr val="FFFF00"/>
                </a:solidFill>
              </a:rPr>
              <a:t>loop</a:t>
            </a:r>
            <a:r>
              <a:rPr lang="de-DE" dirty="0">
                <a:solidFill>
                  <a:schemeClr val="bg1"/>
                </a:solidFill>
              </a:rPr>
              <a:t> loop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6A4D3D-C7C4-857C-8BCA-ADDFF121143A}"/>
              </a:ext>
            </a:extLst>
          </p:cNvPr>
          <p:cNvSpPr/>
          <p:nvPr/>
        </p:nvSpPr>
        <p:spPr>
          <a:xfrm>
            <a:off x="336860" y="2976836"/>
            <a:ext cx="5093145" cy="382679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D01522-5F3E-5AB8-B99D-ED8CCE2D87EB}"/>
              </a:ext>
            </a:extLst>
          </p:cNvPr>
          <p:cNvSpPr txBox="1"/>
          <p:nvPr/>
        </p:nvSpPr>
        <p:spPr>
          <a:xfrm>
            <a:off x="2701580" y="4332295"/>
            <a:ext cx="6303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Normal </a:t>
            </a:r>
            <a:r>
              <a:rPr lang="de-DE" dirty="0">
                <a:solidFill>
                  <a:srgbClr val="FFFF00"/>
                </a:solidFill>
              </a:rPr>
              <a:t>loop</a:t>
            </a:r>
            <a:r>
              <a:rPr lang="de-DE" dirty="0">
                <a:solidFill>
                  <a:schemeClr val="bg1"/>
                </a:solidFill>
              </a:rPr>
              <a:t> can‘t easily do the assign thing, we need to first desugar this line</a:t>
            </a:r>
          </a:p>
        </p:txBody>
      </p:sp>
    </p:spTree>
    <p:extLst>
      <p:ext uri="{BB962C8B-B14F-4D97-AF65-F5344CB8AC3E}">
        <p14:creationId xmlns:p14="http://schemas.microsoft.com/office/powerpoint/2010/main" val="2013921105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de-DE" dirty="0"/>
              <a:t>Loops - Extra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7D686F-8649-5905-D612-4FDE70265E4E}"/>
              </a:ext>
            </a:extLst>
          </p:cNvPr>
          <p:cNvSpPr txBox="1"/>
          <p:nvPr/>
        </p:nvSpPr>
        <p:spPr>
          <a:xfrm>
            <a:off x="1730000" y="1134400"/>
            <a:ext cx="4123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FF00"/>
                </a:solidFill>
              </a:rPr>
              <a:t>Goal</a:t>
            </a:r>
            <a:r>
              <a:rPr lang="de-DE" dirty="0">
                <a:solidFill>
                  <a:schemeClr val="bg1"/>
                </a:solidFill>
              </a:rPr>
              <a:t>: Convert this </a:t>
            </a:r>
            <a:r>
              <a:rPr lang="de-DE" dirty="0">
                <a:solidFill>
                  <a:srgbClr val="FFFF00"/>
                </a:solidFill>
              </a:rPr>
              <a:t>for</a:t>
            </a:r>
            <a:r>
              <a:rPr lang="de-DE" dirty="0">
                <a:solidFill>
                  <a:schemeClr val="bg1"/>
                </a:solidFill>
              </a:rPr>
              <a:t> loop into a normal </a:t>
            </a:r>
            <a:r>
              <a:rPr lang="de-DE" dirty="0">
                <a:solidFill>
                  <a:srgbClr val="FFFF00"/>
                </a:solidFill>
              </a:rPr>
              <a:t>loop</a:t>
            </a:r>
            <a:r>
              <a:rPr lang="de-DE" dirty="0">
                <a:solidFill>
                  <a:schemeClr val="bg1"/>
                </a:solidFill>
              </a:rPr>
              <a:t> loop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829643-27AF-0782-46AA-C63B99F9D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94" y="2663076"/>
            <a:ext cx="11164811" cy="26153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09FDEA-F30D-B325-77C7-29FB96FDF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000" y="1444276"/>
            <a:ext cx="6316374" cy="99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311150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de-DE" dirty="0"/>
              <a:t>Loops - Extra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7D686F-8649-5905-D612-4FDE70265E4E}"/>
              </a:ext>
            </a:extLst>
          </p:cNvPr>
          <p:cNvSpPr txBox="1"/>
          <p:nvPr/>
        </p:nvSpPr>
        <p:spPr>
          <a:xfrm>
            <a:off x="1730000" y="1134400"/>
            <a:ext cx="4123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FF00"/>
                </a:solidFill>
              </a:rPr>
              <a:t>Goal</a:t>
            </a:r>
            <a:r>
              <a:rPr lang="de-DE" dirty="0">
                <a:solidFill>
                  <a:schemeClr val="bg1"/>
                </a:solidFill>
              </a:rPr>
              <a:t>: Convert this </a:t>
            </a:r>
            <a:r>
              <a:rPr lang="de-DE" dirty="0">
                <a:solidFill>
                  <a:srgbClr val="FFFF00"/>
                </a:solidFill>
              </a:rPr>
              <a:t>for</a:t>
            </a:r>
            <a:r>
              <a:rPr lang="de-DE" dirty="0">
                <a:solidFill>
                  <a:schemeClr val="bg1"/>
                </a:solidFill>
              </a:rPr>
              <a:t> loop into a normal </a:t>
            </a:r>
            <a:r>
              <a:rPr lang="de-DE" dirty="0">
                <a:solidFill>
                  <a:srgbClr val="FFFF00"/>
                </a:solidFill>
              </a:rPr>
              <a:t>loop</a:t>
            </a:r>
            <a:r>
              <a:rPr lang="de-DE" dirty="0">
                <a:solidFill>
                  <a:schemeClr val="bg1"/>
                </a:solidFill>
              </a:rPr>
              <a:t> loop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829643-27AF-0782-46AA-C63B99F9D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94" y="2663076"/>
            <a:ext cx="11164811" cy="26153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09FDEA-F30D-B325-77C7-29FB96FDF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000" y="1444276"/>
            <a:ext cx="6316374" cy="99069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EBDDB4C-B387-4FB1-1013-18A9FD0F7BC2}"/>
              </a:ext>
            </a:extLst>
          </p:cNvPr>
          <p:cNvSpPr/>
          <p:nvPr/>
        </p:nvSpPr>
        <p:spPr>
          <a:xfrm>
            <a:off x="513594" y="3198386"/>
            <a:ext cx="8110769" cy="1003020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EAD13C-1D45-9027-4FC0-DCA0DD43A65D}"/>
              </a:ext>
            </a:extLst>
          </p:cNvPr>
          <p:cNvSpPr/>
          <p:nvPr/>
        </p:nvSpPr>
        <p:spPr>
          <a:xfrm>
            <a:off x="1730000" y="1691841"/>
            <a:ext cx="2769493" cy="225579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5586A2-45BE-34AD-3FC4-3108E9AE800A}"/>
              </a:ext>
            </a:extLst>
          </p:cNvPr>
          <p:cNvSpPr txBox="1"/>
          <p:nvPr/>
        </p:nvSpPr>
        <p:spPr>
          <a:xfrm>
            <a:off x="3179275" y="4900225"/>
            <a:ext cx="53479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Those lines are equivalent – We just assign to a variable by hand</a:t>
            </a:r>
          </a:p>
          <a:p>
            <a:pPr algn="ctr"/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Added bonus: We no longer move the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vector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!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547968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de-DE" dirty="0"/>
              <a:t>Loops - Extra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7D686F-8649-5905-D612-4FDE70265E4E}"/>
              </a:ext>
            </a:extLst>
          </p:cNvPr>
          <p:cNvSpPr txBox="1"/>
          <p:nvPr/>
        </p:nvSpPr>
        <p:spPr>
          <a:xfrm>
            <a:off x="1730000" y="1134400"/>
            <a:ext cx="4123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FF00"/>
                </a:solidFill>
              </a:rPr>
              <a:t>Goal</a:t>
            </a:r>
            <a:r>
              <a:rPr lang="de-DE" dirty="0">
                <a:solidFill>
                  <a:schemeClr val="bg1"/>
                </a:solidFill>
              </a:rPr>
              <a:t>: Convert this </a:t>
            </a:r>
            <a:r>
              <a:rPr lang="de-DE" dirty="0">
                <a:solidFill>
                  <a:srgbClr val="FFFF00"/>
                </a:solidFill>
              </a:rPr>
              <a:t>for</a:t>
            </a:r>
            <a:r>
              <a:rPr lang="de-DE" dirty="0">
                <a:solidFill>
                  <a:schemeClr val="bg1"/>
                </a:solidFill>
              </a:rPr>
              <a:t> loop into a normal </a:t>
            </a:r>
            <a:r>
              <a:rPr lang="de-DE" dirty="0">
                <a:solidFill>
                  <a:srgbClr val="FFFF00"/>
                </a:solidFill>
              </a:rPr>
              <a:t>loop</a:t>
            </a:r>
            <a:r>
              <a:rPr lang="de-DE" dirty="0">
                <a:solidFill>
                  <a:schemeClr val="bg1"/>
                </a:solidFill>
              </a:rPr>
              <a:t> loop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829643-27AF-0782-46AA-C63B99F9D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94" y="2663076"/>
            <a:ext cx="11164811" cy="26153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09FDEA-F30D-B325-77C7-29FB96FDF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000" y="1444276"/>
            <a:ext cx="6316374" cy="99069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EBDDB4C-B387-4FB1-1013-18A9FD0F7BC2}"/>
              </a:ext>
            </a:extLst>
          </p:cNvPr>
          <p:cNvSpPr/>
          <p:nvPr/>
        </p:nvSpPr>
        <p:spPr>
          <a:xfrm>
            <a:off x="513595" y="3198386"/>
            <a:ext cx="682780" cy="402819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5586A2-45BE-34AD-3FC4-3108E9AE800A}"/>
              </a:ext>
            </a:extLst>
          </p:cNvPr>
          <p:cNvSpPr txBox="1"/>
          <p:nvPr/>
        </p:nvSpPr>
        <p:spPr>
          <a:xfrm>
            <a:off x="3697056" y="4900225"/>
            <a:ext cx="4312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We‘re still using </a:t>
            </a:r>
            <a:r>
              <a:rPr lang="de-DE" dirty="0">
                <a:solidFill>
                  <a:srgbClr val="FFFF00"/>
                </a:solidFill>
              </a:rPr>
              <a:t>for</a:t>
            </a:r>
            <a:r>
              <a:rPr lang="de-DE" dirty="0">
                <a:solidFill>
                  <a:schemeClr val="bg1"/>
                </a:solidFill>
              </a:rPr>
              <a:t> though... We need to go deeper!</a:t>
            </a:r>
          </a:p>
        </p:txBody>
      </p:sp>
    </p:spTree>
    <p:extLst>
      <p:ext uri="{BB962C8B-B14F-4D97-AF65-F5344CB8AC3E}">
        <p14:creationId xmlns:p14="http://schemas.microsoft.com/office/powerpoint/2010/main" val="3521945416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de-DE" dirty="0"/>
              <a:t>Loops - Extra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7D686F-8649-5905-D612-4FDE70265E4E}"/>
              </a:ext>
            </a:extLst>
          </p:cNvPr>
          <p:cNvSpPr txBox="1"/>
          <p:nvPr/>
        </p:nvSpPr>
        <p:spPr>
          <a:xfrm>
            <a:off x="1730000" y="1134400"/>
            <a:ext cx="4123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FF00"/>
                </a:solidFill>
              </a:rPr>
              <a:t>Goal</a:t>
            </a:r>
            <a:r>
              <a:rPr lang="de-DE" dirty="0">
                <a:solidFill>
                  <a:schemeClr val="bg1"/>
                </a:solidFill>
              </a:rPr>
              <a:t>: Convert this </a:t>
            </a:r>
            <a:r>
              <a:rPr lang="de-DE" dirty="0">
                <a:solidFill>
                  <a:srgbClr val="FFFF00"/>
                </a:solidFill>
              </a:rPr>
              <a:t>for</a:t>
            </a:r>
            <a:r>
              <a:rPr lang="de-DE" dirty="0">
                <a:solidFill>
                  <a:schemeClr val="bg1"/>
                </a:solidFill>
              </a:rPr>
              <a:t> loop into a normal </a:t>
            </a:r>
            <a:r>
              <a:rPr lang="de-DE" dirty="0">
                <a:solidFill>
                  <a:srgbClr val="FFFF00"/>
                </a:solidFill>
              </a:rPr>
              <a:t>loop</a:t>
            </a:r>
            <a:r>
              <a:rPr lang="de-DE" dirty="0">
                <a:solidFill>
                  <a:schemeClr val="bg1"/>
                </a:solidFill>
              </a:rPr>
              <a:t> loop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829643-27AF-0782-46AA-C63B99F9D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94" y="2663076"/>
            <a:ext cx="11164811" cy="26153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09FDEA-F30D-B325-77C7-29FB96FDF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000" y="1444276"/>
            <a:ext cx="6316374" cy="99069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EBDDB4C-B387-4FB1-1013-18A9FD0F7BC2}"/>
              </a:ext>
            </a:extLst>
          </p:cNvPr>
          <p:cNvSpPr/>
          <p:nvPr/>
        </p:nvSpPr>
        <p:spPr>
          <a:xfrm>
            <a:off x="513595" y="3198386"/>
            <a:ext cx="682780" cy="402819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5586A2-45BE-34AD-3FC4-3108E9AE800A}"/>
              </a:ext>
            </a:extLst>
          </p:cNvPr>
          <p:cNvSpPr txBox="1"/>
          <p:nvPr/>
        </p:nvSpPr>
        <p:spPr>
          <a:xfrm>
            <a:off x="3697056" y="4900225"/>
            <a:ext cx="4312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We‘re still using </a:t>
            </a:r>
            <a:r>
              <a:rPr lang="de-DE" dirty="0">
                <a:solidFill>
                  <a:srgbClr val="FFFF00"/>
                </a:solidFill>
              </a:rPr>
              <a:t>for</a:t>
            </a:r>
            <a:r>
              <a:rPr lang="de-DE" dirty="0">
                <a:solidFill>
                  <a:schemeClr val="bg1"/>
                </a:solidFill>
              </a:rPr>
              <a:t> though... We need to go deeper!</a:t>
            </a:r>
          </a:p>
          <a:p>
            <a:pPr algn="ctr"/>
            <a:r>
              <a:rPr lang="de-DE" dirty="0">
                <a:solidFill>
                  <a:schemeClr val="bg1"/>
                </a:solidFill>
              </a:rPr>
              <a:t>We need to understand what the Range does.</a:t>
            </a:r>
          </a:p>
        </p:txBody>
      </p:sp>
    </p:spTree>
    <p:extLst>
      <p:ext uri="{BB962C8B-B14F-4D97-AF65-F5344CB8AC3E}">
        <p14:creationId xmlns:p14="http://schemas.microsoft.com/office/powerpoint/2010/main" val="4255349410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de-DE" dirty="0"/>
              <a:t>Loops - Extra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29BD6C-E4EA-AE6C-F9B9-7670A720A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334" y="2434970"/>
            <a:ext cx="8953332" cy="35004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11C06F-9E55-9FAB-A92F-5A846B21D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334" y="1239749"/>
            <a:ext cx="5102269" cy="119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251165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de-DE" dirty="0"/>
              <a:t>Loops - Extra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29BD6C-E4EA-AE6C-F9B9-7670A720A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334" y="2434970"/>
            <a:ext cx="8953332" cy="35004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11C06F-9E55-9FAB-A92F-5A846B21D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334" y="1239749"/>
            <a:ext cx="5102269" cy="11952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EC3F96-41DF-991C-F02B-87210F108A1E}"/>
              </a:ext>
            </a:extLst>
          </p:cNvPr>
          <p:cNvSpPr txBox="1"/>
          <p:nvPr/>
        </p:nvSpPr>
        <p:spPr>
          <a:xfrm>
            <a:off x="6949753" y="1468027"/>
            <a:ext cx="21627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Where did our range go?</a:t>
            </a:r>
          </a:p>
        </p:txBody>
      </p:sp>
    </p:spTree>
    <p:extLst>
      <p:ext uri="{BB962C8B-B14F-4D97-AF65-F5344CB8AC3E}">
        <p14:creationId xmlns:p14="http://schemas.microsoft.com/office/powerpoint/2010/main" val="2047074819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de-DE" dirty="0"/>
              <a:t>Loops - Extra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29BD6C-E4EA-AE6C-F9B9-7670A720A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334" y="2434970"/>
            <a:ext cx="8953332" cy="35004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11C06F-9E55-9FAB-A92F-5A846B21D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334" y="1239749"/>
            <a:ext cx="5102269" cy="119522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7FA61F3-6336-D18B-BE02-1A57B2E9B2E6}"/>
              </a:ext>
            </a:extLst>
          </p:cNvPr>
          <p:cNvSpPr/>
          <p:nvPr/>
        </p:nvSpPr>
        <p:spPr>
          <a:xfrm>
            <a:off x="7137958" y="2434970"/>
            <a:ext cx="334341" cy="453245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C5EA01-8323-042D-0E48-9186BDB4B359}"/>
              </a:ext>
            </a:extLst>
          </p:cNvPr>
          <p:cNvSpPr/>
          <p:nvPr/>
        </p:nvSpPr>
        <p:spPr>
          <a:xfrm>
            <a:off x="3605234" y="1467532"/>
            <a:ext cx="140986" cy="220281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D00C16-D976-43A4-5C5D-889F8F0EACFF}"/>
              </a:ext>
            </a:extLst>
          </p:cNvPr>
          <p:cNvSpPr txBox="1"/>
          <p:nvPr/>
        </p:nvSpPr>
        <p:spPr>
          <a:xfrm>
            <a:off x="6949753" y="1468027"/>
            <a:ext cx="21627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Where did our range go?</a:t>
            </a:r>
          </a:p>
        </p:txBody>
      </p:sp>
    </p:spTree>
    <p:extLst>
      <p:ext uri="{BB962C8B-B14F-4D97-AF65-F5344CB8AC3E}">
        <p14:creationId xmlns:p14="http://schemas.microsoft.com/office/powerpoint/2010/main" val="2887312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FF00C-1B02-4C8A-0959-B13537EC1E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Important to know: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Many helper methods exist for Arrays and Vectors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Array Type Declaration itself is a Type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</a:rPr>
              <a:t>[i32; 5] </a:t>
            </a:r>
            <a:r>
              <a:rPr lang="de-DE" dirty="0">
                <a:solidFill>
                  <a:schemeClr val="bg1"/>
                </a:solidFill>
              </a:rPr>
              <a:t>is an</a:t>
            </a:r>
            <a:r>
              <a:rPr lang="de-DE" dirty="0">
                <a:solidFill>
                  <a:srgbClr val="00FF00"/>
                </a:solidFill>
              </a:rPr>
              <a:t> Array of i32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[</a:t>
            </a:r>
            <a:r>
              <a:rPr lang="de-DE" dirty="0">
                <a:solidFill>
                  <a:srgbClr val="00FF00"/>
                </a:solidFill>
              </a:rPr>
              <a:t>[i32; 5]</a:t>
            </a:r>
            <a:r>
              <a:rPr lang="de-DE" dirty="0">
                <a:solidFill>
                  <a:srgbClr val="FFFF00"/>
                </a:solidFill>
              </a:rPr>
              <a:t>; 5]</a:t>
            </a:r>
            <a:r>
              <a:rPr lang="de-DE" dirty="0">
                <a:solidFill>
                  <a:schemeClr val="bg1"/>
                </a:solidFill>
              </a:rPr>
              <a:t> is an </a:t>
            </a:r>
            <a:r>
              <a:rPr lang="de-DE" dirty="0">
                <a:solidFill>
                  <a:srgbClr val="FFFF00"/>
                </a:solidFill>
              </a:rPr>
              <a:t>Array of </a:t>
            </a:r>
            <a:r>
              <a:rPr lang="de-DE" dirty="0">
                <a:solidFill>
                  <a:srgbClr val="00FF00"/>
                </a:solidFill>
              </a:rPr>
              <a:t>Arrays of i32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Vec&lt;</a:t>
            </a:r>
            <a:r>
              <a:rPr lang="de-DE" dirty="0">
                <a:solidFill>
                  <a:srgbClr val="00FF00"/>
                </a:solidFill>
              </a:rPr>
              <a:t>[i32; 5]</a:t>
            </a:r>
            <a:r>
              <a:rPr lang="de-DE" dirty="0">
                <a:solidFill>
                  <a:srgbClr val="FFFF00"/>
                </a:solidFill>
              </a:rPr>
              <a:t>&gt; </a:t>
            </a:r>
            <a:r>
              <a:rPr lang="de-DE" dirty="0">
                <a:solidFill>
                  <a:schemeClr val="bg1"/>
                </a:solidFill>
              </a:rPr>
              <a:t>is a </a:t>
            </a:r>
            <a:r>
              <a:rPr lang="de-DE" dirty="0">
                <a:solidFill>
                  <a:srgbClr val="FFFF00"/>
                </a:solidFill>
              </a:rPr>
              <a:t>Vector of </a:t>
            </a:r>
            <a:r>
              <a:rPr lang="de-DE" dirty="0">
                <a:solidFill>
                  <a:srgbClr val="00FF00"/>
                </a:solidFill>
              </a:rPr>
              <a:t>Arrays of i32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[</a:t>
            </a:r>
            <a:r>
              <a:rPr lang="de-DE" dirty="0">
                <a:solidFill>
                  <a:srgbClr val="00FF00"/>
                </a:solidFill>
              </a:rPr>
              <a:t>Vec&lt;i32&gt;</a:t>
            </a:r>
            <a:r>
              <a:rPr lang="de-DE" dirty="0">
                <a:solidFill>
                  <a:srgbClr val="FFFF00"/>
                </a:solidFill>
              </a:rPr>
              <a:t>; 5] </a:t>
            </a:r>
            <a:r>
              <a:rPr lang="de-DE" dirty="0">
                <a:solidFill>
                  <a:schemeClr val="bg1"/>
                </a:solidFill>
              </a:rPr>
              <a:t>is an </a:t>
            </a:r>
            <a:r>
              <a:rPr lang="de-DE" dirty="0">
                <a:solidFill>
                  <a:srgbClr val="FFFF00"/>
                </a:solidFill>
              </a:rPr>
              <a:t>Array of </a:t>
            </a:r>
            <a:r>
              <a:rPr lang="de-DE" dirty="0">
                <a:solidFill>
                  <a:srgbClr val="00FF00"/>
                </a:solidFill>
              </a:rPr>
              <a:t>Vectors of i32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1321195692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de-DE" dirty="0"/>
              <a:t>Loops - Extra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29BD6C-E4EA-AE6C-F9B9-7670A720A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334" y="2434970"/>
            <a:ext cx="8953332" cy="35004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11C06F-9E55-9FAB-A92F-5A846B21D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334" y="1239749"/>
            <a:ext cx="5102269" cy="119522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7FA61F3-6336-D18B-BE02-1A57B2E9B2E6}"/>
              </a:ext>
            </a:extLst>
          </p:cNvPr>
          <p:cNvSpPr/>
          <p:nvPr/>
        </p:nvSpPr>
        <p:spPr>
          <a:xfrm>
            <a:off x="7137958" y="2434970"/>
            <a:ext cx="334341" cy="453245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C5EA01-8323-042D-0E48-9186BDB4B359}"/>
              </a:ext>
            </a:extLst>
          </p:cNvPr>
          <p:cNvSpPr/>
          <p:nvPr/>
        </p:nvSpPr>
        <p:spPr>
          <a:xfrm>
            <a:off x="3605234" y="1467532"/>
            <a:ext cx="140986" cy="220281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19F766-7360-C194-7CF8-E4609BB01059}"/>
              </a:ext>
            </a:extLst>
          </p:cNvPr>
          <p:cNvSpPr/>
          <p:nvPr/>
        </p:nvSpPr>
        <p:spPr>
          <a:xfrm>
            <a:off x="4443098" y="3041287"/>
            <a:ext cx="3423966" cy="4827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A08396-F87D-5CB5-C59A-32BECC92A1C2}"/>
              </a:ext>
            </a:extLst>
          </p:cNvPr>
          <p:cNvSpPr/>
          <p:nvPr/>
        </p:nvSpPr>
        <p:spPr>
          <a:xfrm>
            <a:off x="3897613" y="1467532"/>
            <a:ext cx="1242361" cy="22028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73985B-BCF0-8D48-D269-B13914EE88E6}"/>
              </a:ext>
            </a:extLst>
          </p:cNvPr>
          <p:cNvSpPr txBox="1"/>
          <p:nvPr/>
        </p:nvSpPr>
        <p:spPr>
          <a:xfrm>
            <a:off x="6949753" y="1468027"/>
            <a:ext cx="21627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Where did our range go?</a:t>
            </a:r>
          </a:p>
        </p:txBody>
      </p:sp>
    </p:spTree>
    <p:extLst>
      <p:ext uri="{BB962C8B-B14F-4D97-AF65-F5344CB8AC3E}">
        <p14:creationId xmlns:p14="http://schemas.microsoft.com/office/powerpoint/2010/main" val="1739963124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de-DE" dirty="0"/>
              <a:t>Loops - Extra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29BD6C-E4EA-AE6C-F9B9-7670A720A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334" y="2434970"/>
            <a:ext cx="8953332" cy="35004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11C06F-9E55-9FAB-A92F-5A846B21D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334" y="1239749"/>
            <a:ext cx="5102269" cy="119522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7FA61F3-6336-D18B-BE02-1A57B2E9B2E6}"/>
              </a:ext>
            </a:extLst>
          </p:cNvPr>
          <p:cNvSpPr/>
          <p:nvPr/>
        </p:nvSpPr>
        <p:spPr>
          <a:xfrm>
            <a:off x="7137958" y="2434970"/>
            <a:ext cx="334341" cy="453245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C5EA01-8323-042D-0E48-9186BDB4B359}"/>
              </a:ext>
            </a:extLst>
          </p:cNvPr>
          <p:cNvSpPr/>
          <p:nvPr/>
        </p:nvSpPr>
        <p:spPr>
          <a:xfrm>
            <a:off x="3605234" y="1467532"/>
            <a:ext cx="140986" cy="220281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19F766-7360-C194-7CF8-E4609BB01059}"/>
              </a:ext>
            </a:extLst>
          </p:cNvPr>
          <p:cNvSpPr/>
          <p:nvPr/>
        </p:nvSpPr>
        <p:spPr>
          <a:xfrm>
            <a:off x="4443098" y="3041287"/>
            <a:ext cx="3423966" cy="4827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A08396-F87D-5CB5-C59A-32BECC92A1C2}"/>
              </a:ext>
            </a:extLst>
          </p:cNvPr>
          <p:cNvSpPr/>
          <p:nvPr/>
        </p:nvSpPr>
        <p:spPr>
          <a:xfrm>
            <a:off x="3897613" y="1467532"/>
            <a:ext cx="1242361" cy="22028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E7B833-0FF3-1B70-82DE-51BCA398F2DA}"/>
              </a:ext>
            </a:extLst>
          </p:cNvPr>
          <p:cNvSpPr/>
          <p:nvPr/>
        </p:nvSpPr>
        <p:spPr>
          <a:xfrm>
            <a:off x="2023606" y="1467532"/>
            <a:ext cx="538326" cy="220281"/>
          </a:xfrm>
          <a:prstGeom prst="rect">
            <a:avLst/>
          </a:prstGeom>
          <a:noFill/>
          <a:ln>
            <a:solidFill>
              <a:srgbClr val="B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D18FF3-D929-D331-2181-5DBE12212D62}"/>
              </a:ext>
            </a:extLst>
          </p:cNvPr>
          <p:cNvSpPr/>
          <p:nvPr/>
        </p:nvSpPr>
        <p:spPr>
          <a:xfrm>
            <a:off x="3548838" y="2434969"/>
            <a:ext cx="1224571" cy="453245"/>
          </a:xfrm>
          <a:prstGeom prst="rect">
            <a:avLst/>
          </a:prstGeom>
          <a:noFill/>
          <a:ln>
            <a:solidFill>
              <a:srgbClr val="B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55A763-237C-093A-F095-E35CD995DFD2}"/>
              </a:ext>
            </a:extLst>
          </p:cNvPr>
          <p:cNvSpPr txBox="1"/>
          <p:nvPr/>
        </p:nvSpPr>
        <p:spPr>
          <a:xfrm>
            <a:off x="6949753" y="1468027"/>
            <a:ext cx="21627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Where did our range go?</a:t>
            </a:r>
          </a:p>
        </p:txBody>
      </p:sp>
    </p:spTree>
    <p:extLst>
      <p:ext uri="{BB962C8B-B14F-4D97-AF65-F5344CB8AC3E}">
        <p14:creationId xmlns:p14="http://schemas.microsoft.com/office/powerpoint/2010/main" val="3467003801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de-DE" dirty="0"/>
              <a:t>Loops - Extra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29BD6C-E4EA-AE6C-F9B9-7670A720A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334" y="2434970"/>
            <a:ext cx="8953332" cy="35004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11C06F-9E55-9FAB-A92F-5A846B21D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334" y="1239749"/>
            <a:ext cx="5102269" cy="119522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7FA61F3-6336-D18B-BE02-1A57B2E9B2E6}"/>
              </a:ext>
            </a:extLst>
          </p:cNvPr>
          <p:cNvSpPr/>
          <p:nvPr/>
        </p:nvSpPr>
        <p:spPr>
          <a:xfrm>
            <a:off x="7137958" y="2434970"/>
            <a:ext cx="334341" cy="453245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C5EA01-8323-042D-0E48-9186BDB4B359}"/>
              </a:ext>
            </a:extLst>
          </p:cNvPr>
          <p:cNvSpPr/>
          <p:nvPr/>
        </p:nvSpPr>
        <p:spPr>
          <a:xfrm>
            <a:off x="3605234" y="1467532"/>
            <a:ext cx="140986" cy="220281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19F766-7360-C194-7CF8-E4609BB01059}"/>
              </a:ext>
            </a:extLst>
          </p:cNvPr>
          <p:cNvSpPr/>
          <p:nvPr/>
        </p:nvSpPr>
        <p:spPr>
          <a:xfrm>
            <a:off x="4443098" y="3041287"/>
            <a:ext cx="3423966" cy="4827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A08396-F87D-5CB5-C59A-32BECC92A1C2}"/>
              </a:ext>
            </a:extLst>
          </p:cNvPr>
          <p:cNvSpPr/>
          <p:nvPr/>
        </p:nvSpPr>
        <p:spPr>
          <a:xfrm>
            <a:off x="3897613" y="1467532"/>
            <a:ext cx="1242361" cy="22028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E7B833-0FF3-1B70-82DE-51BCA398F2DA}"/>
              </a:ext>
            </a:extLst>
          </p:cNvPr>
          <p:cNvSpPr/>
          <p:nvPr/>
        </p:nvSpPr>
        <p:spPr>
          <a:xfrm>
            <a:off x="2023606" y="1467532"/>
            <a:ext cx="538326" cy="220281"/>
          </a:xfrm>
          <a:prstGeom prst="rect">
            <a:avLst/>
          </a:prstGeom>
          <a:noFill/>
          <a:ln>
            <a:solidFill>
              <a:srgbClr val="B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D18FF3-D929-D331-2181-5DBE12212D62}"/>
              </a:ext>
            </a:extLst>
          </p:cNvPr>
          <p:cNvSpPr/>
          <p:nvPr/>
        </p:nvSpPr>
        <p:spPr>
          <a:xfrm>
            <a:off x="3548838" y="2434969"/>
            <a:ext cx="1224571" cy="453245"/>
          </a:xfrm>
          <a:prstGeom prst="rect">
            <a:avLst/>
          </a:prstGeom>
          <a:noFill/>
          <a:ln>
            <a:solidFill>
              <a:srgbClr val="B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AFB996-A30F-26B9-DD42-7354C1BF0365}"/>
              </a:ext>
            </a:extLst>
          </p:cNvPr>
          <p:cNvSpPr/>
          <p:nvPr/>
        </p:nvSpPr>
        <p:spPr>
          <a:xfrm>
            <a:off x="3746220" y="1466859"/>
            <a:ext cx="152400" cy="2202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09B175-BE70-873F-4A90-77341E8BF848}"/>
              </a:ext>
            </a:extLst>
          </p:cNvPr>
          <p:cNvSpPr/>
          <p:nvPr/>
        </p:nvSpPr>
        <p:spPr>
          <a:xfrm>
            <a:off x="2561932" y="4833161"/>
            <a:ext cx="2473310" cy="4827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F72008-A6A0-2BE8-F8F6-CF022D409065}"/>
              </a:ext>
            </a:extLst>
          </p:cNvPr>
          <p:cNvSpPr txBox="1"/>
          <p:nvPr/>
        </p:nvSpPr>
        <p:spPr>
          <a:xfrm>
            <a:off x="6949753" y="1468027"/>
            <a:ext cx="21627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Where did our range go?</a:t>
            </a:r>
          </a:p>
        </p:txBody>
      </p:sp>
    </p:spTree>
    <p:extLst>
      <p:ext uri="{BB962C8B-B14F-4D97-AF65-F5344CB8AC3E}">
        <p14:creationId xmlns:p14="http://schemas.microsoft.com/office/powerpoint/2010/main" val="3854521847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de-DE" dirty="0"/>
              <a:t>Loops - Extra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29BD6C-E4EA-AE6C-F9B9-7670A720A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334" y="2434970"/>
            <a:ext cx="8953332" cy="35004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11C06F-9E55-9FAB-A92F-5A846B21D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334" y="1239749"/>
            <a:ext cx="5102269" cy="119522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7FA61F3-6336-D18B-BE02-1A57B2E9B2E6}"/>
              </a:ext>
            </a:extLst>
          </p:cNvPr>
          <p:cNvSpPr/>
          <p:nvPr/>
        </p:nvSpPr>
        <p:spPr>
          <a:xfrm>
            <a:off x="7137958" y="2434970"/>
            <a:ext cx="334341" cy="453245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C5EA01-8323-042D-0E48-9186BDB4B359}"/>
              </a:ext>
            </a:extLst>
          </p:cNvPr>
          <p:cNvSpPr/>
          <p:nvPr/>
        </p:nvSpPr>
        <p:spPr>
          <a:xfrm>
            <a:off x="3605234" y="1467532"/>
            <a:ext cx="140986" cy="220281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19F766-7360-C194-7CF8-E4609BB01059}"/>
              </a:ext>
            </a:extLst>
          </p:cNvPr>
          <p:cNvSpPr/>
          <p:nvPr/>
        </p:nvSpPr>
        <p:spPr>
          <a:xfrm>
            <a:off x="4443098" y="3041287"/>
            <a:ext cx="3423966" cy="4827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A08396-F87D-5CB5-C59A-32BECC92A1C2}"/>
              </a:ext>
            </a:extLst>
          </p:cNvPr>
          <p:cNvSpPr/>
          <p:nvPr/>
        </p:nvSpPr>
        <p:spPr>
          <a:xfrm>
            <a:off x="3897613" y="1467532"/>
            <a:ext cx="1242361" cy="22028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E7B833-0FF3-1B70-82DE-51BCA398F2DA}"/>
              </a:ext>
            </a:extLst>
          </p:cNvPr>
          <p:cNvSpPr/>
          <p:nvPr/>
        </p:nvSpPr>
        <p:spPr>
          <a:xfrm>
            <a:off x="2023606" y="1467532"/>
            <a:ext cx="538326" cy="220281"/>
          </a:xfrm>
          <a:prstGeom prst="rect">
            <a:avLst/>
          </a:prstGeom>
          <a:noFill/>
          <a:ln>
            <a:solidFill>
              <a:srgbClr val="B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D18FF3-D929-D331-2181-5DBE12212D62}"/>
              </a:ext>
            </a:extLst>
          </p:cNvPr>
          <p:cNvSpPr/>
          <p:nvPr/>
        </p:nvSpPr>
        <p:spPr>
          <a:xfrm>
            <a:off x="3548838" y="2434969"/>
            <a:ext cx="1224571" cy="453245"/>
          </a:xfrm>
          <a:prstGeom prst="rect">
            <a:avLst/>
          </a:prstGeom>
          <a:noFill/>
          <a:ln>
            <a:solidFill>
              <a:srgbClr val="B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AFB996-A30F-26B9-DD42-7354C1BF0365}"/>
              </a:ext>
            </a:extLst>
          </p:cNvPr>
          <p:cNvSpPr/>
          <p:nvPr/>
        </p:nvSpPr>
        <p:spPr>
          <a:xfrm>
            <a:off x="3746220" y="1466859"/>
            <a:ext cx="152400" cy="2202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09B175-BE70-873F-4A90-77341E8BF848}"/>
              </a:ext>
            </a:extLst>
          </p:cNvPr>
          <p:cNvSpPr/>
          <p:nvPr/>
        </p:nvSpPr>
        <p:spPr>
          <a:xfrm>
            <a:off x="2561932" y="4833161"/>
            <a:ext cx="2473310" cy="4827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9649C2-5184-6207-848C-4B2CB5EBB94A}"/>
              </a:ext>
            </a:extLst>
          </p:cNvPr>
          <p:cNvSpPr txBox="1"/>
          <p:nvPr/>
        </p:nvSpPr>
        <p:spPr>
          <a:xfrm>
            <a:off x="6949753" y="1468027"/>
            <a:ext cx="393729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Where did our range go?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Damn, impressive! But we still didn‘t find </a:t>
            </a:r>
            <a:r>
              <a:rPr lang="de-DE" dirty="0">
                <a:solidFill>
                  <a:srgbClr val="FFFF00"/>
                </a:solidFill>
              </a:rPr>
              <a:t>loop</a:t>
            </a:r>
            <a:r>
              <a:rPr lang="de-DE" dirty="0">
                <a:solidFill>
                  <a:schemeClr val="bg1"/>
                </a:solidFill>
              </a:rPr>
              <a:t> :(</a:t>
            </a:r>
          </a:p>
        </p:txBody>
      </p:sp>
    </p:spTree>
    <p:extLst>
      <p:ext uri="{BB962C8B-B14F-4D97-AF65-F5344CB8AC3E}">
        <p14:creationId xmlns:p14="http://schemas.microsoft.com/office/powerpoint/2010/main" val="1195109383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de-DE" dirty="0"/>
              <a:t>Loops - Extra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29BD6C-E4EA-AE6C-F9B9-7670A720A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297" y="1210936"/>
            <a:ext cx="3446228" cy="13473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67B1D3-555F-0D74-601C-B6E1EB6B2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296" y="2554644"/>
            <a:ext cx="5975934" cy="353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841931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de-DE" dirty="0"/>
              <a:t>Loops - Extra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29BD6C-E4EA-AE6C-F9B9-7670A720A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297" y="1210936"/>
            <a:ext cx="3446228" cy="13473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67B1D3-555F-0D74-601C-B6E1EB6B2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296" y="2554644"/>
            <a:ext cx="5975934" cy="353397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31A260D-A3A4-DBA0-19C3-E1F49E6242AD}"/>
              </a:ext>
            </a:extLst>
          </p:cNvPr>
          <p:cNvSpPr/>
          <p:nvPr/>
        </p:nvSpPr>
        <p:spPr>
          <a:xfrm>
            <a:off x="2235648" y="3335344"/>
            <a:ext cx="4265857" cy="1164149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218C86-1909-0769-915C-7E83363CE56B}"/>
              </a:ext>
            </a:extLst>
          </p:cNvPr>
          <p:cNvSpPr txBox="1"/>
          <p:nvPr/>
        </p:nvSpPr>
        <p:spPr>
          <a:xfrm>
            <a:off x="6569984" y="3548086"/>
            <a:ext cx="459933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in </a:t>
            </a:r>
            <a:r>
              <a:rPr lang="de-DE" dirty="0">
                <a:solidFill>
                  <a:srgbClr val="FFFF00"/>
                </a:solidFill>
              </a:rPr>
              <a:t>while</a:t>
            </a:r>
            <a:r>
              <a:rPr lang="de-DE" dirty="0">
                <a:solidFill>
                  <a:schemeClr val="bg1"/>
                </a:solidFill>
              </a:rPr>
              <a:t> we want to loop as long as the condition is </a:t>
            </a:r>
            <a:r>
              <a:rPr lang="de-DE" dirty="0">
                <a:solidFill>
                  <a:srgbClr val="FFFF00"/>
                </a:solidFill>
              </a:rPr>
              <a:t>true</a:t>
            </a: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We want to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break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the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loop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once the condition is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false</a:t>
            </a:r>
            <a:b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not (a &lt; b)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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a &gt;= b</a:t>
            </a:r>
            <a:endParaRPr lang="de-DE" dirty="0">
              <a:solidFill>
                <a:srgbClr val="FFFF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33282C-63FB-5161-D84F-CCE8E8CCBE04}"/>
              </a:ext>
            </a:extLst>
          </p:cNvPr>
          <p:cNvSpPr/>
          <p:nvPr/>
        </p:nvSpPr>
        <p:spPr>
          <a:xfrm flipH="1" flipV="1">
            <a:off x="2167168" y="1421953"/>
            <a:ext cx="1871431" cy="213494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3776353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de-DE" dirty="0"/>
              <a:t>Loops - Extra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29BD6C-E4EA-AE6C-F9B9-7670A720A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297" y="1210936"/>
            <a:ext cx="3446228" cy="13473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67B1D3-555F-0D74-601C-B6E1EB6B2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296" y="2554644"/>
            <a:ext cx="5975934" cy="353397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31A260D-A3A4-DBA0-19C3-E1F49E6242AD}"/>
              </a:ext>
            </a:extLst>
          </p:cNvPr>
          <p:cNvSpPr/>
          <p:nvPr/>
        </p:nvSpPr>
        <p:spPr>
          <a:xfrm>
            <a:off x="2888215" y="3760829"/>
            <a:ext cx="1003020" cy="311675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218C86-1909-0769-915C-7E83363CE56B}"/>
              </a:ext>
            </a:extLst>
          </p:cNvPr>
          <p:cNvSpPr txBox="1"/>
          <p:nvPr/>
        </p:nvSpPr>
        <p:spPr>
          <a:xfrm>
            <a:off x="6171193" y="1815980"/>
            <a:ext cx="517802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FF00"/>
                </a:solidFill>
              </a:rPr>
              <a:t>break</a:t>
            </a:r>
            <a:r>
              <a:rPr lang="de-DE" dirty="0">
                <a:solidFill>
                  <a:schemeClr val="bg1"/>
                </a:solidFill>
              </a:rPr>
              <a:t> is a special keyword to break out of any </a:t>
            </a:r>
            <a:r>
              <a:rPr lang="de-DE" dirty="0">
                <a:solidFill>
                  <a:srgbClr val="FFFF00"/>
                </a:solidFill>
              </a:rPr>
              <a:t>loop</a:t>
            </a:r>
            <a:r>
              <a:rPr lang="de-DE" dirty="0">
                <a:solidFill>
                  <a:schemeClr val="bg1"/>
                </a:solidFill>
              </a:rPr>
              <a:t>, </a:t>
            </a:r>
            <a:r>
              <a:rPr lang="de-DE" dirty="0">
                <a:solidFill>
                  <a:srgbClr val="FFFF00"/>
                </a:solidFill>
              </a:rPr>
              <a:t>while</a:t>
            </a:r>
            <a:r>
              <a:rPr lang="de-DE" dirty="0">
                <a:solidFill>
                  <a:schemeClr val="bg1"/>
                </a:solidFill>
              </a:rPr>
              <a:t> or </a:t>
            </a:r>
            <a:r>
              <a:rPr lang="de-DE" dirty="0">
                <a:solidFill>
                  <a:srgbClr val="FFFF00"/>
                </a:solidFill>
              </a:rPr>
              <a:t>for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Program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continues execution after loop-body</a:t>
            </a:r>
            <a:b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Here: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After the pink brackets</a:t>
            </a:r>
            <a:endParaRPr lang="de-DE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218609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de-DE" dirty="0"/>
              <a:t>Loops - Extra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29BD6C-E4EA-AE6C-F9B9-7670A720A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297" y="1210936"/>
            <a:ext cx="3446228" cy="13473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67B1D3-555F-0D74-601C-B6E1EB6B2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296" y="2554644"/>
            <a:ext cx="5975934" cy="35339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218C86-1909-0769-915C-7E83363CE56B}"/>
              </a:ext>
            </a:extLst>
          </p:cNvPr>
          <p:cNvSpPr txBox="1"/>
          <p:nvPr/>
        </p:nvSpPr>
        <p:spPr>
          <a:xfrm>
            <a:off x="7360104" y="2228277"/>
            <a:ext cx="445165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Here we finally got </a:t>
            </a:r>
            <a:r>
              <a:rPr lang="de-DE" dirty="0">
                <a:solidFill>
                  <a:srgbClr val="FFFF00"/>
                </a:solidFill>
              </a:rPr>
              <a:t>loop</a:t>
            </a:r>
            <a:r>
              <a:rPr lang="de-DE" dirty="0">
                <a:solidFill>
                  <a:schemeClr val="bg1"/>
                </a:solidFill>
              </a:rPr>
              <a:t>!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All the previous loops are </a:t>
            </a:r>
            <a:r>
              <a:rPr lang="de-DE" dirty="0">
                <a:solidFill>
                  <a:srgbClr val="FFFF00"/>
                </a:solidFill>
              </a:rPr>
              <a:t>identical in what they do</a:t>
            </a:r>
            <a:r>
              <a:rPr lang="de-DE" dirty="0">
                <a:solidFill>
                  <a:schemeClr val="bg1"/>
                </a:solidFill>
              </a:rPr>
              <a:t>, just using </a:t>
            </a:r>
            <a:r>
              <a:rPr lang="de-DE" dirty="0">
                <a:solidFill>
                  <a:srgbClr val="FFFF00"/>
                </a:solidFill>
              </a:rPr>
              <a:t>different language constructs</a:t>
            </a:r>
            <a:r>
              <a:rPr lang="de-DE" dirty="0">
                <a:solidFill>
                  <a:schemeClr val="bg1"/>
                </a:solidFill>
              </a:rPr>
              <a:t>.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Exception: </a:t>
            </a:r>
            <a:r>
              <a:rPr lang="de-DE" dirty="0">
                <a:solidFill>
                  <a:srgbClr val="FFFF00"/>
                </a:solidFill>
              </a:rPr>
              <a:t>for moved the vector</a:t>
            </a:r>
            <a:r>
              <a:rPr lang="de-DE" dirty="0">
                <a:solidFill>
                  <a:schemeClr val="bg1"/>
                </a:solidFill>
              </a:rPr>
              <a:t>, which was not the case in </a:t>
            </a:r>
            <a:r>
              <a:rPr lang="de-DE" dirty="0">
                <a:solidFill>
                  <a:srgbClr val="FFFF00"/>
                </a:solidFill>
              </a:rPr>
              <a:t>while</a:t>
            </a:r>
            <a:r>
              <a:rPr lang="de-DE" dirty="0">
                <a:solidFill>
                  <a:schemeClr val="bg1"/>
                </a:solidFill>
              </a:rPr>
              <a:t> or </a:t>
            </a:r>
            <a:r>
              <a:rPr lang="de-DE" dirty="0">
                <a:solidFill>
                  <a:srgbClr val="FFFF00"/>
                </a:solidFill>
              </a:rPr>
              <a:t>loop</a:t>
            </a:r>
          </a:p>
        </p:txBody>
      </p:sp>
    </p:spTree>
    <p:extLst>
      <p:ext uri="{BB962C8B-B14F-4D97-AF65-F5344CB8AC3E}">
        <p14:creationId xmlns:p14="http://schemas.microsoft.com/office/powerpoint/2010/main" val="3497816371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de-DE" dirty="0"/>
              <a:t>Loops - Extra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E555B-EE59-611F-22AA-C2EA46A5CA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You might think that there exists the „most powerful“ loop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Indeed, some loops are more convenient than others, you would not use </a:t>
            </a:r>
            <a:r>
              <a:rPr lang="de-DE" dirty="0">
                <a:solidFill>
                  <a:srgbClr val="FFFF00"/>
                </a:solidFill>
              </a:rPr>
              <a:t>loop</a:t>
            </a:r>
            <a:r>
              <a:rPr lang="de-DE" dirty="0"/>
              <a:t> to iterate over a collection!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However, all loops can be converted to each other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All loops are equally powerful!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However, as we‘ve seen... It gets quite convoluted. Thank you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for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and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while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for existing :^)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4114450576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dirty="0"/>
              <a:t>Next time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E4252C0-DE64-D869-65C5-305B1D85A9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Ownership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Borrow Checker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References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056698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53532D-E54E-BB8D-1DE8-5E9C225C9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938" y="1546078"/>
            <a:ext cx="9352123" cy="360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49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53532D-E54E-BB8D-1DE8-5E9C225C9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938" y="1546078"/>
            <a:ext cx="9352123" cy="360319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871BB1E-F545-9150-B7CE-1C35514EAE92}"/>
              </a:ext>
            </a:extLst>
          </p:cNvPr>
          <p:cNvSpPr/>
          <p:nvPr/>
        </p:nvSpPr>
        <p:spPr>
          <a:xfrm>
            <a:off x="4149040" y="4205434"/>
            <a:ext cx="2574016" cy="3907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</a:rPr>
              <a:t>[5, 6, 7, 8]</a:t>
            </a:r>
          </a:p>
        </p:txBody>
      </p:sp>
    </p:spTree>
    <p:extLst>
      <p:ext uri="{BB962C8B-B14F-4D97-AF65-F5344CB8AC3E}">
        <p14:creationId xmlns:p14="http://schemas.microsoft.com/office/powerpoint/2010/main" val="1694606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 for today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12476590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53532D-E54E-BB8D-1DE8-5E9C225C9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938" y="1546078"/>
            <a:ext cx="9352123" cy="360319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871BB1E-F545-9150-B7CE-1C35514EAE92}"/>
              </a:ext>
            </a:extLst>
          </p:cNvPr>
          <p:cNvSpPr/>
          <p:nvPr/>
        </p:nvSpPr>
        <p:spPr>
          <a:xfrm>
            <a:off x="4149040" y="4205434"/>
            <a:ext cx="3162132" cy="3907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</a:rPr>
              <a:t>[5, 6, 7, 8][2]</a:t>
            </a:r>
          </a:p>
        </p:txBody>
      </p:sp>
    </p:spTree>
    <p:extLst>
      <p:ext uri="{BB962C8B-B14F-4D97-AF65-F5344CB8AC3E}">
        <p14:creationId xmlns:p14="http://schemas.microsoft.com/office/powerpoint/2010/main" val="36544489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53532D-E54E-BB8D-1DE8-5E9C225C9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938" y="1546078"/>
            <a:ext cx="9352123" cy="360319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871BB1E-F545-9150-B7CE-1C35514EAE92}"/>
              </a:ext>
            </a:extLst>
          </p:cNvPr>
          <p:cNvSpPr/>
          <p:nvPr/>
        </p:nvSpPr>
        <p:spPr>
          <a:xfrm>
            <a:off x="4149040" y="4205434"/>
            <a:ext cx="3162132" cy="3907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2568954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53532D-E54E-BB8D-1DE8-5E9C225C9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938" y="1546078"/>
            <a:ext cx="9352123" cy="360319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871BB1E-F545-9150-B7CE-1C35514EAE92}"/>
              </a:ext>
            </a:extLst>
          </p:cNvPr>
          <p:cNvSpPr/>
          <p:nvPr/>
        </p:nvSpPr>
        <p:spPr>
          <a:xfrm>
            <a:off x="4149040" y="4205434"/>
            <a:ext cx="3162132" cy="3907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</a:rPr>
              <a:t>7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64402C-36F9-7683-7349-ABB76AF9C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579" y="5149277"/>
            <a:ext cx="4784754" cy="39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4602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Loops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D3E3F29-D191-3E00-BC49-2F702D8A56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Note: I will use Arrays and Vectors interchangeably today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7236322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Loops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D3E3F29-D191-3E00-BC49-2F702D8A56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Writing code that fits a single Vector size is easy, but breaks once you modify its size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8165016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Loops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D3E3F29-D191-3E00-BC49-2F702D8A56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Writing code that fits a single Vector size is easy, but breaks once you modify its size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4F9A62-BC86-A3C6-6D6D-C826FE265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761" y="2478499"/>
            <a:ext cx="8992478" cy="343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7423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Loops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D3E3F29-D191-3E00-BC49-2F702D8A56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Writing code that fits a single Vector size is easy, but breaks once you modify its size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4F9A62-BC86-A3C6-6D6D-C826FE265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761" y="2478499"/>
            <a:ext cx="8992478" cy="34389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77A404-4B9D-2BBA-3E88-DE042D76E31F}"/>
              </a:ext>
            </a:extLst>
          </p:cNvPr>
          <p:cNvSpPr txBox="1"/>
          <p:nvPr/>
        </p:nvSpPr>
        <p:spPr>
          <a:xfrm>
            <a:off x="6795252" y="3723090"/>
            <a:ext cx="33377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What happens if we add a 6th element?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8EE2C8-4546-FEB6-3073-2B953B057BCA}"/>
              </a:ext>
            </a:extLst>
          </p:cNvPr>
          <p:cNvCxnSpPr/>
          <p:nvPr/>
        </p:nvCxnSpPr>
        <p:spPr>
          <a:xfrm flipV="1">
            <a:off x="8088613" y="3113794"/>
            <a:ext cx="620342" cy="62034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69523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Loops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D3E3F29-D191-3E00-BC49-2F702D8A56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Writing code that fits a single Vector size is easy, but breaks once you modify its size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4F9A62-BC86-A3C6-6D6D-C826FE265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761" y="2478499"/>
            <a:ext cx="8992478" cy="34389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77A404-4B9D-2BBA-3E88-DE042D76E31F}"/>
              </a:ext>
            </a:extLst>
          </p:cNvPr>
          <p:cNvSpPr txBox="1"/>
          <p:nvPr/>
        </p:nvSpPr>
        <p:spPr>
          <a:xfrm>
            <a:off x="6795252" y="3723090"/>
            <a:ext cx="333777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What happens if we add a 6th element?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Write another line, easy!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8EE2C8-4546-FEB6-3073-2B953B057BCA}"/>
              </a:ext>
            </a:extLst>
          </p:cNvPr>
          <p:cNvCxnSpPr/>
          <p:nvPr/>
        </p:nvCxnSpPr>
        <p:spPr>
          <a:xfrm flipV="1">
            <a:off x="8088613" y="3113794"/>
            <a:ext cx="620342" cy="62034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A43EC3B-ACA3-AD04-462C-E9A2DEB1213D}"/>
              </a:ext>
            </a:extLst>
          </p:cNvPr>
          <p:cNvCxnSpPr/>
          <p:nvPr/>
        </p:nvCxnSpPr>
        <p:spPr>
          <a:xfrm flipH="1">
            <a:off x="6054375" y="4426985"/>
            <a:ext cx="849949" cy="7573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5229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Loops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D3E3F29-D191-3E00-BC49-2F702D8A56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Writing code that fits a single Vector size is easy, but breaks once you modify its size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4F9A62-BC86-A3C6-6D6D-C826FE265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761" y="2478499"/>
            <a:ext cx="8992478" cy="34389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77A404-4B9D-2BBA-3E88-DE042D76E31F}"/>
              </a:ext>
            </a:extLst>
          </p:cNvPr>
          <p:cNvSpPr txBox="1"/>
          <p:nvPr/>
        </p:nvSpPr>
        <p:spPr>
          <a:xfrm>
            <a:off x="6795252" y="3723090"/>
            <a:ext cx="33377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What happens if we add a 6th element?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Write another line, easy!</a:t>
            </a:r>
          </a:p>
          <a:p>
            <a:r>
              <a:rPr lang="de-DE" dirty="0">
                <a:solidFill>
                  <a:schemeClr val="bg1"/>
                </a:solidFill>
              </a:rPr>
              <a:t>Now do it for 1000 elements :^)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8EE2C8-4546-FEB6-3073-2B953B057BCA}"/>
              </a:ext>
            </a:extLst>
          </p:cNvPr>
          <p:cNvCxnSpPr/>
          <p:nvPr/>
        </p:nvCxnSpPr>
        <p:spPr>
          <a:xfrm flipV="1">
            <a:off x="8088613" y="3113794"/>
            <a:ext cx="620342" cy="62034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A43EC3B-ACA3-AD04-462C-E9A2DEB1213D}"/>
              </a:ext>
            </a:extLst>
          </p:cNvPr>
          <p:cNvCxnSpPr/>
          <p:nvPr/>
        </p:nvCxnSpPr>
        <p:spPr>
          <a:xfrm flipH="1">
            <a:off x="6054375" y="4426985"/>
            <a:ext cx="849949" cy="7573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3704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Loops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D3E3F29-D191-3E00-BC49-2F702D8A56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Writing code that fits a single Vector size is easy, but breaks once you modify its size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Sometimes you don‘t know how big a Vector is, but want to do something for every element in it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2451315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 for today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FF00C-1B02-4C8A-0959-B13537EC1E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42405182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Loops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D3E3F29-D191-3E00-BC49-2F702D8A56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Writing code that fits a single Vector size is easy, but breaks once you modify its size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Sometimes you don‘t know how big a Vector is, but want to do something for every element in it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Sometimes you want to go over a range of numbers, and do something for every number you see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6878185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Loops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D3E3F29-D191-3E00-BC49-2F702D8A56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Writing code that fits a single Vector size is easy, but breaks once you modify its size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Sometimes you don‘t know how big a Vector is, but want to do something for every element in it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Sometimes you want to go over a range of numbers, and do something for every number you see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For every number below 1000, print the primes :)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4499690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Loops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D3E3F29-D191-3E00-BC49-2F702D8A56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Writing code that fits a single Vector size is easy, but breaks once you modify its size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Sometimes you don‘t know how big a Vector is, but want to do something for every element in it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Sometimes you want to go over a range of numbers, and do something for every number you see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For every number below 1000, print the primes :)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Play a game of </a:t>
            </a:r>
            <a:r>
              <a:rPr lang="de-DE" dirty="0">
                <a:solidFill>
                  <a:srgbClr val="FFFF00"/>
                </a:solidFill>
              </a:rPr>
              <a:t>FizzBuzz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1112214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Loops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D3E3F29-D191-3E00-BC49-2F702D8A56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Writing code that fits a single Vector size is easy, but breaks once you modify its size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Sometimes you don‘t know how big a Vector is, but want to do something for every element in it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Sometimes you want to go over a range of numbers, and do something for every number you see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For every number below 1000, print the primes :)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Play a game of </a:t>
            </a:r>
            <a:r>
              <a:rPr lang="de-DE" dirty="0">
                <a:solidFill>
                  <a:srgbClr val="FFFF00"/>
                </a:solidFill>
              </a:rPr>
              <a:t>FizzBuzz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For every number below 100:</a:t>
            </a:r>
          </a:p>
          <a:p>
            <a:pPr lvl="3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if number is divisible by 3, print „Fizz“</a:t>
            </a:r>
          </a:p>
          <a:p>
            <a:pPr lvl="3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if number is divisible by 5, print „Buzz“</a:t>
            </a:r>
          </a:p>
          <a:p>
            <a:pPr lvl="3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if number is divisible by 15, print „FizzBuzz“</a:t>
            </a:r>
          </a:p>
          <a:p>
            <a:pPr lvl="3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else print the number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15161310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Loops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D3E3F29-D191-3E00-BC49-2F702D8A56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Writing code that fits a single Vector size is easy, but breaks once you modify its size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Sometimes you don‘t know how big a Vector is, but want to do something </a:t>
            </a:r>
            <a:r>
              <a:rPr lang="de-DE" dirty="0">
                <a:solidFill>
                  <a:srgbClr val="00FF00"/>
                </a:solidFill>
              </a:rPr>
              <a:t>for every</a:t>
            </a:r>
            <a:r>
              <a:rPr lang="de-DE" dirty="0"/>
              <a:t> element in it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Sometimes you want to go over a range of numbers, and do something </a:t>
            </a:r>
            <a:r>
              <a:rPr lang="de-DE" dirty="0">
                <a:solidFill>
                  <a:srgbClr val="00FF00"/>
                </a:solidFill>
              </a:rPr>
              <a:t>for every</a:t>
            </a:r>
            <a:r>
              <a:rPr lang="de-DE" dirty="0"/>
              <a:t> number you see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</a:rPr>
              <a:t>For every</a:t>
            </a:r>
            <a:r>
              <a:rPr lang="de-DE" dirty="0"/>
              <a:t> number below 1000, print the primes :)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Play a game of </a:t>
            </a:r>
            <a:r>
              <a:rPr lang="de-DE" dirty="0">
                <a:solidFill>
                  <a:srgbClr val="FFFF00"/>
                </a:solidFill>
              </a:rPr>
              <a:t>FizzBuzz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</a:rPr>
              <a:t>For every</a:t>
            </a:r>
            <a:r>
              <a:rPr lang="de-DE" dirty="0">
                <a:solidFill>
                  <a:schemeClr val="bg1"/>
                </a:solidFill>
              </a:rPr>
              <a:t> number below 100:</a:t>
            </a:r>
          </a:p>
          <a:p>
            <a:pPr lvl="3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if number is divisible by 3, print „Fizz“</a:t>
            </a:r>
          </a:p>
          <a:p>
            <a:pPr lvl="3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if number is divisible by 5, print „Buzz“</a:t>
            </a:r>
          </a:p>
          <a:p>
            <a:pPr lvl="3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if number is divisible by 15, print „FizzBuzz“</a:t>
            </a:r>
          </a:p>
          <a:p>
            <a:pPr lvl="3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else print the number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4F2F7F5-805C-BB00-6B6A-D06A1811DF40}"/>
              </a:ext>
            </a:extLst>
          </p:cNvPr>
          <p:cNvCxnSpPr>
            <a:cxnSpLocks/>
          </p:cNvCxnSpPr>
          <p:nvPr/>
        </p:nvCxnSpPr>
        <p:spPr>
          <a:xfrm flipV="1">
            <a:off x="2976835" y="3468275"/>
            <a:ext cx="648539" cy="58408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FDBB005-2017-2D83-EA8D-B1CF44D0CE68}"/>
              </a:ext>
            </a:extLst>
          </p:cNvPr>
          <p:cNvCxnSpPr>
            <a:cxnSpLocks/>
          </p:cNvCxnSpPr>
          <p:nvPr/>
        </p:nvCxnSpPr>
        <p:spPr>
          <a:xfrm flipV="1">
            <a:off x="1760321" y="3001004"/>
            <a:ext cx="1172204" cy="34642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3AD111B-1161-449F-69CD-B0B76FEC9D2F}"/>
              </a:ext>
            </a:extLst>
          </p:cNvPr>
          <p:cNvCxnSpPr/>
          <p:nvPr/>
        </p:nvCxnSpPr>
        <p:spPr>
          <a:xfrm flipH="1" flipV="1">
            <a:off x="8153400" y="2864046"/>
            <a:ext cx="624034" cy="93051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FA8D5E2-3ADC-2E90-F647-C20156ED2334}"/>
              </a:ext>
            </a:extLst>
          </p:cNvPr>
          <p:cNvCxnSpPr>
            <a:cxnSpLocks/>
          </p:cNvCxnSpPr>
          <p:nvPr/>
        </p:nvCxnSpPr>
        <p:spPr>
          <a:xfrm flipH="1">
            <a:off x="8378643" y="1893251"/>
            <a:ext cx="2014097" cy="57200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3806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Loops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D3E3F29-D191-3E00-BC49-2F702D8A56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Writing code that fits a single Vector size is easy, but breaks once you modify its size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Sometimes you don‘t know how big a Vector is, but want to do something </a:t>
            </a:r>
            <a:r>
              <a:rPr lang="de-DE" dirty="0">
                <a:solidFill>
                  <a:srgbClr val="00FF00"/>
                </a:solidFill>
              </a:rPr>
              <a:t>for every</a:t>
            </a:r>
            <a:r>
              <a:rPr lang="de-DE" dirty="0"/>
              <a:t> element in it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Sometimes you want to go over a range of numbers, and do something </a:t>
            </a:r>
            <a:r>
              <a:rPr lang="de-DE" dirty="0">
                <a:solidFill>
                  <a:srgbClr val="00FF00"/>
                </a:solidFill>
              </a:rPr>
              <a:t>for every</a:t>
            </a:r>
            <a:r>
              <a:rPr lang="de-DE" dirty="0"/>
              <a:t> number you see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Need to do any of that? Loops are your friend!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21384240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Loops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D3E3F29-D191-3E00-BC49-2F702D8A56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A Loop does exactly what you think it does </a:t>
            </a:r>
            <a:r>
              <a:rPr lang="de-DE" dirty="0">
                <a:sym typeface="Wingdings" panose="05000000000000000000" pitchFamily="2" charset="2"/>
              </a:rPr>
              <a:t> It loops a piece of code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26881957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Loops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D3E3F29-D191-3E00-BC49-2F702D8A56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A Loop does exactly what you think it does </a:t>
            </a:r>
            <a:r>
              <a:rPr lang="de-DE" dirty="0">
                <a:sym typeface="Wingdings" panose="05000000000000000000" pitchFamily="2" charset="2"/>
              </a:rPr>
              <a:t> It loops a piece of code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There are many types of loops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loop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while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for</a:t>
            </a:r>
            <a:endParaRPr lang="de-DE" dirty="0">
              <a:solidFill>
                <a:srgbClr val="00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93359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Loops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D3E3F29-D191-3E00-BC49-2F702D8A56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A Loop does exactly what you think it does </a:t>
            </a:r>
            <a:r>
              <a:rPr lang="de-DE" dirty="0">
                <a:sym typeface="Wingdings" panose="05000000000000000000" pitchFamily="2" charset="2"/>
              </a:rPr>
              <a:t> It loops a piece of code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There are many types of loops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0F49A8-ADF8-17FB-A553-167F9E7A2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793" y="2682777"/>
            <a:ext cx="10832414" cy="210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4820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Loops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D3E3F29-D191-3E00-BC49-2F702D8A56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A Loop does exactly what you think it does </a:t>
            </a:r>
            <a:r>
              <a:rPr lang="de-DE" dirty="0">
                <a:sym typeface="Wingdings" panose="05000000000000000000" pitchFamily="2" charset="2"/>
              </a:rPr>
              <a:t> It loops a piece of code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There are many types of loops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12FFB7-BEBF-BDAD-161B-35C558BDA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412" y="2682775"/>
            <a:ext cx="10783608" cy="266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145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 for today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FF00C-1B02-4C8A-0959-B13537EC1E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de-DE" dirty="0"/>
              <a:t>Recap</a:t>
            </a:r>
          </a:p>
          <a:p>
            <a:pPr>
              <a:buFont typeface="+mj-lt"/>
              <a:buAutoNum type="arabicPeriod"/>
            </a:pPr>
            <a:r>
              <a:rPr lang="de-DE" dirty="0"/>
              <a:t>Loops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26868153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Loops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D3E3F29-D191-3E00-BC49-2F702D8A56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A Loop does exactly what you think it does </a:t>
            </a:r>
            <a:r>
              <a:rPr lang="de-DE" dirty="0">
                <a:sym typeface="Wingdings" panose="05000000000000000000" pitchFamily="2" charset="2"/>
              </a:rPr>
              <a:t> It loops a piece of code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There are many types of loops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E71F5E-281D-A8C9-313E-D10D66CCB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53" y="2773180"/>
            <a:ext cx="11491094" cy="170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4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Loops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D3E3F29-D191-3E00-BC49-2F702D8A56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A Loop does exactly what you think it does </a:t>
            </a:r>
            <a:r>
              <a:rPr lang="de-DE" dirty="0">
                <a:sym typeface="Wingdings" panose="05000000000000000000" pitchFamily="2" charset="2"/>
              </a:rPr>
              <a:t> It loops a piece of code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There are many types of loops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Each type has their own use cases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41080310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Loops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D3E3F29-D191-3E00-BC49-2F702D8A56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A Loop does exactly what you think it does </a:t>
            </a:r>
            <a:r>
              <a:rPr lang="de-DE" dirty="0">
                <a:sym typeface="Wingdings" panose="05000000000000000000" pitchFamily="2" charset="2"/>
              </a:rPr>
              <a:t> It loops a piece of code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There are many types of loops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Each type has their own use cases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Use </a:t>
            </a:r>
            <a:r>
              <a:rPr lang="de-DE" dirty="0">
                <a:solidFill>
                  <a:srgbClr val="00FF00"/>
                </a:solidFill>
              </a:rPr>
              <a:t>loop</a:t>
            </a:r>
            <a:r>
              <a:rPr lang="de-DE" dirty="0">
                <a:solidFill>
                  <a:schemeClr val="bg1"/>
                </a:solidFill>
              </a:rPr>
              <a:t> if you know that your loop never stops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14409931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Loops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D3E3F29-D191-3E00-BC49-2F702D8A56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A Loop does exactly what you think it does </a:t>
            </a:r>
            <a:r>
              <a:rPr lang="de-DE" dirty="0">
                <a:sym typeface="Wingdings" panose="05000000000000000000" pitchFamily="2" charset="2"/>
              </a:rPr>
              <a:t> It loops a piece of code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There are many types of loops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Each type has their own use cases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Use </a:t>
            </a:r>
            <a:r>
              <a:rPr lang="de-DE" dirty="0">
                <a:solidFill>
                  <a:srgbClr val="00FF00"/>
                </a:solidFill>
              </a:rPr>
              <a:t>loop</a:t>
            </a:r>
            <a:r>
              <a:rPr lang="de-DE" dirty="0">
                <a:solidFill>
                  <a:schemeClr val="bg1"/>
                </a:solidFill>
              </a:rPr>
              <a:t> if you know that your loop never stops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 server will </a:t>
            </a:r>
            <a:r>
              <a:rPr lang="de-DE" dirty="0">
                <a:solidFill>
                  <a:srgbClr val="FFFF00"/>
                </a:solidFill>
              </a:rPr>
              <a:t>never stop </a:t>
            </a:r>
            <a:r>
              <a:rPr lang="de-DE" dirty="0">
                <a:solidFill>
                  <a:schemeClr val="bg1"/>
                </a:solidFill>
              </a:rPr>
              <a:t>listening to requests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17151251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Loops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D3E3F29-D191-3E00-BC49-2F702D8A56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A Loop does exactly what you think it does </a:t>
            </a:r>
            <a:r>
              <a:rPr lang="de-DE" dirty="0">
                <a:sym typeface="Wingdings" panose="05000000000000000000" pitchFamily="2" charset="2"/>
              </a:rPr>
              <a:t> It loops a piece of code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There are many types of loops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Each type has their own use cases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Use </a:t>
            </a:r>
            <a:r>
              <a:rPr lang="de-DE" dirty="0">
                <a:solidFill>
                  <a:srgbClr val="00FF00"/>
                </a:solidFill>
              </a:rPr>
              <a:t>loop</a:t>
            </a:r>
            <a:r>
              <a:rPr lang="de-DE" dirty="0">
                <a:solidFill>
                  <a:schemeClr val="bg1"/>
                </a:solidFill>
              </a:rPr>
              <a:t> if you know that your loop never stops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Use </a:t>
            </a:r>
            <a:r>
              <a:rPr lang="de-DE" dirty="0">
                <a:solidFill>
                  <a:srgbClr val="00FF00"/>
                </a:solidFill>
              </a:rPr>
              <a:t>while</a:t>
            </a:r>
            <a:r>
              <a:rPr lang="de-DE" dirty="0">
                <a:solidFill>
                  <a:schemeClr val="bg1"/>
                </a:solidFill>
              </a:rPr>
              <a:t> if you want to loop based on a condition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16468351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Loops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D3E3F29-D191-3E00-BC49-2F702D8A56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A Loop does exactly what you think it does </a:t>
            </a:r>
            <a:r>
              <a:rPr lang="de-DE" dirty="0">
                <a:sym typeface="Wingdings" panose="05000000000000000000" pitchFamily="2" charset="2"/>
              </a:rPr>
              <a:t> It loops a piece of code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There are many types of loops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Each type has their own use cases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Use </a:t>
            </a:r>
            <a:r>
              <a:rPr lang="de-DE" dirty="0">
                <a:solidFill>
                  <a:srgbClr val="00FF00"/>
                </a:solidFill>
              </a:rPr>
              <a:t>loop</a:t>
            </a:r>
            <a:r>
              <a:rPr lang="de-DE" dirty="0">
                <a:solidFill>
                  <a:schemeClr val="bg1"/>
                </a:solidFill>
              </a:rPr>
              <a:t> if you know that your loop never stops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Use </a:t>
            </a:r>
            <a:r>
              <a:rPr lang="de-DE" dirty="0">
                <a:solidFill>
                  <a:srgbClr val="00FF00"/>
                </a:solidFill>
              </a:rPr>
              <a:t>while</a:t>
            </a:r>
            <a:r>
              <a:rPr lang="de-DE" dirty="0">
                <a:solidFill>
                  <a:schemeClr val="bg1"/>
                </a:solidFill>
              </a:rPr>
              <a:t> if you want to loop based on a condition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While there are elements in this set, do 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9934074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Loops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D3E3F29-D191-3E00-BC49-2F702D8A56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A Loop does exactly what you think it does </a:t>
            </a:r>
            <a:r>
              <a:rPr lang="de-DE" dirty="0">
                <a:sym typeface="Wingdings" panose="05000000000000000000" pitchFamily="2" charset="2"/>
              </a:rPr>
              <a:t> It loops a piece of code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There are many types of loops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Each type has their own use cases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Use </a:t>
            </a:r>
            <a:r>
              <a:rPr lang="de-DE" dirty="0">
                <a:solidFill>
                  <a:srgbClr val="00FF00"/>
                </a:solidFill>
              </a:rPr>
              <a:t>loop</a:t>
            </a:r>
            <a:r>
              <a:rPr lang="de-DE" dirty="0">
                <a:solidFill>
                  <a:schemeClr val="bg1"/>
                </a:solidFill>
              </a:rPr>
              <a:t> if you know that your loop never stops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Use </a:t>
            </a:r>
            <a:r>
              <a:rPr lang="de-DE" dirty="0">
                <a:solidFill>
                  <a:srgbClr val="00FF00"/>
                </a:solidFill>
              </a:rPr>
              <a:t>while</a:t>
            </a:r>
            <a:r>
              <a:rPr lang="de-DE" dirty="0">
                <a:solidFill>
                  <a:schemeClr val="bg1"/>
                </a:solidFill>
              </a:rPr>
              <a:t> if you want to loop based on a condition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Use </a:t>
            </a:r>
            <a:r>
              <a:rPr lang="de-DE" dirty="0">
                <a:solidFill>
                  <a:srgbClr val="00FF00"/>
                </a:solidFill>
              </a:rPr>
              <a:t>for</a:t>
            </a:r>
            <a:r>
              <a:rPr lang="de-DE" dirty="0">
                <a:solidFill>
                  <a:schemeClr val="bg1"/>
                </a:solidFill>
              </a:rPr>
              <a:t> if you want to iterate* over a collection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3651861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Loops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D3E3F29-D191-3E00-BC49-2F702D8A56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A Loop does exactly what you think it does </a:t>
            </a:r>
            <a:r>
              <a:rPr lang="de-DE" dirty="0">
                <a:sym typeface="Wingdings" panose="05000000000000000000" pitchFamily="2" charset="2"/>
              </a:rPr>
              <a:t> It loops a piece of code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There are many types of loops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Each type has their own use cases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Use </a:t>
            </a:r>
            <a:r>
              <a:rPr lang="de-DE" dirty="0">
                <a:solidFill>
                  <a:srgbClr val="00FF00"/>
                </a:solidFill>
              </a:rPr>
              <a:t>loop</a:t>
            </a:r>
            <a:r>
              <a:rPr lang="de-DE" dirty="0">
                <a:solidFill>
                  <a:schemeClr val="bg1"/>
                </a:solidFill>
              </a:rPr>
              <a:t> if you know that your loop never stops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Use </a:t>
            </a:r>
            <a:r>
              <a:rPr lang="de-DE" dirty="0">
                <a:solidFill>
                  <a:srgbClr val="00FF00"/>
                </a:solidFill>
              </a:rPr>
              <a:t>while</a:t>
            </a:r>
            <a:r>
              <a:rPr lang="de-DE" dirty="0">
                <a:solidFill>
                  <a:schemeClr val="bg1"/>
                </a:solidFill>
              </a:rPr>
              <a:t> if you want to loop based on a condition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Use </a:t>
            </a:r>
            <a:r>
              <a:rPr lang="de-DE" dirty="0">
                <a:solidFill>
                  <a:srgbClr val="00FF00"/>
                </a:solidFill>
              </a:rPr>
              <a:t>for</a:t>
            </a:r>
            <a:r>
              <a:rPr lang="de-DE" dirty="0">
                <a:solidFill>
                  <a:schemeClr val="bg1"/>
                </a:solidFill>
              </a:rPr>
              <a:t> if you want to iterate* over a collection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For every number in a range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For every element in a Vector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For every dog in my local park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18030103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Loops - loop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D3E3F29-D191-3E00-BC49-2F702D8A56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</a:rPr>
              <a:t>loop</a:t>
            </a:r>
            <a:r>
              <a:rPr lang="de-DE" dirty="0"/>
              <a:t> is the simplest form of loops in Rust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41147316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Loops - loop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D3E3F29-D191-3E00-BC49-2F702D8A56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</a:rPr>
              <a:t>loop</a:t>
            </a:r>
            <a:r>
              <a:rPr lang="de-DE" dirty="0"/>
              <a:t> is the simplest form of loops in Rust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It‘s also pretty dumb, it can not stop, ever*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1911668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9195052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Loops - loop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D3E3F29-D191-3E00-BC49-2F702D8A56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</a:rPr>
              <a:t>loop</a:t>
            </a:r>
            <a:r>
              <a:rPr lang="de-DE" dirty="0"/>
              <a:t> is the simplest form of loops in Rust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It‘s also pretty dumb, it can not stop, ever*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Use cases include: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15430159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Loops - loop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D3E3F29-D191-3E00-BC49-2F702D8A56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</a:rPr>
              <a:t>loop</a:t>
            </a:r>
            <a:r>
              <a:rPr lang="de-DE" dirty="0"/>
              <a:t> is the simplest form of loops in Rust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It‘s also pretty dumb, it can not stop, ever*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Use cases include: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You don‘t want your code to ever stop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Servers listen to requests 24/7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24006506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Loops - loop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D3E3F29-D191-3E00-BC49-2F702D8A56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</a:rPr>
              <a:t>loop</a:t>
            </a:r>
            <a:r>
              <a:rPr lang="de-DE" dirty="0"/>
              <a:t> is the simplest form of loops in Rust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It‘s also pretty dumb, it can not stop, ever*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Use cases include: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You don‘t want your code to ever stop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Your </a:t>
            </a:r>
            <a:r>
              <a:rPr lang="de-DE" dirty="0">
                <a:solidFill>
                  <a:srgbClr val="FFFF00"/>
                </a:solidFill>
              </a:rPr>
              <a:t>while-condition</a:t>
            </a:r>
            <a:r>
              <a:rPr lang="de-DE" dirty="0">
                <a:solidFill>
                  <a:schemeClr val="bg1"/>
                </a:solidFill>
              </a:rPr>
              <a:t> would be too complex to put in one expression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Instead, you can split it into sub-expressions and test each of them separately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9933324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Loops - loop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D3E3F29-D191-3E00-BC49-2F702D8A56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</a:rPr>
              <a:t>loop</a:t>
            </a:r>
            <a:r>
              <a:rPr lang="de-DE" dirty="0"/>
              <a:t> is the simplest form of loops in Rust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It‘s also pretty dumb, it can not stop, ever*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Use cases include: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You don‘t want your code to ever stop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Your </a:t>
            </a:r>
            <a:r>
              <a:rPr lang="de-DE" dirty="0">
                <a:solidFill>
                  <a:srgbClr val="FFFF00"/>
                </a:solidFill>
              </a:rPr>
              <a:t>while-condition</a:t>
            </a:r>
            <a:r>
              <a:rPr lang="de-DE" dirty="0">
                <a:solidFill>
                  <a:schemeClr val="bg1"/>
                </a:solidFill>
              </a:rPr>
              <a:t> would be too complex to put in one expression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Stress Testing your CPU (simplest way of getting 100% usage)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16050977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Loops - loop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AB34FB-499D-B1D7-6302-E7389D8CE082}"/>
              </a:ext>
            </a:extLst>
          </p:cNvPr>
          <p:cNvSpPr txBox="1"/>
          <p:nvPr/>
        </p:nvSpPr>
        <p:spPr>
          <a:xfrm>
            <a:off x="1663988" y="1589911"/>
            <a:ext cx="2473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a </a:t>
            </a:r>
            <a:r>
              <a:rPr lang="de-DE" dirty="0">
                <a:solidFill>
                  <a:srgbClr val="00FF00"/>
                </a:solidFill>
              </a:rPr>
              <a:t>loop</a:t>
            </a:r>
            <a:r>
              <a:rPr lang="de-DE" dirty="0">
                <a:solidFill>
                  <a:schemeClr val="bg1"/>
                </a:solidFill>
              </a:rPr>
              <a:t> loop may look like this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21EAA9D-C4E4-DFB1-A592-175AF476E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104" y="1870361"/>
            <a:ext cx="9119791" cy="420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6730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Loops - loop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AB34FB-499D-B1D7-6302-E7389D8CE082}"/>
              </a:ext>
            </a:extLst>
          </p:cNvPr>
          <p:cNvSpPr txBox="1"/>
          <p:nvPr/>
        </p:nvSpPr>
        <p:spPr>
          <a:xfrm>
            <a:off x="1663988" y="1589911"/>
            <a:ext cx="2473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a </a:t>
            </a:r>
            <a:r>
              <a:rPr lang="de-DE" dirty="0">
                <a:solidFill>
                  <a:srgbClr val="00FF00"/>
                </a:solidFill>
              </a:rPr>
              <a:t>loop</a:t>
            </a:r>
            <a:r>
              <a:rPr lang="de-DE" dirty="0">
                <a:solidFill>
                  <a:schemeClr val="bg1"/>
                </a:solidFill>
              </a:rPr>
              <a:t> loop may look like this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21EAA9D-C4E4-DFB1-A592-175AF476E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104" y="1870361"/>
            <a:ext cx="9119791" cy="420554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4D51BF6-8610-2FC5-E0DE-D1AAB997C8C1}"/>
              </a:ext>
            </a:extLst>
          </p:cNvPr>
          <p:cNvSpPr/>
          <p:nvPr/>
        </p:nvSpPr>
        <p:spPr>
          <a:xfrm>
            <a:off x="1536104" y="3532726"/>
            <a:ext cx="9119791" cy="1812687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DA04DF-FF5D-14A1-26FA-722038C82C16}"/>
              </a:ext>
            </a:extLst>
          </p:cNvPr>
          <p:cNvSpPr txBox="1"/>
          <p:nvPr/>
        </p:nvSpPr>
        <p:spPr>
          <a:xfrm>
            <a:off x="4971332" y="5345413"/>
            <a:ext cx="2249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Body of the loop</a:t>
            </a: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This part gets repeated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2613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Loops - loop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AB34FB-499D-B1D7-6302-E7389D8CE082}"/>
              </a:ext>
            </a:extLst>
          </p:cNvPr>
          <p:cNvSpPr txBox="1"/>
          <p:nvPr/>
        </p:nvSpPr>
        <p:spPr>
          <a:xfrm>
            <a:off x="1663988" y="1589911"/>
            <a:ext cx="2473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a </a:t>
            </a:r>
            <a:r>
              <a:rPr lang="de-DE" dirty="0">
                <a:solidFill>
                  <a:srgbClr val="00FF00"/>
                </a:solidFill>
              </a:rPr>
              <a:t>loop</a:t>
            </a:r>
            <a:r>
              <a:rPr lang="de-DE" dirty="0">
                <a:solidFill>
                  <a:schemeClr val="bg1"/>
                </a:solidFill>
              </a:rPr>
              <a:t> loop may look like this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21EAA9D-C4E4-DFB1-A592-175AF476E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104" y="1870361"/>
            <a:ext cx="9119791" cy="420554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4B787D1-13BF-B935-428D-6EC00F6EA4D6}"/>
              </a:ext>
            </a:extLst>
          </p:cNvPr>
          <p:cNvSpPr/>
          <p:nvPr/>
        </p:nvSpPr>
        <p:spPr>
          <a:xfrm>
            <a:off x="1244087" y="2420730"/>
            <a:ext cx="1684643" cy="2409074"/>
          </a:xfrm>
          <a:custGeom>
            <a:avLst/>
            <a:gdLst>
              <a:gd name="connsiteX0" fmla="*/ 1531339 w 1531339"/>
              <a:gd name="connsiteY0" fmla="*/ 2332324 h 2332324"/>
              <a:gd name="connsiteX1" fmla="*/ 1354098 w 1531339"/>
              <a:gd name="connsiteY1" fmla="*/ 2320240 h 2332324"/>
              <a:gd name="connsiteX2" fmla="*/ 1269506 w 1531339"/>
              <a:gd name="connsiteY2" fmla="*/ 2312183 h 2332324"/>
              <a:gd name="connsiteX3" fmla="*/ 1124491 w 1531339"/>
              <a:gd name="connsiteY3" fmla="*/ 2300099 h 2332324"/>
              <a:gd name="connsiteX4" fmla="*/ 955307 w 1531339"/>
              <a:gd name="connsiteY4" fmla="*/ 2275930 h 2332324"/>
              <a:gd name="connsiteX5" fmla="*/ 854602 w 1531339"/>
              <a:gd name="connsiteY5" fmla="*/ 2251761 h 2332324"/>
              <a:gd name="connsiteX6" fmla="*/ 741813 w 1531339"/>
              <a:gd name="connsiteY6" fmla="*/ 2231620 h 2332324"/>
              <a:gd name="connsiteX7" fmla="*/ 641108 w 1531339"/>
              <a:gd name="connsiteY7" fmla="*/ 2195366 h 2332324"/>
              <a:gd name="connsiteX8" fmla="*/ 459839 w 1531339"/>
              <a:gd name="connsiteY8" fmla="*/ 2122858 h 2332324"/>
              <a:gd name="connsiteX9" fmla="*/ 435670 w 1531339"/>
              <a:gd name="connsiteY9" fmla="*/ 2110774 h 2332324"/>
              <a:gd name="connsiteX10" fmla="*/ 351078 w 1531339"/>
              <a:gd name="connsiteY10" fmla="*/ 2030210 h 2332324"/>
              <a:gd name="connsiteX11" fmla="*/ 310796 w 1531339"/>
              <a:gd name="connsiteY11" fmla="*/ 1969787 h 2332324"/>
              <a:gd name="connsiteX12" fmla="*/ 226204 w 1531339"/>
              <a:gd name="connsiteY12" fmla="*/ 1861026 h 2332324"/>
              <a:gd name="connsiteX13" fmla="*/ 181894 w 1531339"/>
              <a:gd name="connsiteY13" fmla="*/ 1804631 h 2332324"/>
              <a:gd name="connsiteX14" fmla="*/ 141612 w 1531339"/>
              <a:gd name="connsiteY14" fmla="*/ 1736152 h 2332324"/>
              <a:gd name="connsiteX15" fmla="*/ 105358 w 1531339"/>
              <a:gd name="connsiteY15" fmla="*/ 1655588 h 2332324"/>
              <a:gd name="connsiteX16" fmla="*/ 48963 w 1531339"/>
              <a:gd name="connsiteY16" fmla="*/ 1486404 h 2332324"/>
              <a:gd name="connsiteX17" fmla="*/ 16738 w 1531339"/>
              <a:gd name="connsiteY17" fmla="*/ 1301107 h 2332324"/>
              <a:gd name="connsiteX18" fmla="*/ 8681 w 1531339"/>
              <a:gd name="connsiteY18" fmla="*/ 894259 h 2332324"/>
              <a:gd name="connsiteX19" fmla="*/ 24794 w 1531339"/>
              <a:gd name="connsiteY19" fmla="*/ 833836 h 2332324"/>
              <a:gd name="connsiteX20" fmla="*/ 36879 w 1531339"/>
              <a:gd name="connsiteY20" fmla="*/ 773413 h 2332324"/>
              <a:gd name="connsiteX21" fmla="*/ 77161 w 1531339"/>
              <a:gd name="connsiteY21" fmla="*/ 636455 h 2332324"/>
              <a:gd name="connsiteX22" fmla="*/ 145640 w 1531339"/>
              <a:gd name="connsiteY22" fmla="*/ 447130 h 2332324"/>
              <a:gd name="connsiteX23" fmla="*/ 206063 w 1531339"/>
              <a:gd name="connsiteY23" fmla="*/ 338368 h 2332324"/>
              <a:gd name="connsiteX24" fmla="*/ 250373 w 1531339"/>
              <a:gd name="connsiteY24" fmla="*/ 253776 h 2332324"/>
              <a:gd name="connsiteX25" fmla="*/ 318852 w 1531339"/>
              <a:gd name="connsiteY25" fmla="*/ 169184 h 2332324"/>
              <a:gd name="connsiteX26" fmla="*/ 343021 w 1531339"/>
              <a:gd name="connsiteY26" fmla="*/ 140987 h 2332324"/>
              <a:gd name="connsiteX27" fmla="*/ 395388 w 1531339"/>
              <a:gd name="connsiteY27" fmla="*/ 104733 h 2332324"/>
              <a:gd name="connsiteX28" fmla="*/ 411501 w 1531339"/>
              <a:gd name="connsiteY28" fmla="*/ 88620 h 2332324"/>
              <a:gd name="connsiteX29" fmla="*/ 427613 w 1531339"/>
              <a:gd name="connsiteY29" fmla="*/ 76536 h 2332324"/>
              <a:gd name="connsiteX30" fmla="*/ 439698 w 1531339"/>
              <a:gd name="connsiteY30" fmla="*/ 64451 h 2332324"/>
              <a:gd name="connsiteX31" fmla="*/ 475952 w 1531339"/>
              <a:gd name="connsiteY31" fmla="*/ 36254 h 2332324"/>
              <a:gd name="connsiteX32" fmla="*/ 508177 w 1531339"/>
              <a:gd name="connsiteY32" fmla="*/ 12085 h 2332324"/>
              <a:gd name="connsiteX33" fmla="*/ 524290 w 1531339"/>
              <a:gd name="connsiteY33" fmla="*/ 0 h 2332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531339" h="2332324">
                <a:moveTo>
                  <a:pt x="1531339" y="2332324"/>
                </a:moveTo>
                <a:cubicBezTo>
                  <a:pt x="1457310" y="2317519"/>
                  <a:pt x="1536957" y="2332431"/>
                  <a:pt x="1354098" y="2320240"/>
                </a:cubicBezTo>
                <a:cubicBezTo>
                  <a:pt x="1325836" y="2318356"/>
                  <a:pt x="1297738" y="2314472"/>
                  <a:pt x="1269506" y="2312183"/>
                </a:cubicBezTo>
                <a:cubicBezTo>
                  <a:pt x="1204081" y="2306878"/>
                  <a:pt x="1193923" y="2309787"/>
                  <a:pt x="1124491" y="2300099"/>
                </a:cubicBezTo>
                <a:cubicBezTo>
                  <a:pt x="888285" y="2267140"/>
                  <a:pt x="1159818" y="2297456"/>
                  <a:pt x="955307" y="2275930"/>
                </a:cubicBezTo>
                <a:cubicBezTo>
                  <a:pt x="921739" y="2267874"/>
                  <a:pt x="888403" y="2258776"/>
                  <a:pt x="854602" y="2251761"/>
                </a:cubicBezTo>
                <a:cubicBezTo>
                  <a:pt x="817208" y="2244000"/>
                  <a:pt x="778738" y="2241374"/>
                  <a:pt x="741813" y="2231620"/>
                </a:cubicBezTo>
                <a:cubicBezTo>
                  <a:pt x="707319" y="2222508"/>
                  <a:pt x="674954" y="2206648"/>
                  <a:pt x="641108" y="2195366"/>
                </a:cubicBezTo>
                <a:cubicBezTo>
                  <a:pt x="485979" y="2143656"/>
                  <a:pt x="586726" y="2188839"/>
                  <a:pt x="459839" y="2122858"/>
                </a:cubicBezTo>
                <a:cubicBezTo>
                  <a:pt x="451848" y="2118703"/>
                  <a:pt x="442703" y="2116401"/>
                  <a:pt x="435670" y="2110774"/>
                </a:cubicBezTo>
                <a:cubicBezTo>
                  <a:pt x="395967" y="2079011"/>
                  <a:pt x="384575" y="2073278"/>
                  <a:pt x="351078" y="2030210"/>
                </a:cubicBezTo>
                <a:cubicBezTo>
                  <a:pt x="336217" y="2011103"/>
                  <a:pt x="325171" y="1989263"/>
                  <a:pt x="310796" y="1969787"/>
                </a:cubicBezTo>
                <a:cubicBezTo>
                  <a:pt x="283521" y="1932834"/>
                  <a:pt x="254462" y="1897232"/>
                  <a:pt x="226204" y="1861026"/>
                </a:cubicBezTo>
                <a:cubicBezTo>
                  <a:pt x="211495" y="1842180"/>
                  <a:pt x="194015" y="1825237"/>
                  <a:pt x="181894" y="1804631"/>
                </a:cubicBezTo>
                <a:cubicBezTo>
                  <a:pt x="168467" y="1781805"/>
                  <a:pt x="153709" y="1759710"/>
                  <a:pt x="141612" y="1736152"/>
                </a:cubicBezTo>
                <a:cubicBezTo>
                  <a:pt x="128160" y="1709956"/>
                  <a:pt x="116508" y="1682844"/>
                  <a:pt x="105358" y="1655588"/>
                </a:cubicBezTo>
                <a:cubicBezTo>
                  <a:pt x="78655" y="1590315"/>
                  <a:pt x="64935" y="1552066"/>
                  <a:pt x="48963" y="1486404"/>
                </a:cubicBezTo>
                <a:cubicBezTo>
                  <a:pt x="31028" y="1412671"/>
                  <a:pt x="28618" y="1381303"/>
                  <a:pt x="16738" y="1301107"/>
                </a:cubicBezTo>
                <a:cubicBezTo>
                  <a:pt x="3048" y="1116289"/>
                  <a:pt x="-8625" y="1073084"/>
                  <a:pt x="8681" y="894259"/>
                </a:cubicBezTo>
                <a:cubicBezTo>
                  <a:pt x="10689" y="873511"/>
                  <a:pt x="20057" y="854136"/>
                  <a:pt x="24794" y="833836"/>
                </a:cubicBezTo>
                <a:cubicBezTo>
                  <a:pt x="29461" y="813833"/>
                  <a:pt x="31612" y="793266"/>
                  <a:pt x="36879" y="773413"/>
                </a:cubicBezTo>
                <a:cubicBezTo>
                  <a:pt x="49082" y="727418"/>
                  <a:pt x="63837" y="682138"/>
                  <a:pt x="77161" y="636455"/>
                </a:cubicBezTo>
                <a:cubicBezTo>
                  <a:pt x="98608" y="562922"/>
                  <a:pt x="104980" y="528451"/>
                  <a:pt x="145640" y="447130"/>
                </a:cubicBezTo>
                <a:cubicBezTo>
                  <a:pt x="217639" y="303130"/>
                  <a:pt x="129045" y="476190"/>
                  <a:pt x="206063" y="338368"/>
                </a:cubicBezTo>
                <a:cubicBezTo>
                  <a:pt x="221591" y="310581"/>
                  <a:pt x="231274" y="279241"/>
                  <a:pt x="250373" y="253776"/>
                </a:cubicBezTo>
                <a:cubicBezTo>
                  <a:pt x="287199" y="204675"/>
                  <a:pt x="267678" y="229389"/>
                  <a:pt x="318852" y="169184"/>
                </a:cubicBezTo>
                <a:cubicBezTo>
                  <a:pt x="326869" y="159752"/>
                  <a:pt x="333511" y="148912"/>
                  <a:pt x="343021" y="140987"/>
                </a:cubicBezTo>
                <a:cubicBezTo>
                  <a:pt x="428626" y="69652"/>
                  <a:pt x="303254" y="171741"/>
                  <a:pt x="395388" y="104733"/>
                </a:cubicBezTo>
                <a:cubicBezTo>
                  <a:pt x="401531" y="100265"/>
                  <a:pt x="405785" y="93622"/>
                  <a:pt x="411501" y="88620"/>
                </a:cubicBezTo>
                <a:cubicBezTo>
                  <a:pt x="416553" y="84199"/>
                  <a:pt x="422516" y="80905"/>
                  <a:pt x="427613" y="76536"/>
                </a:cubicBezTo>
                <a:cubicBezTo>
                  <a:pt x="431938" y="72828"/>
                  <a:pt x="435321" y="68098"/>
                  <a:pt x="439698" y="64451"/>
                </a:cubicBezTo>
                <a:cubicBezTo>
                  <a:pt x="451459" y="54650"/>
                  <a:pt x="465127" y="47079"/>
                  <a:pt x="475952" y="36254"/>
                </a:cubicBezTo>
                <a:cubicBezTo>
                  <a:pt x="510801" y="1405"/>
                  <a:pt x="473817" y="34992"/>
                  <a:pt x="508177" y="12085"/>
                </a:cubicBezTo>
                <a:cubicBezTo>
                  <a:pt x="538714" y="-8274"/>
                  <a:pt x="496745" y="13773"/>
                  <a:pt x="524290" y="0"/>
                </a:cubicBezTo>
              </a:path>
            </a:pathLst>
          </a:custGeom>
          <a:noFill/>
          <a:ln>
            <a:solidFill>
              <a:schemeClr val="bg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16D07D-5D7D-B0E8-4C3D-4D8530C3052B}"/>
              </a:ext>
            </a:extLst>
          </p:cNvPr>
          <p:cNvSpPr txBox="1"/>
          <p:nvPr/>
        </p:nvSpPr>
        <p:spPr>
          <a:xfrm>
            <a:off x="1316382" y="3571296"/>
            <a:ext cx="1391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increments this variable</a:t>
            </a:r>
          </a:p>
        </p:txBody>
      </p:sp>
    </p:spTree>
    <p:extLst>
      <p:ext uri="{BB962C8B-B14F-4D97-AF65-F5344CB8AC3E}">
        <p14:creationId xmlns:p14="http://schemas.microsoft.com/office/powerpoint/2010/main" val="421423088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Loops - loop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AB34FB-499D-B1D7-6302-E7389D8CE082}"/>
              </a:ext>
            </a:extLst>
          </p:cNvPr>
          <p:cNvSpPr txBox="1"/>
          <p:nvPr/>
        </p:nvSpPr>
        <p:spPr>
          <a:xfrm>
            <a:off x="1663988" y="1589911"/>
            <a:ext cx="2473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a </a:t>
            </a:r>
            <a:r>
              <a:rPr lang="de-DE" dirty="0">
                <a:solidFill>
                  <a:srgbClr val="00FF00"/>
                </a:solidFill>
              </a:rPr>
              <a:t>loop</a:t>
            </a:r>
            <a:r>
              <a:rPr lang="de-DE" dirty="0">
                <a:solidFill>
                  <a:schemeClr val="bg1"/>
                </a:solidFill>
              </a:rPr>
              <a:t> loop may look like this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21EAA9D-C4E4-DFB1-A592-175AF476E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104" y="1870361"/>
            <a:ext cx="9119791" cy="420554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C25463B-A13C-41A4-DD3A-AF6C463CC2C8}"/>
              </a:ext>
            </a:extLst>
          </p:cNvPr>
          <p:cNvSpPr/>
          <p:nvPr/>
        </p:nvSpPr>
        <p:spPr>
          <a:xfrm>
            <a:off x="2884187" y="4488070"/>
            <a:ext cx="7158100" cy="84372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F0FE01-FA63-2C0F-2981-307503338447}"/>
              </a:ext>
            </a:extLst>
          </p:cNvPr>
          <p:cNvSpPr txBox="1"/>
          <p:nvPr/>
        </p:nvSpPr>
        <p:spPr>
          <a:xfrm>
            <a:off x="4671721" y="5331791"/>
            <a:ext cx="3583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Debug mode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Crash once number is 127</a:t>
            </a:r>
          </a:p>
        </p:txBody>
      </p:sp>
    </p:spTree>
    <p:extLst>
      <p:ext uri="{BB962C8B-B14F-4D97-AF65-F5344CB8AC3E}">
        <p14:creationId xmlns:p14="http://schemas.microsoft.com/office/powerpoint/2010/main" val="169064994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Loops - loop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AB34FB-499D-B1D7-6302-E7389D8CE082}"/>
              </a:ext>
            </a:extLst>
          </p:cNvPr>
          <p:cNvSpPr txBox="1"/>
          <p:nvPr/>
        </p:nvSpPr>
        <p:spPr>
          <a:xfrm>
            <a:off x="1663988" y="1589911"/>
            <a:ext cx="2473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a </a:t>
            </a:r>
            <a:r>
              <a:rPr lang="de-DE" dirty="0">
                <a:solidFill>
                  <a:srgbClr val="00FF00"/>
                </a:solidFill>
              </a:rPr>
              <a:t>loop</a:t>
            </a:r>
            <a:r>
              <a:rPr lang="de-DE" dirty="0">
                <a:solidFill>
                  <a:schemeClr val="bg1"/>
                </a:solidFill>
              </a:rPr>
              <a:t> loop may look like this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21EAA9D-C4E4-DFB1-A592-175AF476E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104" y="1870361"/>
            <a:ext cx="9119791" cy="420554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C25463B-A13C-41A4-DD3A-AF6C463CC2C8}"/>
              </a:ext>
            </a:extLst>
          </p:cNvPr>
          <p:cNvSpPr/>
          <p:nvPr/>
        </p:nvSpPr>
        <p:spPr>
          <a:xfrm>
            <a:off x="2884187" y="4488070"/>
            <a:ext cx="7158100" cy="84372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F0FE01-FA63-2C0F-2981-307503338447}"/>
              </a:ext>
            </a:extLst>
          </p:cNvPr>
          <p:cNvSpPr txBox="1"/>
          <p:nvPr/>
        </p:nvSpPr>
        <p:spPr>
          <a:xfrm>
            <a:off x="4671721" y="5331791"/>
            <a:ext cx="3583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Debug mode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Crash once number is 127</a:t>
            </a:r>
            <a:b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Why?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D0FBBD-98C8-4740-BD4C-56B4D03F9960}"/>
              </a:ext>
            </a:extLst>
          </p:cNvPr>
          <p:cNvSpPr/>
          <p:nvPr/>
        </p:nvSpPr>
        <p:spPr>
          <a:xfrm>
            <a:off x="4108758" y="5396068"/>
            <a:ext cx="596172" cy="307777"/>
          </a:xfrm>
          <a:prstGeom prst="rect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>
                <a:solidFill>
                  <a:schemeClr val="tx1"/>
                </a:solidFill>
              </a:rPr>
              <a:t>0/3</a:t>
            </a:r>
          </a:p>
        </p:txBody>
      </p:sp>
    </p:spTree>
    <p:extLst>
      <p:ext uri="{BB962C8B-B14F-4D97-AF65-F5344CB8AC3E}">
        <p14:creationId xmlns:p14="http://schemas.microsoft.com/office/powerpoint/2010/main" val="35630006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Loops - loop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AB34FB-499D-B1D7-6302-E7389D8CE082}"/>
              </a:ext>
            </a:extLst>
          </p:cNvPr>
          <p:cNvSpPr txBox="1"/>
          <p:nvPr/>
        </p:nvSpPr>
        <p:spPr>
          <a:xfrm>
            <a:off x="1663988" y="1589911"/>
            <a:ext cx="2473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a </a:t>
            </a:r>
            <a:r>
              <a:rPr lang="de-DE" dirty="0">
                <a:solidFill>
                  <a:srgbClr val="00FF00"/>
                </a:solidFill>
              </a:rPr>
              <a:t>loop</a:t>
            </a:r>
            <a:r>
              <a:rPr lang="de-DE" dirty="0">
                <a:solidFill>
                  <a:schemeClr val="bg1"/>
                </a:solidFill>
              </a:rPr>
              <a:t> loop may look like this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21EAA9D-C4E4-DFB1-A592-175AF476E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104" y="1870361"/>
            <a:ext cx="9119791" cy="420554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C25463B-A13C-41A4-DD3A-AF6C463CC2C8}"/>
              </a:ext>
            </a:extLst>
          </p:cNvPr>
          <p:cNvSpPr/>
          <p:nvPr/>
        </p:nvSpPr>
        <p:spPr>
          <a:xfrm>
            <a:off x="2884187" y="4488070"/>
            <a:ext cx="7158100" cy="84372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F0FE01-FA63-2C0F-2981-307503338447}"/>
              </a:ext>
            </a:extLst>
          </p:cNvPr>
          <p:cNvSpPr txBox="1"/>
          <p:nvPr/>
        </p:nvSpPr>
        <p:spPr>
          <a:xfrm>
            <a:off x="4671721" y="5331791"/>
            <a:ext cx="358303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Debug mode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Crash once number is 127</a:t>
            </a:r>
            <a:b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Why?</a:t>
            </a: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i8 can only 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store up to 127, Overflow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D0FBBD-98C8-4740-BD4C-56B4D03F9960}"/>
              </a:ext>
            </a:extLst>
          </p:cNvPr>
          <p:cNvSpPr/>
          <p:nvPr/>
        </p:nvSpPr>
        <p:spPr>
          <a:xfrm>
            <a:off x="4108758" y="5396068"/>
            <a:ext cx="596172" cy="307777"/>
          </a:xfrm>
          <a:prstGeom prst="rect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>
                <a:solidFill>
                  <a:schemeClr val="tx1"/>
                </a:solidFill>
              </a:rPr>
              <a:t>0/3</a:t>
            </a:r>
          </a:p>
        </p:txBody>
      </p:sp>
    </p:spTree>
    <p:extLst>
      <p:ext uri="{BB962C8B-B14F-4D97-AF65-F5344CB8AC3E}">
        <p14:creationId xmlns:p14="http://schemas.microsoft.com/office/powerpoint/2010/main" val="2445118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FF00C-1B02-4C8A-0959-B13537EC1E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Integers in Rust: </a:t>
            </a:r>
            <a:r>
              <a:rPr lang="de-DE" dirty="0">
                <a:solidFill>
                  <a:srgbClr val="FFFF00"/>
                </a:solidFill>
              </a:rPr>
              <a:t>i8, u8, i16, u16, ... , i128, u128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29154682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Loops - loop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AB34FB-499D-B1D7-6302-E7389D8CE082}"/>
              </a:ext>
            </a:extLst>
          </p:cNvPr>
          <p:cNvSpPr txBox="1"/>
          <p:nvPr/>
        </p:nvSpPr>
        <p:spPr>
          <a:xfrm>
            <a:off x="1663988" y="1589911"/>
            <a:ext cx="2473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a </a:t>
            </a:r>
            <a:r>
              <a:rPr lang="de-DE" dirty="0">
                <a:solidFill>
                  <a:srgbClr val="00FF00"/>
                </a:solidFill>
              </a:rPr>
              <a:t>loop</a:t>
            </a:r>
            <a:r>
              <a:rPr lang="de-DE" dirty="0">
                <a:solidFill>
                  <a:schemeClr val="bg1"/>
                </a:solidFill>
              </a:rPr>
              <a:t> loop may look like this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21EAA9D-C4E4-DFB1-A592-175AF476E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104" y="1870361"/>
            <a:ext cx="9119791" cy="420554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C25463B-A13C-41A4-DD3A-AF6C463CC2C8}"/>
              </a:ext>
            </a:extLst>
          </p:cNvPr>
          <p:cNvSpPr/>
          <p:nvPr/>
        </p:nvSpPr>
        <p:spPr>
          <a:xfrm>
            <a:off x="2884187" y="4488070"/>
            <a:ext cx="7158100" cy="84372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F0FE01-FA63-2C0F-2981-307503338447}"/>
              </a:ext>
            </a:extLst>
          </p:cNvPr>
          <p:cNvSpPr txBox="1"/>
          <p:nvPr/>
        </p:nvSpPr>
        <p:spPr>
          <a:xfrm>
            <a:off x="4671721" y="5331791"/>
            <a:ext cx="37224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Debug mode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Crash once number is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127</a:t>
            </a:r>
            <a:b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Release mode  Wrap to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-128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and continue</a:t>
            </a:r>
            <a:endParaRPr lang="de-DE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4810066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Loops - while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429070-CA12-730F-B289-E1E19A5649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</a:rPr>
              <a:t>while</a:t>
            </a:r>
            <a:r>
              <a:rPr lang="de-DE" dirty="0"/>
              <a:t> is the advanced version of </a:t>
            </a:r>
            <a:r>
              <a:rPr lang="de-DE" dirty="0">
                <a:solidFill>
                  <a:srgbClr val="FFFF00"/>
                </a:solidFill>
              </a:rPr>
              <a:t>loop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67577206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Loops - while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429070-CA12-730F-B289-E1E19A5649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</a:rPr>
              <a:t>while</a:t>
            </a:r>
            <a:r>
              <a:rPr lang="de-DE" dirty="0"/>
              <a:t> is the advanced version of </a:t>
            </a:r>
            <a:r>
              <a:rPr lang="de-DE" dirty="0">
                <a:solidFill>
                  <a:srgbClr val="FFFF00"/>
                </a:solidFill>
              </a:rPr>
              <a:t>loop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whereas </a:t>
            </a:r>
            <a:r>
              <a:rPr lang="de-DE" dirty="0">
                <a:solidFill>
                  <a:srgbClr val="FFFF00"/>
                </a:solidFill>
              </a:rPr>
              <a:t>loop</a:t>
            </a:r>
            <a:r>
              <a:rPr lang="de-DE" dirty="0">
                <a:solidFill>
                  <a:schemeClr val="bg1"/>
                </a:solidFill>
              </a:rPr>
              <a:t> loops forever, </a:t>
            </a:r>
            <a:r>
              <a:rPr lang="de-DE" dirty="0">
                <a:solidFill>
                  <a:srgbClr val="FFFF00"/>
                </a:solidFill>
              </a:rPr>
              <a:t>while</a:t>
            </a:r>
            <a:r>
              <a:rPr lang="de-DE" dirty="0">
                <a:solidFill>
                  <a:schemeClr val="bg1"/>
                </a:solidFill>
              </a:rPr>
              <a:t> stops once a </a:t>
            </a:r>
            <a:r>
              <a:rPr lang="de-DE" dirty="0">
                <a:solidFill>
                  <a:srgbClr val="00FF00"/>
                </a:solidFill>
              </a:rPr>
              <a:t>condition is no longer satisfied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08455173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Conditions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429070-CA12-730F-B289-E1E19A5649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00FF00"/>
                </a:solidFill>
              </a:rPr>
              <a:t>Conditions </a:t>
            </a:r>
            <a:r>
              <a:rPr lang="de-DE" dirty="0">
                <a:solidFill>
                  <a:schemeClr val="bg1"/>
                </a:solidFill>
              </a:rPr>
              <a:t>are expressions which return a</a:t>
            </a:r>
            <a:r>
              <a:rPr lang="de-DE" dirty="0">
                <a:solidFill>
                  <a:srgbClr val="00FF00"/>
                </a:solidFill>
              </a:rPr>
              <a:t> boolean (either true or false)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155455256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Conditions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809B52-8CA0-FBA4-6261-C5C5ACB46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066" y="1407852"/>
            <a:ext cx="10351868" cy="427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10051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Conditions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809B52-8CA0-FBA4-6261-C5C5ACB46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066" y="1407852"/>
            <a:ext cx="10351868" cy="427593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9920E9A-6A3B-F6CD-68A7-F573D3250588}"/>
              </a:ext>
            </a:extLst>
          </p:cNvPr>
          <p:cNvSpPr/>
          <p:nvPr/>
        </p:nvSpPr>
        <p:spPr>
          <a:xfrm>
            <a:off x="6175221" y="2376633"/>
            <a:ext cx="1236656" cy="366567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1CCFC1-5712-FA82-90ED-53E5624E880E}"/>
              </a:ext>
            </a:extLst>
          </p:cNvPr>
          <p:cNvSpPr/>
          <p:nvPr/>
        </p:nvSpPr>
        <p:spPr>
          <a:xfrm>
            <a:off x="7753601" y="2867401"/>
            <a:ext cx="1236656" cy="366567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CD3645-63D6-CB6E-78C4-06CEF5321786}"/>
              </a:ext>
            </a:extLst>
          </p:cNvPr>
          <p:cNvSpPr/>
          <p:nvPr/>
        </p:nvSpPr>
        <p:spPr>
          <a:xfrm>
            <a:off x="7331312" y="3362533"/>
            <a:ext cx="1086941" cy="366567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EF00F8-419C-C9A9-A657-258538F3E627}"/>
              </a:ext>
            </a:extLst>
          </p:cNvPr>
          <p:cNvSpPr/>
          <p:nvPr/>
        </p:nvSpPr>
        <p:spPr>
          <a:xfrm>
            <a:off x="9115131" y="3842224"/>
            <a:ext cx="1236656" cy="366567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A8A2AD-F9F9-FB6E-8F07-3E94CB5832EE}"/>
              </a:ext>
            </a:extLst>
          </p:cNvPr>
          <p:cNvSpPr/>
          <p:nvPr/>
        </p:nvSpPr>
        <p:spPr>
          <a:xfrm>
            <a:off x="7915400" y="4339873"/>
            <a:ext cx="1042631" cy="366567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D9DB50-9E31-9B09-73A8-704ADDD847EF}"/>
              </a:ext>
            </a:extLst>
          </p:cNvPr>
          <p:cNvSpPr/>
          <p:nvPr/>
        </p:nvSpPr>
        <p:spPr>
          <a:xfrm>
            <a:off x="9695191" y="4829131"/>
            <a:ext cx="1236656" cy="366567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3E3810-95DB-DE5B-CD31-3527BEC02788}"/>
              </a:ext>
            </a:extLst>
          </p:cNvPr>
          <p:cNvSpPr/>
          <p:nvPr/>
        </p:nvSpPr>
        <p:spPr>
          <a:xfrm>
            <a:off x="6750581" y="5296932"/>
            <a:ext cx="2944609" cy="386850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1F7DB6-57BD-7C49-6F07-ED4140A55F6C}"/>
              </a:ext>
            </a:extLst>
          </p:cNvPr>
          <p:cNvSpPr txBox="1"/>
          <p:nvPr/>
        </p:nvSpPr>
        <p:spPr>
          <a:xfrm>
            <a:off x="7625371" y="1932248"/>
            <a:ext cx="3196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Those expressions return </a:t>
            </a:r>
            <a:r>
              <a:rPr lang="de-DE" dirty="0">
                <a:solidFill>
                  <a:srgbClr val="00FF00"/>
                </a:solidFill>
              </a:rPr>
              <a:t>true</a:t>
            </a:r>
            <a:r>
              <a:rPr lang="de-DE" dirty="0">
                <a:solidFill>
                  <a:schemeClr val="bg1"/>
                </a:solidFill>
              </a:rPr>
              <a:t> or </a:t>
            </a:r>
            <a:r>
              <a:rPr lang="de-DE" dirty="0">
                <a:solidFill>
                  <a:srgbClr val="00FF00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58003519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Conditions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809B52-8CA0-FBA4-6261-C5C5ACB46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066" y="1407852"/>
            <a:ext cx="10351868" cy="427593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BF5E548-1DF6-9ED3-55BA-D2DA2E8138B4}"/>
              </a:ext>
            </a:extLst>
          </p:cNvPr>
          <p:cNvSpPr/>
          <p:nvPr/>
        </p:nvSpPr>
        <p:spPr>
          <a:xfrm>
            <a:off x="5502513" y="1659616"/>
            <a:ext cx="644511" cy="37462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1/3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DA1AF5-FD32-F0D0-EEA3-8F6B73B0E69B}"/>
              </a:ext>
            </a:extLst>
          </p:cNvPr>
          <p:cNvSpPr txBox="1"/>
          <p:nvPr/>
        </p:nvSpPr>
        <p:spPr>
          <a:xfrm>
            <a:off x="6147024" y="1693038"/>
            <a:ext cx="26997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What does the program output?</a:t>
            </a:r>
          </a:p>
        </p:txBody>
      </p:sp>
    </p:spTree>
    <p:extLst>
      <p:ext uri="{BB962C8B-B14F-4D97-AF65-F5344CB8AC3E}">
        <p14:creationId xmlns:p14="http://schemas.microsoft.com/office/powerpoint/2010/main" val="32533372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Conditions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809B52-8CA0-FBA4-6261-C5C5ACB46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799" y="3313189"/>
            <a:ext cx="6324245" cy="26122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1EA9C0-92EF-48DC-35AD-91FED99E0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3680" y="1530714"/>
            <a:ext cx="6104639" cy="233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02182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Conditions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FC52A1-1BA6-6134-9DC7-5C2B1BF50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140" y="1620554"/>
            <a:ext cx="7765720" cy="462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13592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Conditions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FC52A1-1BA6-6134-9DC7-5C2B1BF50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140" y="1620554"/>
            <a:ext cx="7765720" cy="4621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B22A60C-1B7A-FC8B-2F42-CFA7681C9E50}"/>
              </a:ext>
            </a:extLst>
          </p:cNvPr>
          <p:cNvSpPr/>
          <p:nvPr/>
        </p:nvSpPr>
        <p:spPr>
          <a:xfrm>
            <a:off x="2209800" y="2513593"/>
            <a:ext cx="417271" cy="443102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189BBE-FBD0-E977-FC7B-9B8B51473EA4}"/>
              </a:ext>
            </a:extLst>
          </p:cNvPr>
          <p:cNvSpPr txBox="1"/>
          <p:nvPr/>
        </p:nvSpPr>
        <p:spPr>
          <a:xfrm>
            <a:off x="5409864" y="1953675"/>
            <a:ext cx="3865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FF00"/>
                </a:solidFill>
              </a:rPr>
              <a:t>if-expression</a:t>
            </a:r>
            <a:r>
              <a:rPr lang="de-DE" dirty="0">
                <a:solidFill>
                  <a:schemeClr val="bg1"/>
                </a:solidFill>
              </a:rPr>
              <a:t>:</a:t>
            </a:r>
          </a:p>
          <a:p>
            <a:r>
              <a:rPr lang="de-DE" dirty="0">
                <a:solidFill>
                  <a:srgbClr val="00FF00"/>
                </a:solidFill>
              </a:rPr>
              <a:t>if</a:t>
            </a:r>
            <a:r>
              <a:rPr lang="de-DE" dirty="0">
                <a:solidFill>
                  <a:schemeClr val="bg1"/>
                </a:solidFill>
              </a:rPr>
              <a:t> the </a:t>
            </a:r>
            <a:r>
              <a:rPr lang="de-DE" dirty="0">
                <a:solidFill>
                  <a:srgbClr val="FFFF00"/>
                </a:solidFill>
              </a:rPr>
              <a:t>condition is true</a:t>
            </a:r>
            <a:r>
              <a:rPr lang="de-DE" dirty="0">
                <a:solidFill>
                  <a:schemeClr val="bg1"/>
                </a:solidFill>
              </a:rPr>
              <a:t>, </a:t>
            </a:r>
            <a:r>
              <a:rPr lang="de-DE" dirty="0">
                <a:solidFill>
                  <a:srgbClr val="FFFF00"/>
                </a:solidFill>
              </a:rPr>
              <a:t>do the thing</a:t>
            </a:r>
            <a:r>
              <a:rPr lang="de-DE" dirty="0">
                <a:solidFill>
                  <a:schemeClr val="bg1"/>
                </a:solidFill>
              </a:rPr>
              <a:t> in the block</a:t>
            </a:r>
          </a:p>
        </p:txBody>
      </p:sp>
    </p:spTree>
    <p:extLst>
      <p:ext uri="{BB962C8B-B14F-4D97-AF65-F5344CB8AC3E}">
        <p14:creationId xmlns:p14="http://schemas.microsoft.com/office/powerpoint/2010/main" val="637730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FF00C-1B02-4C8A-0959-B13537EC1E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Integers in Rust: </a:t>
            </a:r>
            <a:r>
              <a:rPr lang="de-DE" dirty="0">
                <a:solidFill>
                  <a:srgbClr val="FFFF00"/>
                </a:solidFill>
              </a:rPr>
              <a:t>i8, u8, i16, u16, ... , i128, u128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let &lt;name&gt; = ...; </a:t>
            </a:r>
            <a:r>
              <a:rPr lang="de-DE" dirty="0">
                <a:solidFill>
                  <a:schemeClr val="bg1"/>
                </a:solidFill>
              </a:rPr>
              <a:t>to declare an immutable variable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let mut &lt;name&gt; = ...; </a:t>
            </a:r>
            <a:r>
              <a:rPr lang="de-DE" dirty="0">
                <a:solidFill>
                  <a:schemeClr val="bg1"/>
                </a:solidFill>
              </a:rPr>
              <a:t>to declare a mutable variable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31429671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Conditions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FC52A1-1BA6-6134-9DC7-5C2B1BF50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140" y="1620554"/>
            <a:ext cx="7765720" cy="4621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B22A60C-1B7A-FC8B-2F42-CFA7681C9E50}"/>
              </a:ext>
            </a:extLst>
          </p:cNvPr>
          <p:cNvSpPr/>
          <p:nvPr/>
        </p:nvSpPr>
        <p:spPr>
          <a:xfrm>
            <a:off x="2564281" y="3484388"/>
            <a:ext cx="799261" cy="387714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61479E-B02F-EBB6-7B23-12E4A753794F}"/>
              </a:ext>
            </a:extLst>
          </p:cNvPr>
          <p:cNvSpPr txBox="1"/>
          <p:nvPr/>
        </p:nvSpPr>
        <p:spPr>
          <a:xfrm>
            <a:off x="5409864" y="1953675"/>
            <a:ext cx="386516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FF00"/>
                </a:solidFill>
              </a:rPr>
              <a:t>if-expression</a:t>
            </a:r>
            <a:r>
              <a:rPr lang="de-DE" dirty="0">
                <a:solidFill>
                  <a:schemeClr val="bg1"/>
                </a:solidFill>
              </a:rPr>
              <a:t>:</a:t>
            </a:r>
          </a:p>
          <a:p>
            <a:r>
              <a:rPr lang="de-DE" dirty="0">
                <a:solidFill>
                  <a:srgbClr val="00FF00"/>
                </a:solidFill>
              </a:rPr>
              <a:t>if</a:t>
            </a:r>
            <a:r>
              <a:rPr lang="de-DE" dirty="0">
                <a:solidFill>
                  <a:schemeClr val="bg1"/>
                </a:solidFill>
              </a:rPr>
              <a:t> the </a:t>
            </a:r>
            <a:r>
              <a:rPr lang="de-DE" dirty="0">
                <a:solidFill>
                  <a:srgbClr val="FFFF00"/>
                </a:solidFill>
              </a:rPr>
              <a:t>condition is true</a:t>
            </a:r>
            <a:r>
              <a:rPr lang="de-DE" dirty="0">
                <a:solidFill>
                  <a:schemeClr val="bg1"/>
                </a:solidFill>
              </a:rPr>
              <a:t>, </a:t>
            </a:r>
            <a:r>
              <a:rPr lang="de-DE" dirty="0">
                <a:solidFill>
                  <a:srgbClr val="FFFF00"/>
                </a:solidFill>
              </a:rPr>
              <a:t>do the thing</a:t>
            </a:r>
            <a:r>
              <a:rPr lang="de-DE" dirty="0">
                <a:solidFill>
                  <a:schemeClr val="bg1"/>
                </a:solidFill>
              </a:rPr>
              <a:t> in the block</a:t>
            </a:r>
          </a:p>
          <a:p>
            <a:r>
              <a:rPr lang="de-DE" dirty="0">
                <a:solidFill>
                  <a:srgbClr val="00FF00"/>
                </a:solidFill>
              </a:rPr>
              <a:t>else</a:t>
            </a:r>
            <a:r>
              <a:rPr lang="de-DE" dirty="0">
                <a:solidFill>
                  <a:schemeClr val="bg1"/>
                </a:solidFill>
              </a:rPr>
              <a:t>, do the thing </a:t>
            </a:r>
            <a:r>
              <a:rPr lang="de-DE" dirty="0">
                <a:solidFill>
                  <a:srgbClr val="FFFF00"/>
                </a:solidFill>
              </a:rPr>
              <a:t>in the other block</a:t>
            </a:r>
          </a:p>
        </p:txBody>
      </p:sp>
    </p:spTree>
    <p:extLst>
      <p:ext uri="{BB962C8B-B14F-4D97-AF65-F5344CB8AC3E}">
        <p14:creationId xmlns:p14="http://schemas.microsoft.com/office/powerpoint/2010/main" val="368337357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Conditions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FC52A1-1BA6-6134-9DC7-5C2B1BF50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140" y="1620554"/>
            <a:ext cx="7765720" cy="4621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B22A60C-1B7A-FC8B-2F42-CFA7681C9E50}"/>
              </a:ext>
            </a:extLst>
          </p:cNvPr>
          <p:cNvSpPr/>
          <p:nvPr/>
        </p:nvSpPr>
        <p:spPr>
          <a:xfrm>
            <a:off x="2209800" y="4890228"/>
            <a:ext cx="6261492" cy="1351458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61479E-B02F-EBB6-7B23-12E4A753794F}"/>
              </a:ext>
            </a:extLst>
          </p:cNvPr>
          <p:cNvSpPr txBox="1"/>
          <p:nvPr/>
        </p:nvSpPr>
        <p:spPr>
          <a:xfrm>
            <a:off x="3838398" y="4525119"/>
            <a:ext cx="5168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FF00"/>
                </a:solidFill>
              </a:rPr>
              <a:t>else is optional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We simply do nothing if the condition is false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55416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Conditions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FC52A1-1BA6-6134-9DC7-5C2B1BF50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140" y="1620554"/>
            <a:ext cx="7765720" cy="462113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0E6BF8D-9586-0DAA-A1AC-04676F7EBF28}"/>
              </a:ext>
            </a:extLst>
          </p:cNvPr>
          <p:cNvSpPr/>
          <p:nvPr/>
        </p:nvSpPr>
        <p:spPr>
          <a:xfrm>
            <a:off x="1652004" y="1617276"/>
            <a:ext cx="557796" cy="40281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1/3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C0299B-C45A-8A12-E441-AB71349118E1}"/>
              </a:ext>
            </a:extLst>
          </p:cNvPr>
          <p:cNvSpPr txBox="1"/>
          <p:nvPr/>
        </p:nvSpPr>
        <p:spPr>
          <a:xfrm>
            <a:off x="7428162" y="1617276"/>
            <a:ext cx="2550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What does the program print?</a:t>
            </a:r>
          </a:p>
        </p:txBody>
      </p:sp>
    </p:spTree>
    <p:extLst>
      <p:ext uri="{BB962C8B-B14F-4D97-AF65-F5344CB8AC3E}">
        <p14:creationId xmlns:p14="http://schemas.microsoft.com/office/powerpoint/2010/main" val="225265751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Conditions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FC52A1-1BA6-6134-9DC7-5C2B1BF50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140" y="1620554"/>
            <a:ext cx="7765720" cy="462113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0E6BF8D-9586-0DAA-A1AC-04676F7EBF28}"/>
              </a:ext>
            </a:extLst>
          </p:cNvPr>
          <p:cNvSpPr/>
          <p:nvPr/>
        </p:nvSpPr>
        <p:spPr>
          <a:xfrm>
            <a:off x="1652004" y="1617276"/>
            <a:ext cx="557796" cy="40281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1/3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C0299B-C45A-8A12-E441-AB71349118E1}"/>
              </a:ext>
            </a:extLst>
          </p:cNvPr>
          <p:cNvSpPr txBox="1"/>
          <p:nvPr/>
        </p:nvSpPr>
        <p:spPr>
          <a:xfrm>
            <a:off x="7428162" y="1617276"/>
            <a:ext cx="2550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What does the program print?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8BAB7F-54B5-41AA-E57F-AD8B30B9499A}"/>
              </a:ext>
            </a:extLst>
          </p:cNvPr>
          <p:cNvSpPr/>
          <p:nvPr/>
        </p:nvSpPr>
        <p:spPr>
          <a:xfrm>
            <a:off x="2771397" y="2509564"/>
            <a:ext cx="994964" cy="4269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B1A417-F025-0AB8-367C-8F7D67F85892}"/>
              </a:ext>
            </a:extLst>
          </p:cNvPr>
          <p:cNvSpPr/>
          <p:nvPr/>
        </p:nvSpPr>
        <p:spPr>
          <a:xfrm>
            <a:off x="2771397" y="4857329"/>
            <a:ext cx="1196374" cy="4269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40586208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Conditions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FC52A1-1BA6-6134-9DC7-5C2B1BF50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140" y="1620554"/>
            <a:ext cx="7765720" cy="462113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0E6BF8D-9586-0DAA-A1AC-04676F7EBF28}"/>
              </a:ext>
            </a:extLst>
          </p:cNvPr>
          <p:cNvSpPr/>
          <p:nvPr/>
        </p:nvSpPr>
        <p:spPr>
          <a:xfrm>
            <a:off x="1652004" y="1617276"/>
            <a:ext cx="557796" cy="40281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1/3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8BAB7F-54B5-41AA-E57F-AD8B30B9499A}"/>
              </a:ext>
            </a:extLst>
          </p:cNvPr>
          <p:cNvSpPr/>
          <p:nvPr/>
        </p:nvSpPr>
        <p:spPr>
          <a:xfrm>
            <a:off x="2771397" y="2509564"/>
            <a:ext cx="994964" cy="4269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B1A417-F025-0AB8-367C-8F7D67F85892}"/>
              </a:ext>
            </a:extLst>
          </p:cNvPr>
          <p:cNvSpPr/>
          <p:nvPr/>
        </p:nvSpPr>
        <p:spPr>
          <a:xfrm>
            <a:off x="2771397" y="4857329"/>
            <a:ext cx="1196374" cy="4269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83581D-0325-0BE2-E192-0D4705B5010E}"/>
              </a:ext>
            </a:extLst>
          </p:cNvPr>
          <p:cNvSpPr txBox="1"/>
          <p:nvPr/>
        </p:nvSpPr>
        <p:spPr>
          <a:xfrm>
            <a:off x="6324952" y="1309499"/>
            <a:ext cx="25523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We only get one line of output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93E83A-8379-5F2F-C6AD-FC431D905E46}"/>
              </a:ext>
            </a:extLst>
          </p:cNvPr>
          <p:cNvSpPr/>
          <p:nvPr/>
        </p:nvSpPr>
        <p:spPr>
          <a:xfrm>
            <a:off x="2209800" y="2481367"/>
            <a:ext cx="7765720" cy="94763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98B94B2-F28D-82B9-3FDA-7E11A9425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292" y="1617276"/>
            <a:ext cx="3650567" cy="140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08149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Loops - while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40AC09-E714-4C41-40E4-7F273B6DF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48" y="2199395"/>
            <a:ext cx="10821304" cy="35907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5CF6432-BA78-059B-E3B8-79EF1F39A7A2}"/>
              </a:ext>
            </a:extLst>
          </p:cNvPr>
          <p:cNvSpPr txBox="1"/>
          <p:nvPr/>
        </p:nvSpPr>
        <p:spPr>
          <a:xfrm>
            <a:off x="685348" y="1891618"/>
            <a:ext cx="2544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a </a:t>
            </a:r>
            <a:r>
              <a:rPr lang="de-DE" dirty="0">
                <a:solidFill>
                  <a:srgbClr val="00FF00"/>
                </a:solidFill>
              </a:rPr>
              <a:t>while</a:t>
            </a:r>
            <a:r>
              <a:rPr lang="de-DE" dirty="0">
                <a:solidFill>
                  <a:schemeClr val="bg1"/>
                </a:solidFill>
              </a:rPr>
              <a:t> loop may look like this</a:t>
            </a:r>
          </a:p>
        </p:txBody>
      </p:sp>
    </p:spTree>
    <p:extLst>
      <p:ext uri="{BB962C8B-B14F-4D97-AF65-F5344CB8AC3E}">
        <p14:creationId xmlns:p14="http://schemas.microsoft.com/office/powerpoint/2010/main" val="299310948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Loops - while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40AC09-E714-4C41-40E4-7F273B6DF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48" y="2199395"/>
            <a:ext cx="10821304" cy="35907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5CF6432-BA78-059B-E3B8-79EF1F39A7A2}"/>
              </a:ext>
            </a:extLst>
          </p:cNvPr>
          <p:cNvSpPr txBox="1"/>
          <p:nvPr/>
        </p:nvSpPr>
        <p:spPr>
          <a:xfrm>
            <a:off x="685348" y="1891618"/>
            <a:ext cx="2544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a </a:t>
            </a:r>
            <a:r>
              <a:rPr lang="de-DE" dirty="0">
                <a:solidFill>
                  <a:srgbClr val="00FF00"/>
                </a:solidFill>
              </a:rPr>
              <a:t>while</a:t>
            </a:r>
            <a:r>
              <a:rPr lang="de-DE" dirty="0">
                <a:solidFill>
                  <a:schemeClr val="bg1"/>
                </a:solidFill>
              </a:rPr>
              <a:t> loop may look like this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6DE8CC-4E5B-9B08-3D34-F28272FCD9DC}"/>
              </a:ext>
            </a:extLst>
          </p:cNvPr>
          <p:cNvSpPr/>
          <p:nvPr/>
        </p:nvSpPr>
        <p:spPr>
          <a:xfrm>
            <a:off x="2070492" y="2783482"/>
            <a:ext cx="2872102" cy="604229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1D872B-F103-FC36-6CF4-65F3E298F84D}"/>
              </a:ext>
            </a:extLst>
          </p:cNvPr>
          <p:cNvSpPr txBox="1"/>
          <p:nvPr/>
        </p:nvSpPr>
        <p:spPr>
          <a:xfrm>
            <a:off x="5401808" y="2823986"/>
            <a:ext cx="4483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while the </a:t>
            </a:r>
            <a:r>
              <a:rPr lang="de-DE" dirty="0">
                <a:solidFill>
                  <a:srgbClr val="00FF00"/>
                </a:solidFill>
              </a:rPr>
              <a:t>condition is true</a:t>
            </a:r>
            <a:r>
              <a:rPr lang="de-DE" dirty="0">
                <a:solidFill>
                  <a:schemeClr val="bg1"/>
                </a:solidFill>
              </a:rPr>
              <a:t> (number is smaller than 10),</a:t>
            </a:r>
          </a:p>
        </p:txBody>
      </p:sp>
    </p:spTree>
    <p:extLst>
      <p:ext uri="{BB962C8B-B14F-4D97-AF65-F5344CB8AC3E}">
        <p14:creationId xmlns:p14="http://schemas.microsoft.com/office/powerpoint/2010/main" val="371020339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Loops - while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40AC09-E714-4C41-40E4-7F273B6DF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48" y="2199395"/>
            <a:ext cx="10821304" cy="35907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5CF6432-BA78-059B-E3B8-79EF1F39A7A2}"/>
              </a:ext>
            </a:extLst>
          </p:cNvPr>
          <p:cNvSpPr txBox="1"/>
          <p:nvPr/>
        </p:nvSpPr>
        <p:spPr>
          <a:xfrm>
            <a:off x="685348" y="1891618"/>
            <a:ext cx="2544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a </a:t>
            </a:r>
            <a:r>
              <a:rPr lang="de-DE" dirty="0">
                <a:solidFill>
                  <a:srgbClr val="00FF00"/>
                </a:solidFill>
              </a:rPr>
              <a:t>while</a:t>
            </a:r>
            <a:r>
              <a:rPr lang="de-DE" dirty="0">
                <a:solidFill>
                  <a:schemeClr val="bg1"/>
                </a:solidFill>
              </a:rPr>
              <a:t> loop may look like this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6DE8CC-4E5B-9B08-3D34-F28272FCD9DC}"/>
              </a:ext>
            </a:extLst>
          </p:cNvPr>
          <p:cNvSpPr/>
          <p:nvPr/>
        </p:nvSpPr>
        <p:spPr>
          <a:xfrm>
            <a:off x="2070492" y="2783482"/>
            <a:ext cx="2872102" cy="604229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1D872B-F103-FC36-6CF4-65F3E298F84D}"/>
              </a:ext>
            </a:extLst>
          </p:cNvPr>
          <p:cNvSpPr txBox="1"/>
          <p:nvPr/>
        </p:nvSpPr>
        <p:spPr>
          <a:xfrm>
            <a:off x="5401808" y="2823986"/>
            <a:ext cx="448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while the </a:t>
            </a:r>
            <a:r>
              <a:rPr lang="de-DE" dirty="0">
                <a:solidFill>
                  <a:srgbClr val="00FF00"/>
                </a:solidFill>
              </a:rPr>
              <a:t>condition is true</a:t>
            </a:r>
            <a:r>
              <a:rPr lang="de-DE" dirty="0">
                <a:solidFill>
                  <a:schemeClr val="bg1"/>
                </a:solidFill>
              </a:rPr>
              <a:t> (number is smaller than 10), </a:t>
            </a:r>
            <a:r>
              <a:rPr lang="de-DE" dirty="0">
                <a:solidFill>
                  <a:srgbClr val="FFFF00"/>
                </a:solidFill>
              </a:rPr>
              <a:t>do the things </a:t>
            </a:r>
            <a:r>
              <a:rPr lang="de-DE" dirty="0">
                <a:solidFill>
                  <a:schemeClr val="bg1"/>
                </a:solidFill>
              </a:rPr>
              <a:t>in the block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36E156-01F0-E15F-945F-F8F5AEEDE641}"/>
              </a:ext>
            </a:extLst>
          </p:cNvPr>
          <p:cNvSpPr/>
          <p:nvPr/>
        </p:nvSpPr>
        <p:spPr>
          <a:xfrm>
            <a:off x="1655588" y="3387711"/>
            <a:ext cx="7653568" cy="127089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816045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Loops - while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40AC09-E714-4C41-40E4-7F273B6DF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48" y="3113037"/>
            <a:ext cx="8067917" cy="26771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5CF6432-BA78-059B-E3B8-79EF1F39A7A2}"/>
              </a:ext>
            </a:extLst>
          </p:cNvPr>
          <p:cNvSpPr txBox="1"/>
          <p:nvPr/>
        </p:nvSpPr>
        <p:spPr>
          <a:xfrm>
            <a:off x="685348" y="1891618"/>
            <a:ext cx="2544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a </a:t>
            </a:r>
            <a:r>
              <a:rPr lang="de-DE" dirty="0">
                <a:solidFill>
                  <a:srgbClr val="00FF00"/>
                </a:solidFill>
              </a:rPr>
              <a:t>while</a:t>
            </a:r>
            <a:r>
              <a:rPr lang="de-DE" dirty="0">
                <a:solidFill>
                  <a:schemeClr val="bg1"/>
                </a:solidFill>
              </a:rPr>
              <a:t> loop may look like this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B20D58-B9A1-9CDC-50EB-7A7830756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7725" y="624661"/>
            <a:ext cx="3431350" cy="314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38685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Loops - while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40AC09-E714-4C41-40E4-7F273B6DF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48" y="3113037"/>
            <a:ext cx="8067917" cy="26771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5CF6432-BA78-059B-E3B8-79EF1F39A7A2}"/>
              </a:ext>
            </a:extLst>
          </p:cNvPr>
          <p:cNvSpPr txBox="1"/>
          <p:nvPr/>
        </p:nvSpPr>
        <p:spPr>
          <a:xfrm>
            <a:off x="685348" y="1891618"/>
            <a:ext cx="2544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a </a:t>
            </a:r>
            <a:r>
              <a:rPr lang="de-DE" dirty="0">
                <a:solidFill>
                  <a:srgbClr val="00FF00"/>
                </a:solidFill>
              </a:rPr>
              <a:t>while</a:t>
            </a:r>
            <a:r>
              <a:rPr lang="de-DE" dirty="0">
                <a:solidFill>
                  <a:schemeClr val="bg1"/>
                </a:solidFill>
              </a:rPr>
              <a:t> loop may look like this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B20D58-B9A1-9CDC-50EB-7A7830756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7725" y="624661"/>
            <a:ext cx="3431350" cy="31494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0CFBB42-1227-055C-91C7-85892E642826}"/>
              </a:ext>
            </a:extLst>
          </p:cNvPr>
          <p:cNvSpPr txBox="1"/>
          <p:nvPr/>
        </p:nvSpPr>
        <p:spPr>
          <a:xfrm>
            <a:off x="3637459" y="2014815"/>
            <a:ext cx="2657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10 is </a:t>
            </a:r>
            <a:r>
              <a:rPr lang="de-DE" dirty="0">
                <a:solidFill>
                  <a:srgbClr val="FF0000"/>
                </a:solidFill>
              </a:rPr>
              <a:t>not</a:t>
            </a:r>
            <a:r>
              <a:rPr lang="de-DE" dirty="0">
                <a:solidFill>
                  <a:schemeClr val="bg1"/>
                </a:solidFill>
              </a:rPr>
              <a:t> less than 10, so it does not enter the loop again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F4DDB40-16C0-50EC-0B6A-C7A2B34D1E5C}"/>
              </a:ext>
            </a:extLst>
          </p:cNvPr>
          <p:cNvCxnSpPr>
            <a:cxnSpLocks/>
          </p:cNvCxnSpPr>
          <p:nvPr/>
        </p:nvCxnSpPr>
        <p:spPr>
          <a:xfrm>
            <a:off x="5095665" y="2538035"/>
            <a:ext cx="1376992" cy="11070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596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FF00C-1B02-4C8A-0959-B13537EC1E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Integers in Rust: </a:t>
            </a:r>
            <a:r>
              <a:rPr lang="de-DE" dirty="0">
                <a:solidFill>
                  <a:srgbClr val="FFFF00"/>
                </a:solidFill>
              </a:rPr>
              <a:t>i8, u8, i16, u16, ... , i128, u128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let &lt;name&gt; = ...; </a:t>
            </a:r>
            <a:r>
              <a:rPr lang="de-DE" dirty="0">
                <a:solidFill>
                  <a:schemeClr val="bg1"/>
                </a:solidFill>
              </a:rPr>
              <a:t>to declare an immutable variable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let mut &lt;name&gt; = ...; </a:t>
            </a:r>
            <a:r>
              <a:rPr lang="de-DE" dirty="0">
                <a:solidFill>
                  <a:schemeClr val="bg1"/>
                </a:solidFill>
              </a:rPr>
              <a:t>to declare a mutable variable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let var</a:t>
            </a:r>
            <a:r>
              <a:rPr lang="de-DE" dirty="0">
                <a:solidFill>
                  <a:srgbClr val="00FF00"/>
                </a:solidFill>
              </a:rPr>
              <a:t>: [type; size] </a:t>
            </a:r>
            <a:r>
              <a:rPr lang="de-DE" dirty="0">
                <a:solidFill>
                  <a:srgbClr val="FFFF00"/>
                </a:solidFill>
              </a:rPr>
              <a:t>= ...;</a:t>
            </a:r>
            <a:r>
              <a:rPr lang="de-DE" dirty="0">
                <a:solidFill>
                  <a:schemeClr val="bg1"/>
                </a:solidFill>
              </a:rPr>
              <a:t> to declare an array with the given type and size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let var</a:t>
            </a:r>
            <a:r>
              <a:rPr lang="de-DE" dirty="0">
                <a:solidFill>
                  <a:srgbClr val="00FF00"/>
                </a:solidFill>
              </a:rPr>
              <a:t>: Vec&lt;type&gt; </a:t>
            </a:r>
            <a:r>
              <a:rPr lang="de-DE" dirty="0">
                <a:solidFill>
                  <a:srgbClr val="FFFF00"/>
                </a:solidFill>
              </a:rPr>
              <a:t>= ...;</a:t>
            </a:r>
            <a:r>
              <a:rPr lang="de-DE" dirty="0">
                <a:solidFill>
                  <a:schemeClr val="bg1"/>
                </a:solidFill>
              </a:rPr>
              <a:t> to declare a Vector with the given type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141839466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Scopes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19489250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Scopes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7890B5-7B51-9C09-AAEB-48E86372BC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Statements wrapped in curly brackets are called code blocks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41391755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Scopes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7890B5-7B51-9C09-AAEB-48E86372BC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Statements wrapped in curly brackets are called code blocks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Each Block has a scope in which it operates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27699678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Scopes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7890B5-7B51-9C09-AAEB-48E86372BC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Statements wrapped in curly brackets are called code blocks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Each Block has a scope in which it operates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Blocks can access variables from outer scopes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146249825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Scopes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7890B5-7B51-9C09-AAEB-48E86372BC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Statements wrapped in curly brackets are called code blocks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Each Block has a scope in which it operates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Blocks can access variables from outer scopes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Variables can only be used in scopes they‘re defined in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They‘re </a:t>
            </a:r>
            <a:r>
              <a:rPr lang="de-DE" dirty="0">
                <a:solidFill>
                  <a:srgbClr val="FFFF00"/>
                </a:solidFill>
              </a:rPr>
              <a:t>dropped</a:t>
            </a:r>
            <a:r>
              <a:rPr lang="de-DE" dirty="0"/>
              <a:t> once we leave the scope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54542787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Scopes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D2CD201-3D4A-FE0D-CCC9-3A26F92B4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1134400"/>
            <a:ext cx="4437165" cy="512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86003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Scopes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D2CD201-3D4A-FE0D-CCC9-3A26F92B4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1134400"/>
            <a:ext cx="4437165" cy="512383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D4692C0-138E-8E61-76C5-BDDE8C1C8E21}"/>
              </a:ext>
            </a:extLst>
          </p:cNvPr>
          <p:cNvSpPr/>
          <p:nvPr/>
        </p:nvSpPr>
        <p:spPr>
          <a:xfrm>
            <a:off x="1730000" y="1132849"/>
            <a:ext cx="4437165" cy="267411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E96F4A2-0145-5A0C-326E-4467572A75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168020"/>
              </p:ext>
            </p:extLst>
          </p:nvPr>
        </p:nvGraphicFramePr>
        <p:xfrm>
          <a:off x="6513588" y="1132849"/>
          <a:ext cx="2527692" cy="7519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63846">
                  <a:extLst>
                    <a:ext uri="{9D8B030D-6E8A-4147-A177-3AD203B41FA5}">
                      <a16:colId xmlns:a16="http://schemas.microsoft.com/office/drawing/2014/main" val="550186132"/>
                    </a:ext>
                  </a:extLst>
                </a:gridCol>
                <a:gridCol w="1263846">
                  <a:extLst>
                    <a:ext uri="{9D8B030D-6E8A-4147-A177-3AD203B41FA5}">
                      <a16:colId xmlns:a16="http://schemas.microsoft.com/office/drawing/2014/main" val="20055411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Scope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Variables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8043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2981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950965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Scopes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D2CD201-3D4A-FE0D-CCC9-3A26F92B4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1134400"/>
            <a:ext cx="4437165" cy="512383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D4692C0-138E-8E61-76C5-BDDE8C1C8E21}"/>
              </a:ext>
            </a:extLst>
          </p:cNvPr>
          <p:cNvSpPr/>
          <p:nvPr/>
        </p:nvSpPr>
        <p:spPr>
          <a:xfrm>
            <a:off x="1730000" y="1418851"/>
            <a:ext cx="4437165" cy="267411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E96F4A2-0145-5A0C-326E-4467572A75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341200"/>
              </p:ext>
            </p:extLst>
          </p:nvPr>
        </p:nvGraphicFramePr>
        <p:xfrm>
          <a:off x="6513588" y="1132849"/>
          <a:ext cx="2527692" cy="7519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63846">
                  <a:extLst>
                    <a:ext uri="{9D8B030D-6E8A-4147-A177-3AD203B41FA5}">
                      <a16:colId xmlns:a16="http://schemas.microsoft.com/office/drawing/2014/main" val="550186132"/>
                    </a:ext>
                  </a:extLst>
                </a:gridCol>
                <a:gridCol w="1263846">
                  <a:extLst>
                    <a:ext uri="{9D8B030D-6E8A-4147-A177-3AD203B41FA5}">
                      <a16:colId xmlns:a16="http://schemas.microsoft.com/office/drawing/2014/main" val="20055411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Scope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Variables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8043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 =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2981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223864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Scopes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D2CD201-3D4A-FE0D-CCC9-3A26F92B4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1134400"/>
            <a:ext cx="4437165" cy="512383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D4692C0-138E-8E61-76C5-BDDE8C1C8E21}"/>
              </a:ext>
            </a:extLst>
          </p:cNvPr>
          <p:cNvSpPr/>
          <p:nvPr/>
        </p:nvSpPr>
        <p:spPr>
          <a:xfrm>
            <a:off x="1730000" y="1704851"/>
            <a:ext cx="4437165" cy="267411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E96F4A2-0145-5A0C-326E-4467572A75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322825"/>
              </p:ext>
            </p:extLst>
          </p:nvPr>
        </p:nvGraphicFramePr>
        <p:xfrm>
          <a:off x="6513588" y="1132849"/>
          <a:ext cx="2527692" cy="11279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63846">
                  <a:extLst>
                    <a:ext uri="{9D8B030D-6E8A-4147-A177-3AD203B41FA5}">
                      <a16:colId xmlns:a16="http://schemas.microsoft.com/office/drawing/2014/main" val="550186132"/>
                    </a:ext>
                  </a:extLst>
                </a:gridCol>
                <a:gridCol w="1263846">
                  <a:extLst>
                    <a:ext uri="{9D8B030D-6E8A-4147-A177-3AD203B41FA5}">
                      <a16:colId xmlns:a16="http://schemas.microsoft.com/office/drawing/2014/main" val="20055411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Scope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Variables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8043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 =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298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8398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163219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Scopes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D2CD201-3D4A-FE0D-CCC9-3A26F92B4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1134400"/>
            <a:ext cx="4437165" cy="512383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D4692C0-138E-8E61-76C5-BDDE8C1C8E21}"/>
              </a:ext>
            </a:extLst>
          </p:cNvPr>
          <p:cNvSpPr/>
          <p:nvPr/>
        </p:nvSpPr>
        <p:spPr>
          <a:xfrm>
            <a:off x="1730000" y="1998909"/>
            <a:ext cx="4437165" cy="267411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E96F4A2-0145-5A0C-326E-4467572A75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010685"/>
              </p:ext>
            </p:extLst>
          </p:nvPr>
        </p:nvGraphicFramePr>
        <p:xfrm>
          <a:off x="6513588" y="1132849"/>
          <a:ext cx="2527692" cy="11279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63846">
                  <a:extLst>
                    <a:ext uri="{9D8B030D-6E8A-4147-A177-3AD203B41FA5}">
                      <a16:colId xmlns:a16="http://schemas.microsoft.com/office/drawing/2014/main" val="550186132"/>
                    </a:ext>
                  </a:extLst>
                </a:gridCol>
                <a:gridCol w="1263846">
                  <a:extLst>
                    <a:ext uri="{9D8B030D-6E8A-4147-A177-3AD203B41FA5}">
                      <a16:colId xmlns:a16="http://schemas.microsoft.com/office/drawing/2014/main" val="20055411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Scope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Variables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8043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 =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298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y =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8398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3985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FF00C-1B02-4C8A-0959-B13537EC1E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Integers in Rust: </a:t>
            </a:r>
            <a:r>
              <a:rPr lang="de-DE" dirty="0">
                <a:solidFill>
                  <a:srgbClr val="FFFF00"/>
                </a:solidFill>
              </a:rPr>
              <a:t>i8, u8, i16, u16, ... , i128, u128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let &lt;name&gt; = ...; </a:t>
            </a:r>
            <a:r>
              <a:rPr lang="de-DE" dirty="0">
                <a:solidFill>
                  <a:schemeClr val="bg1"/>
                </a:solidFill>
              </a:rPr>
              <a:t>to declare an immutable variable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let mut &lt;name&gt; = ...; </a:t>
            </a:r>
            <a:r>
              <a:rPr lang="de-DE" dirty="0">
                <a:solidFill>
                  <a:schemeClr val="bg1"/>
                </a:solidFill>
              </a:rPr>
              <a:t>to declare a mutable variable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let var</a:t>
            </a:r>
            <a:r>
              <a:rPr lang="de-DE" dirty="0">
                <a:solidFill>
                  <a:srgbClr val="00FF00"/>
                </a:solidFill>
              </a:rPr>
              <a:t>: [type; size] </a:t>
            </a:r>
            <a:r>
              <a:rPr lang="de-DE" dirty="0">
                <a:solidFill>
                  <a:srgbClr val="FFFF00"/>
                </a:solidFill>
              </a:rPr>
              <a:t>= ...;</a:t>
            </a:r>
            <a:r>
              <a:rPr lang="de-DE" dirty="0">
                <a:solidFill>
                  <a:schemeClr val="bg1"/>
                </a:solidFill>
              </a:rPr>
              <a:t> to declare an array with the given type and size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let var</a:t>
            </a:r>
            <a:r>
              <a:rPr lang="de-DE" dirty="0">
                <a:solidFill>
                  <a:srgbClr val="00FF00"/>
                </a:solidFill>
              </a:rPr>
              <a:t>: Vec&lt;type&gt; </a:t>
            </a:r>
            <a:r>
              <a:rPr lang="de-DE" dirty="0">
                <a:solidFill>
                  <a:srgbClr val="FFFF00"/>
                </a:solidFill>
              </a:rPr>
              <a:t>= ...;</a:t>
            </a:r>
            <a:r>
              <a:rPr lang="de-DE" dirty="0">
                <a:solidFill>
                  <a:schemeClr val="bg1"/>
                </a:solidFill>
              </a:rPr>
              <a:t> to declare a Vector with the given type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Elements in Arrays and Vectors always have the same type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268252576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Scopes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D2CD201-3D4A-FE0D-CCC9-3A26F92B4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1134400"/>
            <a:ext cx="4437165" cy="512383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D4692C0-138E-8E61-76C5-BDDE8C1C8E21}"/>
              </a:ext>
            </a:extLst>
          </p:cNvPr>
          <p:cNvSpPr/>
          <p:nvPr/>
        </p:nvSpPr>
        <p:spPr>
          <a:xfrm>
            <a:off x="1730000" y="2292967"/>
            <a:ext cx="4437165" cy="267411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E96F4A2-0145-5A0C-326E-4467572A75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322420"/>
              </p:ext>
            </p:extLst>
          </p:nvPr>
        </p:nvGraphicFramePr>
        <p:xfrm>
          <a:off x="6513588" y="1132849"/>
          <a:ext cx="2527692" cy="11279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63846">
                  <a:extLst>
                    <a:ext uri="{9D8B030D-6E8A-4147-A177-3AD203B41FA5}">
                      <a16:colId xmlns:a16="http://schemas.microsoft.com/office/drawing/2014/main" val="550186132"/>
                    </a:ext>
                  </a:extLst>
                </a:gridCol>
                <a:gridCol w="1263846">
                  <a:extLst>
                    <a:ext uri="{9D8B030D-6E8A-4147-A177-3AD203B41FA5}">
                      <a16:colId xmlns:a16="http://schemas.microsoft.com/office/drawing/2014/main" val="20055411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Scope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Variables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8043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 =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298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y =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839865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670FB85-FDC5-27B3-4119-EF167E5CEAA2}"/>
              </a:ext>
            </a:extLst>
          </p:cNvPr>
          <p:cNvSpPr txBox="1"/>
          <p:nvPr/>
        </p:nvSpPr>
        <p:spPr>
          <a:xfrm>
            <a:off x="6422600" y="2560378"/>
            <a:ext cx="21723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Check current scope</a:t>
            </a: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No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x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found in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B</a:t>
            </a:r>
            <a:b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Check previous scope</a:t>
            </a:r>
            <a:endParaRPr lang="de-DE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AB6F901-12E6-1F7B-4348-CF16B956BA4B}"/>
              </a:ext>
            </a:extLst>
          </p:cNvPr>
          <p:cNvCxnSpPr>
            <a:cxnSpLocks/>
          </p:cNvCxnSpPr>
          <p:nvPr/>
        </p:nvCxnSpPr>
        <p:spPr>
          <a:xfrm flipV="1">
            <a:off x="7947626" y="2260801"/>
            <a:ext cx="330312" cy="38572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17655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Scopes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D2CD201-3D4A-FE0D-CCC9-3A26F92B4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1134400"/>
            <a:ext cx="4437165" cy="512383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D4692C0-138E-8E61-76C5-BDDE8C1C8E21}"/>
              </a:ext>
            </a:extLst>
          </p:cNvPr>
          <p:cNvSpPr/>
          <p:nvPr/>
        </p:nvSpPr>
        <p:spPr>
          <a:xfrm>
            <a:off x="1730000" y="2292967"/>
            <a:ext cx="4437165" cy="267411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E96F4A2-0145-5A0C-326E-4467572A75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957977"/>
              </p:ext>
            </p:extLst>
          </p:nvPr>
        </p:nvGraphicFramePr>
        <p:xfrm>
          <a:off x="6513588" y="1132849"/>
          <a:ext cx="2527692" cy="11279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63846">
                  <a:extLst>
                    <a:ext uri="{9D8B030D-6E8A-4147-A177-3AD203B41FA5}">
                      <a16:colId xmlns:a16="http://schemas.microsoft.com/office/drawing/2014/main" val="550186132"/>
                    </a:ext>
                  </a:extLst>
                </a:gridCol>
                <a:gridCol w="1263846">
                  <a:extLst>
                    <a:ext uri="{9D8B030D-6E8A-4147-A177-3AD203B41FA5}">
                      <a16:colId xmlns:a16="http://schemas.microsoft.com/office/drawing/2014/main" val="20055411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Scope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Variables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8043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 =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298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y =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8398654"/>
                  </a:ext>
                </a:extLst>
              </a:tr>
            </a:tbl>
          </a:graphicData>
        </a:graphic>
      </p:graphicFrame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14E4BB8-6F96-5794-6F50-1AA33EC3BBBF}"/>
              </a:ext>
            </a:extLst>
          </p:cNvPr>
          <p:cNvSpPr/>
          <p:nvPr/>
        </p:nvSpPr>
        <p:spPr>
          <a:xfrm>
            <a:off x="3967771" y="1595165"/>
            <a:ext cx="2545817" cy="676736"/>
          </a:xfrm>
          <a:custGeom>
            <a:avLst/>
            <a:gdLst>
              <a:gd name="connsiteX0" fmla="*/ 0 w 2477339"/>
              <a:gd name="connsiteY0" fmla="*/ 712990 h 712990"/>
              <a:gd name="connsiteX1" fmla="*/ 8056 w 2477339"/>
              <a:gd name="connsiteY1" fmla="*/ 688821 h 712990"/>
              <a:gd name="connsiteX2" fmla="*/ 169184 w 2477339"/>
              <a:gd name="connsiteY2" fmla="*/ 491440 h 712990"/>
              <a:gd name="connsiteX3" fmla="*/ 281973 w 2477339"/>
              <a:gd name="connsiteY3" fmla="*/ 374622 h 712990"/>
              <a:gd name="connsiteX4" fmla="*/ 394763 w 2477339"/>
              <a:gd name="connsiteY4" fmla="*/ 298086 h 712990"/>
              <a:gd name="connsiteX5" fmla="*/ 463242 w 2477339"/>
              <a:gd name="connsiteY5" fmla="*/ 249748 h 712990"/>
              <a:gd name="connsiteX6" fmla="*/ 648539 w 2477339"/>
              <a:gd name="connsiteY6" fmla="*/ 161128 h 712990"/>
              <a:gd name="connsiteX7" fmla="*/ 1067471 w 2477339"/>
              <a:gd name="connsiteY7" fmla="*/ 24169 h 712990"/>
              <a:gd name="connsiteX8" fmla="*/ 1168176 w 2477339"/>
              <a:gd name="connsiteY8" fmla="*/ 12085 h 712990"/>
              <a:gd name="connsiteX9" fmla="*/ 1317219 w 2477339"/>
              <a:gd name="connsiteY9" fmla="*/ 0 h 712990"/>
              <a:gd name="connsiteX10" fmla="*/ 2090633 w 2477339"/>
              <a:gd name="connsiteY10" fmla="*/ 12085 h 712990"/>
              <a:gd name="connsiteX11" fmla="*/ 2130914 w 2477339"/>
              <a:gd name="connsiteY11" fmla="*/ 20141 h 712990"/>
              <a:gd name="connsiteX12" fmla="*/ 2191337 w 2477339"/>
              <a:gd name="connsiteY12" fmla="*/ 36254 h 712990"/>
              <a:gd name="connsiteX13" fmla="*/ 2219535 w 2477339"/>
              <a:gd name="connsiteY13" fmla="*/ 52367 h 712990"/>
              <a:gd name="connsiteX14" fmla="*/ 2247732 w 2477339"/>
              <a:gd name="connsiteY14" fmla="*/ 60423 h 712990"/>
              <a:gd name="connsiteX15" fmla="*/ 2320240 w 2477339"/>
              <a:gd name="connsiteY15" fmla="*/ 92648 h 712990"/>
              <a:gd name="connsiteX16" fmla="*/ 2368578 w 2477339"/>
              <a:gd name="connsiteY16" fmla="*/ 112789 h 712990"/>
              <a:gd name="connsiteX17" fmla="*/ 2408860 w 2477339"/>
              <a:gd name="connsiteY17" fmla="*/ 124874 h 712990"/>
              <a:gd name="connsiteX18" fmla="*/ 2477339 w 2477339"/>
              <a:gd name="connsiteY18" fmla="*/ 124874 h 712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477339" h="712990">
                <a:moveTo>
                  <a:pt x="0" y="712990"/>
                </a:moveTo>
                <a:cubicBezTo>
                  <a:pt x="2685" y="704934"/>
                  <a:pt x="3964" y="696262"/>
                  <a:pt x="8056" y="688821"/>
                </a:cubicBezTo>
                <a:cubicBezTo>
                  <a:pt x="51371" y="610066"/>
                  <a:pt x="105024" y="563620"/>
                  <a:pt x="169184" y="491440"/>
                </a:cubicBezTo>
                <a:cubicBezTo>
                  <a:pt x="197573" y="459502"/>
                  <a:pt x="243470" y="403253"/>
                  <a:pt x="281973" y="374622"/>
                </a:cubicBezTo>
                <a:cubicBezTo>
                  <a:pt x="318433" y="347511"/>
                  <a:pt x="357347" y="323862"/>
                  <a:pt x="394763" y="298086"/>
                </a:cubicBezTo>
                <a:cubicBezTo>
                  <a:pt x="417772" y="282235"/>
                  <a:pt x="438492" y="262712"/>
                  <a:pt x="463242" y="249748"/>
                </a:cubicBezTo>
                <a:cubicBezTo>
                  <a:pt x="528409" y="215613"/>
                  <a:pt x="578507" y="186929"/>
                  <a:pt x="648539" y="161128"/>
                </a:cubicBezTo>
                <a:cubicBezTo>
                  <a:pt x="677423" y="150487"/>
                  <a:pt x="977956" y="43893"/>
                  <a:pt x="1067471" y="24169"/>
                </a:cubicBezTo>
                <a:cubicBezTo>
                  <a:pt x="1100488" y="16894"/>
                  <a:pt x="1134583" y="15902"/>
                  <a:pt x="1168176" y="12085"/>
                </a:cubicBezTo>
                <a:cubicBezTo>
                  <a:pt x="1254295" y="2299"/>
                  <a:pt x="1232772" y="4691"/>
                  <a:pt x="1317219" y="0"/>
                </a:cubicBezTo>
                <a:lnTo>
                  <a:pt x="2090633" y="12085"/>
                </a:lnTo>
                <a:cubicBezTo>
                  <a:pt x="2104322" y="12424"/>
                  <a:pt x="2117547" y="17171"/>
                  <a:pt x="2130914" y="20141"/>
                </a:cubicBezTo>
                <a:cubicBezTo>
                  <a:pt x="2136556" y="21395"/>
                  <a:pt x="2184335" y="33253"/>
                  <a:pt x="2191337" y="36254"/>
                </a:cubicBezTo>
                <a:cubicBezTo>
                  <a:pt x="2201287" y="40519"/>
                  <a:pt x="2209585" y="48103"/>
                  <a:pt x="2219535" y="52367"/>
                </a:cubicBezTo>
                <a:cubicBezTo>
                  <a:pt x="2228520" y="56218"/>
                  <a:pt x="2238656" y="56793"/>
                  <a:pt x="2247732" y="60423"/>
                </a:cubicBezTo>
                <a:cubicBezTo>
                  <a:pt x="2272289" y="70246"/>
                  <a:pt x="2296031" y="81996"/>
                  <a:pt x="2320240" y="92648"/>
                </a:cubicBezTo>
                <a:cubicBezTo>
                  <a:pt x="2345172" y="103618"/>
                  <a:pt x="2345951" y="103738"/>
                  <a:pt x="2368578" y="112789"/>
                </a:cubicBezTo>
                <a:cubicBezTo>
                  <a:pt x="2382542" y="118375"/>
                  <a:pt x="2393496" y="124176"/>
                  <a:pt x="2408860" y="124874"/>
                </a:cubicBezTo>
                <a:cubicBezTo>
                  <a:pt x="2431663" y="125910"/>
                  <a:pt x="2454513" y="124874"/>
                  <a:pt x="2477339" y="124874"/>
                </a:cubicBezTo>
              </a:path>
            </a:pathLst>
          </a:custGeom>
          <a:noFill/>
          <a:ln>
            <a:solidFill>
              <a:schemeClr val="bg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3A96EF-29C3-138F-B0AF-3582F5A06734}"/>
              </a:ext>
            </a:extLst>
          </p:cNvPr>
          <p:cNvSpPr txBox="1"/>
          <p:nvPr/>
        </p:nvSpPr>
        <p:spPr>
          <a:xfrm>
            <a:off x="6513588" y="2578777"/>
            <a:ext cx="1867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Uses </a:t>
            </a:r>
            <a:r>
              <a:rPr lang="de-DE" dirty="0">
                <a:solidFill>
                  <a:srgbClr val="FFFF00"/>
                </a:solidFill>
              </a:rPr>
              <a:t>x</a:t>
            </a:r>
            <a:r>
              <a:rPr lang="de-DE" dirty="0">
                <a:solidFill>
                  <a:schemeClr val="bg1"/>
                </a:solidFill>
              </a:rPr>
              <a:t> from Scope </a:t>
            </a:r>
            <a:r>
              <a:rPr lang="de-DE" dirty="0">
                <a:solidFill>
                  <a:srgbClr val="FFFF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64368884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Scopes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D2CD201-3D4A-FE0D-CCC9-3A26F92B4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1134400"/>
            <a:ext cx="4437165" cy="512383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D4692C0-138E-8E61-76C5-BDDE8C1C8E21}"/>
              </a:ext>
            </a:extLst>
          </p:cNvPr>
          <p:cNvSpPr/>
          <p:nvPr/>
        </p:nvSpPr>
        <p:spPr>
          <a:xfrm>
            <a:off x="1730000" y="2292967"/>
            <a:ext cx="4437165" cy="267411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E96F4A2-0145-5A0C-326E-4467572A75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088298"/>
              </p:ext>
            </p:extLst>
          </p:nvPr>
        </p:nvGraphicFramePr>
        <p:xfrm>
          <a:off x="6513588" y="1132849"/>
          <a:ext cx="2527692" cy="15039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63846">
                  <a:extLst>
                    <a:ext uri="{9D8B030D-6E8A-4147-A177-3AD203B41FA5}">
                      <a16:colId xmlns:a16="http://schemas.microsoft.com/office/drawing/2014/main" val="550186132"/>
                    </a:ext>
                  </a:extLst>
                </a:gridCol>
                <a:gridCol w="1263846">
                  <a:extLst>
                    <a:ext uri="{9D8B030D-6E8A-4147-A177-3AD203B41FA5}">
                      <a16:colId xmlns:a16="http://schemas.microsoft.com/office/drawing/2014/main" val="20055411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Scope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Variables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8043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 =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298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y =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8398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8103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632850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Scopes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D2CD201-3D4A-FE0D-CCC9-3A26F92B4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1134400"/>
            <a:ext cx="4437165" cy="512383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D4692C0-138E-8E61-76C5-BDDE8C1C8E21}"/>
              </a:ext>
            </a:extLst>
          </p:cNvPr>
          <p:cNvSpPr/>
          <p:nvPr/>
        </p:nvSpPr>
        <p:spPr>
          <a:xfrm>
            <a:off x="1730000" y="2570911"/>
            <a:ext cx="4437165" cy="267411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E96F4A2-0145-5A0C-326E-4467572A75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060984"/>
              </p:ext>
            </p:extLst>
          </p:nvPr>
        </p:nvGraphicFramePr>
        <p:xfrm>
          <a:off x="6513588" y="1132849"/>
          <a:ext cx="2527692" cy="15039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63846">
                  <a:extLst>
                    <a:ext uri="{9D8B030D-6E8A-4147-A177-3AD203B41FA5}">
                      <a16:colId xmlns:a16="http://schemas.microsoft.com/office/drawing/2014/main" val="550186132"/>
                    </a:ext>
                  </a:extLst>
                </a:gridCol>
                <a:gridCol w="1263846">
                  <a:extLst>
                    <a:ext uri="{9D8B030D-6E8A-4147-A177-3AD203B41FA5}">
                      <a16:colId xmlns:a16="http://schemas.microsoft.com/office/drawing/2014/main" val="20055411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Scope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Variables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8043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 =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298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y =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8398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8103005"/>
                  </a:ext>
                </a:extLst>
              </a:tr>
            </a:tbl>
          </a:graphicData>
        </a:graphic>
      </p:graphicFrame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ED09EAB-C253-3C10-80E1-7E5091D7B13A}"/>
              </a:ext>
            </a:extLst>
          </p:cNvPr>
          <p:cNvSpPr/>
          <p:nvPr/>
        </p:nvSpPr>
        <p:spPr>
          <a:xfrm>
            <a:off x="5417921" y="1595165"/>
            <a:ext cx="1095667" cy="975746"/>
          </a:xfrm>
          <a:custGeom>
            <a:avLst/>
            <a:gdLst>
              <a:gd name="connsiteX0" fmla="*/ 0 w 2477339"/>
              <a:gd name="connsiteY0" fmla="*/ 712990 h 712990"/>
              <a:gd name="connsiteX1" fmla="*/ 8056 w 2477339"/>
              <a:gd name="connsiteY1" fmla="*/ 688821 h 712990"/>
              <a:gd name="connsiteX2" fmla="*/ 169184 w 2477339"/>
              <a:gd name="connsiteY2" fmla="*/ 491440 h 712990"/>
              <a:gd name="connsiteX3" fmla="*/ 281973 w 2477339"/>
              <a:gd name="connsiteY3" fmla="*/ 374622 h 712990"/>
              <a:gd name="connsiteX4" fmla="*/ 394763 w 2477339"/>
              <a:gd name="connsiteY4" fmla="*/ 298086 h 712990"/>
              <a:gd name="connsiteX5" fmla="*/ 463242 w 2477339"/>
              <a:gd name="connsiteY5" fmla="*/ 249748 h 712990"/>
              <a:gd name="connsiteX6" fmla="*/ 648539 w 2477339"/>
              <a:gd name="connsiteY6" fmla="*/ 161128 h 712990"/>
              <a:gd name="connsiteX7" fmla="*/ 1067471 w 2477339"/>
              <a:gd name="connsiteY7" fmla="*/ 24169 h 712990"/>
              <a:gd name="connsiteX8" fmla="*/ 1168176 w 2477339"/>
              <a:gd name="connsiteY8" fmla="*/ 12085 h 712990"/>
              <a:gd name="connsiteX9" fmla="*/ 1317219 w 2477339"/>
              <a:gd name="connsiteY9" fmla="*/ 0 h 712990"/>
              <a:gd name="connsiteX10" fmla="*/ 2090633 w 2477339"/>
              <a:gd name="connsiteY10" fmla="*/ 12085 h 712990"/>
              <a:gd name="connsiteX11" fmla="*/ 2130914 w 2477339"/>
              <a:gd name="connsiteY11" fmla="*/ 20141 h 712990"/>
              <a:gd name="connsiteX12" fmla="*/ 2191337 w 2477339"/>
              <a:gd name="connsiteY12" fmla="*/ 36254 h 712990"/>
              <a:gd name="connsiteX13" fmla="*/ 2219535 w 2477339"/>
              <a:gd name="connsiteY13" fmla="*/ 52367 h 712990"/>
              <a:gd name="connsiteX14" fmla="*/ 2247732 w 2477339"/>
              <a:gd name="connsiteY14" fmla="*/ 60423 h 712990"/>
              <a:gd name="connsiteX15" fmla="*/ 2320240 w 2477339"/>
              <a:gd name="connsiteY15" fmla="*/ 92648 h 712990"/>
              <a:gd name="connsiteX16" fmla="*/ 2368578 w 2477339"/>
              <a:gd name="connsiteY16" fmla="*/ 112789 h 712990"/>
              <a:gd name="connsiteX17" fmla="*/ 2408860 w 2477339"/>
              <a:gd name="connsiteY17" fmla="*/ 124874 h 712990"/>
              <a:gd name="connsiteX18" fmla="*/ 2477339 w 2477339"/>
              <a:gd name="connsiteY18" fmla="*/ 124874 h 712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477339" h="712990">
                <a:moveTo>
                  <a:pt x="0" y="712990"/>
                </a:moveTo>
                <a:cubicBezTo>
                  <a:pt x="2685" y="704934"/>
                  <a:pt x="3964" y="696262"/>
                  <a:pt x="8056" y="688821"/>
                </a:cubicBezTo>
                <a:cubicBezTo>
                  <a:pt x="51371" y="610066"/>
                  <a:pt x="105024" y="563620"/>
                  <a:pt x="169184" y="491440"/>
                </a:cubicBezTo>
                <a:cubicBezTo>
                  <a:pt x="197573" y="459502"/>
                  <a:pt x="243470" y="403253"/>
                  <a:pt x="281973" y="374622"/>
                </a:cubicBezTo>
                <a:cubicBezTo>
                  <a:pt x="318433" y="347511"/>
                  <a:pt x="357347" y="323862"/>
                  <a:pt x="394763" y="298086"/>
                </a:cubicBezTo>
                <a:cubicBezTo>
                  <a:pt x="417772" y="282235"/>
                  <a:pt x="438492" y="262712"/>
                  <a:pt x="463242" y="249748"/>
                </a:cubicBezTo>
                <a:cubicBezTo>
                  <a:pt x="528409" y="215613"/>
                  <a:pt x="578507" y="186929"/>
                  <a:pt x="648539" y="161128"/>
                </a:cubicBezTo>
                <a:cubicBezTo>
                  <a:pt x="677423" y="150487"/>
                  <a:pt x="977956" y="43893"/>
                  <a:pt x="1067471" y="24169"/>
                </a:cubicBezTo>
                <a:cubicBezTo>
                  <a:pt x="1100488" y="16894"/>
                  <a:pt x="1134583" y="15902"/>
                  <a:pt x="1168176" y="12085"/>
                </a:cubicBezTo>
                <a:cubicBezTo>
                  <a:pt x="1254295" y="2299"/>
                  <a:pt x="1232772" y="4691"/>
                  <a:pt x="1317219" y="0"/>
                </a:cubicBezTo>
                <a:lnTo>
                  <a:pt x="2090633" y="12085"/>
                </a:lnTo>
                <a:cubicBezTo>
                  <a:pt x="2104322" y="12424"/>
                  <a:pt x="2117547" y="17171"/>
                  <a:pt x="2130914" y="20141"/>
                </a:cubicBezTo>
                <a:cubicBezTo>
                  <a:pt x="2136556" y="21395"/>
                  <a:pt x="2184335" y="33253"/>
                  <a:pt x="2191337" y="36254"/>
                </a:cubicBezTo>
                <a:cubicBezTo>
                  <a:pt x="2201287" y="40519"/>
                  <a:pt x="2209585" y="48103"/>
                  <a:pt x="2219535" y="52367"/>
                </a:cubicBezTo>
                <a:cubicBezTo>
                  <a:pt x="2228520" y="56218"/>
                  <a:pt x="2238656" y="56793"/>
                  <a:pt x="2247732" y="60423"/>
                </a:cubicBezTo>
                <a:cubicBezTo>
                  <a:pt x="2272289" y="70246"/>
                  <a:pt x="2296031" y="81996"/>
                  <a:pt x="2320240" y="92648"/>
                </a:cubicBezTo>
                <a:cubicBezTo>
                  <a:pt x="2345172" y="103618"/>
                  <a:pt x="2345951" y="103738"/>
                  <a:pt x="2368578" y="112789"/>
                </a:cubicBezTo>
                <a:cubicBezTo>
                  <a:pt x="2382542" y="118375"/>
                  <a:pt x="2393496" y="124176"/>
                  <a:pt x="2408860" y="124874"/>
                </a:cubicBezTo>
                <a:cubicBezTo>
                  <a:pt x="2431663" y="125910"/>
                  <a:pt x="2454513" y="124874"/>
                  <a:pt x="2477339" y="124874"/>
                </a:cubicBezTo>
              </a:path>
            </a:pathLst>
          </a:custGeom>
          <a:noFill/>
          <a:ln>
            <a:solidFill>
              <a:schemeClr val="bg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838626-238F-BDDA-841F-4016EFFFF670}"/>
              </a:ext>
            </a:extLst>
          </p:cNvPr>
          <p:cNvSpPr txBox="1"/>
          <p:nvPr/>
        </p:nvSpPr>
        <p:spPr>
          <a:xfrm>
            <a:off x="6541785" y="3188177"/>
            <a:ext cx="1867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Uses </a:t>
            </a:r>
            <a:r>
              <a:rPr lang="de-DE" dirty="0">
                <a:solidFill>
                  <a:srgbClr val="FFFF00"/>
                </a:solidFill>
              </a:rPr>
              <a:t>x</a:t>
            </a:r>
            <a:r>
              <a:rPr lang="de-DE" dirty="0">
                <a:solidFill>
                  <a:schemeClr val="bg1"/>
                </a:solidFill>
              </a:rPr>
              <a:t> from Scope </a:t>
            </a:r>
            <a:r>
              <a:rPr lang="de-DE" dirty="0">
                <a:solidFill>
                  <a:srgbClr val="FFFF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89533034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Scopes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D2CD201-3D4A-FE0D-CCC9-3A26F92B4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1134400"/>
            <a:ext cx="4437165" cy="512383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D4692C0-138E-8E61-76C5-BDDE8C1C8E21}"/>
              </a:ext>
            </a:extLst>
          </p:cNvPr>
          <p:cNvSpPr/>
          <p:nvPr/>
        </p:nvSpPr>
        <p:spPr>
          <a:xfrm>
            <a:off x="1730000" y="2877054"/>
            <a:ext cx="4437165" cy="267411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E96F4A2-0145-5A0C-326E-4467572A75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984411"/>
              </p:ext>
            </p:extLst>
          </p:nvPr>
        </p:nvGraphicFramePr>
        <p:xfrm>
          <a:off x="6513588" y="1132849"/>
          <a:ext cx="2527692" cy="15039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63846">
                  <a:extLst>
                    <a:ext uri="{9D8B030D-6E8A-4147-A177-3AD203B41FA5}">
                      <a16:colId xmlns:a16="http://schemas.microsoft.com/office/drawing/2014/main" val="550186132"/>
                    </a:ext>
                  </a:extLst>
                </a:gridCol>
                <a:gridCol w="1263846">
                  <a:extLst>
                    <a:ext uri="{9D8B030D-6E8A-4147-A177-3AD203B41FA5}">
                      <a16:colId xmlns:a16="http://schemas.microsoft.com/office/drawing/2014/main" val="20055411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Scope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Variables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8043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 =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298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y =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8398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tmp =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8103005"/>
                  </a:ext>
                </a:extLst>
              </a:tr>
            </a:tbl>
          </a:graphicData>
        </a:graphic>
      </p:graphicFrame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ED09EAB-C253-3C10-80E1-7E5091D7B13A}"/>
              </a:ext>
            </a:extLst>
          </p:cNvPr>
          <p:cNvSpPr/>
          <p:nvPr/>
        </p:nvSpPr>
        <p:spPr>
          <a:xfrm>
            <a:off x="5417921" y="1494460"/>
            <a:ext cx="1095667" cy="1382593"/>
          </a:xfrm>
          <a:custGeom>
            <a:avLst/>
            <a:gdLst>
              <a:gd name="connsiteX0" fmla="*/ 0 w 2477339"/>
              <a:gd name="connsiteY0" fmla="*/ 712990 h 712990"/>
              <a:gd name="connsiteX1" fmla="*/ 8056 w 2477339"/>
              <a:gd name="connsiteY1" fmla="*/ 688821 h 712990"/>
              <a:gd name="connsiteX2" fmla="*/ 169184 w 2477339"/>
              <a:gd name="connsiteY2" fmla="*/ 491440 h 712990"/>
              <a:gd name="connsiteX3" fmla="*/ 281973 w 2477339"/>
              <a:gd name="connsiteY3" fmla="*/ 374622 h 712990"/>
              <a:gd name="connsiteX4" fmla="*/ 394763 w 2477339"/>
              <a:gd name="connsiteY4" fmla="*/ 298086 h 712990"/>
              <a:gd name="connsiteX5" fmla="*/ 463242 w 2477339"/>
              <a:gd name="connsiteY5" fmla="*/ 249748 h 712990"/>
              <a:gd name="connsiteX6" fmla="*/ 648539 w 2477339"/>
              <a:gd name="connsiteY6" fmla="*/ 161128 h 712990"/>
              <a:gd name="connsiteX7" fmla="*/ 1067471 w 2477339"/>
              <a:gd name="connsiteY7" fmla="*/ 24169 h 712990"/>
              <a:gd name="connsiteX8" fmla="*/ 1168176 w 2477339"/>
              <a:gd name="connsiteY8" fmla="*/ 12085 h 712990"/>
              <a:gd name="connsiteX9" fmla="*/ 1317219 w 2477339"/>
              <a:gd name="connsiteY9" fmla="*/ 0 h 712990"/>
              <a:gd name="connsiteX10" fmla="*/ 2090633 w 2477339"/>
              <a:gd name="connsiteY10" fmla="*/ 12085 h 712990"/>
              <a:gd name="connsiteX11" fmla="*/ 2130914 w 2477339"/>
              <a:gd name="connsiteY11" fmla="*/ 20141 h 712990"/>
              <a:gd name="connsiteX12" fmla="*/ 2191337 w 2477339"/>
              <a:gd name="connsiteY12" fmla="*/ 36254 h 712990"/>
              <a:gd name="connsiteX13" fmla="*/ 2219535 w 2477339"/>
              <a:gd name="connsiteY13" fmla="*/ 52367 h 712990"/>
              <a:gd name="connsiteX14" fmla="*/ 2247732 w 2477339"/>
              <a:gd name="connsiteY14" fmla="*/ 60423 h 712990"/>
              <a:gd name="connsiteX15" fmla="*/ 2320240 w 2477339"/>
              <a:gd name="connsiteY15" fmla="*/ 92648 h 712990"/>
              <a:gd name="connsiteX16" fmla="*/ 2368578 w 2477339"/>
              <a:gd name="connsiteY16" fmla="*/ 112789 h 712990"/>
              <a:gd name="connsiteX17" fmla="*/ 2408860 w 2477339"/>
              <a:gd name="connsiteY17" fmla="*/ 124874 h 712990"/>
              <a:gd name="connsiteX18" fmla="*/ 2477339 w 2477339"/>
              <a:gd name="connsiteY18" fmla="*/ 124874 h 712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477339" h="712990">
                <a:moveTo>
                  <a:pt x="0" y="712990"/>
                </a:moveTo>
                <a:cubicBezTo>
                  <a:pt x="2685" y="704934"/>
                  <a:pt x="3964" y="696262"/>
                  <a:pt x="8056" y="688821"/>
                </a:cubicBezTo>
                <a:cubicBezTo>
                  <a:pt x="51371" y="610066"/>
                  <a:pt x="105024" y="563620"/>
                  <a:pt x="169184" y="491440"/>
                </a:cubicBezTo>
                <a:cubicBezTo>
                  <a:pt x="197573" y="459502"/>
                  <a:pt x="243470" y="403253"/>
                  <a:pt x="281973" y="374622"/>
                </a:cubicBezTo>
                <a:cubicBezTo>
                  <a:pt x="318433" y="347511"/>
                  <a:pt x="357347" y="323862"/>
                  <a:pt x="394763" y="298086"/>
                </a:cubicBezTo>
                <a:cubicBezTo>
                  <a:pt x="417772" y="282235"/>
                  <a:pt x="438492" y="262712"/>
                  <a:pt x="463242" y="249748"/>
                </a:cubicBezTo>
                <a:cubicBezTo>
                  <a:pt x="528409" y="215613"/>
                  <a:pt x="578507" y="186929"/>
                  <a:pt x="648539" y="161128"/>
                </a:cubicBezTo>
                <a:cubicBezTo>
                  <a:pt x="677423" y="150487"/>
                  <a:pt x="977956" y="43893"/>
                  <a:pt x="1067471" y="24169"/>
                </a:cubicBezTo>
                <a:cubicBezTo>
                  <a:pt x="1100488" y="16894"/>
                  <a:pt x="1134583" y="15902"/>
                  <a:pt x="1168176" y="12085"/>
                </a:cubicBezTo>
                <a:cubicBezTo>
                  <a:pt x="1254295" y="2299"/>
                  <a:pt x="1232772" y="4691"/>
                  <a:pt x="1317219" y="0"/>
                </a:cubicBezTo>
                <a:lnTo>
                  <a:pt x="2090633" y="12085"/>
                </a:lnTo>
                <a:cubicBezTo>
                  <a:pt x="2104322" y="12424"/>
                  <a:pt x="2117547" y="17171"/>
                  <a:pt x="2130914" y="20141"/>
                </a:cubicBezTo>
                <a:cubicBezTo>
                  <a:pt x="2136556" y="21395"/>
                  <a:pt x="2184335" y="33253"/>
                  <a:pt x="2191337" y="36254"/>
                </a:cubicBezTo>
                <a:cubicBezTo>
                  <a:pt x="2201287" y="40519"/>
                  <a:pt x="2209585" y="48103"/>
                  <a:pt x="2219535" y="52367"/>
                </a:cubicBezTo>
                <a:cubicBezTo>
                  <a:pt x="2228520" y="56218"/>
                  <a:pt x="2238656" y="56793"/>
                  <a:pt x="2247732" y="60423"/>
                </a:cubicBezTo>
                <a:cubicBezTo>
                  <a:pt x="2272289" y="70246"/>
                  <a:pt x="2296031" y="81996"/>
                  <a:pt x="2320240" y="92648"/>
                </a:cubicBezTo>
                <a:cubicBezTo>
                  <a:pt x="2345172" y="103618"/>
                  <a:pt x="2345951" y="103738"/>
                  <a:pt x="2368578" y="112789"/>
                </a:cubicBezTo>
                <a:cubicBezTo>
                  <a:pt x="2382542" y="118375"/>
                  <a:pt x="2393496" y="124176"/>
                  <a:pt x="2408860" y="124874"/>
                </a:cubicBezTo>
                <a:cubicBezTo>
                  <a:pt x="2431663" y="125910"/>
                  <a:pt x="2454513" y="124874"/>
                  <a:pt x="2477339" y="124874"/>
                </a:cubicBezTo>
              </a:path>
            </a:pathLst>
          </a:custGeom>
          <a:noFill/>
          <a:ln>
            <a:solidFill>
              <a:schemeClr val="bg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838626-238F-BDDA-841F-4016EFFFF670}"/>
              </a:ext>
            </a:extLst>
          </p:cNvPr>
          <p:cNvSpPr txBox="1"/>
          <p:nvPr/>
        </p:nvSpPr>
        <p:spPr>
          <a:xfrm>
            <a:off x="6541785" y="3188177"/>
            <a:ext cx="1867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Uses </a:t>
            </a:r>
            <a:r>
              <a:rPr lang="de-DE" dirty="0">
                <a:solidFill>
                  <a:srgbClr val="FFFF00"/>
                </a:solidFill>
              </a:rPr>
              <a:t>x</a:t>
            </a:r>
            <a:r>
              <a:rPr lang="de-DE" dirty="0">
                <a:solidFill>
                  <a:schemeClr val="bg1"/>
                </a:solidFill>
              </a:rPr>
              <a:t> from Scope </a:t>
            </a:r>
            <a:r>
              <a:rPr lang="de-DE" dirty="0">
                <a:solidFill>
                  <a:srgbClr val="FFFF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63318125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Scopes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D2CD201-3D4A-FE0D-CCC9-3A26F92B4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1134400"/>
            <a:ext cx="4437165" cy="512383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D4692C0-138E-8E61-76C5-BDDE8C1C8E21}"/>
              </a:ext>
            </a:extLst>
          </p:cNvPr>
          <p:cNvSpPr/>
          <p:nvPr/>
        </p:nvSpPr>
        <p:spPr>
          <a:xfrm>
            <a:off x="1730000" y="3167083"/>
            <a:ext cx="4437165" cy="267411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E96F4A2-0145-5A0C-326E-4467572A75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294333"/>
              </p:ext>
            </p:extLst>
          </p:nvPr>
        </p:nvGraphicFramePr>
        <p:xfrm>
          <a:off x="6513588" y="1132849"/>
          <a:ext cx="2527692" cy="15039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63846">
                  <a:extLst>
                    <a:ext uri="{9D8B030D-6E8A-4147-A177-3AD203B41FA5}">
                      <a16:colId xmlns:a16="http://schemas.microsoft.com/office/drawing/2014/main" val="550186132"/>
                    </a:ext>
                  </a:extLst>
                </a:gridCol>
                <a:gridCol w="1263846">
                  <a:extLst>
                    <a:ext uri="{9D8B030D-6E8A-4147-A177-3AD203B41FA5}">
                      <a16:colId xmlns:a16="http://schemas.microsoft.com/office/drawing/2014/main" val="20055411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Scope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Variables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8043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 = 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298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y =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8398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tmp =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810300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838626-238F-BDDA-841F-4016EFFFF670}"/>
              </a:ext>
            </a:extLst>
          </p:cNvPr>
          <p:cNvSpPr txBox="1"/>
          <p:nvPr/>
        </p:nvSpPr>
        <p:spPr>
          <a:xfrm>
            <a:off x="6541785" y="3188177"/>
            <a:ext cx="1867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Uses </a:t>
            </a:r>
            <a:r>
              <a:rPr lang="de-DE" dirty="0">
                <a:solidFill>
                  <a:srgbClr val="FFFF00"/>
                </a:solidFill>
              </a:rPr>
              <a:t>x</a:t>
            </a:r>
            <a:r>
              <a:rPr lang="de-DE" dirty="0">
                <a:solidFill>
                  <a:schemeClr val="bg1"/>
                </a:solidFill>
              </a:rPr>
              <a:t> from Scope </a:t>
            </a:r>
            <a:r>
              <a:rPr lang="de-DE" dirty="0">
                <a:solidFill>
                  <a:srgbClr val="FFFF00"/>
                </a:solidFill>
              </a:rPr>
              <a:t>A</a:t>
            </a:r>
          </a:p>
          <a:p>
            <a:r>
              <a:rPr lang="de-DE" dirty="0">
                <a:solidFill>
                  <a:schemeClr val="bg1"/>
                </a:solidFill>
              </a:rPr>
              <a:t>Uses </a:t>
            </a:r>
            <a:r>
              <a:rPr lang="de-DE" dirty="0">
                <a:solidFill>
                  <a:srgbClr val="FFFF00"/>
                </a:solidFill>
              </a:rPr>
              <a:t>y</a:t>
            </a:r>
            <a:r>
              <a:rPr lang="de-DE" dirty="0">
                <a:solidFill>
                  <a:schemeClr val="bg1"/>
                </a:solidFill>
              </a:rPr>
              <a:t> from Scope </a:t>
            </a:r>
            <a:r>
              <a:rPr lang="de-DE" dirty="0">
                <a:solidFill>
                  <a:srgbClr val="FFFF0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30526974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Scopes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D2CD201-3D4A-FE0D-CCC9-3A26F92B4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1134400"/>
            <a:ext cx="4437165" cy="512383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D4692C0-138E-8E61-76C5-BDDE8C1C8E21}"/>
              </a:ext>
            </a:extLst>
          </p:cNvPr>
          <p:cNvSpPr/>
          <p:nvPr/>
        </p:nvSpPr>
        <p:spPr>
          <a:xfrm>
            <a:off x="1730000" y="3432942"/>
            <a:ext cx="4437165" cy="267411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E96F4A2-0145-5A0C-326E-4467572A75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47435"/>
              </p:ext>
            </p:extLst>
          </p:nvPr>
        </p:nvGraphicFramePr>
        <p:xfrm>
          <a:off x="6513588" y="1132849"/>
          <a:ext cx="2527692" cy="15039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63846">
                  <a:extLst>
                    <a:ext uri="{9D8B030D-6E8A-4147-A177-3AD203B41FA5}">
                      <a16:colId xmlns:a16="http://schemas.microsoft.com/office/drawing/2014/main" val="550186132"/>
                    </a:ext>
                  </a:extLst>
                </a:gridCol>
                <a:gridCol w="1263846">
                  <a:extLst>
                    <a:ext uri="{9D8B030D-6E8A-4147-A177-3AD203B41FA5}">
                      <a16:colId xmlns:a16="http://schemas.microsoft.com/office/drawing/2014/main" val="20055411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Scope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Variables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8043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 = 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298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y = 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8398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tmp =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810300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838626-238F-BDDA-841F-4016EFFFF670}"/>
              </a:ext>
            </a:extLst>
          </p:cNvPr>
          <p:cNvSpPr txBox="1"/>
          <p:nvPr/>
        </p:nvSpPr>
        <p:spPr>
          <a:xfrm>
            <a:off x="6541785" y="3188177"/>
            <a:ext cx="1867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Uses </a:t>
            </a:r>
            <a:r>
              <a:rPr lang="de-DE" dirty="0">
                <a:solidFill>
                  <a:srgbClr val="FFFF00"/>
                </a:solidFill>
              </a:rPr>
              <a:t>x</a:t>
            </a:r>
            <a:r>
              <a:rPr lang="de-DE" dirty="0">
                <a:solidFill>
                  <a:schemeClr val="bg1"/>
                </a:solidFill>
              </a:rPr>
              <a:t> from Scope </a:t>
            </a:r>
            <a:r>
              <a:rPr lang="de-DE" dirty="0">
                <a:solidFill>
                  <a:srgbClr val="FFFF00"/>
                </a:solidFill>
              </a:rPr>
              <a:t>A</a:t>
            </a:r>
          </a:p>
          <a:p>
            <a:r>
              <a:rPr lang="de-DE" dirty="0">
                <a:solidFill>
                  <a:schemeClr val="bg1"/>
                </a:solidFill>
              </a:rPr>
              <a:t>Uses </a:t>
            </a:r>
            <a:r>
              <a:rPr lang="de-DE" dirty="0">
                <a:solidFill>
                  <a:srgbClr val="FFFF00"/>
                </a:solidFill>
              </a:rPr>
              <a:t>y</a:t>
            </a:r>
            <a:r>
              <a:rPr lang="de-DE" dirty="0">
                <a:solidFill>
                  <a:schemeClr val="bg1"/>
                </a:solidFill>
              </a:rPr>
              <a:t> from Scope </a:t>
            </a:r>
            <a:r>
              <a:rPr lang="de-DE" dirty="0">
                <a:solidFill>
                  <a:srgbClr val="FFFF0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94444017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Scopes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D2CD201-3D4A-FE0D-CCC9-3A26F92B4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1134400"/>
            <a:ext cx="4437165" cy="512383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D4692C0-138E-8E61-76C5-BDDE8C1C8E21}"/>
              </a:ext>
            </a:extLst>
          </p:cNvPr>
          <p:cNvSpPr/>
          <p:nvPr/>
        </p:nvSpPr>
        <p:spPr>
          <a:xfrm>
            <a:off x="1730000" y="3726997"/>
            <a:ext cx="4437165" cy="267411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E96F4A2-0145-5A0C-326E-4467572A75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803089"/>
              </p:ext>
            </p:extLst>
          </p:nvPr>
        </p:nvGraphicFramePr>
        <p:xfrm>
          <a:off x="6513588" y="1132849"/>
          <a:ext cx="2527692" cy="1879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63846">
                  <a:extLst>
                    <a:ext uri="{9D8B030D-6E8A-4147-A177-3AD203B41FA5}">
                      <a16:colId xmlns:a16="http://schemas.microsoft.com/office/drawing/2014/main" val="550186132"/>
                    </a:ext>
                  </a:extLst>
                </a:gridCol>
                <a:gridCol w="1263846">
                  <a:extLst>
                    <a:ext uri="{9D8B030D-6E8A-4147-A177-3AD203B41FA5}">
                      <a16:colId xmlns:a16="http://schemas.microsoft.com/office/drawing/2014/main" val="20055411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Scope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Variables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8043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 = 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298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y = 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8398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tmp =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8103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1040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730713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Scopes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D2CD201-3D4A-FE0D-CCC9-3A26F92B4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1134400"/>
            <a:ext cx="4437165" cy="512383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D4692C0-138E-8E61-76C5-BDDE8C1C8E21}"/>
              </a:ext>
            </a:extLst>
          </p:cNvPr>
          <p:cNvSpPr/>
          <p:nvPr/>
        </p:nvSpPr>
        <p:spPr>
          <a:xfrm>
            <a:off x="1730000" y="4000913"/>
            <a:ext cx="4437165" cy="267411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E96F4A2-0145-5A0C-326E-4467572A75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869642"/>
              </p:ext>
            </p:extLst>
          </p:nvPr>
        </p:nvGraphicFramePr>
        <p:xfrm>
          <a:off x="6513588" y="1132849"/>
          <a:ext cx="2527692" cy="1879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63846">
                  <a:extLst>
                    <a:ext uri="{9D8B030D-6E8A-4147-A177-3AD203B41FA5}">
                      <a16:colId xmlns:a16="http://schemas.microsoft.com/office/drawing/2014/main" val="550186132"/>
                    </a:ext>
                  </a:extLst>
                </a:gridCol>
                <a:gridCol w="1263846">
                  <a:extLst>
                    <a:ext uri="{9D8B030D-6E8A-4147-A177-3AD203B41FA5}">
                      <a16:colId xmlns:a16="http://schemas.microsoft.com/office/drawing/2014/main" val="20055411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Scope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Variables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8043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 = 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298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y = 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8398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tmp =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8103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 =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1040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439379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BEB-7AAF-308A-C469-32F534C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Scopes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5595-3597-E6A9-F36C-FD76B8000FE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18E7F3-A8C7-4A95-9196-C5E52C9EABF4}" type="datetime1">
              <a:rPr lang="de-DE" smtClean="0"/>
              <a:t>28.05.2024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1FDD-2948-4C42-8743-8A7E221739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D2CD201-3D4A-FE0D-CCC9-3A26F92B4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1134400"/>
            <a:ext cx="4437165" cy="512383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D4692C0-138E-8E61-76C5-BDDE8C1C8E21}"/>
              </a:ext>
            </a:extLst>
          </p:cNvPr>
          <p:cNvSpPr/>
          <p:nvPr/>
        </p:nvSpPr>
        <p:spPr>
          <a:xfrm>
            <a:off x="1730000" y="4298999"/>
            <a:ext cx="4437165" cy="267411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E96F4A2-0145-5A0C-326E-4467572A75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218573"/>
              </p:ext>
            </p:extLst>
          </p:nvPr>
        </p:nvGraphicFramePr>
        <p:xfrm>
          <a:off x="6513588" y="1132849"/>
          <a:ext cx="2527692" cy="1879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63846">
                  <a:extLst>
                    <a:ext uri="{9D8B030D-6E8A-4147-A177-3AD203B41FA5}">
                      <a16:colId xmlns:a16="http://schemas.microsoft.com/office/drawing/2014/main" val="550186132"/>
                    </a:ext>
                  </a:extLst>
                </a:gridCol>
                <a:gridCol w="1263846">
                  <a:extLst>
                    <a:ext uri="{9D8B030D-6E8A-4147-A177-3AD203B41FA5}">
                      <a16:colId xmlns:a16="http://schemas.microsoft.com/office/drawing/2014/main" val="20055411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Scope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Variables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8043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 = 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298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y = 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8398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tmp =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8103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 =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104013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F61F316-7234-7BD0-356E-70FE2451C2CA}"/>
              </a:ext>
            </a:extLst>
          </p:cNvPr>
          <p:cNvSpPr txBox="1"/>
          <p:nvPr/>
        </p:nvSpPr>
        <p:spPr>
          <a:xfrm>
            <a:off x="6547146" y="4422949"/>
            <a:ext cx="3914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FF00"/>
                </a:solidFill>
              </a:rPr>
              <a:t>x</a:t>
            </a:r>
            <a:r>
              <a:rPr lang="de-DE" dirty="0">
                <a:solidFill>
                  <a:schemeClr val="bg1"/>
                </a:solidFill>
              </a:rPr>
              <a:t> is defined in the current scope, use this one!</a:t>
            </a: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Variable shadowing</a:t>
            </a:r>
            <a:endParaRPr lang="de-DE" dirty="0">
              <a:solidFill>
                <a:srgbClr val="00FF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4AD717B-2B1F-58EC-8851-56E352A17AD0}"/>
              </a:ext>
            </a:extLst>
          </p:cNvPr>
          <p:cNvCxnSpPr>
            <a:cxnSpLocks/>
          </p:cNvCxnSpPr>
          <p:nvPr/>
        </p:nvCxnSpPr>
        <p:spPr>
          <a:xfrm flipV="1">
            <a:off x="7577033" y="2948638"/>
            <a:ext cx="576367" cy="152265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089349"/>
      </p:ext>
    </p:extLst>
  </p:cSld>
  <p:clrMapOvr>
    <a:masterClrMapping/>
  </p:clrMapOvr>
</p:sld>
</file>

<file path=ppt/theme/theme1.xml><?xml version="1.0" encoding="utf-8"?>
<a:theme xmlns:a="http://schemas.openxmlformats.org/drawingml/2006/main" name="course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bg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8" id="{DBFD8670-388A-45DB-B6D8-A4419426ACB6}" vid="{3722A3BE-AE64-47AA-9AAF-C7F0BEC620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courses</Template>
  <TotalTime>0</TotalTime>
  <Words>6022</Words>
  <Application>Microsoft Office PowerPoint</Application>
  <PresentationFormat>Widescreen</PresentationFormat>
  <Paragraphs>1188</Paragraphs>
  <Slides>179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179</vt:i4>
      </vt:variant>
    </vt:vector>
  </HeadingPairs>
  <TitlesOfParts>
    <vt:vector size="186" baseType="lpstr">
      <vt:lpstr>Arial</vt:lpstr>
      <vt:lpstr>Calibri</vt:lpstr>
      <vt:lpstr>Lato</vt:lpstr>
      <vt:lpstr>Montserrat</vt:lpstr>
      <vt:lpstr>Symbol</vt:lpstr>
      <vt:lpstr>Wingdings</vt:lpstr>
      <vt:lpstr>courses</vt:lpstr>
      <vt:lpstr>RUSTikales Rust for beginners</vt:lpstr>
      <vt:lpstr>Plan for today</vt:lpstr>
      <vt:lpstr>Plan for today</vt:lpstr>
      <vt:lpstr>Plan for today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Loops</vt:lpstr>
      <vt:lpstr>Loops</vt:lpstr>
      <vt:lpstr>Loops</vt:lpstr>
      <vt:lpstr>Loops</vt:lpstr>
      <vt:lpstr>Loops</vt:lpstr>
      <vt:lpstr>Loops</vt:lpstr>
      <vt:lpstr>Loops</vt:lpstr>
      <vt:lpstr>Loops</vt:lpstr>
      <vt:lpstr>Loops</vt:lpstr>
      <vt:lpstr>Loops</vt:lpstr>
      <vt:lpstr>Loops</vt:lpstr>
      <vt:lpstr>Loops</vt:lpstr>
      <vt:lpstr>Loops</vt:lpstr>
      <vt:lpstr>Loops</vt:lpstr>
      <vt:lpstr>Loops</vt:lpstr>
      <vt:lpstr>Loops</vt:lpstr>
      <vt:lpstr>Loops</vt:lpstr>
      <vt:lpstr>Loops</vt:lpstr>
      <vt:lpstr>Loops</vt:lpstr>
      <vt:lpstr>Loops</vt:lpstr>
      <vt:lpstr>Loops</vt:lpstr>
      <vt:lpstr>Loops</vt:lpstr>
      <vt:lpstr>Loops</vt:lpstr>
      <vt:lpstr>Loops</vt:lpstr>
      <vt:lpstr>Loops</vt:lpstr>
      <vt:lpstr>Loops - loop</vt:lpstr>
      <vt:lpstr>Loops - loop</vt:lpstr>
      <vt:lpstr>Loops - loop</vt:lpstr>
      <vt:lpstr>Loops - loop</vt:lpstr>
      <vt:lpstr>Loops - loop</vt:lpstr>
      <vt:lpstr>Loops - loop</vt:lpstr>
      <vt:lpstr>Loops - loop</vt:lpstr>
      <vt:lpstr>Loops - loop</vt:lpstr>
      <vt:lpstr>Loops - loop</vt:lpstr>
      <vt:lpstr>Loops - loop</vt:lpstr>
      <vt:lpstr>Loops - loop</vt:lpstr>
      <vt:lpstr>Loops - loop</vt:lpstr>
      <vt:lpstr>Loops - loop</vt:lpstr>
      <vt:lpstr>Loops - while</vt:lpstr>
      <vt:lpstr>Loops - while</vt:lpstr>
      <vt:lpstr>Intermission - Conditions</vt:lpstr>
      <vt:lpstr>Intermission - Conditions</vt:lpstr>
      <vt:lpstr>Intermission - Conditions</vt:lpstr>
      <vt:lpstr>Intermission - Conditions</vt:lpstr>
      <vt:lpstr>Intermission - Conditions</vt:lpstr>
      <vt:lpstr>Intermission - Conditions</vt:lpstr>
      <vt:lpstr>Intermission - Conditions</vt:lpstr>
      <vt:lpstr>Intermission - Conditions</vt:lpstr>
      <vt:lpstr>Intermission - Conditions</vt:lpstr>
      <vt:lpstr>Intermission - Conditions</vt:lpstr>
      <vt:lpstr>Intermission - Conditions</vt:lpstr>
      <vt:lpstr>Intermission - Conditions</vt:lpstr>
      <vt:lpstr>Loops - while</vt:lpstr>
      <vt:lpstr>Loops - while</vt:lpstr>
      <vt:lpstr>Loops - while</vt:lpstr>
      <vt:lpstr>Loops - while</vt:lpstr>
      <vt:lpstr>Loops - while</vt:lpstr>
      <vt:lpstr>Intermission - Scopes</vt:lpstr>
      <vt:lpstr>Intermission - Scopes</vt:lpstr>
      <vt:lpstr>Intermission - Scopes</vt:lpstr>
      <vt:lpstr>Intermission - Scopes</vt:lpstr>
      <vt:lpstr>Intermission - Scopes</vt:lpstr>
      <vt:lpstr>Intermission - Scopes</vt:lpstr>
      <vt:lpstr>Intermission - Scopes</vt:lpstr>
      <vt:lpstr>Intermission - Scopes</vt:lpstr>
      <vt:lpstr>Intermission - Scopes</vt:lpstr>
      <vt:lpstr>Intermission - Scopes</vt:lpstr>
      <vt:lpstr>Intermission - Scopes</vt:lpstr>
      <vt:lpstr>Intermission - Scopes</vt:lpstr>
      <vt:lpstr>Intermission - Scopes</vt:lpstr>
      <vt:lpstr>Intermission - Scopes</vt:lpstr>
      <vt:lpstr>Intermission - Scopes</vt:lpstr>
      <vt:lpstr>Intermission - Scopes</vt:lpstr>
      <vt:lpstr>Intermission - Scopes</vt:lpstr>
      <vt:lpstr>Intermission - Scopes</vt:lpstr>
      <vt:lpstr>Intermission - Scopes</vt:lpstr>
      <vt:lpstr>Intermission - Scopes</vt:lpstr>
      <vt:lpstr>Intermission - Scopes</vt:lpstr>
      <vt:lpstr>Intermission - Scopes</vt:lpstr>
      <vt:lpstr>Intermission - Scopes</vt:lpstr>
      <vt:lpstr>Intermission - Scopes</vt:lpstr>
      <vt:lpstr>Intermission - Scopes</vt:lpstr>
      <vt:lpstr>Intermission - Scopes</vt:lpstr>
      <vt:lpstr>Intermission - Scopes</vt:lpstr>
      <vt:lpstr>Intermission - Scopes</vt:lpstr>
      <vt:lpstr>Intermission - Scopes</vt:lpstr>
      <vt:lpstr>Intermission - Scopes</vt:lpstr>
      <vt:lpstr>Intermission - Scopes</vt:lpstr>
      <vt:lpstr>Intermission - Scopes</vt:lpstr>
      <vt:lpstr>Intermission - Scopes</vt:lpstr>
      <vt:lpstr>Intermission - Scopes</vt:lpstr>
      <vt:lpstr>Intermission - Scopes</vt:lpstr>
      <vt:lpstr>Intermission - Scopes</vt:lpstr>
      <vt:lpstr>Loops - for</vt:lpstr>
      <vt:lpstr>Loops - for</vt:lpstr>
      <vt:lpstr>Loops - for</vt:lpstr>
      <vt:lpstr>Loops - for</vt:lpstr>
      <vt:lpstr>Loops - for</vt:lpstr>
      <vt:lpstr>Loops - for</vt:lpstr>
      <vt:lpstr>Loops - for</vt:lpstr>
      <vt:lpstr>Loops - for</vt:lpstr>
      <vt:lpstr>Loops - for</vt:lpstr>
      <vt:lpstr>Loops - for</vt:lpstr>
      <vt:lpstr>Loops - for</vt:lpstr>
      <vt:lpstr>Loops - for</vt:lpstr>
      <vt:lpstr>Loops - for</vt:lpstr>
      <vt:lpstr>Loops - for</vt:lpstr>
      <vt:lpstr>Loops - for</vt:lpstr>
      <vt:lpstr>Loops - for</vt:lpstr>
      <vt:lpstr>Loops - for</vt:lpstr>
      <vt:lpstr>Loops - for</vt:lpstr>
      <vt:lpstr>Loops - for</vt:lpstr>
      <vt:lpstr>Loops - for</vt:lpstr>
      <vt:lpstr>Loops - for</vt:lpstr>
      <vt:lpstr>Loops - for</vt:lpstr>
      <vt:lpstr>Loops - for</vt:lpstr>
      <vt:lpstr>Intermission - Exercises</vt:lpstr>
      <vt:lpstr>Intermission - Exercises</vt:lpstr>
      <vt:lpstr>Intermission - Exercises</vt:lpstr>
      <vt:lpstr>Intermission - Exercises</vt:lpstr>
      <vt:lpstr>Intermission - Exercises</vt:lpstr>
      <vt:lpstr>Intermission - Exercises</vt:lpstr>
      <vt:lpstr>Intermission - Exercises</vt:lpstr>
      <vt:lpstr>Intermission - Exercises</vt:lpstr>
      <vt:lpstr>Intermission - Exercises</vt:lpstr>
      <vt:lpstr>Intermission - Exercises</vt:lpstr>
      <vt:lpstr>Intermission - Exercises</vt:lpstr>
      <vt:lpstr>Intermission - Exercises</vt:lpstr>
      <vt:lpstr>Intermission - Exercises</vt:lpstr>
      <vt:lpstr>Intermission - Exercises</vt:lpstr>
      <vt:lpstr>Intermission - Exercises</vt:lpstr>
      <vt:lpstr>Intermission - Exercises</vt:lpstr>
      <vt:lpstr>Intermission - Exercises</vt:lpstr>
      <vt:lpstr>Next time</vt:lpstr>
      <vt:lpstr>Loops - Extra</vt:lpstr>
      <vt:lpstr>Loops - Extra</vt:lpstr>
      <vt:lpstr>Loops - Extra</vt:lpstr>
      <vt:lpstr>Loops - Extra</vt:lpstr>
      <vt:lpstr>Loops - Extra</vt:lpstr>
      <vt:lpstr>Loops - Extra</vt:lpstr>
      <vt:lpstr>Loops - Extra</vt:lpstr>
      <vt:lpstr>Loops - Extra</vt:lpstr>
      <vt:lpstr>Loops - Extra</vt:lpstr>
      <vt:lpstr>Loops - Extra</vt:lpstr>
      <vt:lpstr>Loops - Extra</vt:lpstr>
      <vt:lpstr>Loops - Extra</vt:lpstr>
      <vt:lpstr>Loops - Extra</vt:lpstr>
      <vt:lpstr>Loops - Extra</vt:lpstr>
      <vt:lpstr>Loops - Extra</vt:lpstr>
      <vt:lpstr>Loops - Extra</vt:lpstr>
      <vt:lpstr>Loops - Extra</vt:lpstr>
      <vt:lpstr>Loops - Extra</vt:lpstr>
      <vt:lpstr>Loops - Extra</vt:lpstr>
      <vt:lpstr>Loops - Extra</vt:lpstr>
      <vt:lpstr>Loops - Extra</vt:lpstr>
      <vt:lpstr>Loops - Extra</vt:lpstr>
      <vt:lpstr>Next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RUSTikales Rust for beginners</dc:title>
  <dc:creator>Philippe Felix Haupt</dc:creator>
  <cp:lastModifiedBy>Philippe Felix Haupt</cp:lastModifiedBy>
  <cp:revision>181</cp:revision>
  <dcterms:created xsi:type="dcterms:W3CDTF">2024-05-28T09:27:23Z</dcterms:created>
  <dcterms:modified xsi:type="dcterms:W3CDTF">2024-05-28T13:20:20Z</dcterms:modified>
</cp:coreProperties>
</file>