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</p:sldIdLst>
  <p:sldSz cy="5143500" cx="9144000"/>
  <p:notesSz cx="6858000" cy="9144000"/>
  <p:embeddedFontLst>
    <p:embeddedFont>
      <p:font typeface="Montserrat"/>
      <p:regular r:id="rId118"/>
      <p:bold r:id="rId119"/>
      <p:italic r:id="rId120"/>
      <p:boldItalic r:id="rId121"/>
    </p:embeddedFont>
    <p:embeddedFont>
      <p:font typeface="Lato"/>
      <p:regular r:id="rId122"/>
      <p:bold r:id="rId123"/>
      <p:italic r:id="rId124"/>
      <p:boldItalic r:id="rId1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121" Type="http://schemas.openxmlformats.org/officeDocument/2006/relationships/font" Target="fonts/Montserrat-boldItalic.fntdata"/><Relationship Id="rId25" Type="http://schemas.openxmlformats.org/officeDocument/2006/relationships/slide" Target="slides/slide19.xml"/><Relationship Id="rId120" Type="http://schemas.openxmlformats.org/officeDocument/2006/relationships/font" Target="fonts/Montserrat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font" Target="fonts/Lato-boldItalic.fntdata"/><Relationship Id="rId29" Type="http://schemas.openxmlformats.org/officeDocument/2006/relationships/slide" Target="slides/slide23.xml"/><Relationship Id="rId124" Type="http://schemas.openxmlformats.org/officeDocument/2006/relationships/font" Target="fonts/Lato-italic.fntdata"/><Relationship Id="rId123" Type="http://schemas.openxmlformats.org/officeDocument/2006/relationships/font" Target="fonts/Lato-bold.fntdata"/><Relationship Id="rId122" Type="http://schemas.openxmlformats.org/officeDocument/2006/relationships/font" Target="fonts/Lato-regular.fntdata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font" Target="fonts/Montserrat-regular.fntdata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font" Target="fonts/Montserrat-bold.fntdata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f0672139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f0672139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f06721391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f06721391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2af06721391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2af06721391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2af06721391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2af06721391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af06721391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af06721391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af06721391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af06721391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2af06721391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2af06721391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af06721391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2af06721391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2af06721391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2af06721391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af06721391_0_1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2af06721391_0_1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2af06721391_0_1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2af06721391_0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2af06721391_0_1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2af06721391_0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f06721391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f06721391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2af06721391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2af06721391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2af06721391_0_1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2af06721391_0_1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f0672139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f0672139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f06721391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f06721391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f06721391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af06721391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f06721391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f06721391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f06721391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f06721391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f06721391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f06721391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f06721391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af06721391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af06721391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af06721391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f0672139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f0672139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f06721391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f06721391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af06721391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af06721391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af06721391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af06721391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af06721391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af06721391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af06721391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af06721391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af06721391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af06721391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af06721391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af06721391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af06721391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af06721391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af06721391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af06721391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af06721391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af06721391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f06721391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f06721391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af06721391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af06721391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af06721391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af06721391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af06721391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af06721391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af06721391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af06721391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af06721391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af06721391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af06721391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af06721391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af0672139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af0672139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af06721391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af06721391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af06721391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af06721391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af06721391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af06721391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f06721391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f06721391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af06721391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af06721391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af06721391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af06721391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af06721391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af06721391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af06721391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af06721391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af06721391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af06721391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af06721391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af06721391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af06721391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af06721391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af06721391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af06721391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af06721391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af06721391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af06721391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af06721391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f06721391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f06721391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af06721391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af06721391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af06721391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af06721391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af06721391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af06721391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af06721391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af06721391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af06721391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af06721391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af06721391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af06721391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af06721391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af06721391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af06721391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af06721391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af06721391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af06721391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af06721391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af06721391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f06721391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f06721391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af06721391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af06721391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af06721391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af06721391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af06721391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af06721391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af06721391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af06721391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af06721391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af06721391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af06721391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af06721391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af06721391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af06721391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af06721391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af06721391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af06721391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af06721391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af06721391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2af06721391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f06721391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f06721391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af06721391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2af06721391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af06721391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af06721391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af06721391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af06721391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af06721391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af06721391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af06721391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af06721391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af06721391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af06721391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af06721391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af06721391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af06721391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af06721391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af06721391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af06721391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af06721391_0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af06721391_0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f06721391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f06721391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af06721391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af06721391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af06721391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af06721391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af06721391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af06721391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af06721391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af06721391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af06721391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af06721391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af06721391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af06721391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af06721391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af06721391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af06721391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af06721391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af06721391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2af06721391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af06721391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af06721391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f06721391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f06721391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af06721391_0_1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af06721391_0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af06721391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2af06721391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af06721391_0_1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af06721391_0_1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af06721391_0_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af06721391_0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af06721391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af06721391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af06721391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af06721391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af06721391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af06721391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af06721391_0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af06721391_0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af06721391_0_1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af06721391_0_1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2af06721391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2af06721391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4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4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4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0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0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0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0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0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5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5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5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2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2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2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2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2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4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4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100" y="915625"/>
            <a:ext cx="6521773" cy="40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2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7" name="Google Shape;1047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76" y="352475"/>
            <a:ext cx="3443700" cy="458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124"/>
          <p:cNvSpPr/>
          <p:nvPr/>
        </p:nvSpPr>
        <p:spPr>
          <a:xfrm>
            <a:off x="413775" y="352475"/>
            <a:ext cx="627300" cy="40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9" name="Google Shape;1049;p124"/>
          <p:cNvSpPr txBox="1"/>
          <p:nvPr/>
        </p:nvSpPr>
        <p:spPr>
          <a:xfrm>
            <a:off x="4484775" y="352475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0" name="Google Shape;1050;p124"/>
          <p:cNvSpPr txBox="1"/>
          <p:nvPr/>
        </p:nvSpPr>
        <p:spPr>
          <a:xfrm>
            <a:off x="4484775" y="1347100"/>
            <a:ext cx="388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There’s nothing special about this code, our List is a simple Wrapper for Vectors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1" name="Google Shape;1051;p124"/>
          <p:cNvCxnSpPr>
            <a:stCxn id="1050" idx="1"/>
          </p:cNvCxnSpPr>
          <p:nvPr/>
        </p:nvCxnSpPr>
        <p:spPr>
          <a:xfrm rot="10800000">
            <a:off x="2479275" y="1608700"/>
            <a:ext cx="200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2" name="Google Shape;1052;p124"/>
          <p:cNvSpPr txBox="1"/>
          <p:nvPr/>
        </p:nvSpPr>
        <p:spPr>
          <a:xfrm>
            <a:off x="4484775" y="2639161"/>
            <a:ext cx="388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implement a simple function to push elements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3" name="Google Shape;1053;p124"/>
          <p:cNvCxnSpPr>
            <a:stCxn id="1052" idx="1"/>
          </p:cNvCxnSpPr>
          <p:nvPr/>
        </p:nvCxnSpPr>
        <p:spPr>
          <a:xfrm rot="10800000">
            <a:off x="3912975" y="2816161"/>
            <a:ext cx="57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2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9" name="Google Shape;1059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76" y="352475"/>
            <a:ext cx="3443700" cy="458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125"/>
          <p:cNvSpPr/>
          <p:nvPr/>
        </p:nvSpPr>
        <p:spPr>
          <a:xfrm>
            <a:off x="413775" y="352475"/>
            <a:ext cx="627300" cy="40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1" name="Google Shape;1061;p125"/>
          <p:cNvSpPr txBox="1"/>
          <p:nvPr/>
        </p:nvSpPr>
        <p:spPr>
          <a:xfrm>
            <a:off x="4484775" y="352475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2" name="Google Shape;1062;p125"/>
          <p:cNvSpPr txBox="1"/>
          <p:nvPr/>
        </p:nvSpPr>
        <p:spPr>
          <a:xfrm>
            <a:off x="4484775" y="1347100"/>
            <a:ext cx="388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There’s nothing special about this code, our List is a simple Wrapper for Vectors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3" name="Google Shape;1063;p125"/>
          <p:cNvCxnSpPr>
            <a:stCxn id="1062" idx="1"/>
          </p:cNvCxnSpPr>
          <p:nvPr/>
        </p:nvCxnSpPr>
        <p:spPr>
          <a:xfrm rot="10800000">
            <a:off x="2479275" y="1608700"/>
            <a:ext cx="200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4" name="Google Shape;1064;p125"/>
          <p:cNvSpPr txBox="1"/>
          <p:nvPr/>
        </p:nvSpPr>
        <p:spPr>
          <a:xfrm>
            <a:off x="4484775" y="2639161"/>
            <a:ext cx="3888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implement a simple function to push elements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However, this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the Generic Type, not the Struct!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general, generic types shadow other type definitions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never use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struct A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anywhere in this code.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5" name="Google Shape;1065;p125"/>
          <p:cNvCxnSpPr/>
          <p:nvPr/>
        </p:nvCxnSpPr>
        <p:spPr>
          <a:xfrm rot="10800000">
            <a:off x="3912975" y="2820111"/>
            <a:ext cx="57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2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1" name="Google Shape;1071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76" y="352475"/>
            <a:ext cx="3443700" cy="458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126"/>
          <p:cNvSpPr/>
          <p:nvPr/>
        </p:nvSpPr>
        <p:spPr>
          <a:xfrm>
            <a:off x="413775" y="352475"/>
            <a:ext cx="627300" cy="40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3" name="Google Shape;1073;p126"/>
          <p:cNvSpPr txBox="1"/>
          <p:nvPr/>
        </p:nvSpPr>
        <p:spPr>
          <a:xfrm>
            <a:off x="4484775" y="352475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4" name="Google Shape;1074;p126"/>
          <p:cNvCxnSpPr/>
          <p:nvPr/>
        </p:nvCxnSpPr>
        <p:spPr>
          <a:xfrm rot="10800000">
            <a:off x="2398325" y="1047025"/>
            <a:ext cx="209700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5" name="Google Shape;1075;p126"/>
          <p:cNvSpPr txBox="1"/>
          <p:nvPr/>
        </p:nvSpPr>
        <p:spPr>
          <a:xfrm>
            <a:off x="4484775" y="1441200"/>
            <a:ext cx="391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Last thing to check is traits, our generic type needs to implement the Debug trait, which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i32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does, so we can derive the Trait without any worries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2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1" name="Google Shape;1081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76" y="352475"/>
            <a:ext cx="3443700" cy="458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p127"/>
          <p:cNvSpPr/>
          <p:nvPr/>
        </p:nvSpPr>
        <p:spPr>
          <a:xfrm>
            <a:off x="413775" y="352475"/>
            <a:ext cx="627300" cy="40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3" name="Google Shape;1083;p127"/>
          <p:cNvSpPr txBox="1"/>
          <p:nvPr/>
        </p:nvSpPr>
        <p:spPr>
          <a:xfrm>
            <a:off x="4484775" y="352475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4" name="Google Shape;1084;p127"/>
          <p:cNvCxnSpPr/>
          <p:nvPr/>
        </p:nvCxnSpPr>
        <p:spPr>
          <a:xfrm rot="10800000">
            <a:off x="2398325" y="1047025"/>
            <a:ext cx="209700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5" name="Google Shape;1085;p127"/>
          <p:cNvSpPr txBox="1"/>
          <p:nvPr/>
        </p:nvSpPr>
        <p:spPr>
          <a:xfrm>
            <a:off x="4484775" y="1441200"/>
            <a:ext cx="3915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Last thing to check is traits, our generic type needs to implement the Debug trait, which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i32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does, so we can derive the Trait without any worries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code compiles :)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6" name="Google Shape;1086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325" y="2413787"/>
            <a:ext cx="3915899" cy="360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2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2" name="Google Shape;1092;p128"/>
          <p:cNvSpPr/>
          <p:nvPr/>
        </p:nvSpPr>
        <p:spPr>
          <a:xfrm>
            <a:off x="413775" y="292750"/>
            <a:ext cx="627300" cy="40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3" name="Google Shape;1093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75" y="292750"/>
            <a:ext cx="5328727" cy="45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2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9" name="Google Shape;1099;p129"/>
          <p:cNvSpPr/>
          <p:nvPr/>
        </p:nvSpPr>
        <p:spPr>
          <a:xfrm>
            <a:off x="413775" y="292750"/>
            <a:ext cx="627300" cy="40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0" name="Google Shape;1100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75" y="292750"/>
            <a:ext cx="5328727" cy="4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129"/>
          <p:cNvSpPr txBox="1"/>
          <p:nvPr/>
        </p:nvSpPr>
        <p:spPr>
          <a:xfrm>
            <a:off x="6369800" y="29275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3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7" name="Google Shape;1107;p130"/>
          <p:cNvSpPr/>
          <p:nvPr/>
        </p:nvSpPr>
        <p:spPr>
          <a:xfrm>
            <a:off x="413775" y="292750"/>
            <a:ext cx="627300" cy="40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8" name="Google Shape;1108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75" y="292750"/>
            <a:ext cx="5328727" cy="4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130"/>
          <p:cNvSpPr txBox="1"/>
          <p:nvPr/>
        </p:nvSpPr>
        <p:spPr>
          <a:xfrm>
            <a:off x="6369800" y="29275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10" name="Google Shape;1110;p130"/>
          <p:cNvCxnSpPr/>
          <p:nvPr/>
        </p:nvCxnSpPr>
        <p:spPr>
          <a:xfrm rot="10800000">
            <a:off x="2102650" y="464400"/>
            <a:ext cx="174750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1" name="Google Shape;1111;p130"/>
          <p:cNvSpPr txBox="1"/>
          <p:nvPr/>
        </p:nvSpPr>
        <p:spPr>
          <a:xfrm>
            <a:off x="3850150" y="791525"/>
            <a:ext cx="299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can also make Traits generic, this is a small trait to convert types into each other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3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7" name="Google Shape;1117;p131"/>
          <p:cNvSpPr/>
          <p:nvPr/>
        </p:nvSpPr>
        <p:spPr>
          <a:xfrm>
            <a:off x="413775" y="292750"/>
            <a:ext cx="627300" cy="40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8" name="Google Shape;1118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75" y="292750"/>
            <a:ext cx="5328727" cy="4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131"/>
          <p:cNvSpPr txBox="1"/>
          <p:nvPr/>
        </p:nvSpPr>
        <p:spPr>
          <a:xfrm>
            <a:off x="6369800" y="29275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20" name="Google Shape;1120;p131"/>
          <p:cNvCxnSpPr/>
          <p:nvPr/>
        </p:nvCxnSpPr>
        <p:spPr>
          <a:xfrm rot="10800000">
            <a:off x="2515025" y="652650"/>
            <a:ext cx="1639800" cy="6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1" name="Google Shape;1121;p131"/>
          <p:cNvSpPr txBox="1"/>
          <p:nvPr/>
        </p:nvSpPr>
        <p:spPr>
          <a:xfrm>
            <a:off x="4154825" y="1033475"/>
            <a:ext cx="258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we implement the trait for a given type, we also need to change the signature accordingly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22" name="Google Shape;1122;p131"/>
          <p:cNvCxnSpPr/>
          <p:nvPr/>
        </p:nvCxnSpPr>
        <p:spPr>
          <a:xfrm rot="10800000">
            <a:off x="2980900" y="2010325"/>
            <a:ext cx="14562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3" name="Google Shape;1123;p131"/>
          <p:cNvSpPr txBox="1"/>
          <p:nvPr/>
        </p:nvSpPr>
        <p:spPr>
          <a:xfrm>
            <a:off x="4437100" y="212670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From&lt;i32&gt;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takes a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i32 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parameter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24" name="Google Shape;1124;p131"/>
          <p:cNvCxnSpPr/>
          <p:nvPr/>
        </p:nvCxnSpPr>
        <p:spPr>
          <a:xfrm rot="10800000">
            <a:off x="2980900" y="3009500"/>
            <a:ext cx="14562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5" name="Google Shape;1125;p131"/>
          <p:cNvSpPr txBox="1"/>
          <p:nvPr/>
        </p:nvSpPr>
        <p:spPr>
          <a:xfrm>
            <a:off x="4437100" y="3125875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From&lt;f32&gt;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takes a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f3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parameter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3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1" name="Google Shape;1131;p132"/>
          <p:cNvSpPr/>
          <p:nvPr/>
        </p:nvSpPr>
        <p:spPr>
          <a:xfrm>
            <a:off x="413775" y="292750"/>
            <a:ext cx="627300" cy="40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2" name="Google Shape;1132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75" y="292750"/>
            <a:ext cx="5328727" cy="4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p132"/>
          <p:cNvSpPr txBox="1"/>
          <p:nvPr/>
        </p:nvSpPr>
        <p:spPr>
          <a:xfrm>
            <a:off x="6369800" y="29275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4" name="Google Shape;1134;p132"/>
          <p:cNvSpPr txBox="1"/>
          <p:nvPr/>
        </p:nvSpPr>
        <p:spPr>
          <a:xfrm>
            <a:off x="1887750" y="3134800"/>
            <a:ext cx="304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f32 to i32 is almost always lossy :^) but it’s okay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3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0" name="Google Shape;1140;p133"/>
          <p:cNvSpPr/>
          <p:nvPr/>
        </p:nvSpPr>
        <p:spPr>
          <a:xfrm>
            <a:off x="413775" y="292750"/>
            <a:ext cx="627300" cy="40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1" name="Google Shape;1141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75" y="292750"/>
            <a:ext cx="5328727" cy="4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p133"/>
          <p:cNvSpPr txBox="1"/>
          <p:nvPr/>
        </p:nvSpPr>
        <p:spPr>
          <a:xfrm>
            <a:off x="6369800" y="29275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3" name="Google Shape;1143;p133"/>
          <p:cNvCxnSpPr/>
          <p:nvPr/>
        </p:nvCxnSpPr>
        <p:spPr>
          <a:xfrm flipH="1">
            <a:off x="4159175" y="2722600"/>
            <a:ext cx="1124700" cy="15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4" name="Google Shape;1144;p133"/>
          <p:cNvSpPr txBox="1"/>
          <p:nvPr/>
        </p:nvSpPr>
        <p:spPr>
          <a:xfrm>
            <a:off x="5221150" y="2491225"/>
            <a:ext cx="337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HOWEVER: We did not implement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From&lt;&amp;str&gt;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100" y="915625"/>
            <a:ext cx="6521773" cy="40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5"/>
          <p:cNvSpPr/>
          <p:nvPr/>
        </p:nvSpPr>
        <p:spPr>
          <a:xfrm>
            <a:off x="2970800" y="920275"/>
            <a:ext cx="222300" cy="1375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3193100" y="1177225"/>
            <a:ext cx="266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Declare Enum with 3 Variants: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Breed::Labrador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Breed::Rottweiler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Breed::ShibaInu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3" name="Google Shape;253;p35"/>
          <p:cNvCxnSpPr/>
          <p:nvPr/>
        </p:nvCxnSpPr>
        <p:spPr>
          <a:xfrm flipH="1">
            <a:off x="4707675" y="2300675"/>
            <a:ext cx="1264800" cy="7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35"/>
          <p:cNvSpPr txBox="1"/>
          <p:nvPr/>
        </p:nvSpPr>
        <p:spPr>
          <a:xfrm>
            <a:off x="5861300" y="2039125"/>
            <a:ext cx="266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Enum value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3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0" name="Google Shape;1150;p134"/>
          <p:cNvSpPr/>
          <p:nvPr/>
        </p:nvSpPr>
        <p:spPr>
          <a:xfrm>
            <a:off x="413775" y="292750"/>
            <a:ext cx="627300" cy="40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1" name="Google Shape;1151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75" y="292750"/>
            <a:ext cx="5328727" cy="4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134"/>
          <p:cNvSpPr txBox="1"/>
          <p:nvPr/>
        </p:nvSpPr>
        <p:spPr>
          <a:xfrm>
            <a:off x="6369800" y="29275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3" name="Google Shape;1153;p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2675" y="3278150"/>
            <a:ext cx="5408425" cy="9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134"/>
          <p:cNvSpPr txBox="1"/>
          <p:nvPr/>
        </p:nvSpPr>
        <p:spPr>
          <a:xfrm>
            <a:off x="4195175" y="28932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code does not compile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3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0" name="Google Shape;1160;p1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Next time</a:t>
            </a:r>
            <a:endParaRPr/>
          </a:p>
        </p:txBody>
      </p:sp>
      <p:sp>
        <p:nvSpPr>
          <p:cNvPr id="1161" name="Google Shape;1161;p1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Option&lt;T&gt;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Result&lt;T, E&gt;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? operator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60" name="Google Shape;260;p3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100" y="915625"/>
            <a:ext cx="6521773" cy="401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36"/>
          <p:cNvCxnSpPr/>
          <p:nvPr/>
        </p:nvCxnSpPr>
        <p:spPr>
          <a:xfrm flipH="1">
            <a:off x="2378025" y="2750000"/>
            <a:ext cx="1287600" cy="6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6"/>
          <p:cNvSpPr txBox="1"/>
          <p:nvPr/>
        </p:nvSpPr>
        <p:spPr>
          <a:xfrm>
            <a:off x="3631375" y="2176863"/>
            <a:ext cx="4201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match allows us to easily check for patterns, here it means: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dog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matches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Breed::Labrador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print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“It’s a Labrador”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dog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matches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Breed::Rottweiler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print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“It’s a Rottweiler”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dog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matches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Breed::ShibaInu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print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“It’s a ShibaInu”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69" name="Google Shape;269;p3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0" name="Google Shape;2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788" y="1163800"/>
            <a:ext cx="7402423" cy="327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76" name="Google Shape;276;p3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7" name="Google Shape;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788" y="1163800"/>
            <a:ext cx="7402423" cy="3273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38"/>
          <p:cNvCxnSpPr/>
          <p:nvPr/>
        </p:nvCxnSpPr>
        <p:spPr>
          <a:xfrm flipH="1">
            <a:off x="3043925" y="2133900"/>
            <a:ext cx="1701000" cy="9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8"/>
          <p:cNvSpPr txBox="1"/>
          <p:nvPr/>
        </p:nvSpPr>
        <p:spPr>
          <a:xfrm>
            <a:off x="4684700" y="1865250"/>
            <a:ext cx="37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Patterns are very expressive, you can also add conditions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6" name="Google Shape;2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788" y="1163800"/>
            <a:ext cx="7402423" cy="3273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39"/>
          <p:cNvCxnSpPr/>
          <p:nvPr/>
        </p:nvCxnSpPr>
        <p:spPr>
          <a:xfrm flipH="1">
            <a:off x="3043925" y="2133900"/>
            <a:ext cx="1701000" cy="9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9"/>
          <p:cNvSpPr txBox="1"/>
          <p:nvPr/>
        </p:nvSpPr>
        <p:spPr>
          <a:xfrm>
            <a:off x="4684700" y="1865250"/>
            <a:ext cx="37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Patterns are very expressive, you can also add conditions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9" name="Google Shape;289;p39"/>
          <p:cNvCxnSpPr/>
          <p:nvPr/>
        </p:nvCxnSpPr>
        <p:spPr>
          <a:xfrm rot="10800000">
            <a:off x="2016500" y="3840175"/>
            <a:ext cx="75510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39"/>
          <p:cNvSpPr txBox="1"/>
          <p:nvPr/>
        </p:nvSpPr>
        <p:spPr>
          <a:xfrm>
            <a:off x="2771600" y="3941850"/>
            <a:ext cx="2723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this pattern matches, you can use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as a variable inside the code block after the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it has the value of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value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96" name="Google Shape;296;p4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7" name="Google Shape;2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788" y="1163800"/>
            <a:ext cx="7402423" cy="327315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/>
          <p:nvPr/>
        </p:nvSpPr>
        <p:spPr>
          <a:xfrm>
            <a:off x="171500" y="1163800"/>
            <a:ext cx="699300" cy="40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5605000" y="1163800"/>
            <a:ext cx="266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the output of this program?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05" name="Google Shape;305;p4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6" name="Google Shape;3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788" y="1163800"/>
            <a:ext cx="7402423" cy="327315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/>
          <p:nvPr/>
        </p:nvSpPr>
        <p:spPr>
          <a:xfrm>
            <a:off x="171500" y="1163800"/>
            <a:ext cx="699300" cy="40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41"/>
          <p:cNvSpPr txBox="1"/>
          <p:nvPr/>
        </p:nvSpPr>
        <p:spPr>
          <a:xfrm>
            <a:off x="5605000" y="1163800"/>
            <a:ext cx="266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the output of this program?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9" name="Google Shape;30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275" y="3880601"/>
            <a:ext cx="3478001" cy="40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15" name="Google Shape;315;p4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6" name="Google Shape;3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812" y="918275"/>
            <a:ext cx="5270375" cy="379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22" name="Google Shape;322;p4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3" name="Google Shape;3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812" y="918275"/>
            <a:ext cx="5270375" cy="3795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43"/>
          <p:cNvCxnSpPr/>
          <p:nvPr/>
        </p:nvCxnSpPr>
        <p:spPr>
          <a:xfrm flipH="1">
            <a:off x="4346675" y="2096850"/>
            <a:ext cx="1611900" cy="16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43"/>
          <p:cNvSpPr txBox="1"/>
          <p:nvPr/>
        </p:nvSpPr>
        <p:spPr>
          <a:xfrm>
            <a:off x="5958575" y="1068500"/>
            <a:ext cx="2668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yes, even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uses Pattern Matching :)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 we destructure the struct and access its fields, which can be used as variables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name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age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inside the for-block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31" name="Google Shape;331;p4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2" name="Google Shape;3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812" y="918275"/>
            <a:ext cx="5270375" cy="3795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44"/>
          <p:cNvCxnSpPr/>
          <p:nvPr/>
        </p:nvCxnSpPr>
        <p:spPr>
          <a:xfrm flipH="1">
            <a:off x="4346675" y="2096850"/>
            <a:ext cx="1611900" cy="16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44"/>
          <p:cNvSpPr txBox="1"/>
          <p:nvPr/>
        </p:nvSpPr>
        <p:spPr>
          <a:xfrm>
            <a:off x="5958575" y="1068500"/>
            <a:ext cx="2668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yes, even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uses Pattern Matching :)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 we destructure the struct and access its fields, which can be used as variables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name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age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inside the for-block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5" name="Google Shape;33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0254" y="4215900"/>
            <a:ext cx="2907726" cy="6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41" name="Google Shape;341;p4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2" name="Google Shape;3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825" y="889525"/>
            <a:ext cx="5898351" cy="385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48" name="Google Shape;348;p4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9" name="Google Shape;34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825" y="889525"/>
            <a:ext cx="5898351" cy="3853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46"/>
          <p:cNvCxnSpPr/>
          <p:nvPr/>
        </p:nvCxnSpPr>
        <p:spPr>
          <a:xfrm rot="10800000">
            <a:off x="3151425" y="1198200"/>
            <a:ext cx="4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46"/>
          <p:cNvSpPr txBox="1"/>
          <p:nvPr/>
        </p:nvSpPr>
        <p:spPr>
          <a:xfrm>
            <a:off x="3623925" y="936600"/>
            <a:ext cx="272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allows us to attach data to Enums, here each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Number::Integer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gets an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i32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57" name="Google Shape;357;p4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8" name="Google Shape;3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825" y="889525"/>
            <a:ext cx="5898351" cy="3853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47"/>
          <p:cNvCxnSpPr/>
          <p:nvPr/>
        </p:nvCxnSpPr>
        <p:spPr>
          <a:xfrm rot="10800000">
            <a:off x="3151425" y="1198200"/>
            <a:ext cx="4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47"/>
          <p:cNvSpPr txBox="1"/>
          <p:nvPr/>
        </p:nvSpPr>
        <p:spPr>
          <a:xfrm>
            <a:off x="3623925" y="936600"/>
            <a:ext cx="272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allows us to attach data to Enums, here each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Number::Integer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gets an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i32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47"/>
          <p:cNvSpPr/>
          <p:nvPr/>
        </p:nvSpPr>
        <p:spPr>
          <a:xfrm>
            <a:off x="4272450" y="2356250"/>
            <a:ext cx="125100" cy="713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47"/>
          <p:cNvSpPr txBox="1"/>
          <p:nvPr/>
        </p:nvSpPr>
        <p:spPr>
          <a:xfrm>
            <a:off x="4397550" y="2535950"/>
            <a:ext cx="321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Enum values by providing that data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68" name="Google Shape;368;p4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9" name="Google Shape;3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825" y="889525"/>
            <a:ext cx="5898351" cy="3853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p48"/>
          <p:cNvCxnSpPr/>
          <p:nvPr/>
        </p:nvCxnSpPr>
        <p:spPr>
          <a:xfrm rot="10800000">
            <a:off x="3151425" y="1198200"/>
            <a:ext cx="4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48"/>
          <p:cNvSpPr txBox="1"/>
          <p:nvPr/>
        </p:nvSpPr>
        <p:spPr>
          <a:xfrm>
            <a:off x="3623925" y="936600"/>
            <a:ext cx="272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allows us to attach data to Enums, here each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Number::Integer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gets an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i32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48"/>
          <p:cNvSpPr/>
          <p:nvPr/>
        </p:nvSpPr>
        <p:spPr>
          <a:xfrm>
            <a:off x="4272450" y="2356250"/>
            <a:ext cx="125100" cy="713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48"/>
          <p:cNvSpPr txBox="1"/>
          <p:nvPr/>
        </p:nvSpPr>
        <p:spPr>
          <a:xfrm>
            <a:off x="4397550" y="2535950"/>
            <a:ext cx="321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Enum values by providing that data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4" name="Google Shape;374;p48"/>
          <p:cNvCxnSpPr/>
          <p:nvPr/>
        </p:nvCxnSpPr>
        <p:spPr>
          <a:xfrm flipH="1">
            <a:off x="4444775" y="3185425"/>
            <a:ext cx="8514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8"/>
          <p:cNvSpPr txBox="1"/>
          <p:nvPr/>
        </p:nvSpPr>
        <p:spPr>
          <a:xfrm>
            <a:off x="5260500" y="2949175"/>
            <a:ext cx="307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Pattern Matching to access that data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81" name="Google Shape;381;p4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2" name="Google Shape;38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825" y="889525"/>
            <a:ext cx="5898351" cy="3853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3" name="Google Shape;383;p49"/>
          <p:cNvCxnSpPr/>
          <p:nvPr/>
        </p:nvCxnSpPr>
        <p:spPr>
          <a:xfrm rot="10800000">
            <a:off x="3151425" y="1198200"/>
            <a:ext cx="4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49"/>
          <p:cNvSpPr txBox="1"/>
          <p:nvPr/>
        </p:nvSpPr>
        <p:spPr>
          <a:xfrm>
            <a:off x="3623925" y="936600"/>
            <a:ext cx="272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allows us to attach data to Enums, here each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Number::Integer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gets an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i32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49"/>
          <p:cNvSpPr/>
          <p:nvPr/>
        </p:nvSpPr>
        <p:spPr>
          <a:xfrm>
            <a:off x="4272450" y="2356250"/>
            <a:ext cx="125100" cy="713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49"/>
          <p:cNvSpPr txBox="1"/>
          <p:nvPr/>
        </p:nvSpPr>
        <p:spPr>
          <a:xfrm>
            <a:off x="4397550" y="2535950"/>
            <a:ext cx="321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Enum values by providing that data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7" name="Google Shape;387;p49"/>
          <p:cNvCxnSpPr/>
          <p:nvPr/>
        </p:nvCxnSpPr>
        <p:spPr>
          <a:xfrm flipH="1">
            <a:off x="4444775" y="3185425"/>
            <a:ext cx="8514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49"/>
          <p:cNvSpPr txBox="1"/>
          <p:nvPr/>
        </p:nvSpPr>
        <p:spPr>
          <a:xfrm>
            <a:off x="5260500" y="2949175"/>
            <a:ext cx="307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Pattern Matching to access that data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9" name="Google Shape;38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8250" y="4080675"/>
            <a:ext cx="3680274" cy="8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395" name="Google Shape;395;p5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402" name="Google Shape;402;p5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Today’s starting point is the Linked List we were using last week:</a:t>
            </a:r>
            <a:endParaRPr/>
          </a:p>
        </p:txBody>
      </p:sp>
      <p:pic>
        <p:nvPicPr>
          <p:cNvPr id="404" name="Google Shape;40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293" y="1896613"/>
            <a:ext cx="5733414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410" name="Google Shape;410;p5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Today’s starting point is the Linked List we were using last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Now imagine you want to create more lists: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Create a List of </a:t>
            </a:r>
            <a:r>
              <a:rPr lang="de">
                <a:solidFill>
                  <a:srgbClr val="00FF00"/>
                </a:solidFill>
              </a:rPr>
              <a:t>i32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</a:t>
            </a:r>
            <a:r>
              <a:rPr lang="de"/>
              <a:t>reate a List of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</a:t>
            </a:r>
            <a:r>
              <a:rPr lang="de"/>
              <a:t>reate a List of </a:t>
            </a:r>
            <a:r>
              <a:rPr lang="de">
                <a:solidFill>
                  <a:srgbClr val="00FF00"/>
                </a:solidFill>
              </a:rPr>
              <a:t>Lists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417" name="Google Shape;417;p5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is already semi-doable with our knowledge:</a:t>
            </a:r>
            <a:endParaRPr/>
          </a:p>
        </p:txBody>
      </p:sp>
      <p:pic>
        <p:nvPicPr>
          <p:cNvPr id="419" name="Google Shape;41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525" y="724400"/>
            <a:ext cx="2615525" cy="369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425" name="Google Shape;425;p5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is already semi-doable with our knowledge: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However, as we can see, the red wiggly lines</a:t>
            </a:r>
            <a:br>
              <a:rPr lang="de"/>
            </a:br>
            <a:r>
              <a:rPr lang="de"/>
              <a:t>of doom are here to ruin our day</a:t>
            </a:r>
            <a:endParaRPr/>
          </a:p>
        </p:txBody>
      </p:sp>
      <p:pic>
        <p:nvPicPr>
          <p:cNvPr id="427" name="Google Shape;4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525" y="724400"/>
            <a:ext cx="2615525" cy="369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Google Shape;428;p54"/>
          <p:cNvCxnSpPr/>
          <p:nvPr/>
        </p:nvCxnSpPr>
        <p:spPr>
          <a:xfrm flipH="1" rot="10800000">
            <a:off x="5055300" y="1800450"/>
            <a:ext cx="481800" cy="1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54"/>
          <p:cNvCxnSpPr/>
          <p:nvPr/>
        </p:nvCxnSpPr>
        <p:spPr>
          <a:xfrm>
            <a:off x="5046025" y="1994950"/>
            <a:ext cx="500400" cy="7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54"/>
          <p:cNvCxnSpPr/>
          <p:nvPr/>
        </p:nvCxnSpPr>
        <p:spPr>
          <a:xfrm>
            <a:off x="5027500" y="2013475"/>
            <a:ext cx="532800" cy="16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436" name="Google Shape;436;p5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is already semi-doable with our knowledge: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However, as we can see, the red wiggly lines</a:t>
            </a:r>
            <a:br>
              <a:rPr lang="de"/>
            </a:br>
            <a:r>
              <a:rPr lang="de"/>
              <a:t>of doom are here to ruin our day</a:t>
            </a:r>
            <a:endParaRPr/>
          </a:p>
        </p:txBody>
      </p:sp>
      <p:pic>
        <p:nvPicPr>
          <p:cNvPr id="438" name="Google Shape;4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525" y="724400"/>
            <a:ext cx="2615525" cy="369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p55"/>
          <p:cNvCxnSpPr/>
          <p:nvPr/>
        </p:nvCxnSpPr>
        <p:spPr>
          <a:xfrm flipH="1" rot="10800000">
            <a:off x="5055300" y="1800450"/>
            <a:ext cx="481800" cy="1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55"/>
          <p:cNvCxnSpPr/>
          <p:nvPr/>
        </p:nvCxnSpPr>
        <p:spPr>
          <a:xfrm>
            <a:off x="5046025" y="1994950"/>
            <a:ext cx="500400" cy="7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55"/>
          <p:cNvCxnSpPr/>
          <p:nvPr/>
        </p:nvCxnSpPr>
        <p:spPr>
          <a:xfrm>
            <a:off x="5027500" y="2013475"/>
            <a:ext cx="532800" cy="16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42" name="Google Shape;44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00" y="3003525"/>
            <a:ext cx="5155774" cy="125807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5"/>
          <p:cNvSpPr txBox="1"/>
          <p:nvPr/>
        </p:nvSpPr>
        <p:spPr>
          <a:xfrm>
            <a:off x="158700" y="2651725"/>
            <a:ext cx="266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Makes sense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449" name="Google Shape;449;p5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" name="Google Shape;450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is already semi-doable with our knowledge: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However, as we can see, the red wiggly lines</a:t>
            </a:r>
            <a:br>
              <a:rPr lang="de"/>
            </a:br>
            <a:r>
              <a:rPr lang="de"/>
              <a:t>of doom are here to ruin our 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 can attempt to fix that:</a:t>
            </a:r>
            <a:endParaRPr/>
          </a:p>
        </p:txBody>
      </p:sp>
      <p:pic>
        <p:nvPicPr>
          <p:cNvPr id="451" name="Google Shape;45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675" y="824000"/>
            <a:ext cx="3539674" cy="349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457" name="Google Shape;457;p5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There’s a problem (besides the recursion for the last Enum) with this approach, namely:</a:t>
            </a:r>
            <a:br>
              <a:rPr lang="de"/>
            </a:br>
            <a:r>
              <a:rPr lang="de"/>
              <a:t>We need to now implement any method we want to implement, many times, once each for each List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464" name="Google Shape;464;p5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5" name="Google Shape;46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689" y="364400"/>
            <a:ext cx="3014526" cy="44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471" name="Google Shape;471;p5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There’s a problem (besides the recursion for the last Enum) with this approach, namely:</a:t>
            </a:r>
            <a:br>
              <a:rPr lang="de"/>
            </a:br>
            <a:r>
              <a:rPr lang="de"/>
              <a:t>We need to now implement any method we want to implement, many times, once each for each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Additionally, as we’ve seen with our Shape problem in the last session, managing those Enums is now harder than it needs to be: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Incompatible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lot of management needed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lot of code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478" name="Google Shape;478;p6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There’s a problem (besides the recursion for the last Enum) with this approach, namely:</a:t>
            </a:r>
            <a:br>
              <a:rPr lang="de"/>
            </a:br>
            <a:r>
              <a:rPr lang="de"/>
              <a:t>We need to now implement any method we want </a:t>
            </a:r>
            <a:r>
              <a:rPr lang="de"/>
              <a:t>to </a:t>
            </a:r>
            <a:r>
              <a:rPr lang="de"/>
              <a:t>implement, many times, once each for each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Additionally, as we’ve seen with our Shape problem in the last session, managing those Enums is now harder than it needs to be: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Incompatible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lot of management needed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lot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every additional Type we want to support (for example, </a:t>
            </a:r>
            <a:r>
              <a:rPr lang="de">
                <a:solidFill>
                  <a:srgbClr val="00FF00"/>
                </a:solidFill>
              </a:rPr>
              <a:t>VecElement</a:t>
            </a:r>
            <a:r>
              <a:rPr lang="de"/>
              <a:t>) we need to implement all other methods again, leading to even more code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485" name="Google Shape;485;p6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There’s a problem (besides the recursion for the last Enum) with this approach, namely:</a:t>
            </a:r>
            <a:br>
              <a:rPr lang="de"/>
            </a:br>
            <a:r>
              <a:rPr lang="de"/>
              <a:t>We need to now implement any method we want to implement, many times, once each for each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Additionally, as we’ve seen with our Shape problem in the last session, managing those Enums is now harder than it needs to be: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Incompatible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lot of management needed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lot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every additional Type we want to support (for example, </a:t>
            </a:r>
            <a:r>
              <a:rPr lang="de">
                <a:solidFill>
                  <a:srgbClr val="00FF00"/>
                </a:solidFill>
              </a:rPr>
              <a:t>VecElement</a:t>
            </a:r>
            <a:r>
              <a:rPr lang="de"/>
              <a:t>) we need to implement all other methods again, leading to even more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is where Generic Types enter the playing field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492" name="Google Shape;492;p6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6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Generics, similar to traits, allow us to generalize our code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499" name="Google Shape;499;p6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6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Generics, similar to traits, allow us to generalize 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Traits will be important later on, when we get to trait bounds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Generics</a:t>
            </a:r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506" name="Google Shape;506;p6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Generics, similar to traits, allow us to generalize 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Traits will be important later on, when we get to trait bounds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use Generics to create Structs and Enums that have any type as a field, and create functions that take in any type as parameter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513" name="Google Shape;513;p6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Generics, similar to traits, allow us to generalize 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Traits will be important later on, when we get to trait bounds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We can use Generics to create Structs and Enums that have any type as a field, and create functions that take in any type as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Generic Types are specified using </a:t>
            </a:r>
            <a:r>
              <a:rPr lang="de">
                <a:solidFill>
                  <a:srgbClr val="00FF00"/>
                </a:solidFill>
              </a:rPr>
              <a:t>&lt;&gt;</a:t>
            </a:r>
            <a:r>
              <a:rPr lang="de"/>
              <a:t> in Rust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520" name="Google Shape;520;p6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521;p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Generics, similar to traits, allow us to generalize 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Traits will be important later on, when we get to trait bounds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We can use Generics to create Structs and Enums that have any type as a field, and create functions that take in any </a:t>
            </a:r>
            <a:r>
              <a:rPr lang="de"/>
              <a:t>type </a:t>
            </a:r>
            <a:r>
              <a:rPr lang="de" sz="1300"/>
              <a:t>as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Generic Types are specified using </a:t>
            </a:r>
            <a:r>
              <a:rPr lang="de">
                <a:solidFill>
                  <a:srgbClr val="00FF00"/>
                </a:solidFill>
              </a:rPr>
              <a:t>&lt;&gt;</a:t>
            </a:r>
            <a:r>
              <a:rPr lang="de"/>
              <a:t>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We’ve seen that before when using Vectors!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Vector is defined as Vec&lt;T&gt;</a:t>
            </a:r>
            <a:endParaRPr/>
          </a:p>
        </p:txBody>
      </p:sp>
      <p:pic>
        <p:nvPicPr>
          <p:cNvPr id="522" name="Google Shape;52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175" y="2323825"/>
            <a:ext cx="1882001" cy="15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528" name="Google Shape;528;p6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529;p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Generics, similar to traits, allow us to generalize 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Traits will be important later on, when we get to trait bounds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use Generics to create Structs and Enums that have any type as a field, and create functions that take in any type as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Generic Types are specified using </a:t>
            </a:r>
            <a:r>
              <a:rPr lang="de">
                <a:solidFill>
                  <a:srgbClr val="00FF00"/>
                </a:solidFill>
              </a:rPr>
              <a:t>&lt;&gt;</a:t>
            </a:r>
            <a:r>
              <a:rPr lang="de"/>
              <a:t> in Rust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Instead of defining each List individually, we can make the first type of </a:t>
            </a:r>
            <a:r>
              <a:rPr lang="de">
                <a:solidFill>
                  <a:srgbClr val="00FF00"/>
                </a:solidFill>
              </a:rPr>
              <a:t>Element::Next</a:t>
            </a:r>
            <a:r>
              <a:rPr lang="de"/>
              <a:t> generic: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535" name="Google Shape;535;p6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6" name="Google Shape;53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388" y="1754075"/>
            <a:ext cx="5969224" cy="19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542" name="Google Shape;542;p6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3" name="Google Shape;54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388" y="1754075"/>
            <a:ext cx="5969224" cy="1942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4" name="Google Shape;544;p69"/>
          <p:cNvCxnSpPr>
            <a:endCxn id="543" idx="0"/>
          </p:cNvCxnSpPr>
          <p:nvPr/>
        </p:nvCxnSpPr>
        <p:spPr>
          <a:xfrm flipH="1">
            <a:off x="4572000" y="1059275"/>
            <a:ext cx="7287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69"/>
          <p:cNvSpPr txBox="1"/>
          <p:nvPr/>
        </p:nvSpPr>
        <p:spPr>
          <a:xfrm>
            <a:off x="5300700" y="563575"/>
            <a:ext cx="314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type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a Generic Type, it’s like a template: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Later on, when defining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s, T is replaced with the actual type,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i32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for example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551" name="Google Shape;551;p7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2" name="Google Shape;55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388" y="1754075"/>
            <a:ext cx="5969224" cy="1942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3" name="Google Shape;553;p70"/>
          <p:cNvCxnSpPr>
            <a:endCxn id="552" idx="0"/>
          </p:cNvCxnSpPr>
          <p:nvPr/>
        </p:nvCxnSpPr>
        <p:spPr>
          <a:xfrm flipH="1">
            <a:off x="4572000" y="1059275"/>
            <a:ext cx="7287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70"/>
          <p:cNvSpPr txBox="1"/>
          <p:nvPr/>
        </p:nvSpPr>
        <p:spPr>
          <a:xfrm>
            <a:off x="5300700" y="563575"/>
            <a:ext cx="314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type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a Generic Type, it’s like a template: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Later on, when defining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s, T is replaced with the actual type,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i32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for example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5" name="Google Shape;555;p70"/>
          <p:cNvCxnSpPr/>
          <p:nvPr/>
        </p:nvCxnSpPr>
        <p:spPr>
          <a:xfrm rot="10800000">
            <a:off x="3675050" y="2564675"/>
            <a:ext cx="467700" cy="4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70"/>
          <p:cNvSpPr txBox="1"/>
          <p:nvPr/>
        </p:nvSpPr>
        <p:spPr>
          <a:xfrm>
            <a:off x="4142750" y="2935275"/>
            <a:ext cx="266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of Generic Type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here, will later be replaced with actual type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7" name="Google Shape;557;p70"/>
          <p:cNvCxnSpPr/>
          <p:nvPr/>
        </p:nvCxnSpPr>
        <p:spPr>
          <a:xfrm flipH="1" rot="10800000">
            <a:off x="5852025" y="2563800"/>
            <a:ext cx="74790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563" name="Google Shape;563;p7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4" name="Google Shape;56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388" y="1754075"/>
            <a:ext cx="5969224" cy="1942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5" name="Google Shape;565;p71"/>
          <p:cNvCxnSpPr>
            <a:endCxn id="564" idx="0"/>
          </p:cNvCxnSpPr>
          <p:nvPr/>
        </p:nvCxnSpPr>
        <p:spPr>
          <a:xfrm flipH="1">
            <a:off x="4572000" y="1059275"/>
            <a:ext cx="7287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6" name="Google Shape;566;p71"/>
          <p:cNvSpPr txBox="1"/>
          <p:nvPr/>
        </p:nvSpPr>
        <p:spPr>
          <a:xfrm>
            <a:off x="5300700" y="563575"/>
            <a:ext cx="314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type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a Generic Type, it’s like a template: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Later on, when defining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s, T is replaced with the actual type,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i32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for example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67" name="Google Shape;567;p71"/>
          <p:cNvCxnSpPr/>
          <p:nvPr/>
        </p:nvCxnSpPr>
        <p:spPr>
          <a:xfrm rot="10800000">
            <a:off x="3675050" y="2564675"/>
            <a:ext cx="467700" cy="4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71"/>
          <p:cNvSpPr txBox="1"/>
          <p:nvPr/>
        </p:nvSpPr>
        <p:spPr>
          <a:xfrm>
            <a:off x="4142750" y="2935275"/>
            <a:ext cx="266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of Generic Type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here, will later be replaced with actual type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69" name="Google Shape;569;p71"/>
          <p:cNvCxnSpPr/>
          <p:nvPr/>
        </p:nvCxnSpPr>
        <p:spPr>
          <a:xfrm flipH="1" rot="10800000">
            <a:off x="5852025" y="2563800"/>
            <a:ext cx="74790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71"/>
          <p:cNvSpPr txBox="1"/>
          <p:nvPr/>
        </p:nvSpPr>
        <p:spPr>
          <a:xfrm>
            <a:off x="1386575" y="3696825"/>
            <a:ext cx="637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declaration defines a Generic Enum, it can theoretically* be a List </a:t>
            </a:r>
            <a:r>
              <a:rPr i="1"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over any type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you can think of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576" name="Google Shape;576;p7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7" name="Google Shape;57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388" y="1754075"/>
            <a:ext cx="5969224" cy="1942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8" name="Google Shape;578;p72"/>
          <p:cNvCxnSpPr>
            <a:endCxn id="577" idx="0"/>
          </p:cNvCxnSpPr>
          <p:nvPr/>
        </p:nvCxnSpPr>
        <p:spPr>
          <a:xfrm flipH="1">
            <a:off x="4572000" y="1059275"/>
            <a:ext cx="7287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72"/>
          <p:cNvSpPr txBox="1"/>
          <p:nvPr/>
        </p:nvSpPr>
        <p:spPr>
          <a:xfrm>
            <a:off x="5300700" y="563575"/>
            <a:ext cx="314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type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a Generic Type, it’s like a template: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Later on, when defining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s, T is replaced with the actual type,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i32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for example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0" name="Google Shape;580;p72"/>
          <p:cNvCxnSpPr/>
          <p:nvPr/>
        </p:nvCxnSpPr>
        <p:spPr>
          <a:xfrm rot="10800000">
            <a:off x="3675050" y="2564675"/>
            <a:ext cx="467700" cy="4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72"/>
          <p:cNvSpPr txBox="1"/>
          <p:nvPr/>
        </p:nvSpPr>
        <p:spPr>
          <a:xfrm>
            <a:off x="4142750" y="2935275"/>
            <a:ext cx="266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of Generic Type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here, will later be replaced with actual type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2" name="Google Shape;582;p72"/>
          <p:cNvCxnSpPr/>
          <p:nvPr/>
        </p:nvCxnSpPr>
        <p:spPr>
          <a:xfrm flipH="1" rot="10800000">
            <a:off x="5852025" y="2563800"/>
            <a:ext cx="74790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3" name="Google Shape;583;p72"/>
          <p:cNvSpPr txBox="1"/>
          <p:nvPr/>
        </p:nvSpPr>
        <p:spPr>
          <a:xfrm>
            <a:off x="1386575" y="3696825"/>
            <a:ext cx="637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declaration defines a Generic Enum, it can theoretically* be a List </a:t>
            </a:r>
            <a:r>
              <a:rPr i="1"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over any type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you can think of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(Theoretically because Trait bounds are a thing, for example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must be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Sized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589" name="Google Shape;589;p7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0" name="Google Shape;59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375" y="918600"/>
            <a:ext cx="6349252" cy="378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596" name="Google Shape;596;p7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7" name="Google Shape;59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375" y="918600"/>
            <a:ext cx="6349252" cy="3789601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74"/>
          <p:cNvSpPr txBox="1"/>
          <p:nvPr/>
        </p:nvSpPr>
        <p:spPr>
          <a:xfrm>
            <a:off x="5078425" y="918600"/>
            <a:ext cx="266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this one generic definition we are able to generate any Lists we want: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 of i32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99" name="Google Shape;599;p74"/>
          <p:cNvCxnSpPr/>
          <p:nvPr/>
        </p:nvCxnSpPr>
        <p:spPr>
          <a:xfrm flipH="1">
            <a:off x="3902000" y="1605825"/>
            <a:ext cx="1255200" cy="4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605" name="Google Shape;605;p7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6" name="Google Shape;60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375" y="918600"/>
            <a:ext cx="6349252" cy="3789601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75"/>
          <p:cNvSpPr txBox="1"/>
          <p:nvPr/>
        </p:nvSpPr>
        <p:spPr>
          <a:xfrm>
            <a:off x="5078425" y="918600"/>
            <a:ext cx="2668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this one generic definition we are able to generate any Lists we want: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 of i32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 of String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08" name="Google Shape;608;p75"/>
          <p:cNvCxnSpPr/>
          <p:nvPr/>
        </p:nvCxnSpPr>
        <p:spPr>
          <a:xfrm flipH="1">
            <a:off x="4008275" y="1800375"/>
            <a:ext cx="1130400" cy="11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614" name="Google Shape;614;p7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5" name="Google Shape;61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375" y="918600"/>
            <a:ext cx="6349252" cy="3789601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76"/>
          <p:cNvSpPr txBox="1"/>
          <p:nvPr/>
        </p:nvSpPr>
        <p:spPr>
          <a:xfrm>
            <a:off x="5078425" y="918600"/>
            <a:ext cx="2668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this one generic definition we are able to generate any Lists we want: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 of i32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 of String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 of bool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7" name="Google Shape;617;p76"/>
          <p:cNvCxnSpPr/>
          <p:nvPr/>
        </p:nvCxnSpPr>
        <p:spPr>
          <a:xfrm flipH="1">
            <a:off x="3855425" y="1990300"/>
            <a:ext cx="1320300" cy="16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623" name="Google Shape;623;p7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4" name="Google Shape;62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375" y="918600"/>
            <a:ext cx="6349252" cy="3789601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77"/>
          <p:cNvSpPr txBox="1"/>
          <p:nvPr/>
        </p:nvSpPr>
        <p:spPr>
          <a:xfrm>
            <a:off x="5078425" y="918600"/>
            <a:ext cx="2668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However, we’re currently very limited: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Because Rust needs to assume the worst case for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we can’t do much with those Elements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Trait Bounds</a:t>
            </a:r>
            <a:endParaRPr/>
          </a:p>
        </p:txBody>
      </p:sp>
      <p:sp>
        <p:nvSpPr>
          <p:cNvPr id="631" name="Google Shape;631;p7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2" name="Google Shape;63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0288"/>
            <a:ext cx="8839198" cy="2062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Trait Bounds</a:t>
            </a:r>
            <a:endParaRPr/>
          </a:p>
        </p:txBody>
      </p:sp>
      <p:sp>
        <p:nvSpPr>
          <p:cNvPr id="638" name="Google Shape;638;p7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9" name="Google Shape;63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0288"/>
            <a:ext cx="8839198" cy="20629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0" name="Google Shape;640;p79"/>
          <p:cNvCxnSpPr/>
          <p:nvPr/>
        </p:nvCxnSpPr>
        <p:spPr>
          <a:xfrm flipH="1">
            <a:off x="2053550" y="1263050"/>
            <a:ext cx="99600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" name="Google Shape;641;p79"/>
          <p:cNvSpPr txBox="1"/>
          <p:nvPr/>
        </p:nvSpPr>
        <p:spPr>
          <a:xfrm>
            <a:off x="3049550" y="1008300"/>
            <a:ext cx="266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can also make functions generic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Trait Bounds</a:t>
            </a:r>
            <a:endParaRPr/>
          </a:p>
        </p:txBody>
      </p:sp>
      <p:sp>
        <p:nvSpPr>
          <p:cNvPr id="647" name="Google Shape;647;p8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8" name="Google Shape;64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0288"/>
            <a:ext cx="8839198" cy="20629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9" name="Google Shape;649;p80"/>
          <p:cNvCxnSpPr>
            <a:stCxn id="650" idx="1"/>
          </p:cNvCxnSpPr>
          <p:nvPr/>
        </p:nvCxnSpPr>
        <p:spPr>
          <a:xfrm flipH="1">
            <a:off x="4429750" y="1209650"/>
            <a:ext cx="7182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" name="Google Shape;650;p80"/>
          <p:cNvSpPr txBox="1"/>
          <p:nvPr/>
        </p:nvSpPr>
        <p:spPr>
          <a:xfrm>
            <a:off x="5147950" y="948050"/>
            <a:ext cx="353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Didn’t we define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</a:t>
            </a:r>
            <a:r>
              <a:rPr b="1" i="1"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few slides earlier?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More on that in a few slides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Trait Bounds</a:t>
            </a:r>
            <a:endParaRPr/>
          </a:p>
        </p:txBody>
      </p:sp>
      <p:sp>
        <p:nvSpPr>
          <p:cNvPr id="656" name="Google Shape;656;p8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7" name="Google Shape;65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0288"/>
            <a:ext cx="8839198" cy="206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850" y="2901125"/>
            <a:ext cx="5578852" cy="140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9" name="Google Shape;659;p81"/>
          <p:cNvCxnSpPr/>
          <p:nvPr/>
        </p:nvCxnSpPr>
        <p:spPr>
          <a:xfrm rot="10800000">
            <a:off x="4925600" y="2708425"/>
            <a:ext cx="0" cy="2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Trait Bounds</a:t>
            </a:r>
            <a:endParaRPr/>
          </a:p>
        </p:txBody>
      </p:sp>
      <p:sp>
        <p:nvSpPr>
          <p:cNvPr id="665" name="Google Shape;665;p8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6" name="Google Shape;66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74" y="3176174"/>
            <a:ext cx="6780500" cy="15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800" y="3401050"/>
            <a:ext cx="4496800" cy="11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82"/>
          <p:cNvSpPr txBox="1"/>
          <p:nvPr/>
        </p:nvSpPr>
        <p:spPr>
          <a:xfrm>
            <a:off x="1105650" y="1307850"/>
            <a:ext cx="6932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problem is simple: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we’ve learned, many things in Rust are opt-in via Traits, for example printing to the console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are certain cases where we don’t want to (or sometimes can’t) implement a given Trait for a Type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Trait Bounds</a:t>
            </a:r>
            <a:endParaRPr/>
          </a:p>
        </p:txBody>
      </p:sp>
      <p:sp>
        <p:nvSpPr>
          <p:cNvPr id="674" name="Google Shape;674;p8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5" name="Google Shape;67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74" y="3176174"/>
            <a:ext cx="6780500" cy="15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800" y="3401050"/>
            <a:ext cx="4496800" cy="11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83"/>
          <p:cNvSpPr txBox="1"/>
          <p:nvPr/>
        </p:nvSpPr>
        <p:spPr>
          <a:xfrm>
            <a:off x="1105650" y="1307850"/>
            <a:ext cx="6932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problem is simple: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we’ve learned, many things in Rust are opt-in via Traits, for example printing to the console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are certain cases where we don’t want to (or sometimes can’t) implement a given Trait for a Type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Because those things are opt-in, we need to implement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Trait Boundaries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for when we want to call the function: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Boundaries are compile-time rules that guarantee that a given Generic Type implements a Trait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the Type does not implement the Trait, we get an Error and can’t run the code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Trait Bounds</a:t>
            </a:r>
            <a:endParaRPr/>
          </a:p>
        </p:txBody>
      </p:sp>
      <p:sp>
        <p:nvSpPr>
          <p:cNvPr id="683" name="Google Shape;683;p8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4" name="Google Shape;68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74" y="3176174"/>
            <a:ext cx="6780500" cy="15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800" y="3401050"/>
            <a:ext cx="4496800" cy="11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84"/>
          <p:cNvSpPr txBox="1"/>
          <p:nvPr/>
        </p:nvSpPr>
        <p:spPr>
          <a:xfrm>
            <a:off x="1105650" y="1307850"/>
            <a:ext cx="6932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problem is simple: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we’ve learned, many things in Rust are opt-in via Traits, for example printing to the console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are certain cases where we don’t want to (or sometimes can’t) implement a given Trait for a Type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Because those things are opt-in, we need to implement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Trait Boundaries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for when we want to call the function: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Boundaries are compile-time rules that guarantee that a given Generic Type implements a Trait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the Type does not implement the Trait, we get an Error and can’t run the code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 Rust recommends we add the restriction that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needs to implement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Display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which we can easily do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Trait Bounds</a:t>
            </a:r>
            <a:endParaRPr/>
          </a:p>
        </p:txBody>
      </p:sp>
      <p:sp>
        <p:nvSpPr>
          <p:cNvPr id="692" name="Google Shape;692;p8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3" name="Google Shape;69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63" y="2999550"/>
            <a:ext cx="7434076" cy="1733851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85"/>
          <p:cNvSpPr/>
          <p:nvPr/>
        </p:nvSpPr>
        <p:spPr>
          <a:xfrm rot="-5400000">
            <a:off x="3286125" y="1980750"/>
            <a:ext cx="133800" cy="1903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5" name="Google Shape;695;p85"/>
          <p:cNvSpPr txBox="1"/>
          <p:nvPr/>
        </p:nvSpPr>
        <p:spPr>
          <a:xfrm>
            <a:off x="420825" y="2310150"/>
            <a:ext cx="586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a Trait Bound: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Instead of accepting </a:t>
            </a:r>
            <a:r>
              <a:rPr i="1"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 type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we now only accept types that </a:t>
            </a:r>
            <a:r>
              <a:rPr i="1"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 the Display trait</a:t>
            </a:r>
            <a:endParaRPr i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701" name="Google Shape;701;p8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2" name="Google Shape;70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150" y="946075"/>
            <a:ext cx="4360578" cy="393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708" name="Google Shape;708;p8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9" name="Google Shape;70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150" y="946075"/>
            <a:ext cx="4360578" cy="3939724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87"/>
          <p:cNvSpPr/>
          <p:nvPr/>
        </p:nvSpPr>
        <p:spPr>
          <a:xfrm>
            <a:off x="5399725" y="946075"/>
            <a:ext cx="106500" cy="50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1" name="Google Shape;711;p87"/>
          <p:cNvSpPr txBox="1"/>
          <p:nvPr/>
        </p:nvSpPr>
        <p:spPr>
          <a:xfrm>
            <a:off x="5506225" y="1023925"/>
            <a:ext cx="266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Generic Enum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2" name="Google Shape;712;p87"/>
          <p:cNvSpPr/>
          <p:nvPr/>
        </p:nvSpPr>
        <p:spPr>
          <a:xfrm>
            <a:off x="5399725" y="1467025"/>
            <a:ext cx="106500" cy="1000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3" name="Google Shape;713;p87"/>
          <p:cNvSpPr txBox="1"/>
          <p:nvPr/>
        </p:nvSpPr>
        <p:spPr>
          <a:xfrm>
            <a:off x="5506225" y="1790273"/>
            <a:ext cx="266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Generic Function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4" name="Google Shape;714;p87"/>
          <p:cNvSpPr/>
          <p:nvPr/>
        </p:nvSpPr>
        <p:spPr>
          <a:xfrm>
            <a:off x="5399725" y="2571750"/>
            <a:ext cx="106500" cy="1785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5" name="Google Shape;715;p87"/>
          <p:cNvSpPr txBox="1"/>
          <p:nvPr/>
        </p:nvSpPr>
        <p:spPr>
          <a:xfrm>
            <a:off x="5506225" y="3287556"/>
            <a:ext cx="266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variants of the Generic Enum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6" name="Google Shape;716;p87"/>
          <p:cNvSpPr/>
          <p:nvPr/>
        </p:nvSpPr>
        <p:spPr>
          <a:xfrm>
            <a:off x="5399725" y="4357350"/>
            <a:ext cx="106500" cy="50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7" name="Google Shape;717;p87"/>
          <p:cNvSpPr txBox="1"/>
          <p:nvPr/>
        </p:nvSpPr>
        <p:spPr>
          <a:xfrm>
            <a:off x="5506225" y="4435200"/>
            <a:ext cx="266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variants of the Generic Function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723" name="Google Shape;723;p8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24" name="Google Shape;72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150" y="946075"/>
            <a:ext cx="4360578" cy="3939724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88"/>
          <p:cNvSpPr txBox="1"/>
          <p:nvPr/>
        </p:nvSpPr>
        <p:spPr>
          <a:xfrm>
            <a:off x="5399725" y="946075"/>
            <a:ext cx="3046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Now, how does Rust do this?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Also, we defined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Element&lt;T&gt;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but passed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Element&lt;A&gt;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as parameter, how?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731" name="Google Shape;731;p8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32" name="Google Shape;73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150" y="946075"/>
            <a:ext cx="4360578" cy="3939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89"/>
          <p:cNvSpPr txBox="1"/>
          <p:nvPr/>
        </p:nvSpPr>
        <p:spPr>
          <a:xfrm>
            <a:off x="5399725" y="946075"/>
            <a:ext cx="3046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Now, how does Rust do this?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Also, we defined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Element&lt;T&gt;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but passed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Element&lt;A&gt;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as parameter, how?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Truth is, those are two different generic types that have nothing to do with each other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739" name="Google Shape;739;p9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0" name="Google Shape;74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150" y="946075"/>
            <a:ext cx="4360578" cy="3939724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90"/>
          <p:cNvSpPr txBox="1"/>
          <p:nvPr/>
        </p:nvSpPr>
        <p:spPr>
          <a:xfrm>
            <a:off x="5399725" y="946075"/>
            <a:ext cx="30462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Now, how does Rust do this?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Also, we defined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Element&lt;T&gt;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but passed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Element&lt;A&gt;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as parameter, how?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Truth is, those are two different generic types that have nothing to do with each other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could’ve also defined a function that takes in an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Element&lt;i32&gt;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without making the function generic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2" name="Google Shape;74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575" y="1489875"/>
            <a:ext cx="4383723" cy="959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50" y="2571751"/>
            <a:ext cx="4360577" cy="234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749" name="Google Shape;749;p9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0" name="Google Shape;750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150" y="946075"/>
            <a:ext cx="4360578" cy="3939724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91"/>
          <p:cNvSpPr txBox="1"/>
          <p:nvPr/>
        </p:nvSpPr>
        <p:spPr>
          <a:xfrm>
            <a:off x="5399725" y="946075"/>
            <a:ext cx="30462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Now, how does Rust do this?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Also, we defined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Element&lt;T&gt;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but passed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Element&lt;A&gt;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as parameter, how?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Truth is, those are two different generic types that have nothing to do with each other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could’ve also defined a function that takes in an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Element&lt;i32&gt;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without making the function generic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2" name="Google Shape;752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575" y="1489875"/>
            <a:ext cx="4383723" cy="959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50" y="2571751"/>
            <a:ext cx="4360577" cy="2349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4" name="Google Shape;754;p91"/>
          <p:cNvCxnSpPr/>
          <p:nvPr/>
        </p:nvCxnSpPr>
        <p:spPr>
          <a:xfrm rot="10800000">
            <a:off x="3100475" y="4635300"/>
            <a:ext cx="9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5" name="Google Shape;755;p91"/>
          <p:cNvSpPr txBox="1"/>
          <p:nvPr/>
        </p:nvSpPr>
        <p:spPr>
          <a:xfrm>
            <a:off x="4013050" y="4373700"/>
            <a:ext cx="266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Now, of course this will fail, because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Element&lt;String&gt; != Element&lt;i32&gt;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761" name="Google Shape;761;p9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2" name="Google Shape;76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150" y="946075"/>
            <a:ext cx="4360578" cy="393972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92"/>
          <p:cNvSpPr txBox="1"/>
          <p:nvPr/>
        </p:nvSpPr>
        <p:spPr>
          <a:xfrm>
            <a:off x="5399725" y="946075"/>
            <a:ext cx="3046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Now, how does Rust do this?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Also, we defined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Element&lt;T&gt;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but passed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Element&lt;A&gt;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as parameter, how?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Truth is, those are two different generic types that have nothing to do with each other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could’ve also defined a function that takes in an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Element&lt;i32&gt;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without making the function generic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performs </a:t>
            </a:r>
            <a:r>
              <a:rPr i="1"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static dispatch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 contrast to </a:t>
            </a:r>
            <a:r>
              <a:rPr i="1"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dynamic dispatch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 languages such as Java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(dynamic dispatch is also possible in Rust using the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dyn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keyword)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769" name="Google Shape;769;p9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0" name="Google Shape;77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150" y="946075"/>
            <a:ext cx="4360578" cy="3939724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93"/>
          <p:cNvSpPr txBox="1"/>
          <p:nvPr/>
        </p:nvSpPr>
        <p:spPr>
          <a:xfrm>
            <a:off x="5399725" y="946075"/>
            <a:ext cx="3046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Now, how does Rust do this?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Also, we defined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Element&lt;T&gt;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but passed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Element&lt;A&gt;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as parameter, how?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Truth is, those are two different generic types that have nothing to do with each other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could’ve also defined a function that takes in an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Element&lt;i32&gt;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without making the function generic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performs </a:t>
            </a:r>
            <a:r>
              <a:rPr i="1"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static dispatch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 contrast to </a:t>
            </a:r>
            <a:r>
              <a:rPr i="1"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dynamic dispatch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 languages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such as Java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means that at compile-time it emits code for every generic type you use, instead of figuring that out at runtime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Pro: Faster code execution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Con: Executable is bigger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Traits</a:t>
            </a:r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777" name="Google Shape;777;p9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8" name="Google Shape;778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150" y="946075"/>
            <a:ext cx="4360578" cy="3939724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94"/>
          <p:cNvSpPr txBox="1"/>
          <p:nvPr/>
        </p:nvSpPr>
        <p:spPr>
          <a:xfrm>
            <a:off x="5399725" y="946075"/>
            <a:ext cx="3046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our case, Rust notices that we use 3 versions of print_list: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print_list&lt;i32&gt;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print_list&lt;String&gt;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print_list&lt;bool&gt;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785" name="Google Shape;785;p9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6" name="Google Shape;78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150" y="946075"/>
            <a:ext cx="4360578" cy="3939724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95"/>
          <p:cNvSpPr txBox="1"/>
          <p:nvPr/>
        </p:nvSpPr>
        <p:spPr>
          <a:xfrm>
            <a:off x="5399725" y="946075"/>
            <a:ext cx="30462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our case, Rust notices that we use 3 versions of print_list: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print_list&lt;i32&gt;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print_list&lt;String&gt;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print_list&lt;bool&gt;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each of those, it checks if the type implements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Display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which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i32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String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bool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do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793" name="Google Shape;793;p9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4" name="Google Shape;794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150" y="946075"/>
            <a:ext cx="4360578" cy="3939724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96"/>
          <p:cNvSpPr txBox="1"/>
          <p:nvPr/>
        </p:nvSpPr>
        <p:spPr>
          <a:xfrm>
            <a:off x="5399725" y="946075"/>
            <a:ext cx="30462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our case, Rust notices that we use 3 versions of print_list: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print_list&lt;i32&gt;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print_list&lt;String&gt;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print_list&lt;bool&gt;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generates 3 versions of the code: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print_list_i32(element: &amp;Element&lt;i32&gt;)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print_list_String(element: &amp;Element&lt;String&gt;)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print_list_bool(element: &amp;Element&lt;bool&gt;)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801" name="Google Shape;801;p9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2" name="Google Shape;802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150" y="946075"/>
            <a:ext cx="4360578" cy="3939724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97"/>
          <p:cNvSpPr txBox="1"/>
          <p:nvPr/>
        </p:nvSpPr>
        <p:spPr>
          <a:xfrm>
            <a:off x="5399725" y="946075"/>
            <a:ext cx="3046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our case, Rust notices that we use 3 versions of print_list: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print_list&lt;i32&gt;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print_list&lt;String&gt;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print_list&lt;bool&gt;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generates 3 versions of the code: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print_list_i32(element: &amp;Element&lt;i32&gt;)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print_list_String(element: &amp;Element&lt;String&gt;)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print_list_bool(element: &amp;Element&lt;bool&gt;)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Only at this point does it look at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Element&lt;T&gt;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itself, and generates three versions of the Enum as well: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enum Element_i32 { … }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enum Element_String { … }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enum Element_bool { … }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809" name="Google Shape;809;p9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0" name="Google Shape;810;p9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course, we can now implement our Enum or Struct as we’d usually do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816" name="Google Shape;816;p9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7" name="Google Shape;817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50" y="1084100"/>
            <a:ext cx="6216492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823" name="Google Shape;823;p10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4" name="Google Shape;82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50" y="1084100"/>
            <a:ext cx="6216492" cy="353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5" name="Google Shape;825;p100"/>
          <p:cNvCxnSpPr/>
          <p:nvPr/>
        </p:nvCxnSpPr>
        <p:spPr>
          <a:xfrm flipH="1" rot="10800000">
            <a:off x="1184325" y="1226075"/>
            <a:ext cx="60480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6" name="Google Shape;826;p100"/>
          <p:cNvSpPr txBox="1"/>
          <p:nvPr/>
        </p:nvSpPr>
        <p:spPr>
          <a:xfrm>
            <a:off x="0" y="1727950"/>
            <a:ext cx="1814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Generic Types and Trait Bounds need to be defined after the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impl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832" name="Google Shape;832;p10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3" name="Google Shape;83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50" y="1084100"/>
            <a:ext cx="6216492" cy="353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4" name="Google Shape;834;p101"/>
          <p:cNvCxnSpPr/>
          <p:nvPr/>
        </p:nvCxnSpPr>
        <p:spPr>
          <a:xfrm flipH="1">
            <a:off x="2689825" y="724325"/>
            <a:ext cx="18324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5" name="Google Shape;835;p101"/>
          <p:cNvSpPr txBox="1"/>
          <p:nvPr/>
        </p:nvSpPr>
        <p:spPr>
          <a:xfrm>
            <a:off x="4459500" y="393750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Bounds: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Display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println!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36" name="Google Shape;836;p101"/>
          <p:cNvCxnSpPr/>
          <p:nvPr/>
        </p:nvCxnSpPr>
        <p:spPr>
          <a:xfrm rot="10800000">
            <a:off x="4414689" y="2050603"/>
            <a:ext cx="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842" name="Google Shape;842;p10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3" name="Google Shape;84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50" y="1084100"/>
            <a:ext cx="6216492" cy="353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4" name="Google Shape;844;p102"/>
          <p:cNvCxnSpPr/>
          <p:nvPr/>
        </p:nvCxnSpPr>
        <p:spPr>
          <a:xfrm flipH="1">
            <a:off x="3195925" y="921475"/>
            <a:ext cx="132630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5" name="Google Shape;845;p102"/>
          <p:cNvSpPr txBox="1"/>
          <p:nvPr/>
        </p:nvSpPr>
        <p:spPr>
          <a:xfrm>
            <a:off x="4459500" y="393750"/>
            <a:ext cx="258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Bounds: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Display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println!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Clone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.clone()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46" name="Google Shape;846;p102"/>
          <p:cNvCxnSpPr/>
          <p:nvPr/>
        </p:nvCxnSpPr>
        <p:spPr>
          <a:xfrm rot="10800000">
            <a:off x="5162925" y="3641150"/>
            <a:ext cx="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852" name="Google Shape;852;p10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3" name="Google Shape;853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50" y="1084100"/>
            <a:ext cx="6216492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103"/>
          <p:cNvSpPr txBox="1"/>
          <p:nvPr/>
        </p:nvSpPr>
        <p:spPr>
          <a:xfrm>
            <a:off x="2868250" y="3753050"/>
            <a:ext cx="481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previously said thing still applies: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generates code for every Generic Type you use, it will for example create a function that takes in an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Element&lt;i32&gt;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instance, and returns an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Element&lt;i32&gt;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instance when you call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reverse()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Traits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Enums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Enum values are part of a finite set of Enum Variants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Types of dog breeds is finite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Token types in a compiler is a finite, known 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Declared using </a:t>
            </a:r>
            <a:r>
              <a:rPr lang="de">
                <a:solidFill>
                  <a:srgbClr val="00FF00"/>
                </a:solidFill>
              </a:rPr>
              <a:t>enum &lt;enum_name&gt; { &lt;enum_variants&gt; }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Using </a:t>
            </a:r>
            <a:r>
              <a:rPr lang="de">
                <a:solidFill>
                  <a:srgbClr val="00FF00"/>
                </a:solidFill>
              </a:rPr>
              <a:t>&lt;enum_name&gt;::&lt;enum_variant&gt;</a:t>
            </a:r>
            <a:r>
              <a:rPr lang="de"/>
              <a:t> creates an Enum value</a:t>
            </a:r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860" name="Google Shape;860;p10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1" name="Google Shape;861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50" y="1084100"/>
            <a:ext cx="6216492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104"/>
          <p:cNvSpPr txBox="1"/>
          <p:nvPr/>
        </p:nvSpPr>
        <p:spPr>
          <a:xfrm>
            <a:off x="2868250" y="3922250"/>
            <a:ext cx="4812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will </a:t>
            </a:r>
            <a:r>
              <a:rPr lang="de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create a method that takes in an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Element&lt;i32&gt;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returns an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Element&lt;String&gt;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because we use the </a:t>
            </a:r>
            <a:r>
              <a:rPr i="1"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same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Generic Type for the implementation and return type.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868" name="Google Shape;868;p10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9" name="Google Shape;869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50" y="1084100"/>
            <a:ext cx="6216492" cy="353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0" name="Google Shape;870;p105"/>
          <p:cNvCxnSpPr/>
          <p:nvPr/>
        </p:nvCxnSpPr>
        <p:spPr>
          <a:xfrm flipH="1">
            <a:off x="4508475" y="2812200"/>
            <a:ext cx="824700" cy="4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1" name="Google Shape;871;p105"/>
          <p:cNvSpPr txBox="1"/>
          <p:nvPr/>
        </p:nvSpPr>
        <p:spPr>
          <a:xfrm>
            <a:off x="5297325" y="2583700"/>
            <a:ext cx="337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Element&lt;i32&gt;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value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will be of type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&amp;i32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877" name="Google Shape;877;p10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8" name="Google Shape;878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575" y="973300"/>
            <a:ext cx="5818400" cy="368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884" name="Google Shape;884;p10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5" name="Google Shape;885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575" y="973300"/>
            <a:ext cx="5818400" cy="3689299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107"/>
          <p:cNvSpPr/>
          <p:nvPr/>
        </p:nvSpPr>
        <p:spPr>
          <a:xfrm>
            <a:off x="6699700" y="3327450"/>
            <a:ext cx="89700" cy="63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7" name="Google Shape;887;p107"/>
          <p:cNvSpPr txBox="1"/>
          <p:nvPr/>
        </p:nvSpPr>
        <p:spPr>
          <a:xfrm>
            <a:off x="6789400" y="3381750"/>
            <a:ext cx="228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knows which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reverse()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impl to call in the background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8" name="Google Shape;888;p107"/>
          <p:cNvSpPr/>
          <p:nvPr/>
        </p:nvSpPr>
        <p:spPr>
          <a:xfrm>
            <a:off x="4069725" y="3904950"/>
            <a:ext cx="89700" cy="63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9" name="Google Shape;889;p107"/>
          <p:cNvSpPr txBox="1"/>
          <p:nvPr/>
        </p:nvSpPr>
        <p:spPr>
          <a:xfrm>
            <a:off x="4159425" y="3959250"/>
            <a:ext cx="228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knows which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print_list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impl to call in the background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895" name="Google Shape;895;p10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6" name="Google Shape;896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575" y="973300"/>
            <a:ext cx="5818400" cy="3689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7" name="Google Shape;897;p108"/>
          <p:cNvCxnSpPr/>
          <p:nvPr/>
        </p:nvCxnSpPr>
        <p:spPr>
          <a:xfrm flipH="1">
            <a:off x="3872475" y="1351575"/>
            <a:ext cx="1527900" cy="19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8" name="Google Shape;898;p108"/>
          <p:cNvSpPr txBox="1"/>
          <p:nvPr/>
        </p:nvSpPr>
        <p:spPr>
          <a:xfrm>
            <a:off x="5383800" y="973300"/>
            <a:ext cx="295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element_i32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of type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Element&lt;i32&gt;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reverse()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returns type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Element&lt;i32&gt;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9" name="Google Shape;899;p108"/>
          <p:cNvSpPr/>
          <p:nvPr/>
        </p:nvSpPr>
        <p:spPr>
          <a:xfrm>
            <a:off x="3240825" y="875952"/>
            <a:ext cx="2150600" cy="287450"/>
          </a:xfrm>
          <a:custGeom>
            <a:rect b="b" l="l" r="r" t="t"/>
            <a:pathLst>
              <a:path extrusionOk="0" h="11498" w="86024">
                <a:moveTo>
                  <a:pt x="86024" y="8273"/>
                </a:moveTo>
                <a:cubicBezTo>
                  <a:pt x="80745" y="350"/>
                  <a:pt x="67935" y="1359"/>
                  <a:pt x="58424" y="925"/>
                </a:cubicBezTo>
                <a:cubicBezTo>
                  <a:pt x="44328" y="281"/>
                  <a:pt x="29598" y="-1492"/>
                  <a:pt x="16129" y="2717"/>
                </a:cubicBezTo>
                <a:cubicBezTo>
                  <a:pt x="10286" y="4543"/>
                  <a:pt x="5477" y="8763"/>
                  <a:pt x="0" y="1149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905" name="Google Shape;905;p10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6" name="Google Shape;906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575" y="973300"/>
            <a:ext cx="5818400" cy="3689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7" name="Google Shape;907;p109"/>
          <p:cNvCxnSpPr/>
          <p:nvPr/>
        </p:nvCxnSpPr>
        <p:spPr>
          <a:xfrm flipH="1">
            <a:off x="3410950" y="1149975"/>
            <a:ext cx="2016300" cy="7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Google Shape;908;p109"/>
          <p:cNvSpPr txBox="1"/>
          <p:nvPr/>
        </p:nvSpPr>
        <p:spPr>
          <a:xfrm>
            <a:off x="5383800" y="973300"/>
            <a:ext cx="295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element_string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of type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Element&lt;String&gt;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reverse()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returns type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Element&lt;String&gt;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09" name="Google Shape;909;p109"/>
          <p:cNvCxnSpPr/>
          <p:nvPr/>
        </p:nvCxnSpPr>
        <p:spPr>
          <a:xfrm flipH="1">
            <a:off x="4110200" y="1338150"/>
            <a:ext cx="1330500" cy="22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915" name="Google Shape;915;p11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6" name="Google Shape;916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575" y="973300"/>
            <a:ext cx="5818400" cy="3689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7" name="Google Shape;917;p110"/>
          <p:cNvCxnSpPr/>
          <p:nvPr/>
        </p:nvCxnSpPr>
        <p:spPr>
          <a:xfrm flipH="1">
            <a:off x="3258850" y="1149975"/>
            <a:ext cx="2168400" cy="14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8" name="Google Shape;918;p110"/>
          <p:cNvSpPr txBox="1"/>
          <p:nvPr/>
        </p:nvSpPr>
        <p:spPr>
          <a:xfrm>
            <a:off x="5383800" y="973300"/>
            <a:ext cx="295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element_bool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of type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Element&lt;bool&gt;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reverse()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returns type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Element&lt;bool&gt;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19" name="Google Shape;919;p110"/>
          <p:cNvCxnSpPr/>
          <p:nvPr/>
        </p:nvCxnSpPr>
        <p:spPr>
          <a:xfrm flipH="1">
            <a:off x="3930800" y="1338150"/>
            <a:ext cx="1509900" cy="24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Generics</a:t>
            </a:r>
            <a:endParaRPr/>
          </a:p>
        </p:txBody>
      </p:sp>
      <p:sp>
        <p:nvSpPr>
          <p:cNvPr id="925" name="Google Shape;925;p11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6" name="Google Shape;926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575" y="973300"/>
            <a:ext cx="5818400" cy="368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120" y="3748500"/>
            <a:ext cx="2706854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1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3" name="Google Shape;933;p112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Intermission - Exercise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11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1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0" name="Google Shape;940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00" y="152400"/>
            <a:ext cx="39918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113"/>
          <p:cNvSpPr/>
          <p:nvPr/>
        </p:nvSpPr>
        <p:spPr>
          <a:xfrm>
            <a:off x="412000" y="152400"/>
            <a:ext cx="627300" cy="403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Traits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Enums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Pattern Matching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match </a:t>
            </a:r>
            <a:r>
              <a:rPr lang="de"/>
              <a:t>allows us to control the flow of the program, even better than a simple if-else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Allows us to access attached data behind Enum variants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Allows us to bind values to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powerful, almost everything in Rust uses it</a:t>
            </a:r>
            <a:endParaRPr/>
          </a:p>
        </p:txBody>
      </p:sp>
      <p:sp>
        <p:nvSpPr>
          <p:cNvPr id="236" name="Google Shape;236;p3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1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7" name="Google Shape;947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00" y="152400"/>
            <a:ext cx="39918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114"/>
          <p:cNvSpPr/>
          <p:nvPr/>
        </p:nvSpPr>
        <p:spPr>
          <a:xfrm>
            <a:off x="412000" y="152400"/>
            <a:ext cx="627300" cy="403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9" name="Google Shape;949;p114"/>
          <p:cNvSpPr txBox="1"/>
          <p:nvPr/>
        </p:nvSpPr>
        <p:spPr>
          <a:xfrm>
            <a:off x="5031150" y="15240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0" name="Google Shape;950;p114"/>
          <p:cNvSpPr txBox="1"/>
          <p:nvPr/>
        </p:nvSpPr>
        <p:spPr>
          <a:xfrm>
            <a:off x="5031150" y="831850"/>
            <a:ext cx="365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Hint: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make your code a bit nicer to read, Rust has the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keyword, it also indicates Trait Boundaries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It’s identical to writing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impl&lt;T: Add&lt;...&gt;+Sub&lt;...&gt;+Copy&gt;</a:t>
            </a:r>
            <a:endParaRPr sz="1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1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6" name="Google Shape;956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00" y="152400"/>
            <a:ext cx="39918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115"/>
          <p:cNvSpPr/>
          <p:nvPr/>
        </p:nvSpPr>
        <p:spPr>
          <a:xfrm>
            <a:off x="412000" y="152400"/>
            <a:ext cx="627300" cy="403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8" name="Google Shape;958;p115"/>
          <p:cNvSpPr txBox="1"/>
          <p:nvPr/>
        </p:nvSpPr>
        <p:spPr>
          <a:xfrm>
            <a:off x="5031150" y="15240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9" name="Google Shape;959;p115"/>
          <p:cNvSpPr txBox="1"/>
          <p:nvPr/>
        </p:nvSpPr>
        <p:spPr>
          <a:xfrm>
            <a:off x="5031150" y="831850"/>
            <a:ext cx="365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Hint: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make your code a bit nicer to read, Rust has the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keyword, it also indicates Trait Boundaries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It’s identical to writing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impl&lt;T: Add&lt;...&gt;+Sub&lt;...&gt;+Copy&gt;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0" name="Google Shape;960;p115"/>
          <p:cNvSpPr txBox="1"/>
          <p:nvPr/>
        </p:nvSpPr>
        <p:spPr>
          <a:xfrm>
            <a:off x="2416475" y="56835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Generic Struct with one Generic Type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1" name="Google Shape;961;p115"/>
          <p:cNvSpPr/>
          <p:nvPr/>
        </p:nvSpPr>
        <p:spPr>
          <a:xfrm>
            <a:off x="2340275" y="477900"/>
            <a:ext cx="76200" cy="519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1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7" name="Google Shape;967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00" y="152400"/>
            <a:ext cx="39918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16"/>
          <p:cNvSpPr/>
          <p:nvPr/>
        </p:nvSpPr>
        <p:spPr>
          <a:xfrm>
            <a:off x="412000" y="152400"/>
            <a:ext cx="627300" cy="403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9" name="Google Shape;969;p116"/>
          <p:cNvSpPr txBox="1"/>
          <p:nvPr/>
        </p:nvSpPr>
        <p:spPr>
          <a:xfrm>
            <a:off x="5031150" y="15240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0" name="Google Shape;970;p116"/>
          <p:cNvSpPr txBox="1"/>
          <p:nvPr/>
        </p:nvSpPr>
        <p:spPr>
          <a:xfrm>
            <a:off x="5031150" y="831850"/>
            <a:ext cx="365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Hint: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make your code a bit nicer to read, Rust has the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keyword, it also indicates Trait Boundaries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It’s identical to writing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impl&lt;T: Add&lt;...&gt;+Sub&lt;...&gt;+Copy&gt;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1" name="Google Shape;971;p116"/>
          <p:cNvSpPr txBox="1"/>
          <p:nvPr/>
        </p:nvSpPr>
        <p:spPr>
          <a:xfrm>
            <a:off x="5031150" y="2090850"/>
            <a:ext cx="3837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Add&lt;T&gt; 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for overloading the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operator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Sub&lt;T&gt;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for overloading the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operator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Output = T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advanced trait stuff and required, we tell the Trait that the result of the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operator is of type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Copy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for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self.value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other.value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1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7" name="Google Shape;977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00" y="152400"/>
            <a:ext cx="39918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117"/>
          <p:cNvSpPr/>
          <p:nvPr/>
        </p:nvSpPr>
        <p:spPr>
          <a:xfrm>
            <a:off x="412000" y="152400"/>
            <a:ext cx="627300" cy="403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9" name="Google Shape;979;p117"/>
          <p:cNvSpPr txBox="1"/>
          <p:nvPr/>
        </p:nvSpPr>
        <p:spPr>
          <a:xfrm>
            <a:off x="5031150" y="15240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0" name="Google Shape;980;p117"/>
          <p:cNvSpPr txBox="1"/>
          <p:nvPr/>
        </p:nvSpPr>
        <p:spPr>
          <a:xfrm>
            <a:off x="5031150" y="831850"/>
            <a:ext cx="365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Hint: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make your code a bit nicer to read, Rust has the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keyword, it also indicates Trait Boundaries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It’s identical to writing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impl&lt;T: Add&lt;...&gt;+Sub&lt;...&gt;+Copy&gt;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1" name="Google Shape;981;p117"/>
          <p:cNvSpPr txBox="1"/>
          <p:nvPr/>
        </p:nvSpPr>
        <p:spPr>
          <a:xfrm>
            <a:off x="5031150" y="2090850"/>
            <a:ext cx="3837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Add&lt;T&gt; 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for overloading the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operator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Sub&lt;T&gt;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for overloading the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operator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Output = T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advanced trait stuff and required, we tell the Trait that the result of the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operator is of type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Copy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for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self.value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other.value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Again: Rust assumes the worst case, so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might as well be an uncopyable type, so it’s moved by default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it can’t be moved, because we only borrowed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(and therefore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self.value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), so if we didn’t specify it the code wouldn’t compile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1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7" name="Google Shape;987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00" y="152400"/>
            <a:ext cx="39918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118"/>
          <p:cNvSpPr/>
          <p:nvPr/>
        </p:nvSpPr>
        <p:spPr>
          <a:xfrm>
            <a:off x="412000" y="152400"/>
            <a:ext cx="627300" cy="403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9" name="Google Shape;989;p118"/>
          <p:cNvSpPr txBox="1"/>
          <p:nvPr/>
        </p:nvSpPr>
        <p:spPr>
          <a:xfrm>
            <a:off x="5031150" y="15240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0" name="Google Shape;990;p118"/>
          <p:cNvSpPr txBox="1"/>
          <p:nvPr/>
        </p:nvSpPr>
        <p:spPr>
          <a:xfrm>
            <a:off x="5031150" y="831850"/>
            <a:ext cx="365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Hint: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make your code a bit nicer to read, Rust has the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keyword, it also indicates Trait Boundaries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It’s identical to writing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impl&lt;T: Add&lt;...&gt;+Sub&lt;...&gt;+Copy&gt;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1" name="Google Shape;991;p118"/>
          <p:cNvSpPr txBox="1"/>
          <p:nvPr/>
        </p:nvSpPr>
        <p:spPr>
          <a:xfrm>
            <a:off x="5031150" y="1952125"/>
            <a:ext cx="383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create 2 instances of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Number&lt;i32&gt;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i32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does implement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Sub 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Copy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so all Trait Bounds are valid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2" name="Google Shape;992;p118"/>
          <p:cNvCxnSpPr>
            <a:stCxn id="991" idx="1"/>
          </p:cNvCxnSpPr>
          <p:nvPr/>
        </p:nvCxnSpPr>
        <p:spPr>
          <a:xfrm flipH="1">
            <a:off x="3366150" y="2275375"/>
            <a:ext cx="1665000" cy="15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3" name="Google Shape;993;p118"/>
          <p:cNvCxnSpPr>
            <a:stCxn id="991" idx="1"/>
          </p:cNvCxnSpPr>
          <p:nvPr/>
        </p:nvCxnSpPr>
        <p:spPr>
          <a:xfrm flipH="1">
            <a:off x="3841350" y="2275375"/>
            <a:ext cx="1189800" cy="17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1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9" name="Google Shape;999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00" y="152400"/>
            <a:ext cx="39918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119"/>
          <p:cNvSpPr/>
          <p:nvPr/>
        </p:nvSpPr>
        <p:spPr>
          <a:xfrm>
            <a:off x="412000" y="152400"/>
            <a:ext cx="627300" cy="403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1" name="Google Shape;1001;p119"/>
          <p:cNvSpPr txBox="1"/>
          <p:nvPr/>
        </p:nvSpPr>
        <p:spPr>
          <a:xfrm>
            <a:off x="5031150" y="15240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2" name="Google Shape;1002;p119"/>
          <p:cNvSpPr txBox="1"/>
          <p:nvPr/>
        </p:nvSpPr>
        <p:spPr>
          <a:xfrm>
            <a:off x="5031150" y="831850"/>
            <a:ext cx="365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Hint: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make your code a bit nicer to read, Rust has the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keyword, it also indicates Trait Boundaries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It’s identical to writing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impl&lt;T: Add&lt;...&gt;+Sub&lt;...&gt;+Copy&gt;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3" name="Google Shape;1003;p119"/>
          <p:cNvSpPr txBox="1"/>
          <p:nvPr/>
        </p:nvSpPr>
        <p:spPr>
          <a:xfrm>
            <a:off x="5031150" y="1952125"/>
            <a:ext cx="3837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create 2 instances of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Number&lt;i32&gt;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i32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does implement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Sub 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Copy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so all Trait Bounds are valid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There’s nothing special about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add()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sub()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Rust would’ve thrown a Compiler Error earlier if Trait Bounds weren’t satisfied, so it works for our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i32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04" name="Google Shape;1004;p119"/>
          <p:cNvCxnSpPr/>
          <p:nvPr/>
        </p:nvCxnSpPr>
        <p:spPr>
          <a:xfrm flipH="1">
            <a:off x="3106275" y="2897325"/>
            <a:ext cx="1949100" cy="12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5" name="Google Shape;1005;p119"/>
          <p:cNvCxnSpPr/>
          <p:nvPr/>
        </p:nvCxnSpPr>
        <p:spPr>
          <a:xfrm flipH="1">
            <a:off x="3142325" y="3089975"/>
            <a:ext cx="1971300" cy="12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2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1" name="Google Shape;1011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00" y="152400"/>
            <a:ext cx="39918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120"/>
          <p:cNvSpPr/>
          <p:nvPr/>
        </p:nvSpPr>
        <p:spPr>
          <a:xfrm>
            <a:off x="412000" y="152400"/>
            <a:ext cx="627300" cy="403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3" name="Google Shape;1013;p120"/>
          <p:cNvSpPr txBox="1"/>
          <p:nvPr/>
        </p:nvSpPr>
        <p:spPr>
          <a:xfrm>
            <a:off x="5031150" y="15240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4" name="Google Shape;1014;p120"/>
          <p:cNvSpPr txBox="1"/>
          <p:nvPr/>
        </p:nvSpPr>
        <p:spPr>
          <a:xfrm>
            <a:off x="5031150" y="831850"/>
            <a:ext cx="365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Hint: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make your code a bit nicer to read, Rust has the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keyword, it also indicates Trait Boundaries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It’s identical to writing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impl&lt;T: Add&lt;...&gt;+Sub&lt;...&gt;+Copy&gt;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5" name="Google Shape;1015;p120"/>
          <p:cNvSpPr txBox="1"/>
          <p:nvPr/>
        </p:nvSpPr>
        <p:spPr>
          <a:xfrm>
            <a:off x="5031150" y="1952125"/>
            <a:ext cx="3837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create 2 instances of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Number&lt;i32&gt;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i32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does implement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Sub 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Copy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so all Trait Bounds are valid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There’s nothing special about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add()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sub()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Rust would’ve thrown a Compiler Error earlier if Trait Bounds weren’t satisfied, so it works for our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i32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code compiles :)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6" name="Google Shape;1016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150" y="3443715"/>
            <a:ext cx="3991851" cy="612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2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2" name="Google Shape;1022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76" y="352475"/>
            <a:ext cx="3443700" cy="458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121"/>
          <p:cNvSpPr/>
          <p:nvPr/>
        </p:nvSpPr>
        <p:spPr>
          <a:xfrm>
            <a:off x="413775" y="352475"/>
            <a:ext cx="627300" cy="40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2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9" name="Google Shape;1029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76" y="352475"/>
            <a:ext cx="3443700" cy="458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122"/>
          <p:cNvSpPr/>
          <p:nvPr/>
        </p:nvSpPr>
        <p:spPr>
          <a:xfrm>
            <a:off x="413775" y="352475"/>
            <a:ext cx="627300" cy="40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1" name="Google Shape;1031;p122"/>
          <p:cNvSpPr txBox="1"/>
          <p:nvPr/>
        </p:nvSpPr>
        <p:spPr>
          <a:xfrm>
            <a:off x="4484775" y="352475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2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7" name="Google Shape;1037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76" y="352475"/>
            <a:ext cx="3443700" cy="458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123"/>
          <p:cNvSpPr/>
          <p:nvPr/>
        </p:nvSpPr>
        <p:spPr>
          <a:xfrm>
            <a:off x="413775" y="352475"/>
            <a:ext cx="627300" cy="40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9" name="Google Shape;1039;p123"/>
          <p:cNvSpPr txBox="1"/>
          <p:nvPr/>
        </p:nvSpPr>
        <p:spPr>
          <a:xfrm>
            <a:off x="4484775" y="352475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0" name="Google Shape;1040;p123"/>
          <p:cNvSpPr txBox="1"/>
          <p:nvPr/>
        </p:nvSpPr>
        <p:spPr>
          <a:xfrm>
            <a:off x="4484775" y="1347100"/>
            <a:ext cx="388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There’s nothing special about this code, our List is a simple Wrapper for Vectors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1" name="Google Shape;1041;p123"/>
          <p:cNvCxnSpPr>
            <a:stCxn id="1040" idx="1"/>
          </p:cNvCxnSpPr>
          <p:nvPr/>
        </p:nvCxnSpPr>
        <p:spPr>
          <a:xfrm rot="10800000">
            <a:off x="2479275" y="1608700"/>
            <a:ext cx="200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